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3"/>
    <p:sldMasterId id="2147483798" r:id="rId4"/>
  </p:sldMasterIdLst>
  <p:notesMasterIdLst>
    <p:notesMasterId r:id="rId7"/>
  </p:notesMasterIdLst>
  <p:handoutMasterIdLst>
    <p:handoutMasterId r:id="rId8"/>
  </p:handoutMasterIdLst>
  <p:sldIdLst>
    <p:sldId id="311" r:id="rId5"/>
    <p:sldId id="365" r:id="rId6"/>
  </p:sldIdLst>
  <p:sldSz cx="9144000" cy="5143500" type="screen16x9"/>
  <p:notesSz cx="6797675" cy="9926638"/>
  <p:defaultTextStyle>
    <a:defPPr>
      <a:defRPr lang="en-GB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orient="horz" pos="3127">
          <p15:clr>
            <a:srgbClr val="A4A3A4"/>
          </p15:clr>
        </p15:guide>
        <p15:guide id="3" pos="216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68717A"/>
    <a:srgbClr val="000000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047" autoAdjust="0"/>
    <p:restoredTop sz="97257" autoAdjust="0"/>
  </p:normalViewPr>
  <p:slideViewPr>
    <p:cSldViewPr snapToGrid="0" snapToObjects="1">
      <p:cViewPr varScale="1">
        <p:scale>
          <a:sx n="100" d="100"/>
          <a:sy n="100" d="100"/>
        </p:scale>
        <p:origin x="906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8" d="100"/>
          <a:sy n="88" d="100"/>
        </p:scale>
        <p:origin x="-3870" y="-120"/>
      </p:cViewPr>
      <p:guideLst>
        <p:guide orient="horz" pos="2880"/>
        <p:guide orient="horz" pos="3127"/>
        <p:guide pos="216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1E2C6817-608D-4632-945F-B5D3ECA57F73}" type="datetimeFigureOut">
              <a:rPr lang="en-US"/>
              <a:pPr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C7BECE43-6264-4A02-8C3B-18F229561B2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101760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A3E7A155-ED03-490C-8924-5D0AB29F6DA7}" type="datetimeFigureOut">
              <a:rPr lang="en-US"/>
              <a:pPr/>
              <a:t>10/10/2014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CDE573C0-B534-41F7-9F64-7BD9EF27700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0856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altLang="en-US" smtClean="0">
              <a:ea typeface="ヒラギノ角ゴ Pro W3"/>
              <a:cs typeface="ヒラギノ角ゴ Pro W3"/>
            </a:endParaRP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021A00-C88F-40E2-B7DD-44252529229E}" type="slidenum">
              <a:rPr lang="en-US" altLang="en-US"/>
              <a:pPr/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1584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417513" y="536399"/>
            <a:ext cx="8229600" cy="302400"/>
          </a:xfrm>
        </p:spPr>
        <p:txBody>
          <a:bodyPr/>
          <a:lstStyle>
            <a:lvl1pPr>
              <a:buNone/>
              <a:defRPr sz="18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>
                <a:latin typeface="+mn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>
                <a:latin typeface="+mn-lt"/>
              </a:defRPr>
            </a:lvl1pPr>
            <a:lvl2pPr marL="0" indent="0">
              <a:spcAft>
                <a:spcPts val="600"/>
              </a:spcAft>
              <a:buNone/>
              <a:defRPr>
                <a:latin typeface="+mn-lt"/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/>
            </a:lvl1pPr>
            <a:lvl2pPr marL="230188" indent="0">
              <a:buNone/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27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28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29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30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31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32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33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34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03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37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18000" tIns="252000" rIns="18000" bIns="0"/>
          <a:lstStyle>
            <a:lvl1pPr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R 18 </a:t>
            </a:r>
            <a:b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</a:b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G 65 </a:t>
            </a:r>
            <a:b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</a:b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1038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18000" tIns="252000" rIns="18000" bIns="0"/>
          <a:lstStyle>
            <a:lvl1pPr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R 0 </a:t>
            </a:r>
            <a:b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</a:b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G 201 </a:t>
            </a:r>
            <a:b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</a:b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1042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>
            <a:lvl1pPr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Core and background colours:</a:t>
            </a:r>
          </a:p>
        </p:txBody>
      </p:sp>
      <p:sp>
        <p:nvSpPr>
          <p:cNvPr id="1043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/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endParaRPr lang="en-US" altLang="en-US" sz="500" b="1">
              <a:solidFill>
                <a:schemeClr val="tx2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1044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xtLst/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endParaRPr lang="en-US" altLang="en-US" sz="500" b="1">
              <a:solidFill>
                <a:schemeClr val="tx2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1045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/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endParaRPr lang="en-US" altLang="en-US" sz="500" b="1">
              <a:solidFill>
                <a:schemeClr val="tx2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1046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endParaRPr lang="en-US" altLang="en-US" sz="500" b="1">
              <a:solidFill>
                <a:schemeClr val="tx2"/>
              </a:solidFill>
              <a:latin typeface="Nokia Pure Text Light" pitchFamily="34" charset="0"/>
              <a:cs typeface="Arial" pitchFamily="34" charset="0"/>
            </a:endParaRPr>
          </a:p>
        </p:txBody>
      </p:sp>
      <p:pic>
        <p:nvPicPr>
          <p:cNvPr id="1047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Date Placeholder 3"/>
          <p:cNvSpPr txBox="1">
            <a:spLocks/>
          </p:cNvSpPr>
          <p:nvPr userDrawn="1"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/>
          <a:p>
            <a:pPr defTabSz="914400" eaLnBrk="1" hangingPunct="1"/>
            <a:fld id="{952F0F39-900E-402B-9417-0803544C3CCE}" type="datetime1">
              <a:rPr lang="en-GB" sz="800">
                <a:solidFill>
                  <a:schemeClr val="bg2"/>
                </a:solidFill>
                <a:latin typeface="Nokia Pure Text Light" pitchFamily="34" charset="0"/>
                <a:cs typeface="Arial" pitchFamily="34" charset="0"/>
              </a:rPr>
              <a:pPr defTabSz="914400" eaLnBrk="1" hangingPunct="1"/>
              <a:t>10/10/2014</a:t>
            </a:fld>
            <a:endParaRPr lang="en-GB" sz="800">
              <a:solidFill>
                <a:schemeClr val="bg2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25" name="Slide Number Placeholder 5"/>
          <p:cNvSpPr txBox="1">
            <a:spLocks/>
          </p:cNvSpPr>
          <p:nvPr userDrawn="1"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/>
          <a:p>
            <a:pPr defTabSz="914400" eaLnBrk="1" hangingPunct="1"/>
            <a:fld id="{83DC3B9A-44ED-418C-8128-931051D5BBA2}" type="slidenum">
              <a:rPr lang="en-GB" altLang="en-US" sz="800">
                <a:solidFill>
                  <a:schemeClr val="bg2"/>
                </a:solidFill>
                <a:latin typeface="Nokia Pure Text Light" pitchFamily="34" charset="0"/>
                <a:cs typeface="Arial" pitchFamily="34" charset="0"/>
              </a:rPr>
              <a:pPr defTabSz="914400" eaLnBrk="1" hangingPunct="1"/>
              <a:t>‹#›</a:t>
            </a:fld>
            <a:endParaRPr lang="en-GB" altLang="en-US" sz="1000">
              <a:solidFill>
                <a:schemeClr val="bg2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1050" name="TextBox 25"/>
          <p:cNvSpPr txBox="1">
            <a:spLocks noChangeArrowheads="1"/>
          </p:cNvSpPr>
          <p:nvPr userDrawn="1"/>
        </p:nvSpPr>
        <p:spPr bwMode="auto">
          <a:xfrm>
            <a:off x="1341438" y="4643438"/>
            <a:ext cx="6078537" cy="12223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>
                <a:solidFill>
                  <a:schemeClr val="bg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© Nokia 2014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8" r:id="rId1"/>
    <p:sldLayoutId id="2147484069" r:id="rId2"/>
    <p:sldLayoutId id="214748407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1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eaLnBrk="1" hangingPunct="1"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eaLnBrk="1" hangingPunct="1"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eaLnBrk="1" hangingPunct="1"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eaLnBrk="1" hangingPunct="1"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eaLnBrk="1" hangingPunct="1"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eaLnBrk="1" hangingPunct="1"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eaLnBrk="1" hangingPunct="1"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eaLnBrk="1" hangingPunct="1"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 eaLnBrk="1" hangingPunct="1">
              <a:defRPr/>
            </a:pPr>
            <a:endParaRPr lang="en-GB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059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7338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6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06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/>
        </p:spPr>
        <p:txBody>
          <a:bodyPr lIns="18000" tIns="252000" rIns="18000" bIns="0"/>
          <a:lstStyle>
            <a:lvl1pPr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R 18 </a:t>
            </a:r>
            <a:b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</a:b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G 65 </a:t>
            </a:r>
            <a:b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</a:b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2062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18000" tIns="252000" rIns="18000" bIns="0"/>
          <a:lstStyle>
            <a:lvl1pPr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R 0 </a:t>
            </a:r>
            <a:b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</a:b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G 201 </a:t>
            </a:r>
            <a:b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</a:b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2066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>
            <a:lvl1pPr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 defTabSz="6032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6032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altLang="en-US" sz="500" b="1" smtClean="0">
                <a:solidFill>
                  <a:schemeClr val="tx2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Core and background colours:</a:t>
            </a:r>
          </a:p>
        </p:txBody>
      </p:sp>
      <p:sp>
        <p:nvSpPr>
          <p:cNvPr id="2067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>
            <a:noFill/>
          </a:ln>
          <a:extLst/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endParaRPr lang="en-US" altLang="en-US" sz="500" b="1">
              <a:solidFill>
                <a:schemeClr val="tx2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2068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/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endParaRPr lang="en-US" altLang="en-US" sz="500" b="1">
              <a:solidFill>
                <a:schemeClr val="tx2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2069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>
            <a:noFill/>
          </a:ln>
          <a:extLst/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endParaRPr lang="en-US" altLang="en-US" sz="500" b="1">
              <a:solidFill>
                <a:schemeClr val="tx2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2070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endParaRPr lang="en-US" altLang="en-US" sz="500" b="1">
              <a:solidFill>
                <a:schemeClr val="tx2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23" name="Date Placeholder 3"/>
          <p:cNvSpPr txBox="1">
            <a:spLocks/>
          </p:cNvSpPr>
          <p:nvPr userDrawn="1"/>
        </p:nvSpPr>
        <p:spPr>
          <a:xfrm>
            <a:off x="722313" y="4643438"/>
            <a:ext cx="687387" cy="138112"/>
          </a:xfrm>
          <a:prstGeom prst="rect">
            <a:avLst/>
          </a:prstGeom>
        </p:spPr>
        <p:txBody>
          <a:bodyPr lIns="0" tIns="0" rIns="0" bIns="0"/>
          <a:lstStyle/>
          <a:p>
            <a:pPr defTabSz="914400" eaLnBrk="1" hangingPunct="1"/>
            <a:fld id="{647384C8-A365-443F-85CF-390521EDD053}" type="datetime1">
              <a:rPr lang="en-GB" sz="800">
                <a:solidFill>
                  <a:schemeClr val="bg1"/>
                </a:solidFill>
                <a:latin typeface="Nokia Pure Text Light" pitchFamily="34" charset="0"/>
                <a:cs typeface="Arial" pitchFamily="34" charset="0"/>
              </a:rPr>
              <a:pPr defTabSz="914400" eaLnBrk="1" hangingPunct="1"/>
              <a:t>10/10/2014</a:t>
            </a:fld>
            <a:endParaRPr lang="en-GB" sz="800">
              <a:solidFill>
                <a:schemeClr val="bg1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24" name="Slide Number Placeholder 5"/>
          <p:cNvSpPr txBox="1">
            <a:spLocks/>
          </p:cNvSpPr>
          <p:nvPr userDrawn="1"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/>
          <a:p>
            <a:pPr defTabSz="914400" eaLnBrk="1" hangingPunct="1"/>
            <a:fld id="{98244976-E970-49AF-87F5-BCD78C31B7BA}" type="slidenum">
              <a:rPr lang="en-GB" altLang="en-US" sz="800">
                <a:solidFill>
                  <a:schemeClr val="bg1"/>
                </a:solidFill>
                <a:latin typeface="Nokia Pure Text Light" pitchFamily="34" charset="0"/>
                <a:cs typeface="Arial" pitchFamily="34" charset="0"/>
              </a:rPr>
              <a:pPr defTabSz="914400" eaLnBrk="1" hangingPunct="1"/>
              <a:t>‹#›</a:t>
            </a:fld>
            <a:endParaRPr lang="en-GB" altLang="en-US" sz="1000">
              <a:solidFill>
                <a:schemeClr val="bg1"/>
              </a:solidFill>
              <a:latin typeface="Nokia Pure Text Light" pitchFamily="34" charset="0"/>
              <a:cs typeface="Arial" pitchFamily="34" charset="0"/>
            </a:endParaRPr>
          </a:p>
        </p:txBody>
      </p:sp>
      <p:sp>
        <p:nvSpPr>
          <p:cNvPr id="2073" name="TextBox 24"/>
          <p:cNvSpPr txBox="1">
            <a:spLocks noChangeArrowheads="1"/>
          </p:cNvSpPr>
          <p:nvPr userDrawn="1"/>
        </p:nvSpPr>
        <p:spPr bwMode="auto">
          <a:xfrm>
            <a:off x="1343025" y="4643438"/>
            <a:ext cx="5048250" cy="122237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ヒラギノ角ゴ Pro W3"/>
                <a:cs typeface="ヒラギノ角ゴ Pro W3"/>
              </a:defRPr>
            </a:lvl9pPr>
          </a:lstStyle>
          <a:p>
            <a:pPr eaLnBrk="1" hangingPunct="1">
              <a:defRPr/>
            </a:pPr>
            <a:r>
              <a:rPr lang="en-GB" altLang="en-US" sz="800" smtClean="0">
                <a:solidFill>
                  <a:schemeClr val="bg1"/>
                </a:solidFill>
                <a:latin typeface="Nokia Pure Text Light" panose="020B0304040602060303" pitchFamily="34" charset="0"/>
                <a:cs typeface="Arial" panose="020B0604020202020204" pitchFamily="34" charset="0"/>
              </a:rPr>
              <a:t>© Nokia 2014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Nokia Pure Headline Light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Nokia Pure Headline Light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Nokia Pure Headline Light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b="1">
          <a:solidFill>
            <a:schemeClr val="tx2"/>
          </a:solidFill>
          <a:latin typeface="Nokia Pure Headline Light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536761" y="2057400"/>
            <a:ext cx="8235764" cy="514350"/>
          </a:xfrm>
        </p:spPr>
        <p:txBody>
          <a:bodyPr/>
          <a:lstStyle/>
          <a:p>
            <a:pPr eaLnBrk="1" hangingPunct="1">
              <a:buNone/>
            </a:pPr>
            <a:r>
              <a:rPr lang="fi-FI" altLang="en-US" sz="2400" dirty="0" smtClean="0">
                <a:ea typeface="ヒラギノ角ゴ Pro W3"/>
                <a:cs typeface="ヒラギノ角ゴ Pro W3"/>
              </a:rPr>
              <a:t>Nokia </a:t>
            </a:r>
            <a:r>
              <a:rPr lang="fi-FI" altLang="en-US" sz="2400" dirty="0">
                <a:ea typeface="ヒラギノ角ゴ Pro W3"/>
                <a:cs typeface="ヒラギノ角ゴ Pro W3"/>
              </a:rPr>
              <a:t>Corporation, Telecom italia, Sprint, Ericsson, TeliaSonera, Orange</a:t>
            </a:r>
          </a:p>
          <a:p>
            <a:pPr eaLnBrk="1" hangingPunct="1">
              <a:buFont typeface="Arial" pitchFamily="34" charset="0"/>
              <a:buNone/>
            </a:pPr>
            <a:endParaRPr lang="fi-FI" altLang="en-US" sz="2400" dirty="0" smtClean="0">
              <a:ea typeface="ヒラギノ角ゴ Pro W3"/>
              <a:cs typeface="ヒラギノ角ゴ Pro W3"/>
            </a:endParaRPr>
          </a:p>
        </p:txBody>
      </p:sp>
      <p:sp>
        <p:nvSpPr>
          <p:cNvPr id="6" name="Title 2"/>
          <p:cNvSpPr txBox="1">
            <a:spLocks/>
          </p:cNvSpPr>
          <p:nvPr/>
        </p:nvSpPr>
        <p:spPr>
          <a:xfrm>
            <a:off x="344488" y="214313"/>
            <a:ext cx="8067675" cy="96202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sz="4000" b="1" dirty="0">
              <a:solidFill>
                <a:schemeClr val="tx2"/>
              </a:solidFill>
              <a:latin typeface="+mj-lt"/>
              <a:ea typeface="ヒラギノ角ゴ Pro W3" charset="0"/>
              <a:cs typeface="Arial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6777" y="419219"/>
            <a:ext cx="874722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Additional framework for Interband CA relaxations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Way Forward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17512" y="884356"/>
            <a:ext cx="8345487" cy="283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sz="1400" b="1" dirty="0" smtClean="0">
                <a:latin typeface="+mn-lt"/>
                <a:ea typeface="Times New Roman" panose="02020603050405020304" pitchFamily="18" charset="0"/>
              </a:rPr>
              <a:t>Proposal </a:t>
            </a:r>
            <a:r>
              <a:rPr lang="en-GB" sz="1400" b="1" dirty="0">
                <a:latin typeface="+mn-lt"/>
                <a:ea typeface="Times New Roman" panose="02020603050405020304" pitchFamily="18" charset="0"/>
              </a:rPr>
              <a:t>for the new Low-Low and High-High band combination frame work is as follows</a:t>
            </a:r>
            <a:endParaRPr lang="en-US" sz="14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1" dirty="0">
                <a:latin typeface="+mn-lt"/>
                <a:ea typeface="Times New Roman" panose="02020603050405020304" pitchFamily="18" charset="0"/>
              </a:rPr>
              <a:t>Applies to FDD-FDD and FDD-TDD band combinations</a:t>
            </a:r>
            <a:endParaRPr lang="en-US" sz="14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1" dirty="0">
                <a:latin typeface="+mn-lt"/>
                <a:ea typeface="Times New Roman" panose="02020603050405020304" pitchFamily="18" charset="0"/>
              </a:rPr>
              <a:t>Single and dual UL assumed</a:t>
            </a:r>
            <a:endParaRPr lang="en-US" sz="14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1" dirty="0">
                <a:latin typeface="+mn-lt"/>
                <a:ea typeface="Times New Roman" panose="02020603050405020304" pitchFamily="18" charset="0"/>
              </a:rPr>
              <a:t>Low band &lt; 1 GHz</a:t>
            </a:r>
            <a:endParaRPr lang="en-US" sz="14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1" dirty="0">
                <a:latin typeface="+mn-lt"/>
                <a:ea typeface="Times New Roman" panose="02020603050405020304" pitchFamily="18" charset="0"/>
              </a:rPr>
              <a:t>1.7 GHz &lt; High band &lt; 2.7 GHz</a:t>
            </a:r>
            <a:endParaRPr lang="en-US" sz="14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1" dirty="0">
                <a:latin typeface="+mn-lt"/>
                <a:ea typeface="Times New Roman" panose="02020603050405020304" pitchFamily="18" charset="0"/>
              </a:rPr>
              <a:t>Low-Low band combination dTib = 0.5 dB for both bands and dRib = 0 dB for both bands</a:t>
            </a:r>
            <a:endParaRPr lang="en-US" sz="14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1" dirty="0">
                <a:latin typeface="+mn-lt"/>
                <a:ea typeface="Times New Roman" panose="02020603050405020304" pitchFamily="18" charset="0"/>
              </a:rPr>
              <a:t>High-High band combination dTib = 0.5 dB for both bands and dRib = 0 dB for both bands</a:t>
            </a:r>
            <a:endParaRPr lang="en-US" sz="14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GB" sz="1400" b="1" dirty="0" smtClean="0">
                <a:latin typeface="+mn-lt"/>
                <a:ea typeface="Times New Roman" panose="02020603050405020304" pitchFamily="18" charset="0"/>
              </a:rPr>
              <a:t>Framework </a:t>
            </a:r>
            <a:r>
              <a:rPr lang="en-GB" sz="1400" b="1" dirty="0">
                <a:latin typeface="+mn-lt"/>
                <a:ea typeface="Times New Roman" panose="02020603050405020304" pitchFamily="18" charset="0"/>
              </a:rPr>
              <a:t>is valid for band combination that can be implemented with quadplexer, triplexer or a diplexer combining two duplex </a:t>
            </a:r>
            <a:r>
              <a:rPr lang="en-GB" sz="1400" b="1" dirty="0" smtClean="0">
                <a:latin typeface="+mn-lt"/>
                <a:ea typeface="Times New Roman" panose="02020603050405020304" pitchFamily="18" charset="0"/>
              </a:rPr>
              <a:t>filters</a:t>
            </a:r>
            <a:endParaRPr lang="en-US" sz="1400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9217121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PowerPoint Template Nokia Pure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2" id="{72D5832B-EABA-4585-B83C-5C6908B1D9B8}" vid="{C9A84062-B231-41CA-9636-6D327E4C799C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Arial v2" id="{72D5832B-EABA-4585-B83C-5C6908B1D9B8}" vid="{3E29EE09-BD59-4D1F-90CD-D7B2ACB35A0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8045B5DACCDAE4C942632B238DDEE00" ma:contentTypeVersion="0" ma:contentTypeDescription="Create a new document." ma:contentTypeScope="" ma:versionID="9905a74b1648af7ef51b7be01b613e98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07E4C1-6AB5-49BE-A815-A536E0958190}">
  <ds:schemaRefs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9E83EB2-C31E-424B-A5B8-5DD4A19F97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</Template>
  <TotalTime>0</TotalTime>
  <Words>118</Words>
  <Application>Microsoft Office PowerPoint</Application>
  <PresentationFormat>On-screen Show (16:9)</PresentationFormat>
  <Paragraphs>12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Arial</vt:lpstr>
      <vt:lpstr>Calibri</vt:lpstr>
      <vt:lpstr>Lucida Grande</vt:lpstr>
      <vt:lpstr>Nokia Pure Headline Light</vt:lpstr>
      <vt:lpstr>Nokia Pure Headline Ultra Light</vt:lpstr>
      <vt:lpstr>Nokia Pure Text Light</vt:lpstr>
      <vt:lpstr>Symbol</vt:lpstr>
      <vt:lpstr>Times New Roman</vt:lpstr>
      <vt:lpstr>ヒラギノ角ゴ Pro W3</vt:lpstr>
      <vt:lpstr>Nokia PowerPoint Template Nokia Pure</vt:lpstr>
      <vt:lpstr>Nokia Master Blue Background</vt:lpstr>
      <vt:lpstr>PowerPoint Presentation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2014-03-21T11:24:38Z</dcterms:created>
  <dcterms:modified xsi:type="dcterms:W3CDTF">2014-10-10T00:29:22Z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0x01010078045B5DACCDAE4C942632B238DDEE00</vt:lpwstr>
  </property>
</Properties>
</file>