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60" r:id="rId2"/>
    <p:sldId id="261" r:id="rId3"/>
    <p:sldId id="262" r:id="rId4"/>
    <p:sldId id="265" r:id="rId5"/>
    <p:sldId id="263" r:id="rId6"/>
    <p:sldId id="264" r:id="rId7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964" autoAdjust="0"/>
  </p:normalViewPr>
  <p:slideViewPr>
    <p:cSldViewPr>
      <p:cViewPr>
        <p:scale>
          <a:sx n="60" d="100"/>
          <a:sy n="60" d="100"/>
        </p:scale>
        <p:origin x="-1656" y="-28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119E7FD-53A0-4A12-80F0-AE279CD15BCB}" type="datetimeFigureOut">
              <a:rPr kumimoji="1" lang="ja-JP" altLang="en-US" smtClean="0"/>
              <a:t>2014/8/22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B55F3E-B0FB-46B2-ACA1-12075FF61C6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613614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zh-CN" altLang="en-US" smtClean="0">
              <a:ea typeface="SimSun" pitchFamily="2" charset="-122"/>
            </a:endParaRPr>
          </a:p>
        </p:txBody>
      </p:sp>
      <p:sp>
        <p:nvSpPr>
          <p:cNvPr id="6148" name="幻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Calibri" pitchFamily="34" charset="0"/>
                <a:ea typeface="MS PGothic" pitchFamily="50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Calibri" pitchFamily="34" charset="0"/>
                <a:ea typeface="MS PGothic" pitchFamily="50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Calibri" pitchFamily="34" charset="0"/>
                <a:ea typeface="MS PGothic" pitchFamily="50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Calibri" pitchFamily="34" charset="0"/>
                <a:ea typeface="MS PGothic" pitchFamily="50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Calibri" pitchFamily="34" charset="0"/>
                <a:ea typeface="MS PGothic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MS PGothic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MS PGothic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MS PGothic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MS PGothic" pitchFamily="50" charset="-128"/>
              </a:defRPr>
            </a:lvl9pPr>
          </a:lstStyle>
          <a:p>
            <a:pPr eaLnBrk="1" hangingPunct="1"/>
            <a:fld id="{8A7593D6-BC0A-4CBB-B5BE-B5810260A035}" type="slidenum">
              <a:rPr lang="zh-CN" altLang="en-US">
                <a:latin typeface="Arial" pitchFamily="34" charset="0"/>
              </a:rPr>
              <a:pPr eaLnBrk="1" hangingPunct="1"/>
              <a:t>1</a:t>
            </a:fld>
            <a:endParaRPr lang="zh-CN" altLang="en-US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スライド イメージ プレースホルダー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171" name="ノート プレースホルダー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r>
              <a:rPr lang="en-US" altLang="ja-JP" dirty="0" smtClean="0"/>
              <a:t>E///, CMCC, Intel, NVDIA, </a:t>
            </a:r>
            <a:endParaRPr lang="ja-JP" altLang="en-US" dirty="0" smtClean="0"/>
          </a:p>
        </p:txBody>
      </p:sp>
      <p:sp>
        <p:nvSpPr>
          <p:cNvPr id="7172" name="スライド番号プレースホルダー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Calibri" pitchFamily="34" charset="0"/>
                <a:ea typeface="MS PGothic" pitchFamily="50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Calibri" pitchFamily="34" charset="0"/>
                <a:ea typeface="MS PGothic" pitchFamily="50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Calibri" pitchFamily="34" charset="0"/>
                <a:ea typeface="MS PGothic" pitchFamily="50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Calibri" pitchFamily="34" charset="0"/>
                <a:ea typeface="MS PGothic" pitchFamily="50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Calibri" pitchFamily="34" charset="0"/>
                <a:ea typeface="MS PGothic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MS PGothic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MS PGothic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MS PGothic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MS PGothic" pitchFamily="50" charset="-128"/>
              </a:defRPr>
            </a:lvl9pPr>
          </a:lstStyle>
          <a:p>
            <a:pPr eaLnBrk="1" hangingPunct="1"/>
            <a:fld id="{75289659-221B-4D62-9111-2CA7259CC7C2}" type="slidenum">
              <a:rPr lang="ja-JP" altLang="en-US"/>
              <a:pPr eaLnBrk="1" hangingPunct="1"/>
              <a:t>2</a:t>
            </a:fld>
            <a:endParaRPr lang="ja-JP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19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zh-CN" altLang="en-US" smtClean="0">
              <a:ea typeface="SimSun" pitchFamily="2" charset="-122"/>
            </a:endParaRPr>
          </a:p>
        </p:txBody>
      </p:sp>
      <p:sp>
        <p:nvSpPr>
          <p:cNvPr id="8196" name="幻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Calibri" pitchFamily="34" charset="0"/>
                <a:ea typeface="MS PGothic" pitchFamily="50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Calibri" pitchFamily="34" charset="0"/>
                <a:ea typeface="MS PGothic" pitchFamily="50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Calibri" pitchFamily="34" charset="0"/>
                <a:ea typeface="MS PGothic" pitchFamily="50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Calibri" pitchFamily="34" charset="0"/>
                <a:ea typeface="MS PGothic" pitchFamily="50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Calibri" pitchFamily="34" charset="0"/>
                <a:ea typeface="MS PGothic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MS PGothic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MS PGothic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MS PGothic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MS PGothic" pitchFamily="50" charset="-128"/>
              </a:defRPr>
            </a:lvl9pPr>
          </a:lstStyle>
          <a:p>
            <a:pPr eaLnBrk="1" hangingPunct="1"/>
            <a:fld id="{0EC63219-6979-49D5-A563-174D754B5DDD}" type="slidenum">
              <a:rPr lang="zh-CN" altLang="en-US">
                <a:latin typeface="Arial" pitchFamily="34" charset="0"/>
              </a:rPr>
              <a:pPr eaLnBrk="1" hangingPunct="1"/>
              <a:t>3</a:t>
            </a:fld>
            <a:endParaRPr lang="zh-CN" altLang="en-US">
              <a:latin typeface="Arial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マスター サブタイトルの書式設定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6AF909-8BB7-48AF-815A-5B0D258D17DE}" type="datetimeFigureOut">
              <a:rPr kumimoji="1" lang="ja-JP" altLang="en-US" smtClean="0"/>
              <a:t>2014/8/22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EFF86-4038-411C-A503-3BD5FF7D5C2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636950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6AF909-8BB7-48AF-815A-5B0D258D17DE}" type="datetimeFigureOut">
              <a:rPr kumimoji="1" lang="ja-JP" altLang="en-US" smtClean="0"/>
              <a:t>2014/8/22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EFF86-4038-411C-A503-3BD5FF7D5C2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726720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6AF909-8BB7-48AF-815A-5B0D258D17DE}" type="datetimeFigureOut">
              <a:rPr kumimoji="1" lang="ja-JP" altLang="en-US" smtClean="0"/>
              <a:t>2014/8/22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EFF86-4038-411C-A503-3BD5FF7D5C2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097858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6AF909-8BB7-48AF-815A-5B0D258D17DE}" type="datetimeFigureOut">
              <a:rPr kumimoji="1" lang="ja-JP" altLang="en-US" smtClean="0"/>
              <a:t>2014/8/22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EFF86-4038-411C-A503-3BD5FF7D5C2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824317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6AF909-8BB7-48AF-815A-5B0D258D17DE}" type="datetimeFigureOut">
              <a:rPr kumimoji="1" lang="ja-JP" altLang="en-US" smtClean="0"/>
              <a:t>2014/8/22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EFF86-4038-411C-A503-3BD5FF7D5C2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522461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6AF909-8BB7-48AF-815A-5B0D258D17DE}" type="datetimeFigureOut">
              <a:rPr kumimoji="1" lang="ja-JP" altLang="en-US" smtClean="0"/>
              <a:t>2014/8/22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EFF86-4038-411C-A503-3BD5FF7D5C2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759265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6AF909-8BB7-48AF-815A-5B0D258D17DE}" type="datetimeFigureOut">
              <a:rPr kumimoji="1" lang="ja-JP" altLang="en-US" smtClean="0"/>
              <a:t>2014/8/22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EFF86-4038-411C-A503-3BD5FF7D5C2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005534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6AF909-8BB7-48AF-815A-5B0D258D17DE}" type="datetimeFigureOut">
              <a:rPr kumimoji="1" lang="ja-JP" altLang="en-US" smtClean="0"/>
              <a:t>2014/8/22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EFF86-4038-411C-A503-3BD5FF7D5C2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052107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6AF909-8BB7-48AF-815A-5B0D258D17DE}" type="datetimeFigureOut">
              <a:rPr kumimoji="1" lang="ja-JP" altLang="en-US" smtClean="0"/>
              <a:t>2014/8/22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EFF86-4038-411C-A503-3BD5FF7D5C2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725140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6AF909-8BB7-48AF-815A-5B0D258D17DE}" type="datetimeFigureOut">
              <a:rPr kumimoji="1" lang="ja-JP" altLang="en-US" smtClean="0"/>
              <a:t>2014/8/22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EFF86-4038-411C-A503-3BD5FF7D5C2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477926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6AF909-8BB7-48AF-815A-5B0D258D17DE}" type="datetimeFigureOut">
              <a:rPr kumimoji="1" lang="ja-JP" altLang="en-US" smtClean="0"/>
              <a:t>2014/8/22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EFF86-4038-411C-A503-3BD5FF7D5C2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576677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6AF909-8BB7-48AF-815A-5B0D258D17DE}" type="datetimeFigureOut">
              <a:rPr kumimoji="1" lang="ja-JP" altLang="en-US" smtClean="0"/>
              <a:t>2014/8/22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7EFF86-4038-411C-A503-3BD5FF7D5C2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115867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タイトル 1"/>
          <p:cNvSpPr>
            <a:spLocks noGrp="1"/>
          </p:cNvSpPr>
          <p:nvPr>
            <p:ph type="ctrTitle"/>
          </p:nvPr>
        </p:nvSpPr>
        <p:spPr>
          <a:xfrm>
            <a:off x="685800" y="1412875"/>
            <a:ext cx="8134350" cy="2592388"/>
          </a:xfrm>
        </p:spPr>
        <p:txBody>
          <a:bodyPr/>
          <a:lstStyle/>
          <a:p>
            <a:r>
              <a:rPr lang="en-US" altLang="ja-JP" sz="4000" dirty="0">
                <a:latin typeface="Arial" pitchFamily="34" charset="0"/>
                <a:cs typeface="Arial" pitchFamily="34" charset="0"/>
              </a:rPr>
              <a:t>Way forward on demodulation test </a:t>
            </a:r>
            <a:r>
              <a:rPr lang="en-US" altLang="ja-JP" sz="4000" dirty="0" smtClean="0">
                <a:latin typeface="Arial" pitchFamily="34" charset="0"/>
                <a:cs typeface="Arial" pitchFamily="34" charset="0"/>
              </a:rPr>
              <a:t>under high Doppler EVA600 scenario</a:t>
            </a:r>
            <a:endParaRPr lang="ja-JP" altLang="en-US" sz="4000" dirty="0" smtClean="0"/>
          </a:p>
        </p:txBody>
      </p:sp>
      <p:sp>
        <p:nvSpPr>
          <p:cNvPr id="2051" name="サブタイトル 2"/>
          <p:cNvSpPr>
            <a:spLocks noGrp="1"/>
          </p:cNvSpPr>
          <p:nvPr>
            <p:ph type="subTitle" idx="1"/>
          </p:nvPr>
        </p:nvSpPr>
        <p:spPr>
          <a:xfrm>
            <a:off x="539750" y="4365625"/>
            <a:ext cx="8135938" cy="1752600"/>
          </a:xfrm>
        </p:spPr>
        <p:txBody>
          <a:bodyPr/>
          <a:lstStyle/>
          <a:p>
            <a:pPr eaLnBrk="1" hangingPunct="1"/>
            <a:r>
              <a:rPr lang="en-GB" altLang="zh-CN" dirty="0" smtClean="0">
                <a:solidFill>
                  <a:schemeClr val="tx1"/>
                </a:solidFill>
                <a:ea typeface="SimSun" pitchFamily="2" charset="-122"/>
              </a:rPr>
              <a:t>NTT DOCOMO, INC.</a:t>
            </a:r>
            <a:r>
              <a:rPr lang="zh-CN" altLang="en-US" dirty="0" smtClean="0">
                <a:solidFill>
                  <a:schemeClr val="tx1"/>
                </a:solidFill>
                <a:ea typeface="SimSun" pitchFamily="2" charset="-122"/>
              </a:rPr>
              <a:t>, </a:t>
            </a:r>
            <a:r>
              <a:rPr lang="en-US" altLang="zh-CN" dirty="0" smtClean="0">
                <a:solidFill>
                  <a:schemeClr val="tx1"/>
                </a:solidFill>
                <a:ea typeface="SimSun" pitchFamily="2" charset="-122"/>
              </a:rPr>
              <a:t>Huawei, Intel, Ericsson</a:t>
            </a:r>
            <a:endParaRPr lang="ja-JP" altLang="en-US" dirty="0" smtClean="0">
              <a:solidFill>
                <a:schemeClr val="tx1"/>
              </a:solidFill>
            </a:endParaRPr>
          </a:p>
        </p:txBody>
      </p:sp>
      <p:sp>
        <p:nvSpPr>
          <p:cNvPr id="2052" name="正方形/長方形 5"/>
          <p:cNvSpPr>
            <a:spLocks noChangeArrowheads="1"/>
          </p:cNvSpPr>
          <p:nvPr/>
        </p:nvSpPr>
        <p:spPr bwMode="auto">
          <a:xfrm>
            <a:off x="7379519" y="260350"/>
            <a:ext cx="1440953" cy="40011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tabLst>
                <a:tab pos="1260475" algn="l"/>
              </a:tabLst>
              <a:defRPr kumimoji="1">
                <a:solidFill>
                  <a:schemeClr val="tx1"/>
                </a:solidFill>
                <a:latin typeface="Calibri" pitchFamily="34" charset="0"/>
                <a:ea typeface="MS PGothic" pitchFamily="50" charset="-128"/>
              </a:defRPr>
            </a:lvl1pPr>
            <a:lvl2pPr marL="742950" indent="-285750" eaLnBrk="0" hangingPunct="0">
              <a:tabLst>
                <a:tab pos="1260475" algn="l"/>
              </a:tabLst>
              <a:defRPr kumimoji="1">
                <a:solidFill>
                  <a:schemeClr val="tx1"/>
                </a:solidFill>
                <a:latin typeface="Calibri" pitchFamily="34" charset="0"/>
                <a:ea typeface="MS PGothic" pitchFamily="50" charset="-128"/>
              </a:defRPr>
            </a:lvl2pPr>
            <a:lvl3pPr marL="1143000" indent="-228600" eaLnBrk="0" hangingPunct="0">
              <a:tabLst>
                <a:tab pos="1260475" algn="l"/>
              </a:tabLst>
              <a:defRPr kumimoji="1">
                <a:solidFill>
                  <a:schemeClr val="tx1"/>
                </a:solidFill>
                <a:latin typeface="Calibri" pitchFamily="34" charset="0"/>
                <a:ea typeface="MS PGothic" pitchFamily="50" charset="-128"/>
              </a:defRPr>
            </a:lvl3pPr>
            <a:lvl4pPr marL="1600200" indent="-228600" eaLnBrk="0" hangingPunct="0">
              <a:tabLst>
                <a:tab pos="1260475" algn="l"/>
              </a:tabLst>
              <a:defRPr kumimoji="1">
                <a:solidFill>
                  <a:schemeClr val="tx1"/>
                </a:solidFill>
                <a:latin typeface="Calibri" pitchFamily="34" charset="0"/>
                <a:ea typeface="MS PGothic" pitchFamily="50" charset="-128"/>
              </a:defRPr>
            </a:lvl4pPr>
            <a:lvl5pPr marL="2057400" indent="-228600" eaLnBrk="0" hangingPunct="0">
              <a:tabLst>
                <a:tab pos="1260475" algn="l"/>
              </a:tabLst>
              <a:defRPr kumimoji="1">
                <a:solidFill>
                  <a:schemeClr val="tx1"/>
                </a:solidFill>
                <a:latin typeface="Calibri" pitchFamily="34" charset="0"/>
                <a:ea typeface="MS PGothic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260475" algn="l"/>
              </a:tabLst>
              <a:defRPr kumimoji="1">
                <a:solidFill>
                  <a:schemeClr val="tx1"/>
                </a:solidFill>
                <a:latin typeface="Calibri" pitchFamily="34" charset="0"/>
                <a:ea typeface="MS PGothic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260475" algn="l"/>
              </a:tabLst>
              <a:defRPr kumimoji="1">
                <a:solidFill>
                  <a:schemeClr val="tx1"/>
                </a:solidFill>
                <a:latin typeface="Calibri" pitchFamily="34" charset="0"/>
                <a:ea typeface="MS PGothic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260475" algn="l"/>
              </a:tabLst>
              <a:defRPr kumimoji="1">
                <a:solidFill>
                  <a:schemeClr val="tx1"/>
                </a:solidFill>
                <a:latin typeface="Calibri" pitchFamily="34" charset="0"/>
                <a:ea typeface="MS PGothic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260475" algn="l"/>
              </a:tabLst>
              <a:defRPr kumimoji="1">
                <a:solidFill>
                  <a:schemeClr val="tx1"/>
                </a:solidFill>
                <a:latin typeface="Calibri" pitchFamily="34" charset="0"/>
                <a:ea typeface="MS PGothic" pitchFamily="50" charset="-128"/>
              </a:defRPr>
            </a:lvl9pPr>
          </a:lstStyle>
          <a:p>
            <a:pPr eaLnBrk="1" hangingPunct="1">
              <a:spcAft>
                <a:spcPts val="900"/>
              </a:spcAft>
            </a:pPr>
            <a:r>
              <a:rPr lang="en-GB" altLang="zh-CN" sz="2000" dirty="0" smtClean="0">
                <a:ea typeface="SimSun" pitchFamily="2" charset="-122"/>
              </a:rPr>
              <a:t>R4-145395</a:t>
            </a:r>
            <a:endParaRPr lang="en-GB" altLang="zh-CN" sz="2000" dirty="0">
              <a:ea typeface="SimSun" pitchFamily="2" charset="-122"/>
            </a:endParaRPr>
          </a:p>
        </p:txBody>
      </p:sp>
      <p:sp>
        <p:nvSpPr>
          <p:cNvPr id="2053" name="正方形/長方形 6"/>
          <p:cNvSpPr>
            <a:spLocks noChangeArrowheads="1"/>
          </p:cNvSpPr>
          <p:nvPr/>
        </p:nvSpPr>
        <p:spPr bwMode="auto">
          <a:xfrm>
            <a:off x="179388" y="188913"/>
            <a:ext cx="6624637" cy="823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tabLst>
                <a:tab pos="1260475" algn="l"/>
              </a:tabLst>
              <a:defRPr kumimoji="1">
                <a:solidFill>
                  <a:schemeClr val="tx1"/>
                </a:solidFill>
                <a:latin typeface="Calibri" pitchFamily="34" charset="0"/>
                <a:ea typeface="MS PGothic" pitchFamily="50" charset="-128"/>
              </a:defRPr>
            </a:lvl1pPr>
            <a:lvl2pPr marL="742950" indent="-285750" eaLnBrk="0" hangingPunct="0">
              <a:tabLst>
                <a:tab pos="1260475" algn="l"/>
              </a:tabLst>
              <a:defRPr kumimoji="1">
                <a:solidFill>
                  <a:schemeClr val="tx1"/>
                </a:solidFill>
                <a:latin typeface="Calibri" pitchFamily="34" charset="0"/>
                <a:ea typeface="MS PGothic" pitchFamily="50" charset="-128"/>
              </a:defRPr>
            </a:lvl2pPr>
            <a:lvl3pPr marL="1143000" indent="-228600" eaLnBrk="0" hangingPunct="0">
              <a:tabLst>
                <a:tab pos="1260475" algn="l"/>
              </a:tabLst>
              <a:defRPr kumimoji="1">
                <a:solidFill>
                  <a:schemeClr val="tx1"/>
                </a:solidFill>
                <a:latin typeface="Calibri" pitchFamily="34" charset="0"/>
                <a:ea typeface="MS PGothic" pitchFamily="50" charset="-128"/>
              </a:defRPr>
            </a:lvl3pPr>
            <a:lvl4pPr marL="1600200" indent="-228600" eaLnBrk="0" hangingPunct="0">
              <a:tabLst>
                <a:tab pos="1260475" algn="l"/>
              </a:tabLst>
              <a:defRPr kumimoji="1">
                <a:solidFill>
                  <a:schemeClr val="tx1"/>
                </a:solidFill>
                <a:latin typeface="Calibri" pitchFamily="34" charset="0"/>
                <a:ea typeface="MS PGothic" pitchFamily="50" charset="-128"/>
              </a:defRPr>
            </a:lvl4pPr>
            <a:lvl5pPr marL="2057400" indent="-228600" eaLnBrk="0" hangingPunct="0">
              <a:tabLst>
                <a:tab pos="1260475" algn="l"/>
              </a:tabLst>
              <a:defRPr kumimoji="1">
                <a:solidFill>
                  <a:schemeClr val="tx1"/>
                </a:solidFill>
                <a:latin typeface="Calibri" pitchFamily="34" charset="0"/>
                <a:ea typeface="MS PGothic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260475" algn="l"/>
              </a:tabLst>
              <a:defRPr kumimoji="1">
                <a:solidFill>
                  <a:schemeClr val="tx1"/>
                </a:solidFill>
                <a:latin typeface="Calibri" pitchFamily="34" charset="0"/>
                <a:ea typeface="MS PGothic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260475" algn="l"/>
              </a:tabLst>
              <a:defRPr kumimoji="1">
                <a:solidFill>
                  <a:schemeClr val="tx1"/>
                </a:solidFill>
                <a:latin typeface="Calibri" pitchFamily="34" charset="0"/>
                <a:ea typeface="MS PGothic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260475" algn="l"/>
              </a:tabLst>
              <a:defRPr kumimoji="1">
                <a:solidFill>
                  <a:schemeClr val="tx1"/>
                </a:solidFill>
                <a:latin typeface="Calibri" pitchFamily="34" charset="0"/>
                <a:ea typeface="MS PGothic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260475" algn="l"/>
              </a:tabLst>
              <a:defRPr kumimoji="1">
                <a:solidFill>
                  <a:schemeClr val="tx1"/>
                </a:solidFill>
                <a:latin typeface="Calibri" pitchFamily="34" charset="0"/>
                <a:ea typeface="MS PGothic" pitchFamily="50" charset="-128"/>
              </a:defRPr>
            </a:lvl9pPr>
          </a:lstStyle>
          <a:p>
            <a:pPr eaLnBrk="1" hangingPunct="1">
              <a:spcAft>
                <a:spcPts val="900"/>
              </a:spcAft>
            </a:pPr>
            <a:r>
              <a:rPr lang="en-GB" altLang="zh-CN" sz="2000" b="1" dirty="0">
                <a:ea typeface="SimSun" pitchFamily="2" charset="-122"/>
              </a:rPr>
              <a:t>3GPP TSG-RAN WG4 Meeting #</a:t>
            </a:r>
            <a:r>
              <a:rPr lang="en-GB" altLang="zh-CN" sz="2000" b="1" dirty="0" smtClean="0">
                <a:ea typeface="SimSun" pitchFamily="2" charset="-122"/>
              </a:rPr>
              <a:t>72</a:t>
            </a:r>
            <a:endParaRPr lang="en-US" altLang="zh-CN" sz="2000" dirty="0">
              <a:ea typeface="SimSun" pitchFamily="2" charset="-122"/>
            </a:endParaRPr>
          </a:p>
          <a:p>
            <a:pPr eaLnBrk="1"/>
            <a:r>
              <a:rPr lang="en-US" altLang="zh-CN" sz="2000" b="1" dirty="0" smtClean="0">
                <a:ea typeface="SimSun" pitchFamily="2" charset="-122"/>
              </a:rPr>
              <a:t>Dresden, Germany, 18 Aug </a:t>
            </a:r>
            <a:r>
              <a:rPr lang="en-US" altLang="zh-CN" sz="2000" b="1" dirty="0">
                <a:ea typeface="SimSun" pitchFamily="2" charset="-122"/>
              </a:rPr>
              <a:t>– </a:t>
            </a:r>
            <a:r>
              <a:rPr lang="en-US" altLang="zh-CN" sz="2000" b="1" dirty="0" smtClean="0">
                <a:ea typeface="SimSun" pitchFamily="2" charset="-122"/>
              </a:rPr>
              <a:t>22 Aug </a:t>
            </a:r>
            <a:r>
              <a:rPr lang="en-US" altLang="zh-CN" sz="2000" b="1" dirty="0">
                <a:ea typeface="SimSun" pitchFamily="2" charset="-122"/>
              </a:rPr>
              <a:t>2014</a:t>
            </a:r>
            <a:endParaRPr lang="zh-CN" altLang="zh-CN" sz="2000" dirty="0">
              <a:ea typeface="SimSun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469906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ja-JP" smtClean="0"/>
              <a:t>Background</a:t>
            </a:r>
            <a:endParaRPr lang="ja-JP" altLang="en-US" smtClean="0"/>
          </a:p>
        </p:txBody>
      </p:sp>
      <p:sp>
        <p:nvSpPr>
          <p:cNvPr id="3075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1279524"/>
            <a:ext cx="8507413" cy="5101804"/>
          </a:xfrm>
        </p:spPr>
        <p:txBody>
          <a:bodyPr>
            <a:noAutofit/>
          </a:bodyPr>
          <a:lstStyle/>
          <a:p>
            <a:r>
              <a:rPr lang="en-US" altLang="ja-JP" sz="2400" dirty="0"/>
              <a:t>Based on the evaluation of </a:t>
            </a:r>
            <a:r>
              <a:rPr lang="en-US" altLang="ja-JP" sz="2400" dirty="0" smtClean="0"/>
              <a:t>PDCCH performance in [2], </a:t>
            </a:r>
            <a:r>
              <a:rPr lang="en-US" altLang="ja-JP" sz="2400" dirty="0"/>
              <a:t>it was confirmed that </a:t>
            </a:r>
            <a:endParaRPr lang="en-US" altLang="ja-JP" sz="2400" dirty="0" smtClean="0"/>
          </a:p>
          <a:p>
            <a:pPr lvl="1"/>
            <a:r>
              <a:rPr lang="en-US" altLang="ja-JP" sz="1800" dirty="0" smtClean="0"/>
              <a:t>PDCCH performance of some chipset degrades </a:t>
            </a:r>
            <a:r>
              <a:rPr lang="en-US" altLang="ja-JP" sz="1800" dirty="0"/>
              <a:t>in EVA600 </a:t>
            </a:r>
            <a:r>
              <a:rPr lang="en-US" altLang="ja-JP" sz="1800" dirty="0" smtClean="0"/>
              <a:t>scenario.</a:t>
            </a:r>
          </a:p>
          <a:p>
            <a:pPr lvl="1"/>
            <a:r>
              <a:rPr lang="en-US" altLang="ja-JP" sz="1800" dirty="0" smtClean="0"/>
              <a:t>Especially, when the aggregation level is lower, the larger numbers of poor performance  UEs were observed</a:t>
            </a:r>
            <a:r>
              <a:rPr lang="en-US" altLang="ja-JP" sz="1800" dirty="0"/>
              <a:t>. </a:t>
            </a:r>
            <a:r>
              <a:rPr lang="en-US" altLang="ja-JP" sz="1800" dirty="0" smtClean="0"/>
              <a:t>And </a:t>
            </a:r>
            <a:r>
              <a:rPr lang="en-US" altLang="ja-JP" sz="1800" dirty="0"/>
              <a:t>thus the PDCCH performance of some chipsets are not guaranteed in a very low aggregation level. </a:t>
            </a:r>
            <a:endParaRPr lang="en-US" altLang="ja-JP" sz="1800" dirty="0" smtClean="0"/>
          </a:p>
          <a:p>
            <a:r>
              <a:rPr lang="en-US" altLang="ja-JP" sz="2400" dirty="0" smtClean="0"/>
              <a:t>In </a:t>
            </a:r>
            <a:r>
              <a:rPr lang="en-US" altLang="ja-JP" sz="2400" dirty="0"/>
              <a:t>addition to the degradation of PDSCH performance found at last </a:t>
            </a:r>
            <a:r>
              <a:rPr lang="en-US" altLang="ja-JP" sz="2400" dirty="0" smtClean="0"/>
              <a:t>RAN4#71 meeting[1], </a:t>
            </a:r>
            <a:r>
              <a:rPr lang="en-US" altLang="ja-JP" sz="2400" dirty="0"/>
              <a:t>it can be concluded that both PDSCH and PDCCH performance of some chipset </a:t>
            </a:r>
            <a:r>
              <a:rPr lang="en-US" altLang="ja-JP" sz="2400" dirty="0" smtClean="0"/>
              <a:t>degrades </a:t>
            </a:r>
            <a:r>
              <a:rPr lang="en-US" altLang="ja-JP" sz="2400" dirty="0"/>
              <a:t>seriously in EVA600 case</a:t>
            </a:r>
            <a:r>
              <a:rPr lang="en-US" altLang="ja-JP" sz="2400" dirty="0" smtClean="0"/>
              <a:t>.</a:t>
            </a:r>
          </a:p>
          <a:p>
            <a:r>
              <a:rPr lang="en-US" altLang="ja-JP" sz="2400" dirty="0"/>
              <a:t>Given the fact that there were two channels degraded according to the investigation, the same situation may also happen in other channels such as </a:t>
            </a:r>
            <a:r>
              <a:rPr lang="en-US" altLang="zh-CN" sz="2400" dirty="0">
                <a:ea typeface="SimSun" pitchFamily="2" charset="-122"/>
              </a:rPr>
              <a:t>PHICH, PCFICH and PBCH. </a:t>
            </a:r>
          </a:p>
          <a:p>
            <a:pPr marL="0" indent="0">
              <a:buNone/>
            </a:pPr>
            <a:r>
              <a:rPr lang="en-US" altLang="ja-JP" sz="2400" dirty="0" smtClean="0"/>
              <a:t> </a:t>
            </a:r>
          </a:p>
          <a:p>
            <a:pPr eaLnBrk="1" hangingPunct="1"/>
            <a:endParaRPr lang="ja-JP" altLang="en-US" sz="2400" dirty="0" smtClean="0"/>
          </a:p>
        </p:txBody>
      </p:sp>
    </p:spTree>
    <p:extLst>
      <p:ext uri="{BB962C8B-B14F-4D97-AF65-F5344CB8AC3E}">
        <p14:creationId xmlns:p14="http://schemas.microsoft.com/office/powerpoint/2010/main" val="18309251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タイトル 1"/>
          <p:cNvSpPr>
            <a:spLocks noGrp="1"/>
          </p:cNvSpPr>
          <p:nvPr>
            <p:ph type="title"/>
          </p:nvPr>
        </p:nvSpPr>
        <p:spPr>
          <a:xfrm>
            <a:off x="457200" y="188913"/>
            <a:ext cx="8686800" cy="1143000"/>
          </a:xfrm>
        </p:spPr>
        <p:txBody>
          <a:bodyPr/>
          <a:lstStyle/>
          <a:p>
            <a:pPr eaLnBrk="1" hangingPunct="1"/>
            <a:r>
              <a:rPr lang="en-US" altLang="ja-JP" smtClean="0"/>
              <a:t>Way forward </a:t>
            </a:r>
            <a:endParaRPr lang="ja-JP" altLang="en-US" smtClean="0"/>
          </a:p>
        </p:txBody>
      </p:sp>
      <p:sp>
        <p:nvSpPr>
          <p:cNvPr id="4099" name="コンテンツ プレースホルダ 2"/>
          <p:cNvSpPr>
            <a:spLocks noGrp="1"/>
          </p:cNvSpPr>
          <p:nvPr>
            <p:ph idx="1"/>
          </p:nvPr>
        </p:nvSpPr>
        <p:spPr>
          <a:xfrm>
            <a:off x="323850" y="1412776"/>
            <a:ext cx="8507413" cy="4679950"/>
          </a:xfrm>
        </p:spPr>
        <p:txBody>
          <a:bodyPr>
            <a:normAutofit/>
          </a:bodyPr>
          <a:lstStyle/>
          <a:p>
            <a:r>
              <a:rPr lang="en-US" altLang="zh-CN" sz="2800" dirty="0">
                <a:ea typeface="SimSun" pitchFamily="2" charset="-122"/>
              </a:rPr>
              <a:t>W</a:t>
            </a:r>
            <a:r>
              <a:rPr lang="en-US" altLang="zh-CN" sz="2800" dirty="0" smtClean="0">
                <a:ea typeface="SimSun" pitchFamily="2" charset="-122"/>
              </a:rPr>
              <a:t>e encourage companies to further investigate </a:t>
            </a:r>
            <a:r>
              <a:rPr lang="en-US" altLang="zh-CN" sz="2800" dirty="0">
                <a:ea typeface="SimSun" pitchFamily="2" charset="-122"/>
              </a:rPr>
              <a:t>PHICH, PCFICH and PBCH </a:t>
            </a:r>
            <a:r>
              <a:rPr lang="en-US" altLang="zh-CN" sz="2800" dirty="0" smtClean="0">
                <a:ea typeface="SimSun" pitchFamily="2" charset="-122"/>
              </a:rPr>
              <a:t>performance with EVA600 scenario.</a:t>
            </a:r>
          </a:p>
          <a:p>
            <a:pPr lvl="1"/>
            <a:r>
              <a:rPr lang="en-US" altLang="zh-CN" dirty="0" smtClean="0">
                <a:ea typeface="SimSun" pitchFamily="2" charset="-122"/>
              </a:rPr>
              <a:t>Evaluation of PCFICH, PHICH, and PBCH </a:t>
            </a:r>
            <a:r>
              <a:rPr lang="en-US" altLang="zh-CN" dirty="0">
                <a:ea typeface="SimSun" pitchFamily="2" charset="-122"/>
              </a:rPr>
              <a:t>can be considered based </a:t>
            </a:r>
            <a:r>
              <a:rPr lang="en-US" altLang="zh-CN" dirty="0" smtClean="0">
                <a:ea typeface="SimSun" pitchFamily="2" charset="-122"/>
              </a:rPr>
              <a:t>on test cases in Table 1, Table 2, and Table3, respectively</a:t>
            </a:r>
            <a:r>
              <a:rPr lang="en-US" altLang="zh-CN" dirty="0" smtClean="0">
                <a:ea typeface="SimSun" pitchFamily="2" charset="-122"/>
              </a:rPr>
              <a:t>.</a:t>
            </a:r>
          </a:p>
          <a:p>
            <a:pPr lvl="2"/>
            <a:r>
              <a:rPr lang="en-US" altLang="zh-CN" dirty="0" smtClean="0">
                <a:ea typeface="SimSun" pitchFamily="2" charset="-122"/>
              </a:rPr>
              <a:t>Other scenarios are not excluded.</a:t>
            </a:r>
            <a:endParaRPr lang="en-US" altLang="zh-CN" dirty="0" smtClean="0">
              <a:ea typeface="SimSun" pitchFamily="2" charset="-122"/>
            </a:endParaRPr>
          </a:p>
          <a:p>
            <a:pPr lvl="1"/>
            <a:r>
              <a:rPr lang="en-US" altLang="zh-CN" dirty="0" smtClean="0">
                <a:ea typeface="SimSun" pitchFamily="2" charset="-122"/>
              </a:rPr>
              <a:t>For the comparison, </a:t>
            </a:r>
            <a:r>
              <a:rPr lang="en-US" altLang="zh-CN" dirty="0">
                <a:ea typeface="SimSun" pitchFamily="2" charset="-122"/>
              </a:rPr>
              <a:t>p</a:t>
            </a:r>
            <a:r>
              <a:rPr lang="en-US" altLang="zh-CN" dirty="0" smtClean="0">
                <a:ea typeface="SimSun" pitchFamily="2" charset="-122"/>
              </a:rPr>
              <a:t>ropagation condition can be appropriately replaced by EVA70, EVA200, etc., while it can </a:t>
            </a:r>
            <a:r>
              <a:rPr lang="en-US" altLang="zh-CN" dirty="0">
                <a:ea typeface="SimSun" pitchFamily="2" charset="-122"/>
              </a:rPr>
              <a:t>be reused for the other parameters .</a:t>
            </a:r>
            <a:endParaRPr lang="en-US" altLang="zh-CN" dirty="0" smtClean="0">
              <a:ea typeface="SimSun" pitchFamily="2" charset="-122"/>
            </a:endParaRPr>
          </a:p>
          <a:p>
            <a:pPr lvl="2" eaLnBrk="1" hangingPunct="1"/>
            <a:endParaRPr lang="en-GB" altLang="ja-JP" sz="2000" dirty="0" smtClean="0"/>
          </a:p>
        </p:txBody>
      </p:sp>
    </p:spTree>
    <p:extLst>
      <p:ext uri="{BB962C8B-B14F-4D97-AF65-F5344CB8AC3E}">
        <p14:creationId xmlns:p14="http://schemas.microsoft.com/office/powerpoint/2010/main" val="926993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表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33891844"/>
              </p:ext>
            </p:extLst>
          </p:nvPr>
        </p:nvGraphicFramePr>
        <p:xfrm>
          <a:off x="683568" y="1484784"/>
          <a:ext cx="8136903" cy="1737499"/>
        </p:xfrm>
        <a:graphic>
          <a:graphicData uri="http://schemas.openxmlformats.org/drawingml/2006/table">
            <a:tbl>
              <a:tblPr firstRow="1" firstCol="1" bandRow="1"/>
              <a:tblGrid>
                <a:gridCol w="751151"/>
                <a:gridCol w="971877"/>
                <a:gridCol w="1091650"/>
                <a:gridCol w="988987"/>
                <a:gridCol w="895736"/>
                <a:gridCol w="1100206"/>
                <a:gridCol w="1473201"/>
                <a:gridCol w="864095"/>
              </a:tblGrid>
              <a:tr h="88405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80340" algn="l"/>
                          <a:tab pos="360680" algn="l"/>
                          <a:tab pos="541020" algn="l"/>
                          <a:tab pos="721360" algn="l"/>
                          <a:tab pos="901700" algn="l"/>
                          <a:tab pos="1082040" algn="l"/>
                          <a:tab pos="1262380" algn="l"/>
                          <a:tab pos="1442720" algn="l"/>
                          <a:tab pos="1623060" algn="l"/>
                          <a:tab pos="1803400" algn="l"/>
                          <a:tab pos="1983740" algn="l"/>
                          <a:tab pos="2164080" algn="l"/>
                          <a:tab pos="2344420" algn="l"/>
                          <a:tab pos="2524760" algn="l"/>
                          <a:tab pos="2705100" algn="l"/>
                          <a:tab pos="2885440" algn="l"/>
                          <a:tab pos="3065780" algn="l"/>
                          <a:tab pos="3246120" algn="l"/>
                          <a:tab pos="3426460" algn="l"/>
                          <a:tab pos="3606800" algn="l"/>
                          <a:tab pos="3787140" algn="l"/>
                          <a:tab pos="3967480" algn="l"/>
                          <a:tab pos="4147820" algn="l"/>
                          <a:tab pos="4328160" algn="l"/>
                          <a:tab pos="4508500" algn="l"/>
                          <a:tab pos="4688840" algn="l"/>
                          <a:tab pos="4869180" algn="l"/>
                          <a:tab pos="5049520" algn="l"/>
                          <a:tab pos="5229860" algn="l"/>
                          <a:tab pos="5410200" algn="l"/>
                          <a:tab pos="5590540" algn="l"/>
                          <a:tab pos="5770880" algn="l"/>
                        </a:tabLs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Arial Bold"/>
                          <a:ea typeface="Arial Unicode MS"/>
                          <a:cs typeface="Arial Unicode MS"/>
                        </a:rPr>
                        <a:t>Test number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Arial Bold"/>
                        <a:ea typeface="Arial Unicode MS"/>
                        <a:cs typeface="Arial Unicode MS"/>
                      </a:endParaRPr>
                    </a:p>
                  </a:txBody>
                  <a:tcPr marL="50800" marR="50800" marT="50800" marB="5080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80340" algn="l"/>
                          <a:tab pos="360680" algn="l"/>
                          <a:tab pos="541020" algn="l"/>
                          <a:tab pos="721360" algn="l"/>
                          <a:tab pos="901700" algn="l"/>
                          <a:tab pos="1082040" algn="l"/>
                          <a:tab pos="1262380" algn="l"/>
                          <a:tab pos="1442720" algn="l"/>
                          <a:tab pos="1623060" algn="l"/>
                          <a:tab pos="1803400" algn="l"/>
                          <a:tab pos="1983740" algn="l"/>
                          <a:tab pos="2164080" algn="l"/>
                          <a:tab pos="2344420" algn="l"/>
                          <a:tab pos="2524760" algn="l"/>
                          <a:tab pos="2705100" algn="l"/>
                          <a:tab pos="2885440" algn="l"/>
                          <a:tab pos="3065780" algn="l"/>
                          <a:tab pos="3246120" algn="l"/>
                          <a:tab pos="3426460" algn="l"/>
                          <a:tab pos="3606800" algn="l"/>
                          <a:tab pos="3787140" algn="l"/>
                          <a:tab pos="3967480" algn="l"/>
                          <a:tab pos="4147820" algn="l"/>
                          <a:tab pos="4328160" algn="l"/>
                          <a:tab pos="4508500" algn="l"/>
                          <a:tab pos="4688840" algn="l"/>
                          <a:tab pos="4869180" algn="l"/>
                          <a:tab pos="5049520" algn="l"/>
                          <a:tab pos="5229860" algn="l"/>
                          <a:tab pos="5410200" algn="l"/>
                          <a:tab pos="5590540" algn="l"/>
                          <a:tab pos="5770880" algn="l"/>
                        </a:tabLst>
                      </a:pPr>
                      <a:r>
                        <a:rPr lang="en-US" sz="1200">
                          <a:solidFill>
                            <a:schemeClr val="tx1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Arial Bold"/>
                          <a:ea typeface="Arial Unicode MS"/>
                          <a:cs typeface="Arial Unicode MS"/>
                        </a:rPr>
                        <a:t>Bandwidth</a:t>
                      </a:r>
                      <a:endParaRPr lang="ja-JP" sz="1200">
                        <a:solidFill>
                          <a:schemeClr val="tx1"/>
                        </a:solidFill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Arial Bold"/>
                        <a:ea typeface="Arial Unicode MS"/>
                        <a:cs typeface="Arial Unicode MS"/>
                      </a:endParaRPr>
                    </a:p>
                  </a:txBody>
                  <a:tcPr marL="50800" marR="50800" marT="50800" marB="5080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80340" algn="l"/>
                          <a:tab pos="360680" algn="l"/>
                          <a:tab pos="541020" algn="l"/>
                          <a:tab pos="721360" algn="l"/>
                          <a:tab pos="901700" algn="l"/>
                          <a:tab pos="1082040" algn="l"/>
                          <a:tab pos="1262380" algn="l"/>
                          <a:tab pos="1442720" algn="l"/>
                          <a:tab pos="1623060" algn="l"/>
                          <a:tab pos="1803400" algn="l"/>
                          <a:tab pos="1983740" algn="l"/>
                          <a:tab pos="2164080" algn="l"/>
                          <a:tab pos="2344420" algn="l"/>
                          <a:tab pos="2524760" algn="l"/>
                          <a:tab pos="2705100" algn="l"/>
                          <a:tab pos="2885440" algn="l"/>
                          <a:tab pos="3065780" algn="l"/>
                          <a:tab pos="3246120" algn="l"/>
                          <a:tab pos="3426460" algn="l"/>
                          <a:tab pos="3606800" algn="l"/>
                          <a:tab pos="3787140" algn="l"/>
                          <a:tab pos="3967480" algn="l"/>
                          <a:tab pos="4147820" algn="l"/>
                          <a:tab pos="4328160" algn="l"/>
                          <a:tab pos="4508500" algn="l"/>
                          <a:tab pos="4688840" algn="l"/>
                          <a:tab pos="4869180" algn="l"/>
                          <a:tab pos="5049520" algn="l"/>
                          <a:tab pos="5229860" algn="l"/>
                          <a:tab pos="5410200" algn="l"/>
                          <a:tab pos="5590540" algn="l"/>
                          <a:tab pos="5770880" algn="l"/>
                        </a:tabLs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Arial Bold"/>
                          <a:ea typeface="Arial Unicode MS"/>
                          <a:cs typeface="Arial Unicode MS"/>
                        </a:rPr>
                        <a:t>Aggregation level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Arial Bold"/>
                        <a:ea typeface="Arial Unicode MS"/>
                        <a:cs typeface="Arial Unicode MS"/>
                      </a:endParaRPr>
                    </a:p>
                  </a:txBody>
                  <a:tcPr marL="50800" marR="50800" marT="50800" marB="5080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80340" algn="l"/>
                          <a:tab pos="360680" algn="l"/>
                          <a:tab pos="541020" algn="l"/>
                          <a:tab pos="721360" algn="l"/>
                          <a:tab pos="901700" algn="l"/>
                          <a:tab pos="1082040" algn="l"/>
                          <a:tab pos="1262380" algn="l"/>
                          <a:tab pos="1442720" algn="l"/>
                          <a:tab pos="1623060" algn="l"/>
                          <a:tab pos="1803400" algn="l"/>
                          <a:tab pos="1983740" algn="l"/>
                          <a:tab pos="2164080" algn="l"/>
                          <a:tab pos="2344420" algn="l"/>
                          <a:tab pos="2524760" algn="l"/>
                          <a:tab pos="2705100" algn="l"/>
                          <a:tab pos="2885440" algn="l"/>
                          <a:tab pos="3065780" algn="l"/>
                          <a:tab pos="3246120" algn="l"/>
                          <a:tab pos="3426460" algn="l"/>
                          <a:tab pos="3606800" algn="l"/>
                          <a:tab pos="3787140" algn="l"/>
                          <a:tab pos="3967480" algn="l"/>
                          <a:tab pos="4147820" algn="l"/>
                          <a:tab pos="4328160" algn="l"/>
                          <a:tab pos="4508500" algn="l"/>
                          <a:tab pos="4688840" algn="l"/>
                          <a:tab pos="4869180" algn="l"/>
                          <a:tab pos="5049520" algn="l"/>
                          <a:tab pos="5229860" algn="l"/>
                          <a:tab pos="5410200" algn="l"/>
                          <a:tab pos="5590540" algn="l"/>
                          <a:tab pos="5770880" algn="l"/>
                        </a:tabLs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Arial Bold"/>
                          <a:ea typeface="Arial Unicode MS"/>
                          <a:cs typeface="Arial Unicode MS"/>
                        </a:rPr>
                        <a:t>Reference Channel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Arial Bold"/>
                        <a:ea typeface="Arial Unicode MS"/>
                        <a:cs typeface="Arial Unicode MS"/>
                      </a:endParaRPr>
                    </a:p>
                  </a:txBody>
                  <a:tcPr marL="50800" marR="50800" marT="50800" marB="5080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80340" algn="l"/>
                          <a:tab pos="360680" algn="l"/>
                          <a:tab pos="541020" algn="l"/>
                          <a:tab pos="721360" algn="l"/>
                          <a:tab pos="901700" algn="l"/>
                          <a:tab pos="1082040" algn="l"/>
                          <a:tab pos="1262380" algn="l"/>
                          <a:tab pos="1442720" algn="l"/>
                          <a:tab pos="1623060" algn="l"/>
                          <a:tab pos="1803400" algn="l"/>
                          <a:tab pos="1983740" algn="l"/>
                          <a:tab pos="2164080" algn="l"/>
                          <a:tab pos="2344420" algn="l"/>
                          <a:tab pos="2524760" algn="l"/>
                          <a:tab pos="2705100" algn="l"/>
                          <a:tab pos="2885440" algn="l"/>
                          <a:tab pos="3065780" algn="l"/>
                          <a:tab pos="3246120" algn="l"/>
                          <a:tab pos="3426460" algn="l"/>
                          <a:tab pos="3606800" algn="l"/>
                          <a:tab pos="3787140" algn="l"/>
                          <a:tab pos="3967480" algn="l"/>
                          <a:tab pos="4147820" algn="l"/>
                          <a:tab pos="4328160" algn="l"/>
                          <a:tab pos="4508500" algn="l"/>
                          <a:tab pos="4688840" algn="l"/>
                          <a:tab pos="4869180" algn="l"/>
                          <a:tab pos="5049520" algn="l"/>
                          <a:tab pos="5229860" algn="l"/>
                          <a:tab pos="5410200" algn="l"/>
                          <a:tab pos="5590540" algn="l"/>
                          <a:tab pos="5770880" algn="l"/>
                        </a:tabLs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Arial Bold"/>
                          <a:ea typeface="Arial Unicode MS"/>
                          <a:cs typeface="Arial Unicode MS"/>
                        </a:rPr>
                        <a:t>OCNG Pattern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Arial Bold"/>
                        <a:ea typeface="Arial Unicode MS"/>
                        <a:cs typeface="Arial Unicode MS"/>
                      </a:endParaRPr>
                    </a:p>
                  </a:txBody>
                  <a:tcPr marL="50800" marR="50800" marT="50800" marB="5080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80340" algn="l"/>
                          <a:tab pos="360680" algn="l"/>
                          <a:tab pos="541020" algn="l"/>
                          <a:tab pos="721360" algn="l"/>
                          <a:tab pos="901700" algn="l"/>
                          <a:tab pos="1082040" algn="l"/>
                          <a:tab pos="1262380" algn="l"/>
                          <a:tab pos="1442720" algn="l"/>
                          <a:tab pos="1623060" algn="l"/>
                          <a:tab pos="1803400" algn="l"/>
                          <a:tab pos="1983740" algn="l"/>
                          <a:tab pos="2164080" algn="l"/>
                          <a:tab pos="2344420" algn="l"/>
                          <a:tab pos="2524760" algn="l"/>
                          <a:tab pos="2705100" algn="l"/>
                          <a:tab pos="2885440" algn="l"/>
                          <a:tab pos="3065780" algn="l"/>
                          <a:tab pos="3246120" algn="l"/>
                          <a:tab pos="3426460" algn="l"/>
                          <a:tab pos="3606800" algn="l"/>
                          <a:tab pos="3787140" algn="l"/>
                          <a:tab pos="3967480" algn="l"/>
                          <a:tab pos="4147820" algn="l"/>
                          <a:tab pos="4328160" algn="l"/>
                          <a:tab pos="4508500" algn="l"/>
                          <a:tab pos="4688840" algn="l"/>
                          <a:tab pos="4869180" algn="l"/>
                          <a:tab pos="5049520" algn="l"/>
                          <a:tab pos="5229860" algn="l"/>
                          <a:tab pos="5410200" algn="l"/>
                          <a:tab pos="5590540" algn="l"/>
                          <a:tab pos="5770880" algn="l"/>
                        </a:tabLs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Arial Bold"/>
                          <a:ea typeface="Arial Unicode MS"/>
                          <a:cs typeface="Arial Unicode MS"/>
                        </a:rPr>
                        <a:t>Propagation Condition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Arial Bold"/>
                        <a:ea typeface="Arial Unicode MS"/>
                        <a:cs typeface="Arial Unicode MS"/>
                      </a:endParaRPr>
                    </a:p>
                  </a:txBody>
                  <a:tcPr marL="50800" marR="50800" marT="50800" marB="5080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80340" algn="l"/>
                          <a:tab pos="360680" algn="l"/>
                          <a:tab pos="541020" algn="l"/>
                          <a:tab pos="721360" algn="l"/>
                          <a:tab pos="901700" algn="l"/>
                          <a:tab pos="1082040" algn="l"/>
                          <a:tab pos="1262380" algn="l"/>
                          <a:tab pos="1442720" algn="l"/>
                          <a:tab pos="1623060" algn="l"/>
                          <a:tab pos="1803400" algn="l"/>
                          <a:tab pos="1983740" algn="l"/>
                          <a:tab pos="2164080" algn="l"/>
                          <a:tab pos="2344420" algn="l"/>
                          <a:tab pos="2524760" algn="l"/>
                          <a:tab pos="2705100" algn="l"/>
                          <a:tab pos="2885440" algn="l"/>
                          <a:tab pos="3065780" algn="l"/>
                          <a:tab pos="3246120" algn="l"/>
                          <a:tab pos="3426460" algn="l"/>
                          <a:tab pos="3606800" algn="l"/>
                          <a:tab pos="3787140" algn="l"/>
                          <a:tab pos="3967480" algn="l"/>
                          <a:tab pos="4147820" algn="l"/>
                          <a:tab pos="4328160" algn="l"/>
                          <a:tab pos="4508500" algn="l"/>
                          <a:tab pos="4688840" algn="l"/>
                          <a:tab pos="4869180" algn="l"/>
                          <a:tab pos="5049520" algn="l"/>
                          <a:tab pos="5229860" algn="l"/>
                          <a:tab pos="5410200" algn="l"/>
                          <a:tab pos="5590540" algn="l"/>
                          <a:tab pos="5770880" algn="l"/>
                        </a:tabLs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Arial Bold"/>
                          <a:ea typeface="Arial Unicode MS"/>
                          <a:cs typeface="Arial Unicode MS"/>
                        </a:rPr>
                        <a:t>Antenna configuration and Correlation Matrix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Arial Bold"/>
                        <a:ea typeface="Arial Unicode MS"/>
                        <a:cs typeface="Arial Unicode MS"/>
                      </a:endParaRPr>
                    </a:p>
                  </a:txBody>
                  <a:tcPr marL="50800" marR="50800" marT="50800" marB="5080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80340" algn="l"/>
                          <a:tab pos="360680" algn="l"/>
                          <a:tab pos="541020" algn="l"/>
                          <a:tab pos="721360" algn="l"/>
                          <a:tab pos="901700" algn="l"/>
                          <a:tab pos="1082040" algn="l"/>
                          <a:tab pos="1262380" algn="l"/>
                          <a:tab pos="1442720" algn="l"/>
                          <a:tab pos="1623060" algn="l"/>
                          <a:tab pos="1803400" algn="l"/>
                          <a:tab pos="1983740" algn="l"/>
                          <a:tab pos="2164080" algn="l"/>
                          <a:tab pos="2344420" algn="l"/>
                          <a:tab pos="2524760" algn="l"/>
                          <a:tab pos="2705100" algn="l"/>
                          <a:tab pos="2885440" algn="l"/>
                          <a:tab pos="3065780" algn="l"/>
                          <a:tab pos="3246120" algn="l"/>
                          <a:tab pos="3426460" algn="l"/>
                          <a:tab pos="3606800" algn="l"/>
                          <a:tab pos="3787140" algn="l"/>
                          <a:tab pos="3967480" algn="l"/>
                          <a:tab pos="4147820" algn="l"/>
                          <a:tab pos="4328160" algn="l"/>
                          <a:tab pos="4508500" algn="l"/>
                          <a:tab pos="4688840" algn="l"/>
                          <a:tab pos="4869180" algn="l"/>
                          <a:tab pos="5049520" algn="l"/>
                          <a:tab pos="5229860" algn="l"/>
                          <a:tab pos="5410200" algn="l"/>
                          <a:tab pos="5590540" algn="l"/>
                          <a:tab pos="5770880" algn="l"/>
                        </a:tabLst>
                      </a:pPr>
                      <a:r>
                        <a:rPr lang="en-US" altLang="ja-JP" sz="1200" dirty="0" smtClean="0">
                          <a:solidFill>
                            <a:schemeClr val="tx1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Arial Bold"/>
                          <a:ea typeface="Arial Unicode MS"/>
                          <a:cs typeface="Arial Unicode MS"/>
                        </a:rPr>
                        <a:t>SNR</a:t>
                      </a:r>
                    </a:p>
                    <a:p>
                      <a:pPr algn="ctr">
                        <a:spcAft>
                          <a:spcPts val="0"/>
                        </a:spcAft>
                        <a:tabLst>
                          <a:tab pos="180340" algn="l"/>
                          <a:tab pos="360680" algn="l"/>
                          <a:tab pos="541020" algn="l"/>
                          <a:tab pos="721360" algn="l"/>
                          <a:tab pos="901700" algn="l"/>
                          <a:tab pos="1082040" algn="l"/>
                          <a:tab pos="1262380" algn="l"/>
                          <a:tab pos="1442720" algn="l"/>
                          <a:tab pos="1623060" algn="l"/>
                          <a:tab pos="1803400" algn="l"/>
                          <a:tab pos="1983740" algn="l"/>
                          <a:tab pos="2164080" algn="l"/>
                          <a:tab pos="2344420" algn="l"/>
                          <a:tab pos="2524760" algn="l"/>
                          <a:tab pos="2705100" algn="l"/>
                          <a:tab pos="2885440" algn="l"/>
                          <a:tab pos="3065780" algn="l"/>
                          <a:tab pos="3246120" algn="l"/>
                          <a:tab pos="3426460" algn="l"/>
                          <a:tab pos="3606800" algn="l"/>
                          <a:tab pos="3787140" algn="l"/>
                          <a:tab pos="3967480" algn="l"/>
                          <a:tab pos="4147820" algn="l"/>
                          <a:tab pos="4328160" algn="l"/>
                          <a:tab pos="4508500" algn="l"/>
                          <a:tab pos="4688840" algn="l"/>
                          <a:tab pos="4869180" algn="l"/>
                          <a:tab pos="5049520" algn="l"/>
                          <a:tab pos="5229860" algn="l"/>
                          <a:tab pos="5410200" algn="l"/>
                          <a:tab pos="5590540" algn="l"/>
                          <a:tab pos="5770880" algn="l"/>
                        </a:tabLst>
                      </a:pPr>
                      <a:r>
                        <a:rPr lang="en-US" altLang="ja-JP" sz="1200" dirty="0" smtClean="0">
                          <a:solidFill>
                            <a:schemeClr val="tx1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Arial Bold"/>
                          <a:ea typeface="Arial Unicode MS"/>
                          <a:cs typeface="Arial Unicode MS"/>
                        </a:rPr>
                        <a:t>(dB)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Arial Bold"/>
                        <a:ea typeface="Arial Unicode MS"/>
                        <a:cs typeface="Arial Unicode MS"/>
                      </a:endParaRPr>
                    </a:p>
                  </a:txBody>
                  <a:tcPr marL="50800" marR="50800" marT="50800" marB="5080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806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80340" algn="l"/>
                          <a:tab pos="360680" algn="l"/>
                          <a:tab pos="541020" algn="l"/>
                          <a:tab pos="721360" algn="l"/>
                          <a:tab pos="901700" algn="l"/>
                          <a:tab pos="1082040" algn="l"/>
                          <a:tab pos="1262380" algn="l"/>
                          <a:tab pos="1442720" algn="l"/>
                          <a:tab pos="1623060" algn="l"/>
                          <a:tab pos="1803400" algn="l"/>
                          <a:tab pos="1983740" algn="l"/>
                          <a:tab pos="2164080" algn="l"/>
                          <a:tab pos="2344420" algn="l"/>
                          <a:tab pos="2524760" algn="l"/>
                          <a:tab pos="2705100" algn="l"/>
                          <a:tab pos="2885440" algn="l"/>
                          <a:tab pos="3065780" algn="l"/>
                          <a:tab pos="3246120" algn="l"/>
                          <a:tab pos="3426460" algn="l"/>
                          <a:tab pos="3606800" algn="l"/>
                          <a:tab pos="3787140" algn="l"/>
                          <a:tab pos="3967480" algn="l"/>
                          <a:tab pos="4147820" algn="l"/>
                          <a:tab pos="4328160" algn="l"/>
                          <a:tab pos="4508500" algn="l"/>
                          <a:tab pos="4688840" algn="l"/>
                          <a:tab pos="4869180" algn="l"/>
                          <a:tab pos="5049520" algn="l"/>
                          <a:tab pos="5229860" algn="l"/>
                          <a:tab pos="5410200" algn="l"/>
                          <a:tab pos="5590540" algn="l"/>
                          <a:tab pos="5770880" algn="l"/>
                        </a:tabLs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Arial"/>
                          <a:ea typeface="Arial Unicode MS"/>
                          <a:cs typeface="Arial Unicode MS"/>
                        </a:rPr>
                        <a:t>1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Arial"/>
                        <a:ea typeface="Arial Unicode MS"/>
                        <a:cs typeface="Arial Unicode MS"/>
                      </a:endParaRPr>
                    </a:p>
                  </a:txBody>
                  <a:tcPr marL="50800" marR="50800" marT="50800" marB="5080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80340" algn="l"/>
                          <a:tab pos="360680" algn="l"/>
                          <a:tab pos="541020" algn="l"/>
                          <a:tab pos="721360" algn="l"/>
                          <a:tab pos="901700" algn="l"/>
                          <a:tab pos="1082040" algn="l"/>
                          <a:tab pos="1262380" algn="l"/>
                          <a:tab pos="1442720" algn="l"/>
                          <a:tab pos="1623060" algn="l"/>
                          <a:tab pos="1803400" algn="l"/>
                          <a:tab pos="1983740" algn="l"/>
                          <a:tab pos="2164080" algn="l"/>
                          <a:tab pos="2344420" algn="l"/>
                          <a:tab pos="2524760" algn="l"/>
                          <a:tab pos="2705100" algn="l"/>
                          <a:tab pos="2885440" algn="l"/>
                          <a:tab pos="3065780" algn="l"/>
                          <a:tab pos="3246120" algn="l"/>
                          <a:tab pos="3426460" algn="l"/>
                          <a:tab pos="3606800" algn="l"/>
                          <a:tab pos="3787140" algn="l"/>
                          <a:tab pos="3967480" algn="l"/>
                          <a:tab pos="4147820" algn="l"/>
                          <a:tab pos="4328160" algn="l"/>
                          <a:tab pos="4508500" algn="l"/>
                          <a:tab pos="4688840" algn="l"/>
                          <a:tab pos="4869180" algn="l"/>
                          <a:tab pos="5049520" algn="l"/>
                          <a:tab pos="5229860" algn="l"/>
                          <a:tab pos="5410200" algn="l"/>
                          <a:tab pos="5590540" algn="l"/>
                          <a:tab pos="5770880" algn="l"/>
                        </a:tabLs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Arial"/>
                          <a:ea typeface="Arial Unicode MS"/>
                          <a:cs typeface="Arial Unicode MS"/>
                        </a:rPr>
                        <a:t>10 MHz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Arial"/>
                        <a:ea typeface="Arial Unicode MS"/>
                        <a:cs typeface="Arial Unicode MS"/>
                      </a:endParaRPr>
                    </a:p>
                  </a:txBody>
                  <a:tcPr marL="50800" marR="50800" marT="50800" marB="5080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80340" algn="l"/>
                          <a:tab pos="360680" algn="l"/>
                          <a:tab pos="541020" algn="l"/>
                          <a:tab pos="721360" algn="l"/>
                          <a:tab pos="901700" algn="l"/>
                          <a:tab pos="1082040" algn="l"/>
                          <a:tab pos="1262380" algn="l"/>
                          <a:tab pos="1442720" algn="l"/>
                          <a:tab pos="1623060" algn="l"/>
                          <a:tab pos="1803400" algn="l"/>
                          <a:tab pos="1983740" algn="l"/>
                          <a:tab pos="2164080" algn="l"/>
                          <a:tab pos="2344420" algn="l"/>
                          <a:tab pos="2524760" algn="l"/>
                          <a:tab pos="2705100" algn="l"/>
                          <a:tab pos="2885440" algn="l"/>
                          <a:tab pos="3065780" algn="l"/>
                          <a:tab pos="3246120" algn="l"/>
                          <a:tab pos="3426460" algn="l"/>
                          <a:tab pos="3606800" algn="l"/>
                          <a:tab pos="3787140" algn="l"/>
                          <a:tab pos="3967480" algn="l"/>
                          <a:tab pos="4147820" algn="l"/>
                          <a:tab pos="4328160" algn="l"/>
                          <a:tab pos="4508500" algn="l"/>
                          <a:tab pos="4688840" algn="l"/>
                          <a:tab pos="4869180" algn="l"/>
                          <a:tab pos="5049520" algn="l"/>
                          <a:tab pos="5229860" algn="l"/>
                          <a:tab pos="5410200" algn="l"/>
                          <a:tab pos="5590540" algn="l"/>
                          <a:tab pos="5770880" algn="l"/>
                        </a:tabLst>
                      </a:pPr>
                      <a:r>
                        <a:rPr lang="en-US" sz="1200">
                          <a:solidFill>
                            <a:schemeClr val="tx1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Arial"/>
                          <a:ea typeface="Arial Unicode MS"/>
                          <a:cs typeface="Arial Unicode MS"/>
                        </a:rPr>
                        <a:t>8 CCE</a:t>
                      </a:r>
                      <a:endParaRPr lang="ja-JP" sz="1200">
                        <a:solidFill>
                          <a:schemeClr val="tx1"/>
                        </a:solidFill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Arial"/>
                        <a:ea typeface="Arial Unicode MS"/>
                        <a:cs typeface="Arial Unicode MS"/>
                      </a:endParaRPr>
                    </a:p>
                  </a:txBody>
                  <a:tcPr marL="50800" marR="50800" marT="50800" marB="5080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80340" algn="l"/>
                          <a:tab pos="360680" algn="l"/>
                          <a:tab pos="541020" algn="l"/>
                          <a:tab pos="721360" algn="l"/>
                          <a:tab pos="901700" algn="l"/>
                          <a:tab pos="1082040" algn="l"/>
                          <a:tab pos="1262380" algn="l"/>
                          <a:tab pos="1442720" algn="l"/>
                          <a:tab pos="1623060" algn="l"/>
                          <a:tab pos="1803400" algn="l"/>
                          <a:tab pos="1983740" algn="l"/>
                          <a:tab pos="2164080" algn="l"/>
                          <a:tab pos="2344420" algn="l"/>
                          <a:tab pos="2524760" algn="l"/>
                          <a:tab pos="2705100" algn="l"/>
                          <a:tab pos="2885440" algn="l"/>
                          <a:tab pos="3065780" algn="l"/>
                          <a:tab pos="3246120" algn="l"/>
                          <a:tab pos="3426460" algn="l"/>
                          <a:tab pos="3606800" algn="l"/>
                          <a:tab pos="3787140" algn="l"/>
                          <a:tab pos="3967480" algn="l"/>
                          <a:tab pos="4147820" algn="l"/>
                          <a:tab pos="4328160" algn="l"/>
                          <a:tab pos="4508500" algn="l"/>
                          <a:tab pos="4688840" algn="l"/>
                          <a:tab pos="4869180" algn="l"/>
                          <a:tab pos="5049520" algn="l"/>
                          <a:tab pos="5229860" algn="l"/>
                          <a:tab pos="5410200" algn="l"/>
                          <a:tab pos="5590540" algn="l"/>
                          <a:tab pos="5770880" algn="l"/>
                        </a:tabLst>
                      </a:pPr>
                      <a:r>
                        <a:rPr lang="en-US" sz="1200">
                          <a:solidFill>
                            <a:schemeClr val="tx1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Arial"/>
                          <a:ea typeface="Arial Unicode MS"/>
                          <a:cs typeface="Arial Unicode MS"/>
                        </a:rPr>
                        <a:t>R.15 FDD</a:t>
                      </a:r>
                      <a:endParaRPr lang="ja-JP" sz="1200">
                        <a:solidFill>
                          <a:schemeClr val="tx1"/>
                        </a:solidFill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Arial"/>
                        <a:ea typeface="Arial Unicode MS"/>
                        <a:cs typeface="Arial Unicode MS"/>
                      </a:endParaRPr>
                    </a:p>
                  </a:txBody>
                  <a:tcPr marL="50800" marR="50800" marT="50800" marB="5080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80340" algn="l"/>
                          <a:tab pos="360680" algn="l"/>
                          <a:tab pos="541020" algn="l"/>
                          <a:tab pos="721360" algn="l"/>
                          <a:tab pos="901700" algn="l"/>
                          <a:tab pos="1082040" algn="l"/>
                          <a:tab pos="1262380" algn="l"/>
                          <a:tab pos="1442720" algn="l"/>
                          <a:tab pos="1623060" algn="l"/>
                          <a:tab pos="1803400" algn="l"/>
                          <a:tab pos="1983740" algn="l"/>
                          <a:tab pos="2164080" algn="l"/>
                          <a:tab pos="2344420" algn="l"/>
                          <a:tab pos="2524760" algn="l"/>
                          <a:tab pos="2705100" algn="l"/>
                          <a:tab pos="2885440" algn="l"/>
                          <a:tab pos="3065780" algn="l"/>
                          <a:tab pos="3246120" algn="l"/>
                          <a:tab pos="3426460" algn="l"/>
                          <a:tab pos="3606800" algn="l"/>
                          <a:tab pos="3787140" algn="l"/>
                          <a:tab pos="3967480" algn="l"/>
                          <a:tab pos="4147820" algn="l"/>
                          <a:tab pos="4328160" algn="l"/>
                          <a:tab pos="4508500" algn="l"/>
                          <a:tab pos="4688840" algn="l"/>
                          <a:tab pos="4869180" algn="l"/>
                          <a:tab pos="5049520" algn="l"/>
                          <a:tab pos="5229860" algn="l"/>
                          <a:tab pos="5410200" algn="l"/>
                          <a:tab pos="5590540" algn="l"/>
                          <a:tab pos="5770880" algn="l"/>
                        </a:tabLst>
                      </a:pPr>
                      <a:r>
                        <a:rPr lang="en-US" sz="1200">
                          <a:solidFill>
                            <a:schemeClr val="tx1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Arial"/>
                          <a:ea typeface="Arial Unicode MS"/>
                          <a:cs typeface="Arial Unicode MS"/>
                        </a:rPr>
                        <a:t>OP.1 FDD</a:t>
                      </a:r>
                      <a:endParaRPr lang="ja-JP" sz="1200">
                        <a:solidFill>
                          <a:schemeClr val="tx1"/>
                        </a:solidFill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Arial"/>
                        <a:ea typeface="Arial Unicode MS"/>
                        <a:cs typeface="Arial Unicode MS"/>
                      </a:endParaRPr>
                    </a:p>
                  </a:txBody>
                  <a:tcPr marL="50800" marR="50800" marT="50800" marB="5080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80340" algn="l"/>
                          <a:tab pos="360680" algn="l"/>
                          <a:tab pos="541020" algn="l"/>
                          <a:tab pos="721360" algn="l"/>
                          <a:tab pos="901700" algn="l"/>
                          <a:tab pos="1082040" algn="l"/>
                          <a:tab pos="1262380" algn="l"/>
                          <a:tab pos="1442720" algn="l"/>
                          <a:tab pos="1623060" algn="l"/>
                          <a:tab pos="1803400" algn="l"/>
                          <a:tab pos="1983740" algn="l"/>
                          <a:tab pos="2164080" algn="l"/>
                          <a:tab pos="2344420" algn="l"/>
                          <a:tab pos="2524760" algn="l"/>
                          <a:tab pos="2705100" algn="l"/>
                          <a:tab pos="2885440" algn="l"/>
                          <a:tab pos="3065780" algn="l"/>
                          <a:tab pos="3246120" algn="l"/>
                          <a:tab pos="3426460" algn="l"/>
                          <a:tab pos="3606800" algn="l"/>
                          <a:tab pos="3787140" algn="l"/>
                          <a:tab pos="3967480" algn="l"/>
                          <a:tab pos="4147820" algn="l"/>
                          <a:tab pos="4328160" algn="l"/>
                          <a:tab pos="4508500" algn="l"/>
                          <a:tab pos="4688840" algn="l"/>
                          <a:tab pos="4869180" algn="l"/>
                          <a:tab pos="5049520" algn="l"/>
                          <a:tab pos="5229860" algn="l"/>
                          <a:tab pos="5410200" algn="l"/>
                          <a:tab pos="5590540" algn="l"/>
                          <a:tab pos="5770880" algn="l"/>
                        </a:tabLst>
                      </a:pPr>
                      <a:r>
                        <a:rPr lang="en-US" altLang="ja-JP" sz="1200" dirty="0" smtClean="0">
                          <a:solidFill>
                            <a:schemeClr val="tx1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Arial"/>
                          <a:ea typeface="Arial Unicode MS"/>
                          <a:cs typeface="Arial Unicode MS"/>
                        </a:rPr>
                        <a:t>EVA600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Arial"/>
                        <a:ea typeface="Arial Unicode MS"/>
                        <a:cs typeface="Arial Unicode MS"/>
                      </a:endParaRPr>
                    </a:p>
                  </a:txBody>
                  <a:tcPr marL="50800" marR="50800" marT="50800" marB="5080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80340" algn="l"/>
                          <a:tab pos="360680" algn="l"/>
                          <a:tab pos="541020" algn="l"/>
                          <a:tab pos="721360" algn="l"/>
                          <a:tab pos="901700" algn="l"/>
                          <a:tab pos="1082040" algn="l"/>
                          <a:tab pos="1262380" algn="l"/>
                          <a:tab pos="1442720" algn="l"/>
                          <a:tab pos="1623060" algn="l"/>
                          <a:tab pos="1803400" algn="l"/>
                          <a:tab pos="1983740" algn="l"/>
                          <a:tab pos="2164080" algn="l"/>
                          <a:tab pos="2344420" algn="l"/>
                          <a:tab pos="2524760" algn="l"/>
                          <a:tab pos="2705100" algn="l"/>
                          <a:tab pos="2885440" algn="l"/>
                          <a:tab pos="3065780" algn="l"/>
                          <a:tab pos="3246120" algn="l"/>
                          <a:tab pos="3426460" algn="l"/>
                          <a:tab pos="3606800" algn="l"/>
                          <a:tab pos="3787140" algn="l"/>
                          <a:tab pos="3967480" algn="l"/>
                          <a:tab pos="4147820" algn="l"/>
                          <a:tab pos="4328160" algn="l"/>
                          <a:tab pos="4508500" algn="l"/>
                          <a:tab pos="4688840" algn="l"/>
                          <a:tab pos="4869180" algn="l"/>
                          <a:tab pos="5049520" algn="l"/>
                          <a:tab pos="5229860" algn="l"/>
                          <a:tab pos="5410200" algn="l"/>
                          <a:tab pos="5590540" algn="l"/>
                          <a:tab pos="5770880" algn="l"/>
                        </a:tabLs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Arial"/>
                          <a:ea typeface="Arial Unicode MS"/>
                          <a:cs typeface="Arial Unicode MS"/>
                        </a:rPr>
                        <a:t>1x2 Low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Arial"/>
                        <a:ea typeface="Arial Unicode MS"/>
                        <a:cs typeface="Arial Unicode MS"/>
                      </a:endParaRPr>
                    </a:p>
                  </a:txBody>
                  <a:tcPr marL="50800" marR="50800" marT="50800" marB="5080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ＭＳ 明朝"/>
                          <a:cs typeface="Times New Roman"/>
                        </a:rPr>
                        <a:t>-1.7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806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80340" algn="l"/>
                          <a:tab pos="360680" algn="l"/>
                          <a:tab pos="541020" algn="l"/>
                          <a:tab pos="721360" algn="l"/>
                          <a:tab pos="901700" algn="l"/>
                          <a:tab pos="1082040" algn="l"/>
                          <a:tab pos="1262380" algn="l"/>
                          <a:tab pos="1442720" algn="l"/>
                          <a:tab pos="1623060" algn="l"/>
                          <a:tab pos="1803400" algn="l"/>
                          <a:tab pos="1983740" algn="l"/>
                          <a:tab pos="2164080" algn="l"/>
                          <a:tab pos="2344420" algn="l"/>
                          <a:tab pos="2524760" algn="l"/>
                          <a:tab pos="2705100" algn="l"/>
                          <a:tab pos="2885440" algn="l"/>
                          <a:tab pos="3065780" algn="l"/>
                          <a:tab pos="3246120" algn="l"/>
                          <a:tab pos="3426460" algn="l"/>
                          <a:tab pos="3606800" algn="l"/>
                          <a:tab pos="3787140" algn="l"/>
                          <a:tab pos="3967480" algn="l"/>
                          <a:tab pos="4147820" algn="l"/>
                          <a:tab pos="4328160" algn="l"/>
                          <a:tab pos="4508500" algn="l"/>
                          <a:tab pos="4688840" algn="l"/>
                          <a:tab pos="4869180" algn="l"/>
                          <a:tab pos="5049520" algn="l"/>
                          <a:tab pos="5229860" algn="l"/>
                          <a:tab pos="5410200" algn="l"/>
                          <a:tab pos="5590540" algn="l"/>
                          <a:tab pos="5770880" algn="l"/>
                        </a:tabLst>
                      </a:pPr>
                      <a:r>
                        <a:rPr lang="en-US" altLang="ja-JP" sz="1200" dirty="0" smtClean="0">
                          <a:solidFill>
                            <a:schemeClr val="tx1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Arial"/>
                          <a:ea typeface="Arial Unicode MS"/>
                          <a:cs typeface="Arial Unicode MS"/>
                        </a:rPr>
                        <a:t>2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Arial"/>
                        <a:ea typeface="Arial Unicode MS"/>
                        <a:cs typeface="Arial Unicode MS"/>
                      </a:endParaRPr>
                    </a:p>
                  </a:txBody>
                  <a:tcPr marL="50800" marR="50800" marT="50800" marB="5080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80340" algn="l"/>
                          <a:tab pos="360680" algn="l"/>
                          <a:tab pos="541020" algn="l"/>
                          <a:tab pos="721360" algn="l"/>
                          <a:tab pos="901700" algn="l"/>
                          <a:tab pos="1082040" algn="l"/>
                          <a:tab pos="1262380" algn="l"/>
                          <a:tab pos="1442720" algn="l"/>
                          <a:tab pos="1623060" algn="l"/>
                          <a:tab pos="1803400" algn="l"/>
                          <a:tab pos="1983740" algn="l"/>
                          <a:tab pos="2164080" algn="l"/>
                          <a:tab pos="2344420" algn="l"/>
                          <a:tab pos="2524760" algn="l"/>
                          <a:tab pos="2705100" algn="l"/>
                          <a:tab pos="2885440" algn="l"/>
                          <a:tab pos="3065780" algn="l"/>
                          <a:tab pos="3246120" algn="l"/>
                          <a:tab pos="3426460" algn="l"/>
                          <a:tab pos="3606800" algn="l"/>
                          <a:tab pos="3787140" algn="l"/>
                          <a:tab pos="3967480" algn="l"/>
                          <a:tab pos="4147820" algn="l"/>
                          <a:tab pos="4328160" algn="l"/>
                          <a:tab pos="4508500" algn="l"/>
                          <a:tab pos="4688840" algn="l"/>
                          <a:tab pos="4869180" algn="l"/>
                          <a:tab pos="5049520" algn="l"/>
                          <a:tab pos="5229860" algn="l"/>
                          <a:tab pos="5410200" algn="l"/>
                          <a:tab pos="5590540" algn="l"/>
                          <a:tab pos="5770880" algn="l"/>
                        </a:tabLs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Arial"/>
                          <a:ea typeface="Arial Unicode MS"/>
                          <a:cs typeface="Arial Unicode MS"/>
                        </a:rPr>
                        <a:t>10 MHz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Arial"/>
                        <a:ea typeface="Arial Unicode MS"/>
                        <a:cs typeface="Arial Unicode MS"/>
                      </a:endParaRPr>
                    </a:p>
                  </a:txBody>
                  <a:tcPr marL="50800" marR="50800" marT="50800" marB="5080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80340" algn="l"/>
                          <a:tab pos="360680" algn="l"/>
                          <a:tab pos="541020" algn="l"/>
                          <a:tab pos="721360" algn="l"/>
                          <a:tab pos="901700" algn="l"/>
                          <a:tab pos="1082040" algn="l"/>
                          <a:tab pos="1262380" algn="l"/>
                          <a:tab pos="1442720" algn="l"/>
                          <a:tab pos="1623060" algn="l"/>
                          <a:tab pos="1803400" algn="l"/>
                          <a:tab pos="1983740" algn="l"/>
                          <a:tab pos="2164080" algn="l"/>
                          <a:tab pos="2344420" algn="l"/>
                          <a:tab pos="2524760" algn="l"/>
                          <a:tab pos="2705100" algn="l"/>
                          <a:tab pos="2885440" algn="l"/>
                          <a:tab pos="3065780" algn="l"/>
                          <a:tab pos="3246120" algn="l"/>
                          <a:tab pos="3426460" algn="l"/>
                          <a:tab pos="3606800" algn="l"/>
                          <a:tab pos="3787140" algn="l"/>
                          <a:tab pos="3967480" algn="l"/>
                          <a:tab pos="4147820" algn="l"/>
                          <a:tab pos="4328160" algn="l"/>
                          <a:tab pos="4508500" algn="l"/>
                          <a:tab pos="4688840" algn="l"/>
                          <a:tab pos="4869180" algn="l"/>
                          <a:tab pos="5049520" algn="l"/>
                          <a:tab pos="5229860" algn="l"/>
                          <a:tab pos="5410200" algn="l"/>
                          <a:tab pos="5590540" algn="l"/>
                          <a:tab pos="5770880" algn="l"/>
                        </a:tabLs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Arial"/>
                          <a:ea typeface="Arial Unicode MS"/>
                          <a:cs typeface="Arial Unicode MS"/>
                        </a:rPr>
                        <a:t>4 CCE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Arial"/>
                        <a:ea typeface="Arial Unicode MS"/>
                        <a:cs typeface="Arial Unicode MS"/>
                      </a:endParaRPr>
                    </a:p>
                  </a:txBody>
                  <a:tcPr marL="50800" marR="50800" marT="50800" marB="5080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80340" algn="l"/>
                          <a:tab pos="360680" algn="l"/>
                          <a:tab pos="541020" algn="l"/>
                          <a:tab pos="721360" algn="l"/>
                          <a:tab pos="901700" algn="l"/>
                          <a:tab pos="1082040" algn="l"/>
                          <a:tab pos="1262380" algn="l"/>
                          <a:tab pos="1442720" algn="l"/>
                          <a:tab pos="1623060" algn="l"/>
                          <a:tab pos="1803400" algn="l"/>
                          <a:tab pos="1983740" algn="l"/>
                          <a:tab pos="2164080" algn="l"/>
                          <a:tab pos="2344420" algn="l"/>
                          <a:tab pos="2524760" algn="l"/>
                          <a:tab pos="2705100" algn="l"/>
                          <a:tab pos="2885440" algn="l"/>
                          <a:tab pos="3065780" algn="l"/>
                          <a:tab pos="3246120" algn="l"/>
                          <a:tab pos="3426460" algn="l"/>
                          <a:tab pos="3606800" algn="l"/>
                          <a:tab pos="3787140" algn="l"/>
                          <a:tab pos="3967480" algn="l"/>
                          <a:tab pos="4147820" algn="l"/>
                          <a:tab pos="4328160" algn="l"/>
                          <a:tab pos="4508500" algn="l"/>
                          <a:tab pos="4688840" algn="l"/>
                          <a:tab pos="4869180" algn="l"/>
                          <a:tab pos="5049520" algn="l"/>
                          <a:tab pos="5229860" algn="l"/>
                          <a:tab pos="5410200" algn="l"/>
                          <a:tab pos="5590540" algn="l"/>
                          <a:tab pos="5770880" algn="l"/>
                        </a:tabLst>
                      </a:pPr>
                      <a:r>
                        <a:rPr lang="en-US" sz="1200">
                          <a:solidFill>
                            <a:schemeClr val="tx1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Arial"/>
                          <a:ea typeface="Arial Unicode MS"/>
                          <a:cs typeface="Arial Unicode MS"/>
                        </a:rPr>
                        <a:t>R.16 FDD</a:t>
                      </a:r>
                      <a:endParaRPr lang="ja-JP" sz="1200">
                        <a:solidFill>
                          <a:schemeClr val="tx1"/>
                        </a:solidFill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Arial"/>
                        <a:ea typeface="Arial Unicode MS"/>
                        <a:cs typeface="Arial Unicode MS"/>
                      </a:endParaRPr>
                    </a:p>
                  </a:txBody>
                  <a:tcPr marL="50800" marR="50800" marT="50800" marB="5080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80340" algn="l"/>
                          <a:tab pos="360680" algn="l"/>
                          <a:tab pos="541020" algn="l"/>
                          <a:tab pos="721360" algn="l"/>
                          <a:tab pos="901700" algn="l"/>
                          <a:tab pos="1082040" algn="l"/>
                          <a:tab pos="1262380" algn="l"/>
                          <a:tab pos="1442720" algn="l"/>
                          <a:tab pos="1623060" algn="l"/>
                          <a:tab pos="1803400" algn="l"/>
                          <a:tab pos="1983740" algn="l"/>
                          <a:tab pos="2164080" algn="l"/>
                          <a:tab pos="2344420" algn="l"/>
                          <a:tab pos="2524760" algn="l"/>
                          <a:tab pos="2705100" algn="l"/>
                          <a:tab pos="2885440" algn="l"/>
                          <a:tab pos="3065780" algn="l"/>
                          <a:tab pos="3246120" algn="l"/>
                          <a:tab pos="3426460" algn="l"/>
                          <a:tab pos="3606800" algn="l"/>
                          <a:tab pos="3787140" algn="l"/>
                          <a:tab pos="3967480" algn="l"/>
                          <a:tab pos="4147820" algn="l"/>
                          <a:tab pos="4328160" algn="l"/>
                          <a:tab pos="4508500" algn="l"/>
                          <a:tab pos="4688840" algn="l"/>
                          <a:tab pos="4869180" algn="l"/>
                          <a:tab pos="5049520" algn="l"/>
                          <a:tab pos="5229860" algn="l"/>
                          <a:tab pos="5410200" algn="l"/>
                          <a:tab pos="5590540" algn="l"/>
                          <a:tab pos="5770880" algn="l"/>
                        </a:tabLst>
                      </a:pPr>
                      <a:r>
                        <a:rPr lang="en-US" sz="1200">
                          <a:solidFill>
                            <a:schemeClr val="tx1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Arial"/>
                          <a:ea typeface="Arial Unicode MS"/>
                          <a:cs typeface="Arial Unicode MS"/>
                        </a:rPr>
                        <a:t>OP.1 FDD</a:t>
                      </a:r>
                      <a:endParaRPr lang="ja-JP" sz="1200">
                        <a:solidFill>
                          <a:schemeClr val="tx1"/>
                        </a:solidFill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Arial"/>
                        <a:ea typeface="Arial Unicode MS"/>
                        <a:cs typeface="Arial Unicode MS"/>
                      </a:endParaRPr>
                    </a:p>
                  </a:txBody>
                  <a:tcPr marL="50800" marR="50800" marT="50800" marB="5080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180340" algn="l"/>
                          <a:tab pos="360680" algn="l"/>
                          <a:tab pos="541020" algn="l"/>
                          <a:tab pos="721360" algn="l"/>
                          <a:tab pos="901700" algn="l"/>
                          <a:tab pos="1082040" algn="l"/>
                          <a:tab pos="1262380" algn="l"/>
                          <a:tab pos="1442720" algn="l"/>
                          <a:tab pos="1623060" algn="l"/>
                          <a:tab pos="1803400" algn="l"/>
                          <a:tab pos="1983740" algn="l"/>
                          <a:tab pos="2164080" algn="l"/>
                          <a:tab pos="2344420" algn="l"/>
                          <a:tab pos="2524760" algn="l"/>
                          <a:tab pos="2705100" algn="l"/>
                          <a:tab pos="2885440" algn="l"/>
                          <a:tab pos="3065780" algn="l"/>
                          <a:tab pos="3246120" algn="l"/>
                          <a:tab pos="3426460" algn="l"/>
                          <a:tab pos="3606800" algn="l"/>
                          <a:tab pos="3787140" algn="l"/>
                          <a:tab pos="3967480" algn="l"/>
                          <a:tab pos="4147820" algn="l"/>
                          <a:tab pos="4328160" algn="l"/>
                          <a:tab pos="4508500" algn="l"/>
                          <a:tab pos="4688840" algn="l"/>
                          <a:tab pos="4869180" algn="l"/>
                          <a:tab pos="5049520" algn="l"/>
                          <a:tab pos="5229860" algn="l"/>
                          <a:tab pos="5410200" algn="l"/>
                          <a:tab pos="5590540" algn="l"/>
                          <a:tab pos="5770880" algn="l"/>
                        </a:tabLst>
                        <a:defRPr/>
                      </a:pPr>
                      <a:r>
                        <a:rPr lang="en-US" altLang="ja-JP" sz="1200" dirty="0" smtClean="0">
                          <a:solidFill>
                            <a:schemeClr val="tx1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Arial"/>
                          <a:ea typeface="Arial Unicode MS"/>
                          <a:cs typeface="Arial Unicode MS"/>
                        </a:rPr>
                        <a:t>EVA600</a:t>
                      </a:r>
                      <a:endParaRPr lang="ja-JP" altLang="ja-JP" sz="1200" dirty="0" smtClean="0">
                        <a:solidFill>
                          <a:schemeClr val="tx1"/>
                        </a:solidFill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Arial"/>
                        <a:ea typeface="Arial Unicode MS"/>
                        <a:cs typeface="Arial Unicode MS"/>
                      </a:endParaRPr>
                    </a:p>
                  </a:txBody>
                  <a:tcPr marL="50800" marR="50800" marT="50800" marB="5080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80340" algn="l"/>
                          <a:tab pos="360680" algn="l"/>
                          <a:tab pos="541020" algn="l"/>
                          <a:tab pos="721360" algn="l"/>
                          <a:tab pos="901700" algn="l"/>
                          <a:tab pos="1082040" algn="l"/>
                          <a:tab pos="1262380" algn="l"/>
                          <a:tab pos="1442720" algn="l"/>
                          <a:tab pos="1623060" algn="l"/>
                          <a:tab pos="1803400" algn="l"/>
                          <a:tab pos="1983740" algn="l"/>
                          <a:tab pos="2164080" algn="l"/>
                          <a:tab pos="2344420" algn="l"/>
                          <a:tab pos="2524760" algn="l"/>
                          <a:tab pos="2705100" algn="l"/>
                          <a:tab pos="2885440" algn="l"/>
                          <a:tab pos="3065780" algn="l"/>
                          <a:tab pos="3246120" algn="l"/>
                          <a:tab pos="3426460" algn="l"/>
                          <a:tab pos="3606800" algn="l"/>
                          <a:tab pos="3787140" algn="l"/>
                          <a:tab pos="3967480" algn="l"/>
                          <a:tab pos="4147820" algn="l"/>
                          <a:tab pos="4328160" algn="l"/>
                          <a:tab pos="4508500" algn="l"/>
                          <a:tab pos="4688840" algn="l"/>
                          <a:tab pos="4869180" algn="l"/>
                          <a:tab pos="5049520" algn="l"/>
                          <a:tab pos="5229860" algn="l"/>
                          <a:tab pos="5410200" algn="l"/>
                          <a:tab pos="5590540" algn="l"/>
                          <a:tab pos="5770880" algn="l"/>
                        </a:tabLs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Arial"/>
                          <a:ea typeface="Arial Unicode MS"/>
                          <a:cs typeface="Arial Unicode MS"/>
                        </a:rPr>
                        <a:t>2 x 2 Low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Arial"/>
                        <a:ea typeface="Arial Unicode MS"/>
                        <a:cs typeface="Arial Unicode MS"/>
                      </a:endParaRPr>
                    </a:p>
                  </a:txBody>
                  <a:tcPr marL="50800" marR="50800" marT="50800" marB="5080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80340" algn="l"/>
                          <a:tab pos="360680" algn="l"/>
                          <a:tab pos="541020" algn="l"/>
                          <a:tab pos="721360" algn="l"/>
                          <a:tab pos="901700" algn="l"/>
                          <a:tab pos="1082040" algn="l"/>
                          <a:tab pos="1262380" algn="l"/>
                          <a:tab pos="1442720" algn="l"/>
                          <a:tab pos="1623060" algn="l"/>
                          <a:tab pos="1803400" algn="l"/>
                          <a:tab pos="1983740" algn="l"/>
                          <a:tab pos="2164080" algn="l"/>
                          <a:tab pos="2344420" algn="l"/>
                          <a:tab pos="2524760" algn="l"/>
                          <a:tab pos="2705100" algn="l"/>
                          <a:tab pos="2885440" algn="l"/>
                          <a:tab pos="3065780" algn="l"/>
                          <a:tab pos="3246120" algn="l"/>
                          <a:tab pos="3426460" algn="l"/>
                          <a:tab pos="3606800" algn="l"/>
                          <a:tab pos="3787140" algn="l"/>
                          <a:tab pos="3967480" algn="l"/>
                          <a:tab pos="4147820" algn="l"/>
                          <a:tab pos="4328160" algn="l"/>
                          <a:tab pos="4508500" algn="l"/>
                          <a:tab pos="4688840" algn="l"/>
                          <a:tab pos="4869180" algn="l"/>
                          <a:tab pos="5049520" algn="l"/>
                          <a:tab pos="5229860" algn="l"/>
                          <a:tab pos="5410200" algn="l"/>
                          <a:tab pos="5590540" algn="l"/>
                          <a:tab pos="5770880" algn="l"/>
                        </a:tabLst>
                      </a:pPr>
                      <a:r>
                        <a:rPr lang="en-US" altLang="ja-JP" sz="1200" dirty="0" smtClean="0">
                          <a:solidFill>
                            <a:schemeClr val="tx1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Arial"/>
                          <a:ea typeface="Arial Unicode MS"/>
                          <a:cs typeface="Arial Unicode MS"/>
                        </a:rPr>
                        <a:t>-0.6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Arial"/>
                        <a:ea typeface="Arial Unicode MS"/>
                        <a:cs typeface="Arial Unicode MS"/>
                      </a:endParaRPr>
                    </a:p>
                  </a:txBody>
                  <a:tcPr marL="50800" marR="50800" marT="50800" marB="5080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806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80340" algn="l"/>
                          <a:tab pos="360680" algn="l"/>
                          <a:tab pos="541020" algn="l"/>
                          <a:tab pos="721360" algn="l"/>
                          <a:tab pos="901700" algn="l"/>
                          <a:tab pos="1082040" algn="l"/>
                          <a:tab pos="1262380" algn="l"/>
                          <a:tab pos="1442720" algn="l"/>
                          <a:tab pos="1623060" algn="l"/>
                          <a:tab pos="1803400" algn="l"/>
                          <a:tab pos="1983740" algn="l"/>
                          <a:tab pos="2164080" algn="l"/>
                          <a:tab pos="2344420" algn="l"/>
                          <a:tab pos="2524760" algn="l"/>
                          <a:tab pos="2705100" algn="l"/>
                          <a:tab pos="2885440" algn="l"/>
                          <a:tab pos="3065780" algn="l"/>
                          <a:tab pos="3246120" algn="l"/>
                          <a:tab pos="3426460" algn="l"/>
                          <a:tab pos="3606800" algn="l"/>
                          <a:tab pos="3787140" algn="l"/>
                          <a:tab pos="3967480" algn="l"/>
                          <a:tab pos="4147820" algn="l"/>
                          <a:tab pos="4328160" algn="l"/>
                          <a:tab pos="4508500" algn="l"/>
                          <a:tab pos="4688840" algn="l"/>
                          <a:tab pos="4869180" algn="l"/>
                          <a:tab pos="5049520" algn="l"/>
                          <a:tab pos="5229860" algn="l"/>
                          <a:tab pos="5410200" algn="l"/>
                          <a:tab pos="5590540" algn="l"/>
                          <a:tab pos="5770880" algn="l"/>
                        </a:tabLst>
                      </a:pPr>
                      <a:r>
                        <a:rPr lang="en-US" altLang="ja-JP" sz="1200" dirty="0" smtClean="0">
                          <a:solidFill>
                            <a:schemeClr val="tx1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Arial"/>
                          <a:ea typeface="Arial Unicode MS"/>
                          <a:cs typeface="Arial Unicode MS"/>
                        </a:rPr>
                        <a:t>3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Arial"/>
                        <a:ea typeface="Arial Unicode MS"/>
                        <a:cs typeface="Arial Unicode MS"/>
                      </a:endParaRPr>
                    </a:p>
                  </a:txBody>
                  <a:tcPr marL="50800" marR="50800" marT="50800" marB="5080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80340" algn="l"/>
                          <a:tab pos="360680" algn="l"/>
                          <a:tab pos="541020" algn="l"/>
                          <a:tab pos="721360" algn="l"/>
                          <a:tab pos="901700" algn="l"/>
                          <a:tab pos="1082040" algn="l"/>
                          <a:tab pos="1262380" algn="l"/>
                          <a:tab pos="1442720" algn="l"/>
                          <a:tab pos="1623060" algn="l"/>
                          <a:tab pos="1803400" algn="l"/>
                          <a:tab pos="1983740" algn="l"/>
                          <a:tab pos="2164080" algn="l"/>
                          <a:tab pos="2344420" algn="l"/>
                          <a:tab pos="2524760" algn="l"/>
                          <a:tab pos="2705100" algn="l"/>
                          <a:tab pos="2885440" algn="l"/>
                          <a:tab pos="3065780" algn="l"/>
                          <a:tab pos="3246120" algn="l"/>
                          <a:tab pos="3426460" algn="l"/>
                          <a:tab pos="3606800" algn="l"/>
                          <a:tab pos="3787140" algn="l"/>
                          <a:tab pos="3967480" algn="l"/>
                          <a:tab pos="4147820" algn="l"/>
                          <a:tab pos="4328160" algn="l"/>
                          <a:tab pos="4508500" algn="l"/>
                          <a:tab pos="4688840" algn="l"/>
                          <a:tab pos="4869180" algn="l"/>
                          <a:tab pos="5049520" algn="l"/>
                          <a:tab pos="5229860" algn="l"/>
                          <a:tab pos="5410200" algn="l"/>
                          <a:tab pos="5590540" algn="l"/>
                          <a:tab pos="5770880" algn="l"/>
                        </a:tabLs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Arial"/>
                          <a:ea typeface="Arial Unicode MS"/>
                          <a:cs typeface="Arial Unicode MS"/>
                        </a:rPr>
                        <a:t>5 MHz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Arial"/>
                        <a:ea typeface="Arial Unicode MS"/>
                        <a:cs typeface="Arial Unicode MS"/>
                      </a:endParaRPr>
                    </a:p>
                  </a:txBody>
                  <a:tcPr marL="50800" marR="50800" marT="50800" marB="5080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80340" algn="l"/>
                          <a:tab pos="360680" algn="l"/>
                          <a:tab pos="541020" algn="l"/>
                          <a:tab pos="721360" algn="l"/>
                          <a:tab pos="901700" algn="l"/>
                          <a:tab pos="1082040" algn="l"/>
                          <a:tab pos="1262380" algn="l"/>
                          <a:tab pos="1442720" algn="l"/>
                          <a:tab pos="1623060" algn="l"/>
                          <a:tab pos="1803400" algn="l"/>
                          <a:tab pos="1983740" algn="l"/>
                          <a:tab pos="2164080" algn="l"/>
                          <a:tab pos="2344420" algn="l"/>
                          <a:tab pos="2524760" algn="l"/>
                          <a:tab pos="2705100" algn="l"/>
                          <a:tab pos="2885440" algn="l"/>
                          <a:tab pos="3065780" algn="l"/>
                          <a:tab pos="3246120" algn="l"/>
                          <a:tab pos="3426460" algn="l"/>
                          <a:tab pos="3606800" algn="l"/>
                          <a:tab pos="3787140" algn="l"/>
                          <a:tab pos="3967480" algn="l"/>
                          <a:tab pos="4147820" algn="l"/>
                          <a:tab pos="4328160" algn="l"/>
                          <a:tab pos="4508500" algn="l"/>
                          <a:tab pos="4688840" algn="l"/>
                          <a:tab pos="4869180" algn="l"/>
                          <a:tab pos="5049520" algn="l"/>
                          <a:tab pos="5229860" algn="l"/>
                          <a:tab pos="5410200" algn="l"/>
                          <a:tab pos="5590540" algn="l"/>
                          <a:tab pos="5770880" algn="l"/>
                        </a:tabLst>
                      </a:pPr>
                      <a:r>
                        <a:rPr lang="en-US" sz="1200">
                          <a:solidFill>
                            <a:schemeClr val="tx1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Arial"/>
                          <a:ea typeface="Arial Unicode MS"/>
                          <a:cs typeface="Arial Unicode MS"/>
                        </a:rPr>
                        <a:t>2 CCE</a:t>
                      </a:r>
                      <a:endParaRPr lang="ja-JP" sz="1200">
                        <a:solidFill>
                          <a:schemeClr val="tx1"/>
                        </a:solidFill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Arial"/>
                        <a:ea typeface="Arial Unicode MS"/>
                        <a:cs typeface="Arial Unicode MS"/>
                      </a:endParaRPr>
                    </a:p>
                  </a:txBody>
                  <a:tcPr marL="50800" marR="50800" marT="50800" marB="5080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80340" algn="l"/>
                          <a:tab pos="360680" algn="l"/>
                          <a:tab pos="541020" algn="l"/>
                          <a:tab pos="721360" algn="l"/>
                          <a:tab pos="901700" algn="l"/>
                          <a:tab pos="1082040" algn="l"/>
                          <a:tab pos="1262380" algn="l"/>
                          <a:tab pos="1442720" algn="l"/>
                          <a:tab pos="1623060" algn="l"/>
                          <a:tab pos="1803400" algn="l"/>
                          <a:tab pos="1983740" algn="l"/>
                          <a:tab pos="2164080" algn="l"/>
                          <a:tab pos="2344420" algn="l"/>
                          <a:tab pos="2524760" algn="l"/>
                          <a:tab pos="2705100" algn="l"/>
                          <a:tab pos="2885440" algn="l"/>
                          <a:tab pos="3065780" algn="l"/>
                          <a:tab pos="3246120" algn="l"/>
                          <a:tab pos="3426460" algn="l"/>
                          <a:tab pos="3606800" algn="l"/>
                          <a:tab pos="3787140" algn="l"/>
                          <a:tab pos="3967480" algn="l"/>
                          <a:tab pos="4147820" algn="l"/>
                          <a:tab pos="4328160" algn="l"/>
                          <a:tab pos="4508500" algn="l"/>
                          <a:tab pos="4688840" algn="l"/>
                          <a:tab pos="4869180" algn="l"/>
                          <a:tab pos="5049520" algn="l"/>
                          <a:tab pos="5229860" algn="l"/>
                          <a:tab pos="5410200" algn="l"/>
                          <a:tab pos="5590540" algn="l"/>
                          <a:tab pos="5770880" algn="l"/>
                        </a:tabLs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Arial"/>
                          <a:ea typeface="Arial Unicode MS"/>
                          <a:cs typeface="Arial Unicode MS"/>
                        </a:rPr>
                        <a:t>R.17 FDD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Arial"/>
                        <a:ea typeface="Arial Unicode MS"/>
                        <a:cs typeface="Arial Unicode MS"/>
                      </a:endParaRPr>
                    </a:p>
                  </a:txBody>
                  <a:tcPr marL="50800" marR="50800" marT="50800" marB="5080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80340" algn="l"/>
                          <a:tab pos="360680" algn="l"/>
                          <a:tab pos="541020" algn="l"/>
                          <a:tab pos="721360" algn="l"/>
                          <a:tab pos="901700" algn="l"/>
                          <a:tab pos="1082040" algn="l"/>
                          <a:tab pos="1262380" algn="l"/>
                          <a:tab pos="1442720" algn="l"/>
                          <a:tab pos="1623060" algn="l"/>
                          <a:tab pos="1803400" algn="l"/>
                          <a:tab pos="1983740" algn="l"/>
                          <a:tab pos="2164080" algn="l"/>
                          <a:tab pos="2344420" algn="l"/>
                          <a:tab pos="2524760" algn="l"/>
                          <a:tab pos="2705100" algn="l"/>
                          <a:tab pos="2885440" algn="l"/>
                          <a:tab pos="3065780" algn="l"/>
                          <a:tab pos="3246120" algn="l"/>
                          <a:tab pos="3426460" algn="l"/>
                          <a:tab pos="3606800" algn="l"/>
                          <a:tab pos="3787140" algn="l"/>
                          <a:tab pos="3967480" algn="l"/>
                          <a:tab pos="4147820" algn="l"/>
                          <a:tab pos="4328160" algn="l"/>
                          <a:tab pos="4508500" algn="l"/>
                          <a:tab pos="4688840" algn="l"/>
                          <a:tab pos="4869180" algn="l"/>
                          <a:tab pos="5049520" algn="l"/>
                          <a:tab pos="5229860" algn="l"/>
                          <a:tab pos="5410200" algn="l"/>
                          <a:tab pos="5590540" algn="l"/>
                          <a:tab pos="5770880" algn="l"/>
                        </a:tabLs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Arial"/>
                          <a:ea typeface="Arial Unicode MS"/>
                          <a:cs typeface="Arial Unicode MS"/>
                        </a:rPr>
                        <a:t>OP.1 FDD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Arial"/>
                        <a:ea typeface="Arial Unicode MS"/>
                        <a:cs typeface="Arial Unicode MS"/>
                      </a:endParaRPr>
                    </a:p>
                  </a:txBody>
                  <a:tcPr marL="50800" marR="50800" marT="50800" marB="5080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80340" algn="l"/>
                          <a:tab pos="360680" algn="l"/>
                          <a:tab pos="541020" algn="l"/>
                          <a:tab pos="721360" algn="l"/>
                          <a:tab pos="901700" algn="l"/>
                          <a:tab pos="1082040" algn="l"/>
                          <a:tab pos="1262380" algn="l"/>
                          <a:tab pos="1442720" algn="l"/>
                          <a:tab pos="1623060" algn="l"/>
                          <a:tab pos="1803400" algn="l"/>
                          <a:tab pos="1983740" algn="l"/>
                          <a:tab pos="2164080" algn="l"/>
                          <a:tab pos="2344420" algn="l"/>
                          <a:tab pos="2524760" algn="l"/>
                          <a:tab pos="2705100" algn="l"/>
                          <a:tab pos="2885440" algn="l"/>
                          <a:tab pos="3065780" algn="l"/>
                          <a:tab pos="3246120" algn="l"/>
                          <a:tab pos="3426460" algn="l"/>
                          <a:tab pos="3606800" algn="l"/>
                          <a:tab pos="3787140" algn="l"/>
                          <a:tab pos="3967480" algn="l"/>
                          <a:tab pos="4147820" algn="l"/>
                          <a:tab pos="4328160" algn="l"/>
                          <a:tab pos="4508500" algn="l"/>
                          <a:tab pos="4688840" algn="l"/>
                          <a:tab pos="4869180" algn="l"/>
                          <a:tab pos="5049520" algn="l"/>
                          <a:tab pos="5229860" algn="l"/>
                          <a:tab pos="5410200" algn="l"/>
                          <a:tab pos="5590540" algn="l"/>
                          <a:tab pos="5770880" algn="l"/>
                        </a:tabLst>
                      </a:pPr>
                      <a:r>
                        <a:rPr lang="en-US" altLang="ja-JP" sz="1200" dirty="0" smtClean="0">
                          <a:solidFill>
                            <a:schemeClr val="tx1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Arial"/>
                          <a:ea typeface="Arial Unicode MS"/>
                          <a:cs typeface="Arial Unicode MS"/>
                        </a:rPr>
                        <a:t>EVA600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Arial"/>
                        <a:ea typeface="Arial Unicode MS"/>
                        <a:cs typeface="Arial Unicode MS"/>
                      </a:endParaRPr>
                    </a:p>
                  </a:txBody>
                  <a:tcPr marL="50800" marR="50800" marT="50800" marB="5080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80340" algn="l"/>
                          <a:tab pos="360680" algn="l"/>
                          <a:tab pos="541020" algn="l"/>
                          <a:tab pos="721360" algn="l"/>
                          <a:tab pos="901700" algn="l"/>
                          <a:tab pos="1082040" algn="l"/>
                          <a:tab pos="1262380" algn="l"/>
                          <a:tab pos="1442720" algn="l"/>
                          <a:tab pos="1623060" algn="l"/>
                          <a:tab pos="1803400" algn="l"/>
                          <a:tab pos="1983740" algn="l"/>
                          <a:tab pos="2164080" algn="l"/>
                          <a:tab pos="2344420" algn="l"/>
                          <a:tab pos="2524760" algn="l"/>
                          <a:tab pos="2705100" algn="l"/>
                          <a:tab pos="2885440" algn="l"/>
                          <a:tab pos="3065780" algn="l"/>
                          <a:tab pos="3246120" algn="l"/>
                          <a:tab pos="3426460" algn="l"/>
                          <a:tab pos="3606800" algn="l"/>
                          <a:tab pos="3787140" algn="l"/>
                          <a:tab pos="3967480" algn="l"/>
                          <a:tab pos="4147820" algn="l"/>
                          <a:tab pos="4328160" algn="l"/>
                          <a:tab pos="4508500" algn="l"/>
                          <a:tab pos="4688840" algn="l"/>
                          <a:tab pos="4869180" algn="l"/>
                          <a:tab pos="5049520" algn="l"/>
                          <a:tab pos="5229860" algn="l"/>
                          <a:tab pos="5410200" algn="l"/>
                          <a:tab pos="5590540" algn="l"/>
                          <a:tab pos="5770880" algn="l"/>
                        </a:tabLs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Arial"/>
                          <a:ea typeface="Arial Unicode MS"/>
                          <a:cs typeface="Arial Unicode MS"/>
                        </a:rPr>
                        <a:t>4 x 2 Medium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Arial"/>
                        <a:ea typeface="Arial Unicode MS"/>
                        <a:cs typeface="Arial Unicode MS"/>
                      </a:endParaRPr>
                    </a:p>
                  </a:txBody>
                  <a:tcPr marL="50800" marR="50800" marT="50800" marB="5080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80340" algn="l"/>
                          <a:tab pos="360680" algn="l"/>
                          <a:tab pos="541020" algn="l"/>
                          <a:tab pos="721360" algn="l"/>
                          <a:tab pos="901700" algn="l"/>
                          <a:tab pos="1082040" algn="l"/>
                          <a:tab pos="1262380" algn="l"/>
                          <a:tab pos="1442720" algn="l"/>
                          <a:tab pos="1623060" algn="l"/>
                          <a:tab pos="1803400" algn="l"/>
                          <a:tab pos="1983740" algn="l"/>
                          <a:tab pos="2164080" algn="l"/>
                          <a:tab pos="2344420" algn="l"/>
                          <a:tab pos="2524760" algn="l"/>
                          <a:tab pos="2705100" algn="l"/>
                          <a:tab pos="2885440" algn="l"/>
                          <a:tab pos="3065780" algn="l"/>
                          <a:tab pos="3246120" algn="l"/>
                          <a:tab pos="3426460" algn="l"/>
                          <a:tab pos="3606800" algn="l"/>
                          <a:tab pos="3787140" algn="l"/>
                          <a:tab pos="3967480" algn="l"/>
                          <a:tab pos="4147820" algn="l"/>
                          <a:tab pos="4328160" algn="l"/>
                          <a:tab pos="4508500" algn="l"/>
                          <a:tab pos="4688840" algn="l"/>
                          <a:tab pos="4869180" algn="l"/>
                          <a:tab pos="5049520" algn="l"/>
                          <a:tab pos="5229860" algn="l"/>
                          <a:tab pos="5410200" algn="l"/>
                          <a:tab pos="5590540" algn="l"/>
                          <a:tab pos="5770880" algn="l"/>
                        </a:tabLst>
                      </a:pPr>
                      <a:r>
                        <a:rPr lang="en-US" altLang="ja-JP" sz="1200" dirty="0" smtClean="0">
                          <a:solidFill>
                            <a:schemeClr val="tx1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Arial"/>
                          <a:ea typeface="Arial Unicode MS"/>
                          <a:cs typeface="Arial Unicode MS"/>
                        </a:rPr>
                        <a:t>6.3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Arial"/>
                        <a:ea typeface="Arial Unicode MS"/>
                        <a:cs typeface="Arial Unicode MS"/>
                      </a:endParaRPr>
                    </a:p>
                  </a:txBody>
                  <a:tcPr marL="50800" marR="50800" marT="50800" marB="5080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" name="テキスト ボックス 4"/>
          <p:cNvSpPr txBox="1"/>
          <p:nvPr/>
        </p:nvSpPr>
        <p:spPr>
          <a:xfrm>
            <a:off x="2483768" y="980728"/>
            <a:ext cx="40221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 smtClean="0"/>
              <a:t>Table 1: Evaluation Conditions of PCFICH </a:t>
            </a:r>
            <a:endParaRPr kumimoji="1" lang="ja-JP" altLang="en-US" dirty="0"/>
          </a:p>
        </p:txBody>
      </p:sp>
      <p:graphicFrame>
        <p:nvGraphicFramePr>
          <p:cNvPr id="6" name="表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35394727"/>
              </p:ext>
            </p:extLst>
          </p:nvPr>
        </p:nvGraphicFramePr>
        <p:xfrm>
          <a:off x="1055139" y="4239205"/>
          <a:ext cx="7045253" cy="1737499"/>
        </p:xfrm>
        <a:graphic>
          <a:graphicData uri="http://schemas.openxmlformats.org/drawingml/2006/table">
            <a:tbl>
              <a:tblPr firstRow="1" firstCol="1" bandRow="1"/>
              <a:tblGrid>
                <a:gridCol w="751151"/>
                <a:gridCol w="971877"/>
                <a:gridCol w="988987"/>
                <a:gridCol w="895736"/>
                <a:gridCol w="1100206"/>
                <a:gridCol w="1473201"/>
                <a:gridCol w="864095"/>
              </a:tblGrid>
              <a:tr h="88405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80340" algn="l"/>
                          <a:tab pos="360680" algn="l"/>
                          <a:tab pos="541020" algn="l"/>
                          <a:tab pos="721360" algn="l"/>
                          <a:tab pos="901700" algn="l"/>
                          <a:tab pos="1082040" algn="l"/>
                          <a:tab pos="1262380" algn="l"/>
                          <a:tab pos="1442720" algn="l"/>
                          <a:tab pos="1623060" algn="l"/>
                          <a:tab pos="1803400" algn="l"/>
                          <a:tab pos="1983740" algn="l"/>
                          <a:tab pos="2164080" algn="l"/>
                          <a:tab pos="2344420" algn="l"/>
                          <a:tab pos="2524760" algn="l"/>
                          <a:tab pos="2705100" algn="l"/>
                          <a:tab pos="2885440" algn="l"/>
                          <a:tab pos="3065780" algn="l"/>
                          <a:tab pos="3246120" algn="l"/>
                          <a:tab pos="3426460" algn="l"/>
                          <a:tab pos="3606800" algn="l"/>
                          <a:tab pos="3787140" algn="l"/>
                          <a:tab pos="3967480" algn="l"/>
                          <a:tab pos="4147820" algn="l"/>
                          <a:tab pos="4328160" algn="l"/>
                          <a:tab pos="4508500" algn="l"/>
                          <a:tab pos="4688840" algn="l"/>
                          <a:tab pos="4869180" algn="l"/>
                          <a:tab pos="5049520" algn="l"/>
                          <a:tab pos="5229860" algn="l"/>
                          <a:tab pos="5410200" algn="l"/>
                          <a:tab pos="5590540" algn="l"/>
                          <a:tab pos="5770880" algn="l"/>
                        </a:tabLs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Arial Bold"/>
                          <a:ea typeface="Arial Unicode MS"/>
                          <a:cs typeface="Arial Unicode MS"/>
                        </a:rPr>
                        <a:t>Test number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Arial Bold"/>
                        <a:ea typeface="Arial Unicode MS"/>
                        <a:cs typeface="Arial Unicode MS"/>
                      </a:endParaRPr>
                    </a:p>
                  </a:txBody>
                  <a:tcPr marL="50800" marR="50800" marT="50800" marB="5080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80340" algn="l"/>
                          <a:tab pos="360680" algn="l"/>
                          <a:tab pos="541020" algn="l"/>
                          <a:tab pos="721360" algn="l"/>
                          <a:tab pos="901700" algn="l"/>
                          <a:tab pos="1082040" algn="l"/>
                          <a:tab pos="1262380" algn="l"/>
                          <a:tab pos="1442720" algn="l"/>
                          <a:tab pos="1623060" algn="l"/>
                          <a:tab pos="1803400" algn="l"/>
                          <a:tab pos="1983740" algn="l"/>
                          <a:tab pos="2164080" algn="l"/>
                          <a:tab pos="2344420" algn="l"/>
                          <a:tab pos="2524760" algn="l"/>
                          <a:tab pos="2705100" algn="l"/>
                          <a:tab pos="2885440" algn="l"/>
                          <a:tab pos="3065780" algn="l"/>
                          <a:tab pos="3246120" algn="l"/>
                          <a:tab pos="3426460" algn="l"/>
                          <a:tab pos="3606800" algn="l"/>
                          <a:tab pos="3787140" algn="l"/>
                          <a:tab pos="3967480" algn="l"/>
                          <a:tab pos="4147820" algn="l"/>
                          <a:tab pos="4328160" algn="l"/>
                          <a:tab pos="4508500" algn="l"/>
                          <a:tab pos="4688840" algn="l"/>
                          <a:tab pos="4869180" algn="l"/>
                          <a:tab pos="5049520" algn="l"/>
                          <a:tab pos="5229860" algn="l"/>
                          <a:tab pos="5410200" algn="l"/>
                          <a:tab pos="5590540" algn="l"/>
                          <a:tab pos="5770880" algn="l"/>
                        </a:tabLs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Arial Bold"/>
                          <a:ea typeface="Arial Unicode MS"/>
                          <a:cs typeface="Arial Unicode MS"/>
                        </a:rPr>
                        <a:t>Bandwidth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Arial Bold"/>
                        <a:ea typeface="Arial Unicode MS"/>
                        <a:cs typeface="Arial Unicode MS"/>
                      </a:endParaRPr>
                    </a:p>
                  </a:txBody>
                  <a:tcPr marL="50800" marR="50800" marT="50800" marB="5080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80340" algn="l"/>
                          <a:tab pos="360680" algn="l"/>
                          <a:tab pos="541020" algn="l"/>
                          <a:tab pos="721360" algn="l"/>
                          <a:tab pos="901700" algn="l"/>
                          <a:tab pos="1082040" algn="l"/>
                          <a:tab pos="1262380" algn="l"/>
                          <a:tab pos="1442720" algn="l"/>
                          <a:tab pos="1623060" algn="l"/>
                          <a:tab pos="1803400" algn="l"/>
                          <a:tab pos="1983740" algn="l"/>
                          <a:tab pos="2164080" algn="l"/>
                          <a:tab pos="2344420" algn="l"/>
                          <a:tab pos="2524760" algn="l"/>
                          <a:tab pos="2705100" algn="l"/>
                          <a:tab pos="2885440" algn="l"/>
                          <a:tab pos="3065780" algn="l"/>
                          <a:tab pos="3246120" algn="l"/>
                          <a:tab pos="3426460" algn="l"/>
                          <a:tab pos="3606800" algn="l"/>
                          <a:tab pos="3787140" algn="l"/>
                          <a:tab pos="3967480" algn="l"/>
                          <a:tab pos="4147820" algn="l"/>
                          <a:tab pos="4328160" algn="l"/>
                          <a:tab pos="4508500" algn="l"/>
                          <a:tab pos="4688840" algn="l"/>
                          <a:tab pos="4869180" algn="l"/>
                          <a:tab pos="5049520" algn="l"/>
                          <a:tab pos="5229860" algn="l"/>
                          <a:tab pos="5410200" algn="l"/>
                          <a:tab pos="5590540" algn="l"/>
                          <a:tab pos="5770880" algn="l"/>
                        </a:tabLs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Arial Bold"/>
                          <a:ea typeface="Arial Unicode MS"/>
                          <a:cs typeface="Arial Unicode MS"/>
                        </a:rPr>
                        <a:t>Reference Channel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Arial Bold"/>
                        <a:ea typeface="Arial Unicode MS"/>
                        <a:cs typeface="Arial Unicode MS"/>
                      </a:endParaRPr>
                    </a:p>
                  </a:txBody>
                  <a:tcPr marL="50800" marR="50800" marT="50800" marB="5080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80340" algn="l"/>
                          <a:tab pos="360680" algn="l"/>
                          <a:tab pos="541020" algn="l"/>
                          <a:tab pos="721360" algn="l"/>
                          <a:tab pos="901700" algn="l"/>
                          <a:tab pos="1082040" algn="l"/>
                          <a:tab pos="1262380" algn="l"/>
                          <a:tab pos="1442720" algn="l"/>
                          <a:tab pos="1623060" algn="l"/>
                          <a:tab pos="1803400" algn="l"/>
                          <a:tab pos="1983740" algn="l"/>
                          <a:tab pos="2164080" algn="l"/>
                          <a:tab pos="2344420" algn="l"/>
                          <a:tab pos="2524760" algn="l"/>
                          <a:tab pos="2705100" algn="l"/>
                          <a:tab pos="2885440" algn="l"/>
                          <a:tab pos="3065780" algn="l"/>
                          <a:tab pos="3246120" algn="l"/>
                          <a:tab pos="3426460" algn="l"/>
                          <a:tab pos="3606800" algn="l"/>
                          <a:tab pos="3787140" algn="l"/>
                          <a:tab pos="3967480" algn="l"/>
                          <a:tab pos="4147820" algn="l"/>
                          <a:tab pos="4328160" algn="l"/>
                          <a:tab pos="4508500" algn="l"/>
                          <a:tab pos="4688840" algn="l"/>
                          <a:tab pos="4869180" algn="l"/>
                          <a:tab pos="5049520" algn="l"/>
                          <a:tab pos="5229860" algn="l"/>
                          <a:tab pos="5410200" algn="l"/>
                          <a:tab pos="5590540" algn="l"/>
                          <a:tab pos="5770880" algn="l"/>
                        </a:tabLs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Arial Bold"/>
                          <a:ea typeface="Arial Unicode MS"/>
                          <a:cs typeface="Arial Unicode MS"/>
                        </a:rPr>
                        <a:t>OCNG Pattern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Arial Bold"/>
                        <a:ea typeface="Arial Unicode MS"/>
                        <a:cs typeface="Arial Unicode MS"/>
                      </a:endParaRPr>
                    </a:p>
                  </a:txBody>
                  <a:tcPr marL="50800" marR="50800" marT="50800" marB="5080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80340" algn="l"/>
                          <a:tab pos="360680" algn="l"/>
                          <a:tab pos="541020" algn="l"/>
                          <a:tab pos="721360" algn="l"/>
                          <a:tab pos="901700" algn="l"/>
                          <a:tab pos="1082040" algn="l"/>
                          <a:tab pos="1262380" algn="l"/>
                          <a:tab pos="1442720" algn="l"/>
                          <a:tab pos="1623060" algn="l"/>
                          <a:tab pos="1803400" algn="l"/>
                          <a:tab pos="1983740" algn="l"/>
                          <a:tab pos="2164080" algn="l"/>
                          <a:tab pos="2344420" algn="l"/>
                          <a:tab pos="2524760" algn="l"/>
                          <a:tab pos="2705100" algn="l"/>
                          <a:tab pos="2885440" algn="l"/>
                          <a:tab pos="3065780" algn="l"/>
                          <a:tab pos="3246120" algn="l"/>
                          <a:tab pos="3426460" algn="l"/>
                          <a:tab pos="3606800" algn="l"/>
                          <a:tab pos="3787140" algn="l"/>
                          <a:tab pos="3967480" algn="l"/>
                          <a:tab pos="4147820" algn="l"/>
                          <a:tab pos="4328160" algn="l"/>
                          <a:tab pos="4508500" algn="l"/>
                          <a:tab pos="4688840" algn="l"/>
                          <a:tab pos="4869180" algn="l"/>
                          <a:tab pos="5049520" algn="l"/>
                          <a:tab pos="5229860" algn="l"/>
                          <a:tab pos="5410200" algn="l"/>
                          <a:tab pos="5590540" algn="l"/>
                          <a:tab pos="5770880" algn="l"/>
                        </a:tabLs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Arial Bold"/>
                          <a:ea typeface="Arial Unicode MS"/>
                          <a:cs typeface="Arial Unicode MS"/>
                        </a:rPr>
                        <a:t>Propagation Condition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Arial Bold"/>
                        <a:ea typeface="Arial Unicode MS"/>
                        <a:cs typeface="Arial Unicode MS"/>
                      </a:endParaRPr>
                    </a:p>
                  </a:txBody>
                  <a:tcPr marL="50800" marR="50800" marT="50800" marB="5080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80340" algn="l"/>
                          <a:tab pos="360680" algn="l"/>
                          <a:tab pos="541020" algn="l"/>
                          <a:tab pos="721360" algn="l"/>
                          <a:tab pos="901700" algn="l"/>
                          <a:tab pos="1082040" algn="l"/>
                          <a:tab pos="1262380" algn="l"/>
                          <a:tab pos="1442720" algn="l"/>
                          <a:tab pos="1623060" algn="l"/>
                          <a:tab pos="1803400" algn="l"/>
                          <a:tab pos="1983740" algn="l"/>
                          <a:tab pos="2164080" algn="l"/>
                          <a:tab pos="2344420" algn="l"/>
                          <a:tab pos="2524760" algn="l"/>
                          <a:tab pos="2705100" algn="l"/>
                          <a:tab pos="2885440" algn="l"/>
                          <a:tab pos="3065780" algn="l"/>
                          <a:tab pos="3246120" algn="l"/>
                          <a:tab pos="3426460" algn="l"/>
                          <a:tab pos="3606800" algn="l"/>
                          <a:tab pos="3787140" algn="l"/>
                          <a:tab pos="3967480" algn="l"/>
                          <a:tab pos="4147820" algn="l"/>
                          <a:tab pos="4328160" algn="l"/>
                          <a:tab pos="4508500" algn="l"/>
                          <a:tab pos="4688840" algn="l"/>
                          <a:tab pos="4869180" algn="l"/>
                          <a:tab pos="5049520" algn="l"/>
                          <a:tab pos="5229860" algn="l"/>
                          <a:tab pos="5410200" algn="l"/>
                          <a:tab pos="5590540" algn="l"/>
                          <a:tab pos="5770880" algn="l"/>
                        </a:tabLst>
                      </a:pPr>
                      <a:r>
                        <a:rPr lang="en-US" sz="1200">
                          <a:solidFill>
                            <a:schemeClr val="tx1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Arial Bold"/>
                          <a:ea typeface="Arial Unicode MS"/>
                          <a:cs typeface="Arial Unicode MS"/>
                        </a:rPr>
                        <a:t>Antenna configuration and Correlation Matrix</a:t>
                      </a:r>
                      <a:endParaRPr lang="ja-JP" sz="1200">
                        <a:solidFill>
                          <a:schemeClr val="tx1"/>
                        </a:solidFill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Arial Bold"/>
                        <a:ea typeface="Arial Unicode MS"/>
                        <a:cs typeface="Arial Unicode MS"/>
                      </a:endParaRPr>
                    </a:p>
                  </a:txBody>
                  <a:tcPr marL="50800" marR="50800" marT="50800" marB="5080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80340" algn="l"/>
                          <a:tab pos="360680" algn="l"/>
                          <a:tab pos="541020" algn="l"/>
                          <a:tab pos="721360" algn="l"/>
                          <a:tab pos="901700" algn="l"/>
                          <a:tab pos="1082040" algn="l"/>
                          <a:tab pos="1262380" algn="l"/>
                          <a:tab pos="1442720" algn="l"/>
                          <a:tab pos="1623060" algn="l"/>
                          <a:tab pos="1803400" algn="l"/>
                          <a:tab pos="1983740" algn="l"/>
                          <a:tab pos="2164080" algn="l"/>
                          <a:tab pos="2344420" algn="l"/>
                          <a:tab pos="2524760" algn="l"/>
                          <a:tab pos="2705100" algn="l"/>
                          <a:tab pos="2885440" algn="l"/>
                          <a:tab pos="3065780" algn="l"/>
                          <a:tab pos="3246120" algn="l"/>
                          <a:tab pos="3426460" algn="l"/>
                          <a:tab pos="3606800" algn="l"/>
                          <a:tab pos="3787140" algn="l"/>
                          <a:tab pos="3967480" algn="l"/>
                          <a:tab pos="4147820" algn="l"/>
                          <a:tab pos="4328160" algn="l"/>
                          <a:tab pos="4508500" algn="l"/>
                          <a:tab pos="4688840" algn="l"/>
                          <a:tab pos="4869180" algn="l"/>
                          <a:tab pos="5049520" algn="l"/>
                          <a:tab pos="5229860" algn="l"/>
                          <a:tab pos="5410200" algn="l"/>
                          <a:tab pos="5590540" algn="l"/>
                          <a:tab pos="5770880" algn="l"/>
                        </a:tabLst>
                      </a:pPr>
                      <a:r>
                        <a:rPr lang="en-US" altLang="ja-JP" sz="1200" dirty="0" smtClean="0">
                          <a:solidFill>
                            <a:schemeClr val="tx1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Arial Bold"/>
                          <a:ea typeface="Arial Unicode MS"/>
                          <a:cs typeface="Arial Unicode MS"/>
                        </a:rPr>
                        <a:t>SNR</a:t>
                      </a:r>
                    </a:p>
                    <a:p>
                      <a:pPr algn="ctr">
                        <a:spcAft>
                          <a:spcPts val="0"/>
                        </a:spcAft>
                        <a:tabLst>
                          <a:tab pos="180340" algn="l"/>
                          <a:tab pos="360680" algn="l"/>
                          <a:tab pos="541020" algn="l"/>
                          <a:tab pos="721360" algn="l"/>
                          <a:tab pos="901700" algn="l"/>
                          <a:tab pos="1082040" algn="l"/>
                          <a:tab pos="1262380" algn="l"/>
                          <a:tab pos="1442720" algn="l"/>
                          <a:tab pos="1623060" algn="l"/>
                          <a:tab pos="1803400" algn="l"/>
                          <a:tab pos="1983740" algn="l"/>
                          <a:tab pos="2164080" algn="l"/>
                          <a:tab pos="2344420" algn="l"/>
                          <a:tab pos="2524760" algn="l"/>
                          <a:tab pos="2705100" algn="l"/>
                          <a:tab pos="2885440" algn="l"/>
                          <a:tab pos="3065780" algn="l"/>
                          <a:tab pos="3246120" algn="l"/>
                          <a:tab pos="3426460" algn="l"/>
                          <a:tab pos="3606800" algn="l"/>
                          <a:tab pos="3787140" algn="l"/>
                          <a:tab pos="3967480" algn="l"/>
                          <a:tab pos="4147820" algn="l"/>
                          <a:tab pos="4328160" algn="l"/>
                          <a:tab pos="4508500" algn="l"/>
                          <a:tab pos="4688840" algn="l"/>
                          <a:tab pos="4869180" algn="l"/>
                          <a:tab pos="5049520" algn="l"/>
                          <a:tab pos="5229860" algn="l"/>
                          <a:tab pos="5410200" algn="l"/>
                          <a:tab pos="5590540" algn="l"/>
                          <a:tab pos="5770880" algn="l"/>
                        </a:tabLst>
                      </a:pPr>
                      <a:r>
                        <a:rPr lang="en-US" altLang="ja-JP" sz="1200" dirty="0" smtClean="0">
                          <a:solidFill>
                            <a:schemeClr val="tx1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Arial Bold"/>
                          <a:ea typeface="Arial Unicode MS"/>
                          <a:cs typeface="Arial Unicode MS"/>
                        </a:rPr>
                        <a:t>(dB)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Arial Bold"/>
                        <a:ea typeface="Arial Unicode MS"/>
                        <a:cs typeface="Arial Unicode MS"/>
                      </a:endParaRPr>
                    </a:p>
                  </a:txBody>
                  <a:tcPr marL="50800" marR="50800" marT="50800" marB="5080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8069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ＭＳ 明朝"/>
                          <a:cs typeface="Times New Roman"/>
                        </a:rPr>
                        <a:t>1 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chemeClr val="tx1"/>
                          </a:solidFill>
                          <a:effectLst/>
                          <a:latin typeface="Arial"/>
                          <a:ea typeface="ＭＳ 明朝"/>
                          <a:cs typeface="Times New Roman"/>
                        </a:rPr>
                        <a:t>10 MHz</a:t>
                      </a:r>
                      <a:endParaRPr lang="ja-JP" sz="1200">
                        <a:solidFill>
                          <a:schemeClr val="tx1"/>
                        </a:solidFill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ＭＳ 明朝"/>
                          <a:cs typeface="Times New Roman"/>
                        </a:rPr>
                        <a:t>R.18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chemeClr val="tx1"/>
                          </a:solidFill>
                          <a:effectLst/>
                          <a:latin typeface="Arial"/>
                          <a:ea typeface="ＭＳ 明朝"/>
                          <a:cs typeface="Times New Roman"/>
                        </a:rPr>
                        <a:t>OP.1 FDD</a:t>
                      </a:r>
                      <a:endParaRPr lang="ja-JP" sz="1200">
                        <a:solidFill>
                          <a:schemeClr val="tx1"/>
                        </a:solidFill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80340" algn="l"/>
                          <a:tab pos="360680" algn="l"/>
                          <a:tab pos="541020" algn="l"/>
                          <a:tab pos="721360" algn="l"/>
                          <a:tab pos="901700" algn="l"/>
                          <a:tab pos="1082040" algn="l"/>
                          <a:tab pos="1262380" algn="l"/>
                          <a:tab pos="1442720" algn="l"/>
                          <a:tab pos="1623060" algn="l"/>
                          <a:tab pos="1803400" algn="l"/>
                          <a:tab pos="1983740" algn="l"/>
                          <a:tab pos="2164080" algn="l"/>
                          <a:tab pos="2344420" algn="l"/>
                          <a:tab pos="2524760" algn="l"/>
                          <a:tab pos="2705100" algn="l"/>
                          <a:tab pos="2885440" algn="l"/>
                          <a:tab pos="3065780" algn="l"/>
                          <a:tab pos="3246120" algn="l"/>
                          <a:tab pos="3426460" algn="l"/>
                          <a:tab pos="3606800" algn="l"/>
                          <a:tab pos="3787140" algn="l"/>
                          <a:tab pos="3967480" algn="l"/>
                          <a:tab pos="4147820" algn="l"/>
                          <a:tab pos="4328160" algn="l"/>
                          <a:tab pos="4508500" algn="l"/>
                          <a:tab pos="4688840" algn="l"/>
                          <a:tab pos="4869180" algn="l"/>
                          <a:tab pos="5049520" algn="l"/>
                          <a:tab pos="5229860" algn="l"/>
                          <a:tab pos="5410200" algn="l"/>
                          <a:tab pos="5590540" algn="l"/>
                          <a:tab pos="5770880" algn="l"/>
                        </a:tabLst>
                      </a:pPr>
                      <a:r>
                        <a:rPr lang="en-US" altLang="ja-JP" sz="1200" dirty="0" smtClean="0">
                          <a:solidFill>
                            <a:schemeClr val="tx1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Arial"/>
                          <a:ea typeface="Arial Unicode MS"/>
                          <a:cs typeface="Arial Unicode MS"/>
                        </a:rPr>
                        <a:t>EVA600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Arial"/>
                        <a:ea typeface="Arial Unicode MS"/>
                        <a:cs typeface="Arial Unicode MS"/>
                      </a:endParaRPr>
                    </a:p>
                  </a:txBody>
                  <a:tcPr marL="50800" marR="50800" marT="50800" marB="5080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chemeClr val="tx1"/>
                          </a:solidFill>
                          <a:effectLst/>
                          <a:latin typeface="Arial"/>
                          <a:ea typeface="ＭＳ 明朝"/>
                          <a:cs typeface="Times New Roman"/>
                        </a:rPr>
                        <a:t>1 x 2 Low</a:t>
                      </a:r>
                      <a:endParaRPr lang="ja-JP" sz="1200">
                        <a:solidFill>
                          <a:schemeClr val="tx1"/>
                        </a:solidFill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ＭＳ 明朝"/>
                          <a:cs typeface="Times New Roman"/>
                        </a:rPr>
                        <a:t>5.5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8069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altLang="ja-JP" sz="1200" dirty="0" smtClean="0">
                          <a:solidFill>
                            <a:schemeClr val="tx1"/>
                          </a:solidFill>
                          <a:effectLst/>
                          <a:latin typeface="Arial"/>
                          <a:ea typeface="ＭＳ 明朝"/>
                          <a:cs typeface="Times New Roman"/>
                        </a:rPr>
                        <a:t>3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chemeClr val="tx1"/>
                          </a:solidFill>
                          <a:effectLst/>
                          <a:latin typeface="Arial"/>
                          <a:ea typeface="ＭＳ 明朝"/>
                          <a:cs typeface="Times New Roman"/>
                        </a:rPr>
                        <a:t>10 MHz</a:t>
                      </a:r>
                      <a:endParaRPr lang="ja-JP" sz="1200">
                        <a:solidFill>
                          <a:schemeClr val="tx1"/>
                        </a:solidFill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chemeClr val="tx1"/>
                          </a:solidFill>
                          <a:effectLst/>
                          <a:latin typeface="Arial"/>
                          <a:ea typeface="ＭＳ 明朝"/>
                          <a:cs typeface="Times New Roman"/>
                        </a:rPr>
                        <a:t>R.19</a:t>
                      </a:r>
                      <a:endParaRPr lang="ja-JP" sz="1200">
                        <a:solidFill>
                          <a:schemeClr val="tx1"/>
                        </a:solidFill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chemeClr val="tx1"/>
                          </a:solidFill>
                          <a:effectLst/>
                          <a:latin typeface="Arial"/>
                          <a:ea typeface="ＭＳ 明朝"/>
                          <a:cs typeface="Times New Roman"/>
                        </a:rPr>
                        <a:t>OP.1 FDD</a:t>
                      </a:r>
                      <a:endParaRPr lang="ja-JP" sz="1200">
                        <a:solidFill>
                          <a:schemeClr val="tx1"/>
                        </a:solidFill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180340" algn="l"/>
                          <a:tab pos="360680" algn="l"/>
                          <a:tab pos="541020" algn="l"/>
                          <a:tab pos="721360" algn="l"/>
                          <a:tab pos="901700" algn="l"/>
                          <a:tab pos="1082040" algn="l"/>
                          <a:tab pos="1262380" algn="l"/>
                          <a:tab pos="1442720" algn="l"/>
                          <a:tab pos="1623060" algn="l"/>
                          <a:tab pos="1803400" algn="l"/>
                          <a:tab pos="1983740" algn="l"/>
                          <a:tab pos="2164080" algn="l"/>
                          <a:tab pos="2344420" algn="l"/>
                          <a:tab pos="2524760" algn="l"/>
                          <a:tab pos="2705100" algn="l"/>
                          <a:tab pos="2885440" algn="l"/>
                          <a:tab pos="3065780" algn="l"/>
                          <a:tab pos="3246120" algn="l"/>
                          <a:tab pos="3426460" algn="l"/>
                          <a:tab pos="3606800" algn="l"/>
                          <a:tab pos="3787140" algn="l"/>
                          <a:tab pos="3967480" algn="l"/>
                          <a:tab pos="4147820" algn="l"/>
                          <a:tab pos="4328160" algn="l"/>
                          <a:tab pos="4508500" algn="l"/>
                          <a:tab pos="4688840" algn="l"/>
                          <a:tab pos="4869180" algn="l"/>
                          <a:tab pos="5049520" algn="l"/>
                          <a:tab pos="5229860" algn="l"/>
                          <a:tab pos="5410200" algn="l"/>
                          <a:tab pos="5590540" algn="l"/>
                          <a:tab pos="5770880" algn="l"/>
                        </a:tabLst>
                        <a:defRPr/>
                      </a:pPr>
                      <a:r>
                        <a:rPr lang="en-US" altLang="ja-JP" sz="1200" dirty="0" smtClean="0">
                          <a:solidFill>
                            <a:schemeClr val="tx1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Arial"/>
                          <a:ea typeface="Arial Unicode MS"/>
                          <a:cs typeface="Arial Unicode MS"/>
                        </a:rPr>
                        <a:t>EVA600</a:t>
                      </a:r>
                      <a:endParaRPr lang="ja-JP" altLang="ja-JP" sz="1200" dirty="0" smtClean="0">
                        <a:solidFill>
                          <a:schemeClr val="tx1"/>
                        </a:solidFill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Arial"/>
                        <a:ea typeface="Arial Unicode MS"/>
                        <a:cs typeface="Arial Unicode MS"/>
                      </a:endParaRPr>
                    </a:p>
                  </a:txBody>
                  <a:tcPr marL="50800" marR="50800" marT="50800" marB="5080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chemeClr val="tx1"/>
                          </a:solidFill>
                          <a:effectLst/>
                          <a:latin typeface="Arial"/>
                          <a:ea typeface="ＭＳ 明朝"/>
                          <a:cs typeface="Times New Roman"/>
                        </a:rPr>
                        <a:t>2 x 2 Low</a:t>
                      </a:r>
                      <a:endParaRPr lang="ja-JP" sz="1200">
                        <a:solidFill>
                          <a:schemeClr val="tx1"/>
                        </a:solidFill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ＭＳ 明朝"/>
                          <a:cs typeface="Times New Roman"/>
                        </a:rPr>
                        <a:t>4.4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8069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altLang="ja-JP" sz="1200" dirty="0" smtClean="0">
                          <a:solidFill>
                            <a:schemeClr val="tx1"/>
                          </a:solidFill>
                          <a:effectLst/>
                          <a:latin typeface="Arial"/>
                          <a:ea typeface="ＭＳ 明朝"/>
                          <a:cs typeface="Times New Roman"/>
                        </a:rPr>
                        <a:t>5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chemeClr val="tx1"/>
                          </a:solidFill>
                          <a:effectLst/>
                          <a:latin typeface="Arial"/>
                          <a:ea typeface="ＭＳ 明朝"/>
                          <a:cs typeface="Times New Roman"/>
                        </a:rPr>
                        <a:t>5 MHz</a:t>
                      </a:r>
                      <a:endParaRPr lang="ja-JP" sz="1200">
                        <a:solidFill>
                          <a:schemeClr val="tx1"/>
                        </a:solidFill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chemeClr val="tx1"/>
                          </a:solidFill>
                          <a:effectLst/>
                          <a:latin typeface="Arial"/>
                          <a:ea typeface="ＭＳ 明朝"/>
                          <a:cs typeface="Times New Roman"/>
                        </a:rPr>
                        <a:t>R.20</a:t>
                      </a:r>
                      <a:endParaRPr lang="ja-JP" sz="1200">
                        <a:solidFill>
                          <a:schemeClr val="tx1"/>
                        </a:solidFill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chemeClr val="tx1"/>
                          </a:solidFill>
                          <a:effectLst/>
                          <a:latin typeface="Arial"/>
                          <a:ea typeface="ＭＳ 明朝"/>
                          <a:cs typeface="Times New Roman"/>
                        </a:rPr>
                        <a:t>OP.1 FDD</a:t>
                      </a:r>
                      <a:endParaRPr lang="ja-JP" sz="1200">
                        <a:solidFill>
                          <a:schemeClr val="tx1"/>
                        </a:solidFill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80340" algn="l"/>
                          <a:tab pos="360680" algn="l"/>
                          <a:tab pos="541020" algn="l"/>
                          <a:tab pos="721360" algn="l"/>
                          <a:tab pos="901700" algn="l"/>
                          <a:tab pos="1082040" algn="l"/>
                          <a:tab pos="1262380" algn="l"/>
                          <a:tab pos="1442720" algn="l"/>
                          <a:tab pos="1623060" algn="l"/>
                          <a:tab pos="1803400" algn="l"/>
                          <a:tab pos="1983740" algn="l"/>
                          <a:tab pos="2164080" algn="l"/>
                          <a:tab pos="2344420" algn="l"/>
                          <a:tab pos="2524760" algn="l"/>
                          <a:tab pos="2705100" algn="l"/>
                          <a:tab pos="2885440" algn="l"/>
                          <a:tab pos="3065780" algn="l"/>
                          <a:tab pos="3246120" algn="l"/>
                          <a:tab pos="3426460" algn="l"/>
                          <a:tab pos="3606800" algn="l"/>
                          <a:tab pos="3787140" algn="l"/>
                          <a:tab pos="3967480" algn="l"/>
                          <a:tab pos="4147820" algn="l"/>
                          <a:tab pos="4328160" algn="l"/>
                          <a:tab pos="4508500" algn="l"/>
                          <a:tab pos="4688840" algn="l"/>
                          <a:tab pos="4869180" algn="l"/>
                          <a:tab pos="5049520" algn="l"/>
                          <a:tab pos="5229860" algn="l"/>
                          <a:tab pos="5410200" algn="l"/>
                          <a:tab pos="5590540" algn="l"/>
                          <a:tab pos="5770880" algn="l"/>
                        </a:tabLst>
                      </a:pPr>
                      <a:r>
                        <a:rPr lang="en-US" altLang="ja-JP" sz="1200" dirty="0" smtClean="0">
                          <a:solidFill>
                            <a:schemeClr val="tx1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Arial"/>
                          <a:ea typeface="Arial Unicode MS"/>
                          <a:cs typeface="Arial Unicode MS"/>
                        </a:rPr>
                        <a:t>EVA600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Arial"/>
                        <a:ea typeface="Arial Unicode MS"/>
                        <a:cs typeface="Arial Unicode MS"/>
                      </a:endParaRPr>
                    </a:p>
                  </a:txBody>
                  <a:tcPr marL="50800" marR="50800" marT="50800" marB="5080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ＭＳ 明朝"/>
                          <a:cs typeface="Times New Roman"/>
                        </a:rPr>
                        <a:t>4 x 2 Medium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dirty="0" smtClean="0">
                          <a:solidFill>
                            <a:schemeClr val="tx1"/>
                          </a:solidFill>
                          <a:effectLst/>
                          <a:latin typeface="Arial"/>
                          <a:ea typeface="ＭＳ 明朝"/>
                          <a:cs typeface="Times New Roman"/>
                        </a:rPr>
                        <a:t>6.1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7" name="テキスト ボックス 6"/>
          <p:cNvSpPr txBox="1"/>
          <p:nvPr/>
        </p:nvSpPr>
        <p:spPr>
          <a:xfrm>
            <a:off x="2434968" y="3790021"/>
            <a:ext cx="39372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 smtClean="0"/>
              <a:t>Table 2: Evaluation Conditions of PHICH 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8637213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表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37848217"/>
              </p:ext>
            </p:extLst>
          </p:nvPr>
        </p:nvGraphicFramePr>
        <p:xfrm>
          <a:off x="1475656" y="1782108"/>
          <a:ext cx="6149517" cy="1737499"/>
        </p:xfrm>
        <a:graphic>
          <a:graphicData uri="http://schemas.openxmlformats.org/drawingml/2006/table">
            <a:tbl>
              <a:tblPr firstRow="1" firstCol="1" bandRow="1"/>
              <a:tblGrid>
                <a:gridCol w="751151"/>
                <a:gridCol w="971877"/>
                <a:gridCol w="988987"/>
                <a:gridCol w="1100206"/>
                <a:gridCol w="1473201"/>
                <a:gridCol w="864095"/>
              </a:tblGrid>
              <a:tr h="88405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80340" algn="l"/>
                          <a:tab pos="360680" algn="l"/>
                          <a:tab pos="541020" algn="l"/>
                          <a:tab pos="721360" algn="l"/>
                          <a:tab pos="901700" algn="l"/>
                          <a:tab pos="1082040" algn="l"/>
                          <a:tab pos="1262380" algn="l"/>
                          <a:tab pos="1442720" algn="l"/>
                          <a:tab pos="1623060" algn="l"/>
                          <a:tab pos="1803400" algn="l"/>
                          <a:tab pos="1983740" algn="l"/>
                          <a:tab pos="2164080" algn="l"/>
                          <a:tab pos="2344420" algn="l"/>
                          <a:tab pos="2524760" algn="l"/>
                          <a:tab pos="2705100" algn="l"/>
                          <a:tab pos="2885440" algn="l"/>
                          <a:tab pos="3065780" algn="l"/>
                          <a:tab pos="3246120" algn="l"/>
                          <a:tab pos="3426460" algn="l"/>
                          <a:tab pos="3606800" algn="l"/>
                          <a:tab pos="3787140" algn="l"/>
                          <a:tab pos="3967480" algn="l"/>
                          <a:tab pos="4147820" algn="l"/>
                          <a:tab pos="4328160" algn="l"/>
                          <a:tab pos="4508500" algn="l"/>
                          <a:tab pos="4688840" algn="l"/>
                          <a:tab pos="4869180" algn="l"/>
                          <a:tab pos="5049520" algn="l"/>
                          <a:tab pos="5229860" algn="l"/>
                          <a:tab pos="5410200" algn="l"/>
                          <a:tab pos="5590540" algn="l"/>
                          <a:tab pos="577088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Arial Bold"/>
                          <a:ea typeface="Arial Unicode MS"/>
                          <a:cs typeface="Arial Unicode MS"/>
                        </a:rPr>
                        <a:t>Test number</a:t>
                      </a:r>
                      <a:endParaRPr lang="ja-JP" sz="1200" dirty="0">
                        <a:solidFill>
                          <a:srgbClr val="000000"/>
                        </a:solidFill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Arial Bold"/>
                        <a:ea typeface="Arial Unicode MS"/>
                        <a:cs typeface="Arial Unicode MS"/>
                      </a:endParaRPr>
                    </a:p>
                  </a:txBody>
                  <a:tcPr marL="50800" marR="50800" marT="50800" marB="5080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80340" algn="l"/>
                          <a:tab pos="360680" algn="l"/>
                          <a:tab pos="541020" algn="l"/>
                          <a:tab pos="721360" algn="l"/>
                          <a:tab pos="901700" algn="l"/>
                          <a:tab pos="1082040" algn="l"/>
                          <a:tab pos="1262380" algn="l"/>
                          <a:tab pos="1442720" algn="l"/>
                          <a:tab pos="1623060" algn="l"/>
                          <a:tab pos="1803400" algn="l"/>
                          <a:tab pos="1983740" algn="l"/>
                          <a:tab pos="2164080" algn="l"/>
                          <a:tab pos="2344420" algn="l"/>
                          <a:tab pos="2524760" algn="l"/>
                          <a:tab pos="2705100" algn="l"/>
                          <a:tab pos="2885440" algn="l"/>
                          <a:tab pos="3065780" algn="l"/>
                          <a:tab pos="3246120" algn="l"/>
                          <a:tab pos="3426460" algn="l"/>
                          <a:tab pos="3606800" algn="l"/>
                          <a:tab pos="3787140" algn="l"/>
                          <a:tab pos="3967480" algn="l"/>
                          <a:tab pos="4147820" algn="l"/>
                          <a:tab pos="4328160" algn="l"/>
                          <a:tab pos="4508500" algn="l"/>
                          <a:tab pos="4688840" algn="l"/>
                          <a:tab pos="4869180" algn="l"/>
                          <a:tab pos="5049520" algn="l"/>
                          <a:tab pos="5229860" algn="l"/>
                          <a:tab pos="5410200" algn="l"/>
                          <a:tab pos="5590540" algn="l"/>
                          <a:tab pos="577088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Arial Bold"/>
                          <a:ea typeface="Arial Unicode MS"/>
                          <a:cs typeface="Arial Unicode MS"/>
                        </a:rPr>
                        <a:t>Bandwidth</a:t>
                      </a:r>
                      <a:endParaRPr lang="ja-JP" sz="1200" dirty="0">
                        <a:solidFill>
                          <a:srgbClr val="000000"/>
                        </a:solidFill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Arial Bold"/>
                        <a:ea typeface="Arial Unicode MS"/>
                        <a:cs typeface="Arial Unicode MS"/>
                      </a:endParaRPr>
                    </a:p>
                  </a:txBody>
                  <a:tcPr marL="50800" marR="50800" marT="50800" marB="5080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80340" algn="l"/>
                          <a:tab pos="360680" algn="l"/>
                          <a:tab pos="541020" algn="l"/>
                          <a:tab pos="721360" algn="l"/>
                          <a:tab pos="901700" algn="l"/>
                          <a:tab pos="1082040" algn="l"/>
                          <a:tab pos="1262380" algn="l"/>
                          <a:tab pos="1442720" algn="l"/>
                          <a:tab pos="1623060" algn="l"/>
                          <a:tab pos="1803400" algn="l"/>
                          <a:tab pos="1983740" algn="l"/>
                          <a:tab pos="2164080" algn="l"/>
                          <a:tab pos="2344420" algn="l"/>
                          <a:tab pos="2524760" algn="l"/>
                          <a:tab pos="2705100" algn="l"/>
                          <a:tab pos="2885440" algn="l"/>
                          <a:tab pos="3065780" algn="l"/>
                          <a:tab pos="3246120" algn="l"/>
                          <a:tab pos="3426460" algn="l"/>
                          <a:tab pos="3606800" algn="l"/>
                          <a:tab pos="3787140" algn="l"/>
                          <a:tab pos="3967480" algn="l"/>
                          <a:tab pos="4147820" algn="l"/>
                          <a:tab pos="4328160" algn="l"/>
                          <a:tab pos="4508500" algn="l"/>
                          <a:tab pos="4688840" algn="l"/>
                          <a:tab pos="4869180" algn="l"/>
                          <a:tab pos="5049520" algn="l"/>
                          <a:tab pos="5229860" algn="l"/>
                          <a:tab pos="5410200" algn="l"/>
                          <a:tab pos="5590540" algn="l"/>
                          <a:tab pos="577088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Arial Bold"/>
                          <a:ea typeface="Arial Unicode MS"/>
                          <a:cs typeface="Arial Unicode MS"/>
                        </a:rPr>
                        <a:t>Reference Channel</a:t>
                      </a:r>
                      <a:endParaRPr lang="ja-JP" sz="1200" dirty="0">
                        <a:solidFill>
                          <a:srgbClr val="000000"/>
                        </a:solidFill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Arial Bold"/>
                        <a:ea typeface="Arial Unicode MS"/>
                        <a:cs typeface="Arial Unicode MS"/>
                      </a:endParaRPr>
                    </a:p>
                  </a:txBody>
                  <a:tcPr marL="50800" marR="50800" marT="50800" marB="5080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80340" algn="l"/>
                          <a:tab pos="360680" algn="l"/>
                          <a:tab pos="541020" algn="l"/>
                          <a:tab pos="721360" algn="l"/>
                          <a:tab pos="901700" algn="l"/>
                          <a:tab pos="1082040" algn="l"/>
                          <a:tab pos="1262380" algn="l"/>
                          <a:tab pos="1442720" algn="l"/>
                          <a:tab pos="1623060" algn="l"/>
                          <a:tab pos="1803400" algn="l"/>
                          <a:tab pos="1983740" algn="l"/>
                          <a:tab pos="2164080" algn="l"/>
                          <a:tab pos="2344420" algn="l"/>
                          <a:tab pos="2524760" algn="l"/>
                          <a:tab pos="2705100" algn="l"/>
                          <a:tab pos="2885440" algn="l"/>
                          <a:tab pos="3065780" algn="l"/>
                          <a:tab pos="3246120" algn="l"/>
                          <a:tab pos="3426460" algn="l"/>
                          <a:tab pos="3606800" algn="l"/>
                          <a:tab pos="3787140" algn="l"/>
                          <a:tab pos="3967480" algn="l"/>
                          <a:tab pos="4147820" algn="l"/>
                          <a:tab pos="4328160" algn="l"/>
                          <a:tab pos="4508500" algn="l"/>
                          <a:tab pos="4688840" algn="l"/>
                          <a:tab pos="4869180" algn="l"/>
                          <a:tab pos="5049520" algn="l"/>
                          <a:tab pos="5229860" algn="l"/>
                          <a:tab pos="5410200" algn="l"/>
                          <a:tab pos="5590540" algn="l"/>
                          <a:tab pos="577088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Arial Bold"/>
                          <a:ea typeface="Arial Unicode MS"/>
                          <a:cs typeface="Arial Unicode MS"/>
                        </a:rPr>
                        <a:t>Propagation Condition</a:t>
                      </a:r>
                      <a:endParaRPr lang="ja-JP" sz="1200" dirty="0">
                        <a:solidFill>
                          <a:srgbClr val="000000"/>
                        </a:solidFill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Arial Bold"/>
                        <a:ea typeface="Arial Unicode MS"/>
                        <a:cs typeface="Arial Unicode MS"/>
                      </a:endParaRPr>
                    </a:p>
                  </a:txBody>
                  <a:tcPr marL="50800" marR="50800" marT="50800" marB="5080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80340" algn="l"/>
                          <a:tab pos="360680" algn="l"/>
                          <a:tab pos="541020" algn="l"/>
                          <a:tab pos="721360" algn="l"/>
                          <a:tab pos="901700" algn="l"/>
                          <a:tab pos="1082040" algn="l"/>
                          <a:tab pos="1262380" algn="l"/>
                          <a:tab pos="1442720" algn="l"/>
                          <a:tab pos="1623060" algn="l"/>
                          <a:tab pos="1803400" algn="l"/>
                          <a:tab pos="1983740" algn="l"/>
                          <a:tab pos="2164080" algn="l"/>
                          <a:tab pos="2344420" algn="l"/>
                          <a:tab pos="2524760" algn="l"/>
                          <a:tab pos="2705100" algn="l"/>
                          <a:tab pos="2885440" algn="l"/>
                          <a:tab pos="3065780" algn="l"/>
                          <a:tab pos="3246120" algn="l"/>
                          <a:tab pos="3426460" algn="l"/>
                          <a:tab pos="3606800" algn="l"/>
                          <a:tab pos="3787140" algn="l"/>
                          <a:tab pos="3967480" algn="l"/>
                          <a:tab pos="4147820" algn="l"/>
                          <a:tab pos="4328160" algn="l"/>
                          <a:tab pos="4508500" algn="l"/>
                          <a:tab pos="4688840" algn="l"/>
                          <a:tab pos="4869180" algn="l"/>
                          <a:tab pos="5049520" algn="l"/>
                          <a:tab pos="5229860" algn="l"/>
                          <a:tab pos="5410200" algn="l"/>
                          <a:tab pos="5590540" algn="l"/>
                          <a:tab pos="577088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Arial Bold"/>
                          <a:ea typeface="Arial Unicode MS"/>
                          <a:cs typeface="Arial Unicode MS"/>
                        </a:rPr>
                        <a:t>Antenna configuration and Correlation Matrix</a:t>
                      </a:r>
                      <a:endParaRPr lang="ja-JP" sz="1200" dirty="0">
                        <a:solidFill>
                          <a:srgbClr val="000000"/>
                        </a:solidFill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Arial Bold"/>
                        <a:ea typeface="Arial Unicode MS"/>
                        <a:cs typeface="Arial Unicode MS"/>
                      </a:endParaRPr>
                    </a:p>
                  </a:txBody>
                  <a:tcPr marL="50800" marR="50800" marT="50800" marB="5080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80340" algn="l"/>
                          <a:tab pos="360680" algn="l"/>
                          <a:tab pos="541020" algn="l"/>
                          <a:tab pos="721360" algn="l"/>
                          <a:tab pos="901700" algn="l"/>
                          <a:tab pos="1082040" algn="l"/>
                          <a:tab pos="1262380" algn="l"/>
                          <a:tab pos="1442720" algn="l"/>
                          <a:tab pos="1623060" algn="l"/>
                          <a:tab pos="1803400" algn="l"/>
                          <a:tab pos="1983740" algn="l"/>
                          <a:tab pos="2164080" algn="l"/>
                          <a:tab pos="2344420" algn="l"/>
                          <a:tab pos="2524760" algn="l"/>
                          <a:tab pos="2705100" algn="l"/>
                          <a:tab pos="2885440" algn="l"/>
                          <a:tab pos="3065780" algn="l"/>
                          <a:tab pos="3246120" algn="l"/>
                          <a:tab pos="3426460" algn="l"/>
                          <a:tab pos="3606800" algn="l"/>
                          <a:tab pos="3787140" algn="l"/>
                          <a:tab pos="3967480" algn="l"/>
                          <a:tab pos="4147820" algn="l"/>
                          <a:tab pos="4328160" algn="l"/>
                          <a:tab pos="4508500" algn="l"/>
                          <a:tab pos="4688840" algn="l"/>
                          <a:tab pos="4869180" algn="l"/>
                          <a:tab pos="5049520" algn="l"/>
                          <a:tab pos="5229860" algn="l"/>
                          <a:tab pos="5410200" algn="l"/>
                          <a:tab pos="5590540" algn="l"/>
                          <a:tab pos="5770880" algn="l"/>
                        </a:tabLst>
                      </a:pPr>
                      <a:r>
                        <a:rPr lang="en-US" altLang="ja-JP" sz="1200" dirty="0" smtClean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Arial Bold"/>
                          <a:ea typeface="Arial Unicode MS"/>
                          <a:cs typeface="Arial Unicode MS"/>
                        </a:rPr>
                        <a:t>SNR</a:t>
                      </a:r>
                    </a:p>
                    <a:p>
                      <a:pPr algn="ctr">
                        <a:spcAft>
                          <a:spcPts val="0"/>
                        </a:spcAft>
                        <a:tabLst>
                          <a:tab pos="180340" algn="l"/>
                          <a:tab pos="360680" algn="l"/>
                          <a:tab pos="541020" algn="l"/>
                          <a:tab pos="721360" algn="l"/>
                          <a:tab pos="901700" algn="l"/>
                          <a:tab pos="1082040" algn="l"/>
                          <a:tab pos="1262380" algn="l"/>
                          <a:tab pos="1442720" algn="l"/>
                          <a:tab pos="1623060" algn="l"/>
                          <a:tab pos="1803400" algn="l"/>
                          <a:tab pos="1983740" algn="l"/>
                          <a:tab pos="2164080" algn="l"/>
                          <a:tab pos="2344420" algn="l"/>
                          <a:tab pos="2524760" algn="l"/>
                          <a:tab pos="2705100" algn="l"/>
                          <a:tab pos="2885440" algn="l"/>
                          <a:tab pos="3065780" algn="l"/>
                          <a:tab pos="3246120" algn="l"/>
                          <a:tab pos="3426460" algn="l"/>
                          <a:tab pos="3606800" algn="l"/>
                          <a:tab pos="3787140" algn="l"/>
                          <a:tab pos="3967480" algn="l"/>
                          <a:tab pos="4147820" algn="l"/>
                          <a:tab pos="4328160" algn="l"/>
                          <a:tab pos="4508500" algn="l"/>
                          <a:tab pos="4688840" algn="l"/>
                          <a:tab pos="4869180" algn="l"/>
                          <a:tab pos="5049520" algn="l"/>
                          <a:tab pos="5229860" algn="l"/>
                          <a:tab pos="5410200" algn="l"/>
                          <a:tab pos="5590540" algn="l"/>
                          <a:tab pos="5770880" algn="l"/>
                        </a:tabLst>
                      </a:pPr>
                      <a:r>
                        <a:rPr lang="en-US" altLang="ja-JP" sz="1200" dirty="0" smtClean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Arial Bold"/>
                          <a:ea typeface="Arial Unicode MS"/>
                          <a:cs typeface="Arial Unicode MS"/>
                        </a:rPr>
                        <a:t>(dB)</a:t>
                      </a:r>
                      <a:endParaRPr lang="ja-JP" sz="1200" dirty="0">
                        <a:solidFill>
                          <a:srgbClr val="000000"/>
                        </a:solidFill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Arial Bold"/>
                        <a:ea typeface="Arial Unicode MS"/>
                        <a:cs typeface="Arial Unicode MS"/>
                      </a:endParaRPr>
                    </a:p>
                  </a:txBody>
                  <a:tcPr marL="50800" marR="50800" marT="50800" marB="5080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8069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Arial"/>
                          <a:ea typeface="ＭＳ 明朝"/>
                          <a:cs typeface="Times New Roman"/>
                        </a:rPr>
                        <a:t>1</a:t>
                      </a:r>
                      <a:endParaRPr lang="ja-JP" sz="1200" dirty="0"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Arial"/>
                          <a:ea typeface="ＭＳ 明朝"/>
                          <a:cs typeface="Times New Roman"/>
                        </a:rPr>
                        <a:t>1.4 MHz</a:t>
                      </a:r>
                      <a:endParaRPr lang="ja-JP" sz="1200" dirty="0"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Arial"/>
                          <a:ea typeface="ＭＳ 明朝"/>
                          <a:cs typeface="Times New Roman"/>
                        </a:rPr>
                        <a:t>R.21</a:t>
                      </a:r>
                      <a:endParaRPr lang="ja-JP" sz="1200"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80340" algn="l"/>
                          <a:tab pos="360680" algn="l"/>
                          <a:tab pos="541020" algn="l"/>
                          <a:tab pos="721360" algn="l"/>
                          <a:tab pos="901700" algn="l"/>
                          <a:tab pos="1082040" algn="l"/>
                          <a:tab pos="1262380" algn="l"/>
                          <a:tab pos="1442720" algn="l"/>
                          <a:tab pos="1623060" algn="l"/>
                          <a:tab pos="1803400" algn="l"/>
                          <a:tab pos="1983740" algn="l"/>
                          <a:tab pos="2164080" algn="l"/>
                          <a:tab pos="2344420" algn="l"/>
                          <a:tab pos="2524760" algn="l"/>
                          <a:tab pos="2705100" algn="l"/>
                          <a:tab pos="2885440" algn="l"/>
                          <a:tab pos="3065780" algn="l"/>
                          <a:tab pos="3246120" algn="l"/>
                          <a:tab pos="3426460" algn="l"/>
                          <a:tab pos="3606800" algn="l"/>
                          <a:tab pos="3787140" algn="l"/>
                          <a:tab pos="3967480" algn="l"/>
                          <a:tab pos="4147820" algn="l"/>
                          <a:tab pos="4328160" algn="l"/>
                          <a:tab pos="4508500" algn="l"/>
                          <a:tab pos="4688840" algn="l"/>
                          <a:tab pos="4869180" algn="l"/>
                          <a:tab pos="5049520" algn="l"/>
                          <a:tab pos="5229860" algn="l"/>
                          <a:tab pos="5410200" algn="l"/>
                          <a:tab pos="5590540" algn="l"/>
                          <a:tab pos="5770880" algn="l"/>
                        </a:tabLst>
                      </a:pPr>
                      <a:r>
                        <a:rPr lang="en-US" altLang="ja-JP" sz="1200" dirty="0" smtClean="0">
                          <a:solidFill>
                            <a:schemeClr val="tx1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Arial"/>
                          <a:ea typeface="Arial Unicode MS"/>
                          <a:cs typeface="Arial Unicode MS"/>
                        </a:rPr>
                        <a:t>EVA600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Arial"/>
                        <a:ea typeface="Arial Unicode MS"/>
                        <a:cs typeface="Arial Unicode MS"/>
                      </a:endParaRPr>
                    </a:p>
                  </a:txBody>
                  <a:tcPr marL="50800" marR="50800" marT="50800" marB="5080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Arial"/>
                          <a:ea typeface="ＭＳ 明朝"/>
                          <a:cs typeface="Times New Roman"/>
                        </a:rPr>
                        <a:t>1 x 2 Low</a:t>
                      </a:r>
                      <a:endParaRPr lang="ja-JP" sz="1200" dirty="0"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altLang="ja-JP" sz="1200" dirty="0" smtClean="0">
                          <a:effectLst/>
                          <a:latin typeface="Arial"/>
                          <a:ea typeface="ＭＳ 明朝"/>
                          <a:cs typeface="Times New Roman"/>
                        </a:rPr>
                        <a:t>-6.1</a:t>
                      </a:r>
                      <a:endParaRPr lang="ja-JP" sz="1200" dirty="0"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8069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altLang="ja-JP" sz="1200" dirty="0" smtClean="0">
                          <a:effectLst/>
                          <a:latin typeface="Arial"/>
                          <a:ea typeface="ＭＳ 明朝"/>
                          <a:cs typeface="Times New Roman"/>
                        </a:rPr>
                        <a:t>2</a:t>
                      </a:r>
                      <a:endParaRPr lang="ja-JP" sz="1200" dirty="0"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Arial"/>
                          <a:ea typeface="ＭＳ 明朝"/>
                          <a:cs typeface="Times New Roman"/>
                        </a:rPr>
                        <a:t>1.4 MHz</a:t>
                      </a:r>
                      <a:endParaRPr lang="ja-JP" sz="1200"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Arial"/>
                          <a:ea typeface="ＭＳ 明朝"/>
                          <a:cs typeface="Times New Roman"/>
                        </a:rPr>
                        <a:t>R.22</a:t>
                      </a:r>
                      <a:endParaRPr lang="ja-JP" sz="1200"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180340" algn="l"/>
                          <a:tab pos="360680" algn="l"/>
                          <a:tab pos="541020" algn="l"/>
                          <a:tab pos="721360" algn="l"/>
                          <a:tab pos="901700" algn="l"/>
                          <a:tab pos="1082040" algn="l"/>
                          <a:tab pos="1262380" algn="l"/>
                          <a:tab pos="1442720" algn="l"/>
                          <a:tab pos="1623060" algn="l"/>
                          <a:tab pos="1803400" algn="l"/>
                          <a:tab pos="1983740" algn="l"/>
                          <a:tab pos="2164080" algn="l"/>
                          <a:tab pos="2344420" algn="l"/>
                          <a:tab pos="2524760" algn="l"/>
                          <a:tab pos="2705100" algn="l"/>
                          <a:tab pos="2885440" algn="l"/>
                          <a:tab pos="3065780" algn="l"/>
                          <a:tab pos="3246120" algn="l"/>
                          <a:tab pos="3426460" algn="l"/>
                          <a:tab pos="3606800" algn="l"/>
                          <a:tab pos="3787140" algn="l"/>
                          <a:tab pos="3967480" algn="l"/>
                          <a:tab pos="4147820" algn="l"/>
                          <a:tab pos="4328160" algn="l"/>
                          <a:tab pos="4508500" algn="l"/>
                          <a:tab pos="4688840" algn="l"/>
                          <a:tab pos="4869180" algn="l"/>
                          <a:tab pos="5049520" algn="l"/>
                          <a:tab pos="5229860" algn="l"/>
                          <a:tab pos="5410200" algn="l"/>
                          <a:tab pos="5590540" algn="l"/>
                          <a:tab pos="5770880" algn="l"/>
                        </a:tabLst>
                        <a:defRPr/>
                      </a:pPr>
                      <a:r>
                        <a:rPr lang="en-US" altLang="ja-JP" sz="1200" dirty="0" smtClean="0">
                          <a:solidFill>
                            <a:schemeClr val="tx1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Arial"/>
                          <a:ea typeface="Arial Unicode MS"/>
                          <a:cs typeface="Arial Unicode MS"/>
                        </a:rPr>
                        <a:t>EVA600</a:t>
                      </a:r>
                      <a:endParaRPr lang="ja-JP" altLang="ja-JP" sz="1200" dirty="0" smtClean="0">
                        <a:solidFill>
                          <a:schemeClr val="tx1"/>
                        </a:solidFill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Arial"/>
                        <a:ea typeface="Arial Unicode MS"/>
                        <a:cs typeface="Arial Unicode MS"/>
                      </a:endParaRPr>
                    </a:p>
                  </a:txBody>
                  <a:tcPr marL="50800" marR="50800" marT="50800" marB="5080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Arial"/>
                          <a:ea typeface="ＭＳ 明朝"/>
                          <a:cs typeface="Times New Roman"/>
                        </a:rPr>
                        <a:t>2 x 2 Low</a:t>
                      </a:r>
                      <a:endParaRPr lang="ja-JP" sz="1200" dirty="0"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altLang="ja-JP" sz="1200" dirty="0" smtClean="0">
                          <a:effectLst/>
                          <a:latin typeface="Arial"/>
                          <a:ea typeface="ＭＳ 明朝"/>
                          <a:cs typeface="Times New Roman"/>
                        </a:rPr>
                        <a:t>-4.8</a:t>
                      </a:r>
                      <a:endParaRPr lang="ja-JP" sz="1200" dirty="0"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8069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altLang="ja-JP" sz="1200" dirty="0" smtClean="0">
                          <a:effectLst/>
                          <a:latin typeface="Arial"/>
                          <a:ea typeface="ＭＳ 明朝"/>
                          <a:cs typeface="Times New Roman"/>
                        </a:rPr>
                        <a:t>3</a:t>
                      </a:r>
                      <a:endParaRPr lang="ja-JP" sz="1200" dirty="0"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Arial"/>
                          <a:ea typeface="ＭＳ 明朝"/>
                          <a:cs typeface="Times New Roman"/>
                        </a:rPr>
                        <a:t>1.4 MHz</a:t>
                      </a:r>
                      <a:endParaRPr lang="ja-JP" sz="1200"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Arial"/>
                          <a:ea typeface="ＭＳ 明朝"/>
                          <a:cs typeface="Times New Roman"/>
                        </a:rPr>
                        <a:t>R.23</a:t>
                      </a:r>
                      <a:endParaRPr lang="ja-JP" sz="1200"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80340" algn="l"/>
                          <a:tab pos="360680" algn="l"/>
                          <a:tab pos="541020" algn="l"/>
                          <a:tab pos="721360" algn="l"/>
                          <a:tab pos="901700" algn="l"/>
                          <a:tab pos="1082040" algn="l"/>
                          <a:tab pos="1262380" algn="l"/>
                          <a:tab pos="1442720" algn="l"/>
                          <a:tab pos="1623060" algn="l"/>
                          <a:tab pos="1803400" algn="l"/>
                          <a:tab pos="1983740" algn="l"/>
                          <a:tab pos="2164080" algn="l"/>
                          <a:tab pos="2344420" algn="l"/>
                          <a:tab pos="2524760" algn="l"/>
                          <a:tab pos="2705100" algn="l"/>
                          <a:tab pos="2885440" algn="l"/>
                          <a:tab pos="3065780" algn="l"/>
                          <a:tab pos="3246120" algn="l"/>
                          <a:tab pos="3426460" algn="l"/>
                          <a:tab pos="3606800" algn="l"/>
                          <a:tab pos="3787140" algn="l"/>
                          <a:tab pos="3967480" algn="l"/>
                          <a:tab pos="4147820" algn="l"/>
                          <a:tab pos="4328160" algn="l"/>
                          <a:tab pos="4508500" algn="l"/>
                          <a:tab pos="4688840" algn="l"/>
                          <a:tab pos="4869180" algn="l"/>
                          <a:tab pos="5049520" algn="l"/>
                          <a:tab pos="5229860" algn="l"/>
                          <a:tab pos="5410200" algn="l"/>
                          <a:tab pos="5590540" algn="l"/>
                          <a:tab pos="5770880" algn="l"/>
                        </a:tabLst>
                      </a:pPr>
                      <a:r>
                        <a:rPr lang="en-US" altLang="ja-JP" sz="1200" dirty="0" smtClean="0">
                          <a:solidFill>
                            <a:schemeClr val="tx1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Arial"/>
                          <a:ea typeface="Arial Unicode MS"/>
                          <a:cs typeface="Arial Unicode MS"/>
                        </a:rPr>
                        <a:t>EVA600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Arial"/>
                        <a:ea typeface="Arial Unicode MS"/>
                        <a:cs typeface="Arial Unicode MS"/>
                      </a:endParaRPr>
                    </a:p>
                  </a:txBody>
                  <a:tcPr marL="50800" marR="50800" marT="50800" marB="5080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Arial"/>
                          <a:ea typeface="ＭＳ 明朝"/>
                          <a:cs typeface="Times New Roman"/>
                        </a:rPr>
                        <a:t>4 x 2 Medium</a:t>
                      </a:r>
                      <a:endParaRPr lang="ja-JP" sz="1200" dirty="0"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altLang="ja-JP" sz="1200" dirty="0" smtClean="0">
                          <a:effectLst/>
                          <a:latin typeface="Arial"/>
                          <a:ea typeface="ＭＳ 明朝"/>
                          <a:cs typeface="Times New Roman"/>
                        </a:rPr>
                        <a:t>-3.5</a:t>
                      </a:r>
                      <a:endParaRPr lang="ja-JP" sz="1200" dirty="0"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9" name="テキスト ボックス 8"/>
          <p:cNvSpPr txBox="1"/>
          <p:nvPr/>
        </p:nvSpPr>
        <p:spPr>
          <a:xfrm>
            <a:off x="2655928" y="1340768"/>
            <a:ext cx="38602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 smtClean="0"/>
              <a:t>Table 3: Evaluation Conditions of PBCH 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7713447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References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lvl="0" indent="0">
              <a:buNone/>
            </a:pPr>
            <a:r>
              <a:rPr kumimoji="1" lang="en-US" altLang="ja-JP" sz="2400" dirty="0" smtClean="0"/>
              <a:t>[1]  </a:t>
            </a:r>
            <a:r>
              <a:rPr lang="en-US" altLang="ja-JP" sz="2400" dirty="0" smtClean="0"/>
              <a:t>R4-142884</a:t>
            </a:r>
            <a:r>
              <a:rPr lang="en-US" altLang="ja-JP" sz="2400" dirty="0"/>
              <a:t>, “Discussion on scope of demodulation test under high Doppler environment” , NTT DOCOMO, TSG-RAN WG4 Meeting #71, Seoul, Korea, May 19 – 23, </a:t>
            </a:r>
            <a:r>
              <a:rPr lang="en-US" altLang="ja-JP" sz="2400" dirty="0" smtClean="0"/>
              <a:t>2014</a:t>
            </a:r>
          </a:p>
          <a:p>
            <a:pPr marL="0" lvl="0" indent="0">
              <a:buNone/>
            </a:pPr>
            <a:endParaRPr lang="en-US" altLang="ja-JP" sz="2400" dirty="0"/>
          </a:p>
          <a:p>
            <a:pPr marL="0" indent="0">
              <a:buNone/>
            </a:pPr>
            <a:r>
              <a:rPr lang="en-US" altLang="ja-JP" sz="2400" dirty="0" smtClean="0"/>
              <a:t>[2] </a:t>
            </a:r>
            <a:r>
              <a:rPr lang="en-US" altLang="ja-JP" sz="2400" dirty="0"/>
              <a:t>R4-144399</a:t>
            </a:r>
            <a:r>
              <a:rPr lang="en-US" altLang="ja-JP" sz="2400" dirty="0" smtClean="0"/>
              <a:t>, “</a:t>
            </a:r>
            <a:r>
              <a:rPr lang="en-US" altLang="ja-JP" sz="2400" dirty="0"/>
              <a:t>Further discussion on demodulation test under high Doppler environment</a:t>
            </a:r>
            <a:r>
              <a:rPr lang="en-US" altLang="ja-JP" sz="2400" dirty="0" smtClean="0"/>
              <a:t>” </a:t>
            </a:r>
            <a:r>
              <a:rPr lang="en-US" altLang="ja-JP" sz="2400" dirty="0"/>
              <a:t>, NTT DOCOMO, TSG-RAN WG4 Meeting #</a:t>
            </a:r>
            <a:r>
              <a:rPr lang="en-US" altLang="ja-JP" sz="2400" dirty="0" smtClean="0"/>
              <a:t>72, Dresden, Germany, Aug 18 </a:t>
            </a:r>
            <a:r>
              <a:rPr lang="en-US" altLang="ja-JP" sz="2400" dirty="0"/>
              <a:t>– </a:t>
            </a:r>
            <a:r>
              <a:rPr lang="en-US" altLang="ja-JP" sz="2400" dirty="0" smtClean="0"/>
              <a:t>22, </a:t>
            </a:r>
            <a:r>
              <a:rPr lang="en-US" altLang="ja-JP" sz="2400" dirty="0"/>
              <a:t>2014</a:t>
            </a:r>
          </a:p>
          <a:p>
            <a:pPr marL="0" lvl="0" indent="0">
              <a:buNone/>
            </a:pPr>
            <a:endParaRPr lang="ja-JP" altLang="ja-JP" sz="2400" dirty="0"/>
          </a:p>
          <a:p>
            <a:endParaRPr kumimoji="1"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31775296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2702</TotalTime>
  <Words>518</Words>
  <Application>Microsoft Office PowerPoint</Application>
  <PresentationFormat>画面に合わせる (4:3)</PresentationFormat>
  <Paragraphs>115</Paragraphs>
  <Slides>6</Slides>
  <Notes>3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6</vt:i4>
      </vt:variant>
    </vt:vector>
  </HeadingPairs>
  <TitlesOfParts>
    <vt:vector size="7" baseType="lpstr">
      <vt:lpstr>Office ​​テーマ</vt:lpstr>
      <vt:lpstr>Way forward on demodulation test under high Doppler EVA600 scenario</vt:lpstr>
      <vt:lpstr>Background</vt:lpstr>
      <vt:lpstr>Way forward </vt:lpstr>
      <vt:lpstr>PowerPoint プレゼンテーション</vt:lpstr>
      <vt:lpstr>PowerPoint プレゼンテーション</vt:lpstr>
      <vt:lpstr>References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demodulation test for high Doppler environment</dc:title>
  <dc:creator>5960255</dc:creator>
  <cp:lastModifiedBy>5960255</cp:lastModifiedBy>
  <cp:revision>78</cp:revision>
  <dcterms:created xsi:type="dcterms:W3CDTF">2014-05-22T06:28:02Z</dcterms:created>
  <dcterms:modified xsi:type="dcterms:W3CDTF">2014-08-22T10:47:41Z</dcterms:modified>
</cp:coreProperties>
</file>