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261" autoAdjust="0"/>
  </p:normalViewPr>
  <p:slideViewPr>
    <p:cSldViewPr>
      <p:cViewPr varScale="1">
        <p:scale>
          <a:sx n="69" d="100"/>
          <a:sy n="69" d="100"/>
        </p:scale>
        <p:origin x="-132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5DBE-6BF7-4108-BCBB-2DD6656CEE08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8BC44-E77D-4071-9348-30EE29DDB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CA7D5-1EED-4FE5-8A38-0F2127208491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85BD9-3AB5-4003-B336-FDFA415670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6E939-D206-4CA8-A444-F8DC026A01F1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549A9-BAAF-42B7-9D18-DBFDC69F99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776D5-FC59-4BB9-A820-9A75C96E20F3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EEDEB-4BDF-4B4F-B99A-88FE540DD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606E9-828F-4C27-ACF1-5B600F36AF2B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769A3-9BF2-4533-863A-92F48CF81A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B2B6C-A36C-4C5F-AFE8-1B95D2AB770D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72531-8CE1-49B3-AE55-A15A9DBEF3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60987-32A5-4858-A14F-38BFE80D27FC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32CA1-34B1-44ED-8EBA-42956B265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44F65-1531-4865-B271-F82B92FBA0AD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83AED-B29F-4A02-890D-8C7E54E297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2F541-C6D8-4582-8C66-1D046528EB98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C0347-464F-4C06-9B34-5B80E90A38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9F83A-4AAD-4C1D-A072-F8D97F8F8B45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87FBD-B3D4-46A1-8B6B-AE71AC0AD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E1514-5483-48E5-93D6-8115A4E5CE92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040E9-8E69-47C8-AAC5-F4AC19A512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7C33C67-5F72-453D-832C-2DF6C4C5121E}" type="datetimeFigureOut">
              <a:rPr lang="en-US" altLang="en-US"/>
              <a:pPr>
                <a:defRPr/>
              </a:pPr>
              <a:t>8/22/2014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80AA4B5-4FA0-4A17-BD16-2185050BB8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Way Forward on MBSFN BLER measurements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536" y="3861048"/>
            <a:ext cx="8459787" cy="1919064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Nokia Networks, Nokia Corporation, Qualcomm, </a:t>
            </a:r>
            <a:r>
              <a:rPr lang="en-US" altLang="en-US" dirty="0" smtClean="0">
                <a:solidFill>
                  <a:schemeClr val="tx1"/>
                </a:solidFill>
              </a:rPr>
              <a:t>Ericsson, Alcatel Lucent </a:t>
            </a:r>
            <a:r>
              <a:rPr lang="en-US" altLang="en-US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15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 dirty="0" smtClean="0">
                <a:latin typeface="Calibri" pitchFamily="34" charset="0"/>
              </a:rPr>
              <a:t>R4-145375</a:t>
            </a:r>
            <a:endParaRPr lang="en-US" altLang="en-US" sz="20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4254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2000" dirty="0">
                <a:latin typeface="Calibri" pitchFamily="34" charset="0"/>
              </a:rPr>
              <a:t>3GPP TSG-RAN WG4 Meeting #72</a:t>
            </a:r>
            <a:endParaRPr lang="en-US" altLang="en-US" sz="2000" dirty="0">
              <a:latin typeface="Calibri" pitchFamily="34" charset="0"/>
            </a:endParaRPr>
          </a:p>
          <a:p>
            <a:pPr eaLnBrk="1" hangingPunct="1"/>
            <a:r>
              <a:rPr lang="es-ES" altLang="en-US" sz="2000" dirty="0" err="1">
                <a:latin typeface="Calibri" pitchFamily="34" charset="0"/>
              </a:rPr>
              <a:t>Dresden</a:t>
            </a:r>
            <a:r>
              <a:rPr lang="es-ES" altLang="en-US" sz="2000" dirty="0">
                <a:latin typeface="Calibri" pitchFamily="34" charset="0"/>
              </a:rPr>
              <a:t>, </a:t>
            </a:r>
            <a:r>
              <a:rPr lang="es-ES" altLang="en-US" sz="2000" dirty="0" err="1">
                <a:latin typeface="Calibri" pitchFamily="34" charset="0"/>
              </a:rPr>
              <a:t>Germany</a:t>
            </a:r>
            <a:r>
              <a:rPr lang="es-ES" altLang="en-US" sz="2000" dirty="0">
                <a:latin typeface="Calibri" pitchFamily="34" charset="0"/>
              </a:rPr>
              <a:t>, </a:t>
            </a:r>
            <a:r>
              <a:rPr lang="es-ES" altLang="en-US" sz="2000" dirty="0" err="1">
                <a:latin typeface="Calibri" pitchFamily="34" charset="0"/>
              </a:rPr>
              <a:t>August</a:t>
            </a:r>
            <a:r>
              <a:rPr lang="es-ES" altLang="en-US" sz="2000" dirty="0">
                <a:latin typeface="Calibri" pitchFamily="34" charset="0"/>
              </a:rPr>
              <a:t> 18-22, 2014</a:t>
            </a:r>
          </a:p>
          <a:p>
            <a:pPr eaLnBrk="1" hangingPunct="1"/>
            <a:r>
              <a:rPr lang="es-ES" altLang="en-US" sz="2000" dirty="0">
                <a:latin typeface="Calibri" pitchFamily="34" charset="0"/>
              </a:rPr>
              <a:t>AI </a:t>
            </a:r>
            <a:r>
              <a:rPr lang="es-ES" altLang="en-US" sz="2000" dirty="0" smtClean="0">
                <a:latin typeface="Calibri" pitchFamily="34" charset="0"/>
              </a:rPr>
              <a:t>7.9</a:t>
            </a:r>
            <a:endParaRPr lang="en-US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41388"/>
          </a:xfrm>
        </p:spPr>
        <p:txBody>
          <a:bodyPr/>
          <a:lstStyle/>
          <a:p>
            <a:pPr eaLnBrk="1" hangingPunct="1"/>
            <a:r>
              <a:rPr lang="en-GB" b="1" dirty="0" smtClean="0"/>
              <a:t>Agreements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628650" y="1328738"/>
            <a:ext cx="7886700" cy="4848225"/>
          </a:xfrm>
        </p:spPr>
        <p:txBody>
          <a:bodyPr/>
          <a:lstStyle/>
          <a:p>
            <a:pPr eaLnBrk="1" hangingPunct="1"/>
            <a:r>
              <a:rPr lang="en-GB" dirty="0" smtClean="0"/>
              <a:t>No need to enforce UE reported BLER reliability</a:t>
            </a:r>
          </a:p>
          <a:p>
            <a:pPr eaLnBrk="1" hangingPunct="1"/>
            <a:r>
              <a:rPr lang="en-GB" dirty="0" smtClean="0"/>
              <a:t>UE is responsible for BLER </a:t>
            </a:r>
            <a:r>
              <a:rPr lang="en-GB" smtClean="0"/>
              <a:t>reporting accuracy  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41388"/>
          </a:xfrm>
        </p:spPr>
        <p:txBody>
          <a:bodyPr/>
          <a:lstStyle/>
          <a:p>
            <a:pPr eaLnBrk="1" hangingPunct="1"/>
            <a:r>
              <a:rPr lang="en-GB" b="1" dirty="0" smtClean="0"/>
              <a:t>BLER Reporting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628650" y="1328738"/>
            <a:ext cx="7886700" cy="4848225"/>
          </a:xfrm>
        </p:spPr>
        <p:txBody>
          <a:bodyPr/>
          <a:lstStyle/>
          <a:p>
            <a:pPr eaLnBrk="1" hangingPunct="1"/>
            <a:r>
              <a:rPr lang="en-GB" dirty="0" smtClean="0"/>
              <a:t>The reported BLER (as defined by RAN1) should be associated with </a:t>
            </a:r>
            <a:r>
              <a:rPr lang="en-US" dirty="0" smtClean="0"/>
              <a:t>total number of received MCH transport blocks during the L1 measurement period.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dirty="0" smtClean="0"/>
              <a:t>L1 BLER measurement period</a:t>
            </a:r>
            <a:endParaRPr 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628650" y="1328739"/>
            <a:ext cx="7886700" cy="4476525"/>
          </a:xfrm>
        </p:spPr>
        <p:txBody>
          <a:bodyPr>
            <a:normAutofit fontScale="85000" lnSpcReduction="10000"/>
          </a:bodyPr>
          <a:lstStyle/>
          <a:p>
            <a:pPr eaLnBrk="1" hangingPunct="1"/>
            <a:r>
              <a:rPr lang="en-GB" dirty="0" smtClean="0"/>
              <a:t>Options to define L1 BLER measurement period:</a:t>
            </a:r>
          </a:p>
          <a:p>
            <a:pPr lvl="1" eaLnBrk="1" hangingPunct="1"/>
            <a:r>
              <a:rPr lang="en-GB" dirty="0" smtClean="0"/>
              <a:t>Opt 1: L1 measurement period is equal to the configured logging interval. All samples during the logging interval are counted.</a:t>
            </a:r>
          </a:p>
          <a:p>
            <a:pPr lvl="1" eaLnBrk="1" hangingPunct="1"/>
            <a:r>
              <a:rPr lang="en-GB" dirty="0" smtClean="0"/>
              <a:t>Opt 2: L1 measurement period (</a:t>
            </a:r>
            <a:r>
              <a:rPr lang="en-US" dirty="0" smtClean="0"/>
              <a:t>N MBSFN </a:t>
            </a:r>
            <a:r>
              <a:rPr lang="en-US" dirty="0" err="1" smtClean="0"/>
              <a:t>subframes</a:t>
            </a:r>
            <a:r>
              <a:rPr lang="en-US" dirty="0" smtClean="0"/>
              <a:t> with MCH</a:t>
            </a:r>
            <a:r>
              <a:rPr lang="en-GB" dirty="0" smtClean="0"/>
              <a:t>) is </a:t>
            </a:r>
            <a:r>
              <a:rPr lang="en-US" dirty="0" smtClean="0"/>
              <a:t>specified to ensure that at least [10] erroneous MCH transport blocks are received by the UE to obtain the MCH BLER measurement. </a:t>
            </a:r>
          </a:p>
          <a:p>
            <a:pPr eaLnBrk="1" hangingPunct="1"/>
            <a:r>
              <a:rPr lang="en-US" dirty="0" smtClean="0"/>
              <a:t>Companies are encouraged to indicate their views how L1 BLER measurement period should be specified. Decision should be made in RAN4#72bis meeting.</a:t>
            </a:r>
            <a:endParaRPr lang="en-GB" dirty="0" smtClean="0"/>
          </a:p>
          <a:p>
            <a:pPr lvl="1" eaLnBrk="1" hangingPunct="1"/>
            <a:endParaRPr lang="en-GB" dirty="0" smtClean="0"/>
          </a:p>
          <a:p>
            <a:pPr lvl="1" eaLnBrk="1" hangingPunct="1"/>
            <a:endParaRPr lang="en-GB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12016</TotalTime>
  <Words>178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MBSFN BLER measurements</vt:lpstr>
      <vt:lpstr>Agreements</vt:lpstr>
      <vt:lpstr>BLER Reporting</vt:lpstr>
      <vt:lpstr>L1 BLER measurement period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WFOnRS-SINR</dc:title>
  <dc:creator>Qualcomm User</dc:creator>
  <cp:lastModifiedBy>Li Zhang</cp:lastModifiedBy>
  <cp:revision>116</cp:revision>
  <dcterms:created xsi:type="dcterms:W3CDTF">2013-01-30T08:06:48Z</dcterms:created>
  <dcterms:modified xsi:type="dcterms:W3CDTF">2014-08-22T10:26:54Z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(3)w4Amf/dx2qcyidKlnDpYFIJexwtb3OQH/X3oGhKykSMf5c67rp0o+KJeTFjfyJtryXSGk2XA_x000d_
oeHyaGbVgmKHl23Xz4R3zufDlY5VWdeevwV5katipxcakggSNekLY36gqqY61tRwlEdDsjeW_x000d_
5cfQOL+lQoElGwqBmsyP3qxu74l6qS49osdjiBh8nyRC/npb1VxEAZ2bk8GzUKgOtSOhXeuR_x000d_
fEBcm1GT1CFRi5pgU0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H+XH5LHLD150R/dStumo07T73/nnH+56uuUJWGY5VFgVumUtjSO2l+_x000d_
UxiavxuaE7ewlwiNbZ4JF3cEH/JPr2+4Pfx2jcKfSlX1FxEY86fNGvz4HvYdWWHBBn6Fmiv/_x000d_
Pp6xRb1r+8ENbx6CEbhRD8soonoV92GxqGAabf+OCah+R41D58QVDm2A9QOQnNRKctUdKzWe_x000d_
AnN7pQYvU7+UpL/n25FBxe1uAiP2D53QcUNN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eMlHFoG4k0Azn4Cy6O+qCLfo6H04yh9ZvF7X_x000d_
/CCIkmfubZuE/kAlQpE/o2+xqUjT/AgL1FQxP2CbPfXzkOFfnLT7kDiFbz7JTmcHSfxsAg44_x000d_
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1396547876</vt:lpwstr>
  </property>
</Properties>
</file>