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2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4593A-522E-124C-8507-7BA1180A0E9C}" type="datetimeFigureOut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41EFB-C190-5B46-8114-6BED1C65DD3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4386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7CA94-6210-254F-9511-39EDB3741348}" type="datetimeFigureOut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9EC78-BC0E-2045-BA0B-AF7726DAF8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65244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BA691-F0EE-5644-9EB6-E32FCD819806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01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A887-D697-3849-9DA3-55CD0623B613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71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DB67E-E9B6-804B-80B3-792E39DB390E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4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8382D-155D-2644-A0D1-4F06617AC908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3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F03A-9AE3-5A4C-9D15-22BB60A88FA5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6EF3-D188-C844-92DC-37E7B984AF24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341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F5A-4CF0-5543-8DDD-B7FB2E76BA7C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7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0ABD-101B-2C4E-9B25-02E4E0700E80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79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0196-F559-7D4F-980E-78921E69F138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967A4-D20D-354A-B74D-AC6B7B3708CA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7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838B-919F-CB4C-9D92-BE1B47F073E7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9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E00BF-676C-AD49-A000-3E8A58A0E573}" type="datetime1">
              <a:rPr kumimoji="1" lang="ja-JP" altLang="en-US" smtClean="0"/>
              <a:pPr/>
              <a:t>2014/04/05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436988"/>
            <a:ext cx="8824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200" dirty="0" smtClean="0"/>
              <a:t>3GPP TSG-RAN WG4 Meeting#70bis	</a:t>
            </a:r>
            <a:r>
              <a:rPr lang="en-GB" altLang="ja-JP" sz="3200" b="1" dirty="0" smtClean="0"/>
              <a:t>	</a:t>
            </a:r>
            <a:r>
              <a:rPr lang="en-GB" altLang="ja-JP" sz="3200" b="1" u="sng" dirty="0" smtClean="0"/>
              <a:t>R4-142541</a:t>
            </a:r>
            <a:endParaRPr lang="ja-JP" altLang="ja-JP" sz="3200" b="1" u="sng" dirty="0" smtClean="0"/>
          </a:p>
          <a:p>
            <a:pPr algn="ctr" hangingPunct="0"/>
            <a:r>
              <a:rPr lang="en-GB" altLang="ja-JP" sz="3200" dirty="0" smtClean="0"/>
              <a:t>San Jose del </a:t>
            </a:r>
            <a:r>
              <a:rPr lang="en-GB" altLang="ja-JP" sz="3200" dirty="0" err="1" smtClean="0"/>
              <a:t>Cabo</a:t>
            </a:r>
            <a:r>
              <a:rPr lang="en-GB" altLang="ja-JP" sz="3200" dirty="0" smtClean="0"/>
              <a:t>, Mexico, 31 March - 4 April 2014</a:t>
            </a:r>
            <a:endParaRPr lang="ja-JP" altLang="ja-JP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286000" y="48412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3200" b="1" dirty="0" smtClean="0"/>
              <a:t>Agenda item:	5.7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362873" y="2465936"/>
            <a:ext cx="86264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GB" altLang="ja-JP" sz="4400" b="1" dirty="0" smtClean="0"/>
              <a:t>Way Forward on PUCCH overprovisioning requirement for Band 28 spectra</a:t>
            </a:r>
            <a:endParaRPr lang="ja-JP" altLang="ja-JP" sz="4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181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5427" y="1478435"/>
            <a:ext cx="8554153" cy="4525963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Band 28 terminal comprises dual duplexers, which are called as Lower and Higher DUP, respectively.</a:t>
            </a:r>
          </a:p>
          <a:p>
            <a:r>
              <a:rPr kumimoji="1" lang="en-US" altLang="ja-JP" sz="2800" dirty="0" smtClean="0"/>
              <a:t>Operator A in Figure 1 can utilize both duplexers from perspective of spectrum allocation.</a:t>
            </a:r>
          </a:p>
          <a:p>
            <a:r>
              <a:rPr lang="en-US" altLang="ja-JP" sz="2800" dirty="0" smtClean="0"/>
              <a:t>PUCCH overprovisioning is required for Lower DUP operation to meet co-existence requirement with DTV.</a:t>
            </a:r>
            <a:endParaRPr kumimoji="1" lang="en-US" altLang="ja-JP" sz="2800" dirty="0" smtClean="0"/>
          </a:p>
          <a:p>
            <a:endParaRPr kumimoji="1" lang="ja-JP" altLang="en-US" sz="2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60" y="4431904"/>
            <a:ext cx="8346547" cy="184770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658446" y="6192638"/>
            <a:ext cx="7848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/>
              <a:t>Figure </a:t>
            </a:r>
            <a:r>
              <a:rPr lang="en-US" altLang="ja-JP" sz="2400" dirty="0" smtClean="0"/>
              <a:t>1: Band 28 duplexer arrangement </a:t>
            </a:r>
            <a:endParaRPr lang="ja-JP" altLang="en-US" sz="24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177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Contributions </a:t>
            </a:r>
            <a:r>
              <a:rPr lang="en-US" altLang="ja-JP" dirty="0" smtClean="0"/>
              <a:t>for</a:t>
            </a:r>
            <a:r>
              <a:rPr kumimoji="1" lang="en-US" altLang="ja-JP" dirty="0" smtClean="0"/>
              <a:t> RAN4#70-bis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5427" y="1478435"/>
            <a:ext cx="8554153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dirty="0" smtClean="0"/>
              <a:t>Following contributions were submitted with significant simulation results.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R4-141294: Qualcomm Incorporated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R4-141795: Huawei, </a:t>
            </a:r>
            <a:r>
              <a:rPr kumimoji="1" lang="en-US" altLang="ja-JP" dirty="0" err="1" smtClean="0"/>
              <a:t>Hisilicon</a:t>
            </a:r>
            <a:endParaRPr kumimoji="1" lang="en-US" altLang="ja-JP" dirty="0" smtClean="0"/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R4-141975: Nokia Corporation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R4-142006: Intel Corporation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R4-142051: Ericsson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R4-142116: Broadcom Corporation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R4-142228: Motorola Mobility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5495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04860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On</a:t>
            </a:r>
            <a:r>
              <a:rPr kumimoji="1" lang="en-US" altLang="ja-JP" dirty="0" smtClean="0"/>
              <a:t> 5MHz CBW operation </a:t>
            </a:r>
            <a:r>
              <a:rPr lang="en-US" altLang="ja-JP" dirty="0" smtClean="0"/>
              <a:t>within UL/DL = 718-728/773-783 MHz, no company reports that PUCCH overprovisioning or RB restriction is needed.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4002505"/>
            <a:ext cx="9143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Proposal#1: No restriction is required for achieving DTV co-existence requirement on 5MHz CBW operation </a:t>
            </a:r>
            <a:r>
              <a:rPr lang="en-GB" altLang="ja-JP" sz="3600" b="1" dirty="0"/>
              <a:t>within UL/DL = 718-728/773-783 </a:t>
            </a:r>
            <a:r>
              <a:rPr lang="en-GB" altLang="ja-JP" sz="3600" b="1" dirty="0" err="1"/>
              <a:t>MHz.</a:t>
            </a:r>
            <a:r>
              <a:rPr lang="en-GB" altLang="ja-JP" sz="3600" b="1" dirty="0"/>
              <a:t> 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3339851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Case#1: 5MHz CBW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453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Case#2-1: 10MHz CBW</a:t>
            </a:r>
            <a:br>
              <a:rPr kumimoji="1" lang="en-US" altLang="ja-JP" dirty="0" smtClean="0"/>
            </a:br>
            <a:r>
              <a:rPr lang="en-US" altLang="ja-JP" dirty="0" smtClean="0"/>
              <a:t>PUCCH overprovisioning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8864" y="1652385"/>
            <a:ext cx="8895552" cy="4525963"/>
          </a:xfrm>
        </p:spPr>
        <p:txBody>
          <a:bodyPr/>
          <a:lstStyle/>
          <a:p>
            <a:r>
              <a:rPr lang="en-US" altLang="ja-JP" dirty="0" smtClean="0"/>
              <a:t>One company reports no PUCCH shift is required. </a:t>
            </a:r>
          </a:p>
          <a:p>
            <a:r>
              <a:rPr lang="en-US" altLang="ja-JP" dirty="0" smtClean="0"/>
              <a:t>Five</a:t>
            </a:r>
            <a:r>
              <a:rPr kumimoji="1" lang="en-US" altLang="ja-JP" dirty="0" smtClean="0"/>
              <a:t> companies indicate 1RB shift is required.</a:t>
            </a:r>
          </a:p>
          <a:p>
            <a:r>
              <a:rPr kumimoji="1" lang="en-US" altLang="ja-JP" dirty="0" smtClean="0"/>
              <a:t>One company reports that 7RB shift is needed.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After offline discussion, it is clarified that not 7RB but 2RB shift is enough to meet DTV requirement.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5080995"/>
            <a:ext cx="9143999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Proposal#2-1: For PUCCH overprovisioning, 2RB shift for both sides</a:t>
            </a:r>
            <a:r>
              <a:rPr lang="en-GB" altLang="ja-JP" sz="3600" b="1" dirty="0" smtClean="0">
                <a:solidFill>
                  <a:srgbClr val="FF0000"/>
                </a:solidFill>
              </a:rPr>
              <a:t> </a:t>
            </a:r>
            <a:r>
              <a:rPr lang="en-GB" altLang="ja-JP" sz="3600" b="1" dirty="0" smtClean="0"/>
              <a:t>is required for </a:t>
            </a:r>
          </a:p>
          <a:p>
            <a:pPr algn="ctr" hangingPunct="0"/>
            <a:r>
              <a:rPr lang="en-GB" altLang="ja-JP" sz="3600" b="1" dirty="0" smtClean="0"/>
              <a:t>achieving DTV requirement.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4418341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4159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Case#2-2: 10MHz CBW</a:t>
            </a:r>
            <a:br>
              <a:rPr kumimoji="1" lang="en-US" altLang="ja-JP" dirty="0" smtClean="0"/>
            </a:br>
            <a:r>
              <a:rPr kumimoji="1" lang="en-US" altLang="ja-JP" dirty="0" smtClean="0"/>
              <a:t>maximum number of contiguous RBs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8864" y="1652386"/>
            <a:ext cx="8895552" cy="2922514"/>
          </a:xfrm>
        </p:spPr>
        <p:txBody>
          <a:bodyPr/>
          <a:lstStyle/>
          <a:p>
            <a:r>
              <a:rPr lang="en-US" altLang="ja-JP" dirty="0" smtClean="0"/>
              <a:t>One company reports 26RBs. </a:t>
            </a:r>
          </a:p>
          <a:p>
            <a:r>
              <a:rPr lang="en-US" altLang="ja-JP" dirty="0" smtClean="0"/>
              <a:t>Results in another one company shows 27RBs</a:t>
            </a:r>
            <a:r>
              <a:rPr kumimoji="1" lang="en-US" altLang="ja-JP" dirty="0" smtClean="0"/>
              <a:t>.</a:t>
            </a:r>
          </a:p>
          <a:p>
            <a:r>
              <a:rPr kumimoji="1" lang="en-US" altLang="ja-JP" dirty="0" smtClean="0"/>
              <a:t>30RBs and 36RBs are recommended by two companies, respectively.</a:t>
            </a:r>
          </a:p>
          <a:p>
            <a:r>
              <a:rPr kumimoji="1" lang="en-US" altLang="ja-JP" dirty="0" smtClean="0"/>
              <a:t>One report says 40 RBs is possible.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0" y="5080995"/>
            <a:ext cx="9143999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Proposal#2-2: For maximum number of contiguous RBs, one value between 26~40 would be taken to specify.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4574896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176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How to specify into TS36.101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04860"/>
          </a:xfrm>
        </p:spPr>
        <p:txBody>
          <a:bodyPr/>
          <a:lstStyle/>
          <a:p>
            <a:r>
              <a:rPr kumimoji="1" lang="en-US" altLang="ja-JP" dirty="0" smtClean="0"/>
              <a:t>Recommendation in </a:t>
            </a:r>
            <a:r>
              <a:rPr lang="en-US" altLang="ja-JP" dirty="0"/>
              <a:t>R4-</a:t>
            </a:r>
            <a:r>
              <a:rPr lang="en-US" altLang="ja-JP" dirty="0" smtClean="0"/>
              <a:t>142051 is appropriate because it is consistent approach with Band 8 operation in Japan.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0" y="5212955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</a:t>
            </a:r>
            <a:r>
              <a:rPr lang="en-GB" altLang="ja-JP" sz="3600" b="1" dirty="0"/>
              <a:t>3</a:t>
            </a:r>
            <a:r>
              <a:rPr lang="en-GB" altLang="ja-JP" sz="3600" b="1" dirty="0" smtClean="0"/>
              <a:t>: Baseline of </a:t>
            </a:r>
            <a:r>
              <a:rPr lang="en-GB" altLang="ja-JP" sz="3600" b="1" dirty="0" smtClean="0"/>
              <a:t>how </a:t>
            </a:r>
            <a:r>
              <a:rPr lang="en-GB" altLang="ja-JP" sz="3600" b="1" dirty="0" smtClean="0"/>
              <a:t>to specify into TS36.101 should follow proposal in R4-142051.</a:t>
            </a:r>
            <a:endParaRPr lang="ja-JP" altLang="ja-JP" sz="3600" dirty="0" smtClean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574073"/>
              </p:ext>
            </p:extLst>
          </p:nvPr>
        </p:nvGraphicFramePr>
        <p:xfrm>
          <a:off x="438409" y="3175385"/>
          <a:ext cx="7916453" cy="2055737"/>
        </p:xfrm>
        <a:graphic>
          <a:graphicData uri="http://schemas.openxmlformats.org/drawingml/2006/table">
            <a:tbl>
              <a:tblPr/>
              <a:tblGrid>
                <a:gridCol w="2024187"/>
                <a:gridCol w="2024187"/>
                <a:gridCol w="728861"/>
                <a:gridCol w="493580"/>
                <a:gridCol w="728861"/>
                <a:gridCol w="728861"/>
                <a:gridCol w="593958"/>
                <a:gridCol w="593958"/>
              </a:tblGrid>
              <a:tr h="225207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E-UTRA Band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Spurious emission 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485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Protected band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Frequency range (MHz)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Maximum Level (dBm)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MBW (MHz)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Note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07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28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…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 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0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Frequency range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470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710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-26.2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6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X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96"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NOTE X: </a:t>
                      </a:r>
                      <a:r>
                        <a:rPr lang="en-GB" sz="1200" dirty="0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This requirement is applicable for 5 and 10 MHz E-UTRA channel bandwidth allocated within 718-728MHz. For carriers of 5 MHz bandwidth, no restriction on uplink transmission is required. For carriers of 10 MHz bandwidth, this requirement applies for an uplink transmission bandwidth less than [X] RB with [</a:t>
                      </a:r>
                      <a:r>
                        <a:rPr lang="en-GB" sz="1200" dirty="0" err="1"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</a:t>
                      </a:r>
                      <a:r>
                        <a:rPr lang="en-GB" sz="1200" u="non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B</a:t>
                      </a:r>
                      <a:r>
                        <a:rPr lang="en-GB" sz="1200" u="none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start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&gt;</a:t>
                      </a:r>
                      <a:r>
                        <a:rPr lang="en-US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1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]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 and 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[</a:t>
                      </a:r>
                      <a:r>
                        <a:rPr lang="en-GB" sz="1200" u="non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RB</a:t>
                      </a:r>
                      <a:r>
                        <a:rPr lang="en-GB" sz="1200" u="none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start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&lt;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SimSun"/>
                          <a:cs typeface="Times New Roman"/>
                        </a:rPr>
                        <a:t>48</a:t>
                      </a:r>
                      <a:r>
                        <a:rPr lang="en-GB" sz="12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].</a:t>
                      </a:r>
                      <a:endParaRPr lang="ja-JP" sz="1400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733550" y="31003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602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505</Words>
  <Application>Microsoft Macintosh PowerPoint</Application>
  <PresentationFormat>画面に合わせる (4:3)</PresentationFormat>
  <Paragraphs>69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ホワイト</vt:lpstr>
      <vt:lpstr>PowerPoint プレゼンテーション</vt:lpstr>
      <vt:lpstr>Background</vt:lpstr>
      <vt:lpstr>Contributions for RAN4#70-bis</vt:lpstr>
      <vt:lpstr>Case#1: 5MHz CBW</vt:lpstr>
      <vt:lpstr>Case#2-1: 10MHz CBW PUCCH overprovisioning</vt:lpstr>
      <vt:lpstr>Case#2-2: 10MHz CBW maximum number of contiguous RBs</vt:lpstr>
      <vt:lpstr>How to specify into TS36.101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尾原 誠明</dc:creator>
  <cp:lastModifiedBy>尾原 誠明</cp:lastModifiedBy>
  <cp:revision>25</cp:revision>
  <dcterms:created xsi:type="dcterms:W3CDTF">2014-04-01T15:59:10Z</dcterms:created>
  <dcterms:modified xsi:type="dcterms:W3CDTF">2014-04-04T16:34:23Z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(3)rCkEIS703z/G1NDiXjlISTSQexob0Whsc/RpzBjpAu4cU1Z/bpqetXXACDTDoTAtPZDUYmJj_x000d_
CN30rddqux18AICIgVdDBunsTY1hvkZnpCIbMm9IB0Q66srfjpt+zxzJaOyVnZvkL9ZDd9rw_x000d_
WF11L8Vkz8u1SpPmCBBcZSNmT72BKJF93riv9som/NH28CYzG7rexM6GuGNHtYqfo/IuLyWP_x000d_
iLf+d6zB+gSigxcEcj</vt:lpwstr>
  </property>
  <property fmtid="{D5CDD505-2E9C-101B-9397-08002B2CF9AE}" pid="3" name="_new_ms_pID_725431">
    <vt:lpwstr>pm9je0fhrrz7tbqtHqA/Y+eo3GPLKnn3RzGeZ0FAW4IUwrbb6q6Zvh_x000d_
GVVY2tsAS3jjWMrDRNfNDM9iDL5tv79p4rI4g+PmQVy2lS1oYw18yDzAHRBo8v24VW5lC6yK_x000d_
hK05HkGtegZTdtfFuwekedSYci7W+RDvwP/Yqqe8BxbmLY7w2XZbAMrelpvzeJu+3N9OHJS8_x000d_
JVNuISNGs7TTBmhfMikCfRa9QoccvD/gRolr</vt:lpwstr>
  </property>
  <property fmtid="{D5CDD505-2E9C-101B-9397-08002B2CF9AE}" pid="4" name="_new_ms_pID_725432">
    <vt:lpwstr>gEWXCEJIhIIMm6dkrq1U/1FwDmsPR24RlFfn_x000d_
trP95H4bbLxdh4oLSzT+W46YESgHYbxA+bCKajpvcxYVGgbENUWCNQyps+uySIEFc9cBCS3a_x000d_
T2x8AWZbjOxSS8Bx3EViVA==</vt:lpwstr>
  </property>
  <property fmtid="{D5CDD505-2E9C-101B-9397-08002B2CF9AE}" pid="5" name="sflag">
    <vt:lpwstr>1396478866</vt:lpwstr>
  </property>
</Properties>
</file>