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6" r:id="rId2"/>
    <p:sldId id="257" r:id="rId3"/>
    <p:sldId id="264" r:id="rId4"/>
    <p:sldId id="265" r:id="rId5"/>
    <p:sldId id="258" r:id="rId6"/>
    <p:sldId id="276" r:id="rId7"/>
    <p:sldId id="282" r:id="rId8"/>
    <p:sldId id="267" r:id="rId9"/>
    <p:sldId id="280" r:id="rId10"/>
    <p:sldId id="270" r:id="rId11"/>
    <p:sldId id="271" r:id="rId12"/>
    <p:sldId id="272" r:id="rId13"/>
    <p:sldId id="279" r:id="rId14"/>
    <p:sldId id="273" r:id="rId15"/>
    <p:sldId id="281" r:id="rId16"/>
    <p:sldId id="283" r:id="rId17"/>
    <p:sldId id="284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636A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70" autoAdjust="0"/>
    <p:restoredTop sz="94576" autoAdjust="0"/>
  </p:normalViewPr>
  <p:slideViewPr>
    <p:cSldViewPr>
      <p:cViewPr>
        <p:scale>
          <a:sx n="60" d="100"/>
          <a:sy n="60" d="100"/>
        </p:scale>
        <p:origin x="-1608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17481-4A6D-46A1-8B79-9A95B7598A26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94BC2E-A205-4909-B153-75424763BC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9792968-9209-4A9A-A515-2849BF1D609D}" type="slidenum">
              <a:rPr lang="en-US" altLang="ja-JP" smtClean="0">
                <a:latin typeface="Arial" charset="0"/>
                <a:cs typeface="Arial" charset="0"/>
              </a:rPr>
              <a:pPr/>
              <a:t>1</a:t>
            </a:fld>
            <a:endParaRPr lang="en-US" altLang="ja-JP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4BC2E-A205-4909-B153-75424763BC8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4BC2E-A205-4909-B153-75424763BC8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linan@chinamobile.com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ja-JP" sz="3200" dirty="0" smtClean="0">
                <a:latin typeface="+mj-lt"/>
                <a:ea typeface="+mj-ea"/>
                <a:cs typeface="+mj-cs"/>
              </a:rPr>
              <a:t>Farewell Speech for Nan Li</a:t>
            </a:r>
            <a:endParaRPr lang="ja-JP" alt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ja-JP" sz="3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NSN</a:t>
            </a:r>
            <a:endParaRPr lang="en-US" altLang="ja-JP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ja-JP" altLang="en-US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179388" y="188913"/>
            <a:ext cx="58531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</a:rPr>
              <a:t>3GPP RAN4 meeting #70 bis</a:t>
            </a:r>
          </a:p>
          <a:p>
            <a:r>
              <a:rPr lang="en-GB" altLang="zh-CN"/>
              <a:t>San Jose Del Cabo, Mexico, March 28 – April 06, 2014</a:t>
            </a:r>
            <a:r>
              <a:rPr lang="en-US" altLang="zh-CN"/>
              <a:t> </a:t>
            </a:r>
          </a:p>
          <a:p>
            <a:r>
              <a:rPr lang="en-US" altLang="ja-JP" sz="2400">
                <a:latin typeface="Calibri" pitchFamily="34" charset="0"/>
              </a:rPr>
              <a:t> </a:t>
            </a: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7451725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R4-142514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D:\Lin Workplace\SDO\!!_RAN4\!!! RAN4 meeting records\NSN contribution\RAN4#70bis contribution\Farewell\3GPP照片\战友篇\200806_RAN4#47bis_Munich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69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90600" y="381000"/>
            <a:ext cx="7622518" cy="646331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Have fun with RAN4 </a:t>
            </a:r>
            <a:r>
              <a:rPr lang="en-US" sz="3600" b="1" cap="none" spc="0" dirty="0" err="1" smtClean="0">
                <a:ln w="1905"/>
              </a:rPr>
              <a:t>freinds</a:t>
            </a:r>
            <a:r>
              <a:rPr lang="en-US" sz="3600" b="1" dirty="0" smtClean="0">
                <a:ln w="1905"/>
              </a:rPr>
              <a:t>… </a:t>
            </a:r>
            <a:endParaRPr lang="en-US" sz="3600" b="1" cap="none" spc="0" dirty="0">
              <a:ln w="1905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D:\Lin Workplace\SDO\!!_RAN4\!!! RAN4 meeting records\NSN contribution\RAN4#70bis contribution\Farewell\3GPP照片\战友篇\20130419_00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0"/>
            <a:ext cx="103001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5" name="Picture 3" descr="D:\Lin Workplace\SDO\!!_RAN4\!!! RAN4 meeting records\NSN contribution\RAN4#70bis contribution\Farewell\3GPP照片\战友篇\9991058056_d51d9e8ea3_o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5800" y="0"/>
            <a:ext cx="103001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Lin Workplace\SDO\!!_RAN4\!!! RAN4 meeting records\NSN contribution\RAN4#70bis contribution\Farewell\9991063346_37e207358a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D:\Lin Workplace\SDO\!!_RAN4\!!! RAN4 meeting records\NSN contribution\RAN4#70bis contribution\Farewell\3GPP照片\战友篇\DSC_3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0"/>
            <a:ext cx="1035547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D:\Lin Workplace\SDO\!!_RAN4\!!! RAN4 meeting records\NSN contribution\RAN4#70bis contribution\Farewell\3GPP照片\战友篇\IMG_87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863600" y="812800"/>
            <a:ext cx="6908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5105400" y="0"/>
            <a:ext cx="4038600" cy="3416320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Say goodbye @ RAN4 #70bis,</a:t>
            </a:r>
          </a:p>
          <a:p>
            <a:pPr algn="ctr"/>
            <a:r>
              <a:rPr lang="en-GB" sz="3600" b="1" dirty="0" smtClean="0"/>
              <a:t>San Jose del </a:t>
            </a:r>
            <a:r>
              <a:rPr lang="en-GB" sz="3600" b="1" dirty="0" err="1" smtClean="0"/>
              <a:t>Cabo</a:t>
            </a:r>
            <a:r>
              <a:rPr lang="en-GB" sz="3600" b="1" dirty="0" smtClean="0"/>
              <a:t>, Mexico</a:t>
            </a:r>
          </a:p>
          <a:p>
            <a:pPr algn="ctr"/>
            <a:r>
              <a:rPr lang="en-GB" sz="3600" b="1" cap="none" spc="0" dirty="0" smtClean="0">
                <a:ln w="1905"/>
              </a:rPr>
              <a:t>April 4</a:t>
            </a:r>
            <a:r>
              <a:rPr lang="en-GB" sz="3600" b="1" cap="none" spc="0" baseline="30000" dirty="0" smtClean="0">
                <a:ln w="1905"/>
              </a:rPr>
              <a:t>th</a:t>
            </a:r>
            <a:r>
              <a:rPr lang="en-GB" sz="3600" b="1" cap="none" spc="0" dirty="0" smtClean="0">
                <a:ln w="1905"/>
              </a:rPr>
              <a:t>, 2014</a:t>
            </a:r>
            <a:r>
              <a:rPr lang="en-US" sz="3600" b="1" cap="none" spc="0" dirty="0" smtClean="0">
                <a:ln w="1905"/>
              </a:rPr>
              <a:t> </a:t>
            </a:r>
          </a:p>
          <a:p>
            <a:pPr algn="ctr"/>
            <a:endParaRPr lang="en-US" sz="3600" b="1" cap="none" spc="0" dirty="0">
              <a:ln w="1905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86400" y="3482876"/>
            <a:ext cx="365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Email:    </a:t>
            </a:r>
            <a:r>
              <a:rPr lang="en-US" sz="2400" b="1" u="sng" dirty="0" smtClean="0">
                <a:hlinkClick r:id="rId3"/>
              </a:rPr>
              <a:t>linan@chinamobile.com</a:t>
            </a:r>
            <a:endParaRPr lang="en-US" sz="2400" b="1" u="sng" dirty="0" smtClean="0"/>
          </a:p>
          <a:p>
            <a:endParaRPr lang="en-US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Phone: </a:t>
            </a:r>
            <a:r>
              <a:rPr lang="en-US" sz="2400" b="1" dirty="0" smtClean="0"/>
              <a:t> +86 13911633375</a:t>
            </a:r>
          </a:p>
          <a:p>
            <a:endParaRPr lang="en-US" sz="2400" dirty="0" smtClean="0"/>
          </a:p>
          <a:p>
            <a:r>
              <a:rPr lang="en-US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QQ:	 </a:t>
            </a:r>
            <a:r>
              <a:rPr lang="en-US" sz="2400" b="1" dirty="0" smtClean="0"/>
              <a:t>130131981</a:t>
            </a:r>
            <a:endParaRPr lang="en-US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304800"/>
            <a:ext cx="4314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What is the next “Crab”?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b="1" dirty="0" smtClean="0"/>
              <a:t>To be continued…</a:t>
            </a:r>
            <a:endParaRPr lang="en-US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71600"/>
            <a:ext cx="91821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D:\Lin Workplace\SDO\!!_RAN4\!!! RAN4 meeting records\NSN contribution\RAN4#70bis contribution\Farewell\3GPP照片\风景篇\201205-P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895600" y="0"/>
            <a:ext cx="7622518" cy="1754326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Everything starts from </a:t>
            </a:r>
          </a:p>
          <a:p>
            <a:pPr algn="ctr"/>
            <a:r>
              <a:rPr lang="en-US" sz="3600" b="1" cap="none" spc="0" dirty="0" smtClean="0">
                <a:ln w="1905"/>
              </a:rPr>
              <a:t>a magic time point:</a:t>
            </a:r>
          </a:p>
          <a:p>
            <a:pPr algn="ctr"/>
            <a:r>
              <a:rPr lang="en-US" sz="3600" b="1" dirty="0" smtClean="0">
                <a:ln w="1905"/>
              </a:rPr>
              <a:t>April, 2008. </a:t>
            </a:r>
            <a:endParaRPr lang="en-US" sz="3600" b="1" cap="none" spc="0" dirty="0">
              <a:ln w="1905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95400" y="0"/>
            <a:ext cx="111906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304800" y="1828800"/>
            <a:ext cx="6019800" cy="2308324"/>
          </a:xfrm>
          <a:prstGeom prst="rect">
            <a:avLst/>
          </a:prstGeom>
          <a:gradFill>
            <a:gsLst>
              <a:gs pos="0">
                <a:schemeClr val="bg2">
                  <a:alpha val="65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Nan Li</a:t>
            </a:r>
          </a:p>
          <a:p>
            <a:pPr algn="ctr"/>
            <a:r>
              <a:rPr lang="en-US" sz="3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 new member of RAN4 </a:t>
            </a:r>
          </a:p>
          <a:p>
            <a:pPr algn="ctr"/>
            <a:r>
              <a:rPr lang="en-US" sz="3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Representing CMCC </a:t>
            </a:r>
          </a:p>
          <a:p>
            <a:pPr algn="ctr"/>
            <a:r>
              <a:rPr lang="en-US" sz="36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RAN4#46bis, Shenzhen.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D:\Lin Workplace\SDO\!!_RAN4\!!! RAN4 meeting records\NSN contribution\RAN4#70bis contribution\Farewell\3GPP照片\战友篇\DSCF15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990600" y="-137994"/>
            <a:ext cx="7622518" cy="1200329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“I hope my contribution will be approved on tomorrow meeting</a:t>
            </a:r>
            <a:r>
              <a:rPr lang="en-US" sz="3600" b="1" dirty="0" smtClean="0">
                <a:ln w="1905"/>
              </a:rPr>
              <a:t>…” </a:t>
            </a:r>
            <a:endParaRPr lang="en-US" sz="3600" b="1" cap="none" spc="0" dirty="0">
              <a:ln w="1905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833735"/>
            <a:ext cx="518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---TDD frame structure optimisation---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:\Lin Workplace\SDO\!!_RAN4\!!! RAN4 meeting records\NSN contribution\RAN4#70bis contribution\Farewell\3GPP照片\风景篇\200806-Munich city cen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>
              <a:alphaModFix amt="82000"/>
            </a:blip>
            <a:srcRect/>
            <a:tile tx="0" ty="0" sx="100000" sy="100000" flip="none" algn="tl"/>
          </a:blipFill>
        </p:spPr>
      </p:pic>
      <p:sp>
        <p:nvSpPr>
          <p:cNvPr id="5" name="Rectangle 4"/>
          <p:cNvSpPr/>
          <p:nvPr/>
        </p:nvSpPr>
        <p:spPr>
          <a:xfrm>
            <a:off x="4648200" y="381000"/>
            <a:ext cx="4117318" cy="1200329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905"/>
              </a:rPr>
              <a:t>6 yeas in RAN4…</a:t>
            </a:r>
          </a:p>
          <a:p>
            <a:pPr algn="ctr"/>
            <a:r>
              <a:rPr lang="en-US" sz="3600" b="1" cap="none" spc="0" dirty="0" smtClean="0">
                <a:ln w="1905"/>
              </a:rPr>
              <a:t>42 meetings…</a:t>
            </a:r>
            <a:endParaRPr lang="en-US" sz="3600" b="1" cap="none" spc="0" dirty="0">
              <a:ln w="1905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3400" y="-8153400"/>
            <a:ext cx="8229600" cy="11430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CA_39A-41A</a:t>
            </a:r>
            <a:br>
              <a:rPr lang="en-US" sz="2000" b="1" dirty="0" smtClean="0"/>
            </a:br>
            <a:r>
              <a:rPr lang="en-US" sz="2000" b="1" dirty="0" smtClean="0"/>
              <a:t>High Doppler </a:t>
            </a:r>
            <a:br>
              <a:rPr lang="en-US" sz="2000" b="1" dirty="0" smtClean="0"/>
            </a:br>
            <a:r>
              <a:rPr lang="en-US" sz="2000" b="1" dirty="0" smtClean="0"/>
              <a:t>RSRP measurement accuracy</a:t>
            </a:r>
            <a:br>
              <a:rPr lang="en-US" sz="2000" b="1" dirty="0" smtClean="0"/>
            </a:br>
            <a:r>
              <a:rPr lang="en-US" sz="2000" b="1" dirty="0" smtClean="0"/>
              <a:t>CA_39C</a:t>
            </a:r>
            <a:br>
              <a:rPr lang="en-US" sz="2000" b="1" dirty="0" smtClean="0"/>
            </a:br>
            <a:r>
              <a:rPr lang="en-US" sz="2000" b="1" dirty="0" smtClean="0"/>
              <a:t>B42/43 coexistence</a:t>
            </a:r>
            <a:br>
              <a:rPr lang="en-US" sz="2000" b="1" dirty="0" smtClean="0"/>
            </a:br>
            <a:r>
              <a:rPr lang="en-US" sz="2000" b="1" dirty="0" err="1" smtClean="0"/>
              <a:t>FeICIC</a:t>
            </a:r>
            <a:r>
              <a:rPr lang="en-US" sz="2000" b="1" dirty="0" smtClean="0"/>
              <a:t> </a:t>
            </a:r>
            <a:r>
              <a:rPr lang="en-US" sz="2000" b="1" dirty="0" err="1" smtClean="0"/>
              <a:t>Demod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CSI tests</a:t>
            </a:r>
            <a:br>
              <a:rPr lang="en-US" sz="2000" b="1" dirty="0" smtClean="0"/>
            </a:br>
            <a:r>
              <a:rPr lang="en-US" sz="2000" b="1" dirty="0" smtClean="0"/>
              <a:t>RLM test</a:t>
            </a:r>
            <a:br>
              <a:rPr lang="en-US" sz="2000" b="1" dirty="0" smtClean="0"/>
            </a:br>
            <a:r>
              <a:rPr lang="en-US" sz="2000" b="1" dirty="0" smtClean="0"/>
              <a:t>RI test</a:t>
            </a:r>
            <a:br>
              <a:rPr lang="en-US" sz="2000" b="1" dirty="0" smtClean="0"/>
            </a:br>
            <a:r>
              <a:rPr lang="en-US" sz="2000" b="1" dirty="0" smtClean="0"/>
              <a:t>PBCH cancellation</a:t>
            </a:r>
            <a:br>
              <a:rPr lang="en-US" sz="2000" b="1" dirty="0" smtClean="0"/>
            </a:br>
            <a:r>
              <a:rPr lang="en-US" sz="2000" b="1" dirty="0" smtClean="0"/>
              <a:t>E-UTRAN band EARFCN numbering space</a:t>
            </a:r>
            <a:br>
              <a:rPr lang="en-US" sz="2000" b="1" dirty="0" smtClean="0"/>
            </a:br>
            <a:r>
              <a:rPr lang="en-US" sz="2000" b="1" dirty="0" smtClean="0"/>
              <a:t>Simulation results</a:t>
            </a:r>
            <a:br>
              <a:rPr lang="en-US" sz="2000" b="1" dirty="0" smtClean="0"/>
            </a:br>
            <a:r>
              <a:rPr lang="en-US" sz="2000" b="1" dirty="0" err="1" smtClean="0"/>
              <a:t>HetNet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NAICS</a:t>
            </a:r>
            <a:br>
              <a:rPr lang="en-US" sz="2000" b="1" dirty="0" smtClean="0"/>
            </a:br>
            <a:r>
              <a:rPr lang="en-US" sz="2000" b="1" dirty="0" smtClean="0"/>
              <a:t>TDD MTC</a:t>
            </a:r>
            <a:br>
              <a:rPr lang="en-US" sz="2000" b="1" dirty="0" smtClean="0"/>
            </a:br>
            <a:r>
              <a:rPr lang="en-US" sz="2000" b="1" dirty="0" smtClean="0"/>
              <a:t>TDD-FDD CA</a:t>
            </a:r>
            <a:br>
              <a:rPr lang="en-US" sz="2000" b="1" dirty="0" smtClean="0"/>
            </a:br>
            <a:r>
              <a:rPr lang="en-US" sz="2000" b="1" dirty="0" smtClean="0"/>
              <a:t>3DL CA</a:t>
            </a:r>
            <a:br>
              <a:rPr lang="en-US" sz="2000" b="1" dirty="0" smtClean="0"/>
            </a:br>
            <a:r>
              <a:rPr lang="en-US" sz="2000" b="1" dirty="0" smtClean="0"/>
              <a:t>B39/3 UE coexistence</a:t>
            </a:r>
            <a:br>
              <a:rPr lang="en-US" sz="2000" b="1" dirty="0" smtClean="0"/>
            </a:br>
            <a:r>
              <a:rPr lang="en-US" sz="2000" b="1" dirty="0" smtClean="0"/>
              <a:t>Relaxed performance requirements of </a:t>
            </a:r>
            <a:r>
              <a:rPr lang="en-US" sz="2000" b="1" dirty="0" err="1" smtClean="0"/>
              <a:t>HetNet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5+20MHz Spectrum emission mask</a:t>
            </a:r>
            <a:br>
              <a:rPr lang="en-US" sz="2000" b="1" dirty="0" smtClean="0"/>
            </a:br>
            <a:r>
              <a:rPr lang="en-US" sz="2000" b="1" dirty="0" smtClean="0"/>
              <a:t>High power UE</a:t>
            </a:r>
            <a:br>
              <a:rPr lang="en-US" sz="2000" b="1" dirty="0" smtClean="0"/>
            </a:br>
            <a:r>
              <a:rPr lang="en-US" sz="2000" b="1" dirty="0" smtClean="0"/>
              <a:t>LTE TDD TDD-FDD Inter-frequency event triggered reporting </a:t>
            </a:r>
            <a:br>
              <a:rPr lang="en-US" sz="2000" b="1" dirty="0" smtClean="0"/>
            </a:br>
            <a:r>
              <a:rPr lang="en-US" sz="2000" b="1" dirty="0" smtClean="0"/>
              <a:t>Different UL-DL configurations for TDD inter-band CA </a:t>
            </a:r>
            <a:br>
              <a:rPr lang="en-US" sz="2000" b="1" dirty="0" smtClean="0"/>
            </a:br>
            <a:r>
              <a:rPr lang="en-US" sz="2000" b="1" dirty="0" smtClean="0"/>
              <a:t>Relay</a:t>
            </a:r>
            <a:br>
              <a:rPr lang="en-US" sz="2000" b="1" dirty="0" smtClean="0"/>
            </a:br>
            <a:r>
              <a:rPr lang="en-US" sz="2000" b="1" dirty="0" smtClean="0"/>
              <a:t>CA_38</a:t>
            </a:r>
            <a:br>
              <a:rPr lang="en-US" sz="2000" b="1" dirty="0" smtClean="0"/>
            </a:br>
            <a:r>
              <a:rPr lang="en-US" sz="2000" b="1" dirty="0" smtClean="0"/>
              <a:t>RN Backhaul link/Access link performance</a:t>
            </a:r>
            <a:br>
              <a:rPr lang="en-US" sz="2000" b="1" dirty="0" smtClean="0"/>
            </a:br>
            <a:r>
              <a:rPr lang="en-US" sz="2000" b="1" dirty="0" smtClean="0"/>
              <a:t>LCR TDD multiple-cell performance requirements</a:t>
            </a:r>
            <a:br>
              <a:rPr lang="en-US" sz="2000" b="1" dirty="0" smtClean="0"/>
            </a:br>
            <a:r>
              <a:rPr lang="en-US" sz="2000" b="1" dirty="0" smtClean="0"/>
              <a:t>Band 7/38 UE coexistence</a:t>
            </a:r>
            <a:br>
              <a:rPr lang="en-US" sz="2000" b="1" dirty="0" smtClean="0"/>
            </a:br>
            <a:r>
              <a:rPr lang="en-US" sz="2000" b="1" dirty="0" smtClean="0"/>
              <a:t>TDD MBMS performance</a:t>
            </a:r>
            <a:br>
              <a:rPr lang="en-US" sz="2000" b="1" dirty="0" smtClean="0"/>
            </a:br>
            <a:r>
              <a:rPr lang="en-US" sz="2000" b="1" dirty="0" smtClean="0"/>
              <a:t>Dual-layer </a:t>
            </a:r>
            <a:r>
              <a:rPr lang="en-US" sz="2000" b="1" dirty="0" err="1" smtClean="0"/>
              <a:t>beamforming</a:t>
            </a:r>
            <a:r>
              <a:rPr lang="en-US" sz="2000" b="1" dirty="0" smtClean="0"/>
              <a:t> </a:t>
            </a:r>
            <a:br>
              <a:rPr lang="en-US" sz="2000" b="1" dirty="0" smtClean="0"/>
            </a:br>
            <a:r>
              <a:rPr lang="en-US" sz="2000" b="1" dirty="0" smtClean="0"/>
              <a:t>ISM and LTE in-device coexistence</a:t>
            </a:r>
            <a:br>
              <a:rPr lang="en-US" sz="2000" b="1" dirty="0" smtClean="0"/>
            </a:br>
            <a:r>
              <a:rPr lang="en-US" sz="2000" b="1" dirty="0" smtClean="0"/>
              <a:t>Constant BLER test cases</a:t>
            </a:r>
            <a:br>
              <a:rPr lang="en-US" sz="2000" b="1" dirty="0" smtClean="0"/>
            </a:br>
            <a:r>
              <a:rPr lang="en-US" sz="2000" b="1" dirty="0" smtClean="0"/>
              <a:t>TRP and TRS for GSM 850, GSM 900, DCS 1800 and PCS 1900 </a:t>
            </a:r>
            <a:br>
              <a:rPr lang="en-US" sz="2000" b="1" dirty="0" smtClean="0"/>
            </a:br>
            <a:r>
              <a:rPr lang="en-US" sz="2000" b="1" dirty="0" smtClean="0"/>
              <a:t>Transmitter tests for antenna array</a:t>
            </a:r>
            <a:br>
              <a:rPr lang="en-US" sz="2000" b="1" dirty="0" smtClean="0"/>
            </a:br>
            <a:r>
              <a:rPr lang="en-US" sz="2000" b="1" dirty="0" smtClean="0"/>
              <a:t>LTE-A coexistence simulation </a:t>
            </a:r>
            <a:br>
              <a:rPr lang="en-US" sz="2000" b="1" dirty="0" smtClean="0"/>
            </a:br>
            <a:r>
              <a:rPr lang="en-US" sz="2000" b="1" dirty="0" smtClean="0"/>
              <a:t>UE spurious emission</a:t>
            </a:r>
            <a:br>
              <a:rPr lang="en-US" sz="2000" b="1" dirty="0" smtClean="0"/>
            </a:br>
            <a:r>
              <a:rPr lang="en-US" sz="2000" b="1" dirty="0" smtClean="0"/>
              <a:t>UE blocking requirement</a:t>
            </a:r>
            <a:br>
              <a:rPr lang="en-US" sz="2000" b="1" dirty="0" smtClean="0"/>
            </a:br>
            <a:r>
              <a:rPr lang="en-US" sz="2000" b="1" dirty="0" smtClean="0"/>
              <a:t>UTRAN to GSM Cell Re-Selection</a:t>
            </a:r>
            <a:br>
              <a:rPr lang="en-US" sz="2000" b="1" dirty="0" smtClean="0"/>
            </a:br>
            <a:r>
              <a:rPr lang="en-US" sz="2000" b="1" dirty="0" smtClean="0"/>
              <a:t>Demodulation of DCH in birth-death conditions for TDD</a:t>
            </a:r>
            <a:br>
              <a:rPr lang="en-US" sz="2000" b="1" dirty="0" smtClean="0"/>
            </a:br>
            <a:r>
              <a:rPr lang="en-US" sz="2000" b="1" dirty="0" smtClean="0"/>
              <a:t>Home </a:t>
            </a:r>
            <a:r>
              <a:rPr lang="en-US" sz="2000" b="1" dirty="0" err="1" smtClean="0"/>
              <a:t>eNode</a:t>
            </a:r>
            <a:r>
              <a:rPr lang="en-US" sz="2000" b="1" dirty="0" smtClean="0"/>
              <a:t> B synchronization</a:t>
            </a:r>
            <a:br>
              <a:rPr lang="en-US" sz="2000" b="1" dirty="0" smtClean="0"/>
            </a:br>
            <a:r>
              <a:rPr lang="en-US" sz="2000" b="1" dirty="0" smtClean="0"/>
              <a:t>LTE and WLAN Coexistence</a:t>
            </a:r>
            <a:br>
              <a:rPr lang="en-US" sz="2000" b="1" dirty="0" smtClean="0"/>
            </a:br>
            <a:r>
              <a:rPr lang="en-US" sz="2000" b="1" dirty="0" smtClean="0"/>
              <a:t>UMTS1880MHz</a:t>
            </a:r>
            <a:br>
              <a:rPr lang="en-US" sz="2000" b="1" dirty="0" smtClean="0"/>
            </a:br>
            <a:r>
              <a:rPr lang="en-US" sz="2000" b="1" dirty="0" smtClean="0"/>
              <a:t>UTRA local area BS</a:t>
            </a:r>
            <a:br>
              <a:rPr lang="en-US" sz="2000" b="1" dirty="0" smtClean="0"/>
            </a:br>
            <a:r>
              <a:rPr lang="en-US" sz="2000" b="1" dirty="0" smtClean="0"/>
              <a:t>TDD PDSCH and PDCCH simulation etc.</a:t>
            </a:r>
            <a:br>
              <a:rPr lang="en-US" sz="2000" b="1" dirty="0" smtClean="0"/>
            </a:br>
            <a:r>
              <a:rPr lang="en-US" sz="2000" b="1" dirty="0" smtClean="0"/>
              <a:t>TDD 2x2 SCW MIMO</a:t>
            </a:r>
            <a:br>
              <a:rPr lang="en-US" sz="2000" b="1" dirty="0" smtClean="0"/>
            </a:br>
            <a:r>
              <a:rPr lang="en-US" sz="2000" b="1" dirty="0" smtClean="0"/>
              <a:t>Local area base station coexistence </a:t>
            </a:r>
            <a:br>
              <a:rPr lang="en-US" sz="2000" b="1" dirty="0" smtClean="0"/>
            </a:br>
            <a:r>
              <a:rPr lang="en-US" sz="2000" b="1" dirty="0" smtClean="0"/>
              <a:t>LTE TDD </a:t>
            </a:r>
            <a:r>
              <a:rPr lang="en-US" sz="2000" b="1" dirty="0" err="1" smtClean="0"/>
              <a:t>HeNB</a:t>
            </a:r>
            <a:r>
              <a:rPr lang="en-US" sz="2000" b="1" dirty="0" smtClean="0"/>
              <a:t> 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62200" y="3810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Contributed Topics… (Incomplete)</a:t>
            </a:r>
            <a:endParaRPr lang="en-US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3726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0"/>
            <a:ext cx="8229600" cy="1200329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His Most </a:t>
            </a:r>
            <a:r>
              <a:rPr lang="en-US" sz="3600" b="1" dirty="0" smtClean="0">
                <a:ln w="1905"/>
              </a:rPr>
              <a:t>P</a:t>
            </a:r>
            <a:r>
              <a:rPr lang="en-US" sz="3600" b="1" cap="none" spc="0" dirty="0" smtClean="0">
                <a:ln w="1905"/>
              </a:rPr>
              <a:t>roud “Contribution” </a:t>
            </a:r>
          </a:p>
          <a:p>
            <a:pPr algn="ctr"/>
            <a:r>
              <a:rPr lang="en-US" sz="3600" b="1" cap="none" spc="0" dirty="0" smtClean="0">
                <a:ln w="1905"/>
              </a:rPr>
              <a:t>to RAN4 # 61 Nov. 2011</a:t>
            </a:r>
            <a:endParaRPr lang="en-US" sz="3600" b="1" cap="none" spc="0" dirty="0">
              <a:ln w="1905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372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775" y="1295400"/>
            <a:ext cx="3933825" cy="343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15475" cy="785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743200" y="282476"/>
            <a:ext cx="5867400" cy="2308324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From </a:t>
            </a:r>
            <a:r>
              <a:rPr lang="en-US" sz="3600" b="1" dirty="0" smtClean="0">
                <a:ln w="1905"/>
              </a:rPr>
              <a:t>then on, his new job beyond 3GPP</a:t>
            </a:r>
          </a:p>
          <a:p>
            <a:pPr algn="ctr"/>
            <a:r>
              <a:rPr lang="en-US" sz="3600" b="1" dirty="0" smtClean="0">
                <a:ln w="1905"/>
              </a:rPr>
              <a:t>As “milk power delivery man”</a:t>
            </a:r>
          </a:p>
          <a:p>
            <a:pPr algn="ctr"/>
            <a:endParaRPr lang="en-US" sz="3600" b="1" cap="none" spc="0" dirty="0">
              <a:ln w="1905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:\Lin Workplace\SDO\!!_RAN4\!!! RAN4 meeting records\NSN contribution\RAN4#70bis contribution\Farewell\3GPP照片\战友篇\IMG_86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990600" y="268069"/>
            <a:ext cx="7622518" cy="646331"/>
          </a:xfrm>
          <a:prstGeom prst="rect">
            <a:avLst/>
          </a:prstGeom>
          <a:noFill/>
          <a:effectLst>
            <a:outerShdw blurRad="152400" dist="114300" dir="8940000" algn="tl" rotWithShape="0">
              <a:schemeClr val="bg1">
                <a:alpha val="62000"/>
              </a:scheme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</a:rPr>
              <a:t>Enjoy the meetings</a:t>
            </a:r>
            <a:r>
              <a:rPr lang="en-US" sz="3600" b="1" dirty="0" smtClean="0">
                <a:ln w="1905"/>
              </a:rPr>
              <a:t>… </a:t>
            </a:r>
            <a:endParaRPr lang="en-US" sz="3600" b="1" cap="none" spc="0" dirty="0">
              <a:ln w="1905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168</Words>
  <Application>Microsoft Office PowerPoint</Application>
  <PresentationFormat>On-screen Show (4:3)</PresentationFormat>
  <Paragraphs>38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CA_39A-41A High Doppler  RSRP measurement accuracy CA_39C B42/43 coexistence FeICIC Demod CSI tests RLM test RI test PBCH cancellation E-UTRAN band EARFCN numbering space Simulation results HetNet NAICS TDD MTC TDD-FDD CA 3DL CA B39/3 UE coexistence Relaxed performance requirements of HetNet 5+20MHz Spectrum emission mask High power UE LTE TDD TDD-FDD Inter-frequency event triggered reporting  Different UL-DL configurations for TDD inter-band CA  Relay CA_38 RN Backhaul link/Access link performance LCR TDD multiple-cell performance requirements Band 7/38 UE coexistence TDD MBMS performance Dual-layer beamforming  ISM and LTE in-device coexistence Constant BLER test cases TRP and TRS for GSM 850, GSM 900, DCS 1800 and PCS 1900  Transmitter tests for antenna array LTE-A coexistence simulation  UE spurious emission UE blocking requirement UTRAN to GSM Cell Re-Selection Demodulation of DCH in birth-death conditions for TDD Home eNode B synchronization LTE and WLAN Coexistence UMTS1880MHz UTRA local area BS TDD PDSCH and PDCCH simulation etc. TDD 2x2 SCW MIMO Local area base station coexistence  LTE TDD HeNB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To be continued…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Lin, Jiezhen (NSN - CN/Beijing)</dc:creator>
  <cp:lastModifiedBy>Lin</cp:lastModifiedBy>
  <cp:revision>63</cp:revision>
  <dcterms:created xsi:type="dcterms:W3CDTF">2006-08-16T00:00:00Z</dcterms:created>
  <dcterms:modified xsi:type="dcterms:W3CDTF">2014-04-04T20:50:37Z</dcterms:modified>
</cp:coreProperties>
</file>