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827" autoAdjust="0"/>
  </p:normalViewPr>
  <p:slideViewPr>
    <p:cSldViewPr>
      <p:cViewPr>
        <p:scale>
          <a:sx n="80" d="100"/>
          <a:sy n="80" d="100"/>
        </p:scale>
        <p:origin x="-1674" y="-234"/>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477475F6-7AE3-463D-B36D-B2EBCFF5AE0D}" type="datetimeFigureOut">
              <a:rPr lang="en-US"/>
              <a:pPr>
                <a:defRPr/>
              </a:pPr>
              <a:t>2/11/2014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E8C7A7B-FF56-4C0C-B6CD-D779300B795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C006787-5802-4CC4-A739-4C513C97E625}" type="datetimeFigureOut">
              <a:rPr lang="en-US"/>
              <a:pPr>
                <a:defRPr/>
              </a:pPr>
              <a:t>2/11/2014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17332AA-16AA-404F-9ED9-B14B8D072388}"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B3A8476-A03B-4B13-9ED2-1D181D585144}" type="datetimeFigureOut">
              <a:rPr lang="en-US"/>
              <a:pPr>
                <a:defRPr/>
              </a:pPr>
              <a:t>2/11/2014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DFEFC3D-8FCC-4027-B3C3-17A42B19B70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CF429067-9040-437B-AC46-0739A052EDF1}" type="datetimeFigureOut">
              <a:rPr lang="en-US"/>
              <a:pPr>
                <a:defRPr/>
              </a:pPr>
              <a:t>2/11/2014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CAACBDD-A15E-4491-97C6-F14C6C9E9DE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B94582CF-4EF7-474E-A506-25603C44F97C}" type="datetimeFigureOut">
              <a:rPr lang="en-US"/>
              <a:pPr>
                <a:defRPr/>
              </a:pPr>
              <a:t>2/11/2014</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64D5A59-4276-4BAB-BFB3-E95CEEAFDCDD}"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464B441E-D6CB-4A73-B33A-53B4D3415FE1}" type="datetimeFigureOut">
              <a:rPr lang="en-US"/>
              <a:pPr>
                <a:defRPr/>
              </a:pPr>
              <a:t>2/11/2014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D7D144E-CFE0-4A51-96C6-6DB74F1E341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43229A1-31AD-44A0-8E87-BA05886EB485}" type="datetimeFigureOut">
              <a:rPr lang="en-US"/>
              <a:pPr>
                <a:defRPr/>
              </a:pPr>
              <a:t>2/11/2014</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8856D79F-0CBF-434E-B511-F3AC30E9752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30516A85-0973-40A7-B101-5F6752CBE7D7}" type="datetimeFigureOut">
              <a:rPr lang="en-US"/>
              <a:pPr>
                <a:defRPr/>
              </a:pPr>
              <a:t>2/11/2014</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B831D225-0FF7-4EA2-B036-2ED47591479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FDAA178-B4A3-4830-97B7-A37DBB9369FC}" type="datetimeFigureOut">
              <a:rPr lang="en-US"/>
              <a:pPr>
                <a:defRPr/>
              </a:pPr>
              <a:t>2/11/2014</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299BCDE2-B664-4A03-A08C-03E0F990AAD3}"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3019D05-DEAF-4650-A3B6-D2E67EE21290}" type="datetimeFigureOut">
              <a:rPr lang="en-US"/>
              <a:pPr>
                <a:defRPr/>
              </a:pPr>
              <a:t>2/11/2014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89EEC920-1D5C-499F-B878-CEA691E1F9A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2B2BB2-7ED2-4F77-B8AE-91AE80BDFC11}" type="datetimeFigureOut">
              <a:rPr lang="en-US"/>
              <a:pPr>
                <a:defRPr/>
              </a:pPr>
              <a:t>2/11/2014</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B4975F2-BD15-426C-93B1-57A062EC16B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EE1DCA55-4447-4F30-BBA0-23569FA1EFC5}" type="datetimeFigureOut">
              <a:rPr lang="en-US"/>
              <a:pPr>
                <a:defRPr/>
              </a:pPr>
              <a:t>2/11/2014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61FE847-D044-4377-9144-E39F9CC52BE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en-US" dirty="0" smtClean="0"/>
              <a:t>NAICS RAN1&amp;4 Joint Ad-hoc Discussion on Possible SI Conclusion (For information)</a:t>
            </a:r>
            <a:endParaRPr lang="en-US" dirty="0" smtClean="0"/>
          </a:p>
        </p:txBody>
      </p:sp>
      <p:sp>
        <p:nvSpPr>
          <p:cNvPr id="3" name="Subtitle 2"/>
          <p:cNvSpPr>
            <a:spLocks noGrp="1"/>
          </p:cNvSpPr>
          <p:nvPr>
            <p:ph type="subTitle" idx="1"/>
          </p:nvPr>
        </p:nvSpPr>
        <p:spPr>
          <a:xfrm>
            <a:off x="1219200" y="4267200"/>
            <a:ext cx="6400800" cy="1752600"/>
          </a:xfrm>
        </p:spPr>
        <p:txBody>
          <a:bodyPr rtlCol="0">
            <a:normAutofit/>
          </a:bodyPr>
          <a:lstStyle/>
          <a:p>
            <a:pPr eaLnBrk="1" fontAlgn="auto" hangingPunct="1">
              <a:spcAft>
                <a:spcPts val="0"/>
              </a:spcAft>
              <a:buFont typeface="Arial" pitchFamily="34" charset="0"/>
              <a:buNone/>
              <a:defRPr/>
            </a:pPr>
            <a:r>
              <a:rPr lang="en-US" dirty="0" smtClean="0"/>
              <a:t>MediaTek</a:t>
            </a:r>
            <a:endParaRPr lang="en-US" dirty="0">
              <a:solidFill>
                <a:srgbClr val="FF0000"/>
              </a:solidFill>
            </a:endParaRPr>
          </a:p>
        </p:txBody>
      </p:sp>
      <p:sp>
        <p:nvSpPr>
          <p:cNvPr id="2052" name="TextBox 3"/>
          <p:cNvSpPr txBox="1">
            <a:spLocks noChangeArrowheads="1"/>
          </p:cNvSpPr>
          <p:nvPr/>
        </p:nvSpPr>
        <p:spPr bwMode="auto">
          <a:xfrm>
            <a:off x="0" y="201613"/>
            <a:ext cx="5562600" cy="707886"/>
          </a:xfrm>
          <a:prstGeom prst="rect">
            <a:avLst/>
          </a:prstGeom>
          <a:noFill/>
          <a:ln w="9525">
            <a:noFill/>
            <a:miter lim="800000"/>
            <a:headEnd/>
            <a:tailEnd/>
          </a:ln>
        </p:spPr>
        <p:txBody>
          <a:bodyPr>
            <a:spAutoFit/>
          </a:bodyPr>
          <a:lstStyle/>
          <a:p>
            <a:r>
              <a:rPr lang="en-GB" sz="2000" b="1" dirty="0"/>
              <a:t>3GPP TSG RAN WG1 Meeting #</a:t>
            </a:r>
            <a:r>
              <a:rPr lang="en-GB" sz="2000" b="1" dirty="0" smtClean="0"/>
              <a:t>76</a:t>
            </a:r>
            <a:endParaRPr lang="en-US" sz="2000" b="1" dirty="0"/>
          </a:p>
          <a:p>
            <a:r>
              <a:rPr lang="en-US" sz="2000" b="1" dirty="0" smtClean="0"/>
              <a:t>Prague, Czech Republic, 10-14  Feb. 2014</a:t>
            </a:r>
            <a:endParaRPr lang="en-US" sz="2000" b="1" dirty="0"/>
          </a:p>
        </p:txBody>
      </p:sp>
      <p:sp>
        <p:nvSpPr>
          <p:cNvPr id="2053" name="TextBox 4"/>
          <p:cNvSpPr txBox="1">
            <a:spLocks noChangeArrowheads="1"/>
          </p:cNvSpPr>
          <p:nvPr/>
        </p:nvSpPr>
        <p:spPr bwMode="auto">
          <a:xfrm>
            <a:off x="7235825" y="260350"/>
            <a:ext cx="1620838" cy="400050"/>
          </a:xfrm>
          <a:prstGeom prst="rect">
            <a:avLst/>
          </a:prstGeom>
          <a:noFill/>
          <a:ln w="9525">
            <a:noFill/>
            <a:miter lim="800000"/>
            <a:headEnd/>
            <a:tailEnd/>
          </a:ln>
        </p:spPr>
        <p:txBody>
          <a:bodyPr>
            <a:spAutoFit/>
          </a:bodyPr>
          <a:lstStyle/>
          <a:p>
            <a:r>
              <a:rPr lang="en-US" altLang="zh-CN" sz="2000" b="1" dirty="0" smtClean="0">
                <a:latin typeface="Calibri" pitchFamily="34" charset="0"/>
              </a:rPr>
              <a:t>R1-140894</a:t>
            </a:r>
            <a:endParaRPr lang="zh-CN" altLang="en-US" sz="2000" dirty="0">
              <a:latin typeface="Calibri"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457200" y="274638"/>
            <a:ext cx="8229600" cy="487362"/>
          </a:xfrm>
        </p:spPr>
        <p:txBody>
          <a:bodyPr/>
          <a:lstStyle/>
          <a:p>
            <a:pPr eaLnBrk="1" hangingPunct="1"/>
            <a:r>
              <a:rPr lang="en-US" sz="3600" dirty="0" smtClean="0"/>
              <a:t>Background</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791200"/>
          </a:xfrm>
        </p:spPr>
        <p:txBody>
          <a:bodyPr rtlCol="0">
            <a:normAutofit fontScale="62500" lnSpcReduction="20000"/>
          </a:bodyPr>
          <a:lstStyle/>
          <a:p>
            <a:r>
              <a:rPr lang="en-US" dirty="0" smtClean="0"/>
              <a:t>In the approved status report for the NACIS study item (RP-132108), the following guidance was given for the remaining work:</a:t>
            </a:r>
          </a:p>
          <a:p>
            <a:pPr lvl="1"/>
            <a:r>
              <a:rPr lang="en-US" i="1" dirty="0" smtClean="0"/>
              <a:t>Based on RAN#62 discussion, RAN1 and RAN4 should have the following focus and target completion at RAN#63: </a:t>
            </a:r>
            <a:endParaRPr lang="en-US" sz="4000" dirty="0" smtClean="0"/>
          </a:p>
          <a:p>
            <a:pPr lvl="2"/>
            <a:r>
              <a:rPr lang="en-US" i="1" dirty="0" smtClean="0"/>
              <a:t>(RAN1) Identify the interference transmission parameters for </a:t>
            </a:r>
            <a:r>
              <a:rPr lang="en-US" i="1" dirty="0" err="1" smtClean="0"/>
              <a:t>signalling</a:t>
            </a:r>
            <a:r>
              <a:rPr lang="en-US" i="1" dirty="0" smtClean="0"/>
              <a:t> and those for receiver detection, based on the following studies and the trade-offs: </a:t>
            </a:r>
            <a:endParaRPr lang="en-US" sz="3600" dirty="0" smtClean="0"/>
          </a:p>
          <a:p>
            <a:pPr lvl="3"/>
            <a:r>
              <a:rPr lang="en-US" i="1" dirty="0" smtClean="0"/>
              <a:t>Receiver performance and complexity, with and without network assistance (RAN4)</a:t>
            </a:r>
            <a:endParaRPr lang="en-US" sz="3200" dirty="0" smtClean="0"/>
          </a:p>
          <a:p>
            <a:pPr lvl="3"/>
            <a:r>
              <a:rPr lang="en-US" i="1" dirty="0" smtClean="0"/>
              <a:t>Feasibility of assistance </a:t>
            </a:r>
            <a:r>
              <a:rPr lang="en-US" i="1" dirty="0" err="1" smtClean="0"/>
              <a:t>signalling</a:t>
            </a:r>
            <a:r>
              <a:rPr lang="en-US" i="1" dirty="0" smtClean="0"/>
              <a:t> and system performance that takes into account corresponding </a:t>
            </a:r>
            <a:r>
              <a:rPr lang="en-US" i="1" dirty="0" err="1" smtClean="0"/>
              <a:t>signalling</a:t>
            </a:r>
            <a:r>
              <a:rPr lang="en-US" i="1" dirty="0" smtClean="0"/>
              <a:t> overhead (RAN1) </a:t>
            </a:r>
            <a:endParaRPr lang="en-US" sz="3200" dirty="0" smtClean="0"/>
          </a:p>
          <a:p>
            <a:pPr lvl="3"/>
            <a:r>
              <a:rPr lang="en-US" i="1" dirty="0" smtClean="0"/>
              <a:t>Network performance evaluation if any network coordination is assumed that introduces scheduling constraints (RAN1).</a:t>
            </a:r>
            <a:endParaRPr lang="en-US" sz="3200" dirty="0" smtClean="0"/>
          </a:p>
          <a:p>
            <a:r>
              <a:rPr lang="en-US" dirty="0" smtClean="0"/>
              <a:t>Previous conclusions captured in TR36.866:</a:t>
            </a:r>
          </a:p>
          <a:p>
            <a:pPr lvl="1"/>
            <a:r>
              <a:rPr lang="en-US" dirty="0" smtClean="0"/>
              <a:t>(RAN1) </a:t>
            </a:r>
            <a:r>
              <a:rPr lang="en-GB" dirty="0" smtClean="0"/>
              <a:t>Compared to requiring NAICS receivers to detect all interference parameters, some network signalling/coordination can be beneficial for reducing receiver complexity and/or improve performance with increased robustness under intra-cell and inter-cell interference scenario. </a:t>
            </a:r>
          </a:p>
          <a:p>
            <a:pPr lvl="1"/>
            <a:r>
              <a:rPr lang="en-GB" dirty="0" smtClean="0"/>
              <a:t>(RAN4) Some network assistance/coordination can reduce receiver complexity compared to requiring UE to blindly detect all the interference parameters. </a:t>
            </a:r>
            <a:endParaRPr lang="en-US" dirty="0" smtClean="0"/>
          </a:p>
          <a:p>
            <a:pPr lvl="2"/>
            <a:r>
              <a:rPr lang="en-GB" dirty="0" smtClean="0"/>
              <a:t>But there is no consensus on the feasibility and performance of blind detection receivers and it is agreed that RAN4 should study the performance and complexity of blind detection of interference parameters, including which parameters to be blindly estimated by the UEs.</a:t>
            </a:r>
            <a:endParaRPr lang="en-US" dirty="0" smtClean="0"/>
          </a:p>
          <a:p>
            <a:pPr lvl="2"/>
            <a:r>
              <a:rPr lang="en-US" dirty="0" smtClean="0"/>
              <a:t>There was also varying degree of performance degradation from minimal to noticeable depending on operation assumptions, when comparing blind detection receivers with genie-aided receivers.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0" y="274638"/>
            <a:ext cx="8991600" cy="487362"/>
          </a:xfrm>
        </p:spPr>
        <p:txBody>
          <a:bodyPr/>
          <a:lstStyle/>
          <a:p>
            <a:pPr eaLnBrk="1" hangingPunct="1"/>
            <a:r>
              <a:rPr lang="en-US" sz="3600" dirty="0" smtClean="0"/>
              <a:t>Observations and </a:t>
            </a:r>
            <a:r>
              <a:rPr lang="en-US" sz="3600" dirty="0" smtClean="0"/>
              <a:t>Proposal from </a:t>
            </a:r>
            <a:r>
              <a:rPr lang="en-US" sz="3600" dirty="0" err="1" smtClean="0"/>
              <a:t>Rapporteur</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943600"/>
          </a:xfrm>
        </p:spPr>
        <p:txBody>
          <a:bodyPr rtlCol="0">
            <a:normAutofit fontScale="55000" lnSpcReduction="20000"/>
          </a:bodyPr>
          <a:lstStyle/>
          <a:p>
            <a:r>
              <a:rPr lang="en-US" dirty="0" smtClean="0"/>
              <a:t>Higher-layer signaling of parameters related to interference PDSCH will be defined in the work item phase because they were found necessary to reduce the blind detection complexity and/or performance degradation.</a:t>
            </a:r>
          </a:p>
          <a:p>
            <a:pPr lvl="1"/>
            <a:r>
              <a:rPr lang="en-US" dirty="0" smtClean="0"/>
              <a:t>See next slides for candidate parameters </a:t>
            </a:r>
          </a:p>
          <a:p>
            <a:r>
              <a:rPr lang="en-US" dirty="0" smtClean="0"/>
              <a:t>For the following parameters of interference PDSCH, some UE blind detection is desirable, possibly detected from a reduced subset (RRC signaled) of all values for some parameters</a:t>
            </a:r>
          </a:p>
          <a:p>
            <a:pPr lvl="1"/>
            <a:r>
              <a:rPr lang="en-US" dirty="0" smtClean="0"/>
              <a:t>Presence or absence of interference </a:t>
            </a:r>
          </a:p>
          <a:p>
            <a:pPr lvl="1"/>
            <a:r>
              <a:rPr lang="en-US" dirty="0" smtClean="0"/>
              <a:t>TM</a:t>
            </a:r>
          </a:p>
          <a:p>
            <a:pPr lvl="1"/>
            <a:r>
              <a:rPr lang="en-US" dirty="0" smtClean="0"/>
              <a:t>For DMRS-based TMs: DMRS ports, modulation order, Virtual cell ID, </a:t>
            </a:r>
            <a:r>
              <a:rPr lang="en-US" dirty="0" err="1" smtClean="0"/>
              <a:t>nSCID</a:t>
            </a:r>
            <a:endParaRPr lang="en-US" dirty="0" smtClean="0"/>
          </a:p>
          <a:p>
            <a:pPr lvl="1"/>
            <a:r>
              <a:rPr lang="en-US" dirty="0" smtClean="0"/>
              <a:t>For CRS-based TMs: PMI, RI, modulation order</a:t>
            </a:r>
          </a:p>
          <a:p>
            <a:pPr lvl="1"/>
            <a:r>
              <a:rPr lang="en-US" dirty="0" err="1" smtClean="0"/>
              <a:t>ρ</a:t>
            </a:r>
            <a:r>
              <a:rPr lang="en-US" baseline="-25000" dirty="0" err="1" smtClean="0"/>
              <a:t>A</a:t>
            </a:r>
            <a:r>
              <a:rPr lang="en-US" dirty="0" smtClean="0"/>
              <a:t>, </a:t>
            </a:r>
            <a:r>
              <a:rPr lang="en-US" dirty="0" err="1" smtClean="0"/>
              <a:t>ρ</a:t>
            </a:r>
            <a:r>
              <a:rPr lang="en-US" baseline="-25000" dirty="0" err="1" smtClean="0"/>
              <a:t>B</a:t>
            </a:r>
            <a:r>
              <a:rPr lang="en-US" dirty="0" smtClean="0"/>
              <a:t>/</a:t>
            </a:r>
            <a:r>
              <a:rPr lang="en-US" dirty="0" err="1" smtClean="0"/>
              <a:t>ρ</a:t>
            </a:r>
            <a:r>
              <a:rPr lang="en-US" baseline="-25000" dirty="0" err="1" smtClean="0"/>
              <a:t>A</a:t>
            </a:r>
            <a:r>
              <a:rPr lang="en-US" dirty="0" smtClean="0"/>
              <a:t> </a:t>
            </a:r>
          </a:p>
          <a:p>
            <a:pPr lvl="1"/>
            <a:r>
              <a:rPr lang="en-US" dirty="0" smtClean="0"/>
              <a:t>CFI (if not coordinated and required by receiver implementation)</a:t>
            </a:r>
          </a:p>
          <a:p>
            <a:r>
              <a:rPr lang="en-US" dirty="0" smtClean="0"/>
              <a:t>Blind detection was found acceptable in terms of complexity and with minimal or acceptable degradation</a:t>
            </a:r>
            <a:r>
              <a:rPr lang="en-US" b="1" dirty="0" smtClean="0"/>
              <a:t> </a:t>
            </a:r>
            <a:r>
              <a:rPr lang="en-US" dirty="0" smtClean="0"/>
              <a:t>in some cases (e.g., for some of the above parameters under some interference conditions), but not in some other cases or at least with inclusive findings. Further study in RAN4 is needed to align observations in the work item phase (e.g., on interference conditions, receiver channel estimation, assumptions on other parameters, reduced subset)</a:t>
            </a:r>
          </a:p>
          <a:p>
            <a:r>
              <a:rPr lang="en-US" dirty="0" smtClean="0"/>
              <a:t>Dynamic signaling from an interference or a serving cell can continue to be evaluated in the work item phase before any RAN4 conclusion on blind detection, but should be under agreeable or comparable conditions and assumptions that include the used physical channel and assumed content.</a:t>
            </a:r>
          </a:p>
          <a:p>
            <a:pPr>
              <a:buNone/>
            </a:pPr>
            <a:r>
              <a:rPr lang="en-US" b="1" dirty="0" smtClean="0"/>
              <a:t>Conclude the SI with the above conclusions and move to the work item phase</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457200" y="274638"/>
            <a:ext cx="8229600" cy="487362"/>
          </a:xfrm>
        </p:spPr>
        <p:txBody>
          <a:bodyPr/>
          <a:lstStyle/>
          <a:p>
            <a:pPr eaLnBrk="1" hangingPunct="1"/>
            <a:r>
              <a:rPr lang="en-US" sz="3600" dirty="0" smtClean="0"/>
              <a:t>Candidates for higher-layer signaling</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791200"/>
          </a:xfrm>
        </p:spPr>
        <p:txBody>
          <a:bodyPr rtlCol="0">
            <a:normAutofit fontScale="92500" lnSpcReduction="20000"/>
          </a:bodyPr>
          <a:lstStyle/>
          <a:p>
            <a:r>
              <a:rPr lang="en-US" dirty="0" smtClean="0"/>
              <a:t>Candidate parameters for higher-layer signaling include</a:t>
            </a:r>
            <a:endParaRPr lang="en-US" sz="4400" dirty="0" smtClean="0"/>
          </a:p>
          <a:p>
            <a:pPr lvl="1"/>
            <a:r>
              <a:rPr lang="en-US" dirty="0" smtClean="0"/>
              <a:t>Any subset restriction on the values for parameters that requires blind detection (see previous slides)</a:t>
            </a:r>
          </a:p>
          <a:p>
            <a:pPr lvl="1"/>
            <a:r>
              <a:rPr lang="en-US" dirty="0" smtClean="0"/>
              <a:t>Resource allocation related parameters</a:t>
            </a:r>
          </a:p>
          <a:p>
            <a:pPr lvl="2"/>
            <a:r>
              <a:rPr lang="en-US" dirty="0" smtClean="0"/>
              <a:t>Granularity (e.g., a group of PRB or PRB pairs)</a:t>
            </a:r>
          </a:p>
          <a:p>
            <a:pPr lvl="2"/>
            <a:r>
              <a:rPr lang="x-none" smtClean="0"/>
              <a:t>RA type</a:t>
            </a:r>
            <a:r>
              <a:rPr lang="en-US" dirty="0" smtClean="0"/>
              <a:t> (e.g., </a:t>
            </a:r>
            <a:r>
              <a:rPr lang="x-none" smtClean="0"/>
              <a:t>type 0, LVRB</a:t>
            </a:r>
            <a:r>
              <a:rPr lang="en-US" dirty="0" smtClean="0"/>
              <a:t>, </a:t>
            </a:r>
            <a:r>
              <a:rPr lang="x-none" smtClean="0"/>
              <a:t>N</a:t>
            </a:r>
            <a:r>
              <a:rPr lang="x-none" baseline="-25000" smtClean="0"/>
              <a:t>gap</a:t>
            </a:r>
            <a:r>
              <a:rPr lang="en-US" dirty="0" smtClean="0"/>
              <a:t> used for DVRB)</a:t>
            </a:r>
          </a:p>
          <a:p>
            <a:pPr lvl="1"/>
            <a:r>
              <a:rPr lang="en-US" dirty="0" smtClean="0"/>
              <a:t>Any subset of virtual cell ID (i.e.,           ) used for </a:t>
            </a:r>
            <a:r>
              <a:rPr lang="x-none" smtClean="0"/>
              <a:t>TM10</a:t>
            </a:r>
            <a:endParaRPr lang="en-US" dirty="0" smtClean="0"/>
          </a:p>
          <a:p>
            <a:pPr lvl="1"/>
            <a:r>
              <a:rPr lang="en-US" dirty="0" smtClean="0"/>
              <a:t>C</a:t>
            </a:r>
            <a:r>
              <a:rPr lang="x-none" smtClean="0"/>
              <a:t>ell-ID, CRS ports, and MBSFN pattern</a:t>
            </a:r>
            <a:r>
              <a:rPr lang="en-US" dirty="0" smtClean="0"/>
              <a:t> (reuse Rel-10 </a:t>
            </a:r>
            <a:r>
              <a:rPr lang="en-US" dirty="0" err="1" smtClean="0"/>
              <a:t>feICIC</a:t>
            </a:r>
            <a:r>
              <a:rPr lang="en-US" dirty="0" smtClean="0"/>
              <a:t> signaling)</a:t>
            </a:r>
          </a:p>
          <a:p>
            <a:pPr lvl="2"/>
            <a:r>
              <a:rPr lang="en-US" dirty="0" smtClean="0"/>
              <a:t>System bandwidth (if needed) </a:t>
            </a:r>
          </a:p>
          <a:p>
            <a:pPr lvl="1"/>
            <a:r>
              <a:rPr lang="en-US" dirty="0" smtClean="0"/>
              <a:t>Any synchronization indication (e.g., </a:t>
            </a:r>
            <a:r>
              <a:rPr lang="x-none" smtClean="0"/>
              <a:t>CP length</a:t>
            </a:r>
            <a:r>
              <a:rPr lang="en-US" dirty="0" smtClean="0"/>
              <a:t>) if needed</a:t>
            </a:r>
            <a:endParaRPr lang="en-GB" dirty="0" smtClean="0"/>
          </a:p>
          <a:p>
            <a:pPr lvl="1"/>
            <a:r>
              <a:rPr lang="en-GB" dirty="0" smtClean="0"/>
              <a:t>CSI-RS configuration</a:t>
            </a:r>
          </a:p>
          <a:p>
            <a:pPr lvl="1"/>
            <a:r>
              <a:rPr lang="en-GB" dirty="0" smtClean="0"/>
              <a:t>QCL</a:t>
            </a:r>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029" name="Object 5"/>
          <p:cNvGraphicFramePr>
            <a:graphicFrameLocks noChangeAspect="1"/>
          </p:cNvGraphicFramePr>
          <p:nvPr/>
        </p:nvGraphicFramePr>
        <p:xfrm>
          <a:off x="5715000" y="3505200"/>
          <a:ext cx="762000" cy="405319"/>
        </p:xfrm>
        <a:graphic>
          <a:graphicData uri="http://schemas.openxmlformats.org/presentationml/2006/ole">
            <p:oleObj spid="_x0000_s16386" name="Equation" r:id="rId3" imgW="444307" imgH="241195" progId="Equation.DSMT4">
              <p:embed/>
            </p:oleObj>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152400" y="274638"/>
            <a:ext cx="8839200" cy="487362"/>
          </a:xfrm>
        </p:spPr>
        <p:txBody>
          <a:bodyPr/>
          <a:lstStyle/>
          <a:p>
            <a:pPr eaLnBrk="1" hangingPunct="1"/>
            <a:r>
              <a:rPr lang="en-US" sz="3600" dirty="0" smtClean="0"/>
              <a:t>Next-step for RAN4 (to </a:t>
            </a:r>
            <a:r>
              <a:rPr lang="en-US" sz="3600" dirty="0" smtClean="0"/>
              <a:t>be discussed) </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791200"/>
          </a:xfrm>
        </p:spPr>
        <p:txBody>
          <a:bodyPr rtlCol="0">
            <a:normAutofit fontScale="62500" lnSpcReduction="20000"/>
          </a:bodyPr>
          <a:lstStyle/>
          <a:p>
            <a:r>
              <a:rPr lang="en-US" dirty="0" smtClean="0"/>
              <a:t>To align </a:t>
            </a:r>
            <a:r>
              <a:rPr lang="en-US" dirty="0" smtClean="0"/>
              <a:t>company observations on blind detection complexity and performance, RAN4 to discuss and agree on a set of evaluation conditions such as the following:</a:t>
            </a:r>
            <a:endParaRPr lang="en-US" dirty="0" smtClean="0"/>
          </a:p>
          <a:p>
            <a:pPr lvl="1"/>
            <a:r>
              <a:rPr lang="en-US" dirty="0" smtClean="0"/>
              <a:t>Interference </a:t>
            </a:r>
            <a:r>
              <a:rPr lang="en-US" dirty="0" smtClean="0"/>
              <a:t>condition</a:t>
            </a:r>
          </a:p>
          <a:p>
            <a:pPr lvl="2"/>
            <a:r>
              <a:rPr lang="en-US" dirty="0" smtClean="0"/>
              <a:t>2 interferers (on/on as defined in phase-1 in RAN4 definition @20%, 50%, 80%)</a:t>
            </a:r>
          </a:p>
          <a:p>
            <a:pPr lvl="2"/>
            <a:r>
              <a:rPr lang="en-US" dirty="0" smtClean="0"/>
              <a:t>Receiver still must detect the presence/absence of interference</a:t>
            </a:r>
          </a:p>
          <a:p>
            <a:pPr lvl="1"/>
            <a:r>
              <a:rPr lang="en-US" dirty="0" smtClean="0"/>
              <a:t>Resource allocation assumed at UE:  1 PRB-pair</a:t>
            </a:r>
          </a:p>
          <a:p>
            <a:pPr lvl="1"/>
            <a:r>
              <a:rPr lang="en-US" dirty="0" smtClean="0"/>
              <a:t>Evaluate the performance of blind detection under the  following assumptions (To be discussed, examples only)</a:t>
            </a:r>
          </a:p>
          <a:p>
            <a:pPr lvl="2"/>
            <a:r>
              <a:rPr lang="en-US" dirty="0" smtClean="0"/>
              <a:t>TM (BD)</a:t>
            </a:r>
          </a:p>
          <a:p>
            <a:pPr lvl="3"/>
            <a:r>
              <a:rPr lang="en-US" dirty="0" smtClean="0"/>
              <a:t>TM9-TM9-TM9</a:t>
            </a:r>
          </a:p>
          <a:p>
            <a:pPr lvl="3"/>
            <a:r>
              <a:rPr lang="en-US" dirty="0" smtClean="0"/>
              <a:t>TM9-TM2-TM2</a:t>
            </a:r>
          </a:p>
          <a:p>
            <a:pPr lvl="3"/>
            <a:r>
              <a:rPr lang="en-US" dirty="0" smtClean="0"/>
              <a:t>TM2-TM2-TM2</a:t>
            </a:r>
          </a:p>
          <a:p>
            <a:pPr lvl="3"/>
            <a:r>
              <a:rPr lang="en-US" dirty="0" smtClean="0"/>
              <a:t>TM2-TM9-TM9 </a:t>
            </a:r>
          </a:p>
          <a:p>
            <a:pPr lvl="3"/>
            <a:r>
              <a:rPr lang="en-US" dirty="0" smtClean="0"/>
              <a:t>….</a:t>
            </a:r>
          </a:p>
          <a:p>
            <a:pPr lvl="2"/>
            <a:r>
              <a:rPr lang="en-US" dirty="0" smtClean="0"/>
              <a:t>For DMRS-based TMs: DMRS ports (BD of port 7&amp;8), modulation order (BD), Virtual cell ID (BD from a subset of [..]), </a:t>
            </a:r>
            <a:r>
              <a:rPr lang="en-US" dirty="0" err="1" smtClean="0"/>
              <a:t>nSCID</a:t>
            </a:r>
            <a:r>
              <a:rPr lang="en-US" dirty="0" smtClean="0"/>
              <a:t> (BD)</a:t>
            </a:r>
          </a:p>
          <a:p>
            <a:pPr lvl="2"/>
            <a:r>
              <a:rPr lang="en-US" dirty="0" smtClean="0"/>
              <a:t>For CRS-based TMs: PMI (BD for 2-Tx), RI (BD), modulation order (BD)</a:t>
            </a:r>
          </a:p>
          <a:p>
            <a:pPr lvl="2"/>
            <a:r>
              <a:rPr lang="en-US" dirty="0" err="1" smtClean="0"/>
              <a:t>ρ</a:t>
            </a:r>
            <a:r>
              <a:rPr lang="en-US" baseline="-25000" dirty="0" err="1" smtClean="0"/>
              <a:t>A</a:t>
            </a:r>
            <a:r>
              <a:rPr lang="en-US" dirty="0" smtClean="0"/>
              <a:t>, </a:t>
            </a:r>
            <a:r>
              <a:rPr lang="en-US" dirty="0" err="1" smtClean="0"/>
              <a:t>ρ</a:t>
            </a:r>
            <a:r>
              <a:rPr lang="en-US" baseline="-25000" dirty="0" err="1" smtClean="0"/>
              <a:t>B</a:t>
            </a:r>
            <a:r>
              <a:rPr lang="en-US" dirty="0" smtClean="0"/>
              <a:t>/</a:t>
            </a:r>
            <a:r>
              <a:rPr lang="en-US" dirty="0" err="1" smtClean="0"/>
              <a:t>ρ</a:t>
            </a:r>
            <a:r>
              <a:rPr lang="en-US" baseline="-25000" dirty="0" err="1" smtClean="0"/>
              <a:t>A</a:t>
            </a:r>
            <a:r>
              <a:rPr lang="en-US" dirty="0" smtClean="0"/>
              <a:t> (BD from a subset of [..])</a:t>
            </a:r>
          </a:p>
          <a:p>
            <a:pPr lvl="2"/>
            <a:r>
              <a:rPr lang="en-US" dirty="0" smtClean="0"/>
              <a:t>CFI (BD under misaligned PDSCH starting symbol)</a:t>
            </a:r>
          </a:p>
          <a:p>
            <a:pPr lvl="2"/>
            <a:r>
              <a:rPr lang="en-US" dirty="0" smtClean="0"/>
              <a:t>C</a:t>
            </a:r>
            <a:r>
              <a:rPr lang="x-none" smtClean="0"/>
              <a:t>ell-ID, CRS ports, and MBSFN pattern</a:t>
            </a:r>
            <a:r>
              <a:rPr lang="en-US" dirty="0" smtClean="0"/>
              <a:t> (known)</a:t>
            </a:r>
          </a:p>
          <a:p>
            <a:pPr lvl="2"/>
            <a:r>
              <a:rPr lang="en-US" dirty="0" smtClean="0"/>
              <a:t>Any synchronization indication (e.g., </a:t>
            </a:r>
            <a:r>
              <a:rPr lang="x-none" smtClean="0"/>
              <a:t>CP length</a:t>
            </a:r>
            <a:r>
              <a:rPr lang="en-US" dirty="0" smtClean="0"/>
              <a:t>) if needed (known and same CP)</a:t>
            </a:r>
            <a:endParaRPr lang="en-GB" dirty="0" smtClean="0"/>
          </a:p>
          <a:p>
            <a:pPr lvl="2"/>
            <a:r>
              <a:rPr lang="en-GB" dirty="0" smtClean="0"/>
              <a:t>CSI-RS configuration</a:t>
            </a:r>
          </a:p>
          <a:p>
            <a:pPr lvl="2"/>
            <a:r>
              <a:rPr lang="en-GB" dirty="0" smtClean="0"/>
              <a:t>QCL</a:t>
            </a:r>
            <a:endParaRPr lang="en-US" dirty="0" smtClean="0"/>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re 1"/>
          <p:cNvSpPr>
            <a:spLocks noGrp="1"/>
          </p:cNvSpPr>
          <p:nvPr>
            <p:ph type="title"/>
          </p:nvPr>
        </p:nvSpPr>
        <p:spPr>
          <a:xfrm>
            <a:off x="0" y="228600"/>
            <a:ext cx="9372600" cy="487362"/>
          </a:xfrm>
        </p:spPr>
        <p:txBody>
          <a:bodyPr/>
          <a:lstStyle/>
          <a:p>
            <a:pPr eaLnBrk="1" hangingPunct="1"/>
            <a:r>
              <a:rPr lang="en-US" sz="3600" dirty="0" smtClean="0"/>
              <a:t>Possible </a:t>
            </a:r>
            <a:r>
              <a:rPr lang="en-US" sz="3600" dirty="0" smtClean="0"/>
              <a:t>Conclusions from Joint RAN1&amp;4 Ad-hoc</a:t>
            </a:r>
            <a:endParaRPr lang="en-US" sz="3600" dirty="0" smtClean="0">
              <a:solidFill>
                <a:srgbClr val="FF0000"/>
              </a:solidFill>
            </a:endParaRPr>
          </a:p>
        </p:txBody>
      </p:sp>
      <p:sp>
        <p:nvSpPr>
          <p:cNvPr id="3" name="Espace réservé du contenu 2"/>
          <p:cNvSpPr>
            <a:spLocks noGrp="1"/>
          </p:cNvSpPr>
          <p:nvPr>
            <p:ph idx="1"/>
          </p:nvPr>
        </p:nvSpPr>
        <p:spPr>
          <a:xfrm>
            <a:off x="457200" y="914400"/>
            <a:ext cx="8305800" cy="5791200"/>
          </a:xfrm>
        </p:spPr>
        <p:txBody>
          <a:bodyPr rtlCol="0">
            <a:normAutofit/>
          </a:bodyPr>
          <a:lstStyle/>
          <a:p>
            <a:r>
              <a:rPr lang="en-US" dirty="0" smtClean="0"/>
              <a:t>To </a:t>
            </a:r>
            <a:r>
              <a:rPr lang="en-US" dirty="0" smtClean="0"/>
              <a:t>reduce the blind detection complexity and/or performance degradation, higher-layer signaling of some parameters (including subset restriction) can be defined (without precluding blind detection) after identifying those parameters</a:t>
            </a:r>
          </a:p>
          <a:p>
            <a:r>
              <a:rPr lang="en-US" dirty="0" smtClean="0"/>
              <a:t>Dynamic signaling can be considered if blind detection with higher-layer signaling is not acceptable in terms of performance degradation and/or receiver complexity</a:t>
            </a: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28"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
        <p:nvSpPr>
          <p:cNvPr id="1030"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endParaRPr lang="en-US"/>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3765</TotalTime>
  <Words>903</Words>
  <Application>Microsoft Office PowerPoint</Application>
  <PresentationFormat>On-screen Show (4:3)</PresentationFormat>
  <Paragraphs>66</Paragraphs>
  <Slides>6</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8" baseType="lpstr">
      <vt:lpstr>Office Theme</vt:lpstr>
      <vt:lpstr>Equation</vt:lpstr>
      <vt:lpstr>NAICS RAN1&amp;4 Joint Ad-hoc Discussion on Possible SI Conclusion (For information)</vt:lpstr>
      <vt:lpstr>Background</vt:lpstr>
      <vt:lpstr>Observations and Proposal from Rapporteur</vt:lpstr>
      <vt:lpstr>Candidates for higher-layer signaling</vt:lpstr>
      <vt:lpstr>Next-step for RAN4 (to be discussed) </vt:lpstr>
      <vt:lpstr>Possible Conclusions from Joint RAN1&amp;4 Ad-hoc</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SCE PHY scenarios</dc:title>
  <dc:creator>Hiroyuki Ishii</dc:creator>
  <cp:lastModifiedBy>MediaTek</cp:lastModifiedBy>
  <cp:revision>167</cp:revision>
  <dcterms:created xsi:type="dcterms:W3CDTF">2006-08-16T00:00:00Z</dcterms:created>
  <dcterms:modified xsi:type="dcterms:W3CDTF">2014-02-11T19:41:10Z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-1743651029</vt:i4>
  </property>
  <property fmtid="{D5CDD505-2E9C-101B-9397-08002B2CF9AE}" pid="3" name="_NewReviewCycle">
    <vt:lpwstr/>
  </property>
  <property fmtid="{D5CDD505-2E9C-101B-9397-08002B2CF9AE}" pid="4" name="_EmailSubject">
    <vt:lpwstr>NAICS slide</vt:lpwstr>
  </property>
  <property fmtid="{D5CDD505-2E9C-101B-9397-08002B2CF9AE}" pid="5" name="_AuthorEmail">
    <vt:lpwstr>Jangwook.Moon@mediatek.com</vt:lpwstr>
  </property>
  <property fmtid="{D5CDD505-2E9C-101B-9397-08002B2CF9AE}" pid="6" name="_AuthorEmailDisplayName">
    <vt:lpwstr>Jangwook Moon</vt:lpwstr>
  </property>
  <property fmtid="{D5CDD505-2E9C-101B-9397-08002B2CF9AE}" pid="7" name="_PreviousAdHocReviewCycleID">
    <vt:i4>1343035228</vt:i4>
  </property>
</Properties>
</file>