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2" autoAdjust="0"/>
    <p:restoredTop sz="94660"/>
  </p:normalViewPr>
  <p:slideViewPr>
    <p:cSldViewPr>
      <p:cViewPr>
        <p:scale>
          <a:sx n="60" d="100"/>
          <a:sy n="60" d="100"/>
        </p:scale>
        <p:origin x="-1542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2CB-04D2-468E-B7F8-091E88E9A8B9}" type="datetimeFigureOut">
              <a:rPr lang="en-GB" smtClean="0"/>
              <a:t>15/11/2013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2E9A-338A-44D0-9084-7B5963054E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479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2CB-04D2-468E-B7F8-091E88E9A8B9}" type="datetimeFigureOut">
              <a:rPr lang="en-GB" smtClean="0"/>
              <a:t>15/11/2013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2E9A-338A-44D0-9084-7B5963054E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4483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2CB-04D2-468E-B7F8-091E88E9A8B9}" type="datetimeFigureOut">
              <a:rPr lang="en-GB" smtClean="0"/>
              <a:t>15/11/2013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2E9A-338A-44D0-9084-7B5963054E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624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2CB-04D2-468E-B7F8-091E88E9A8B9}" type="datetimeFigureOut">
              <a:rPr lang="en-GB" smtClean="0"/>
              <a:t>15/11/2013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2E9A-338A-44D0-9084-7B5963054E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354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2CB-04D2-468E-B7F8-091E88E9A8B9}" type="datetimeFigureOut">
              <a:rPr lang="en-GB" smtClean="0"/>
              <a:t>15/11/2013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2E9A-338A-44D0-9084-7B5963054E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361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2CB-04D2-468E-B7F8-091E88E9A8B9}" type="datetimeFigureOut">
              <a:rPr lang="en-GB" smtClean="0"/>
              <a:t>15/11/2013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2E9A-338A-44D0-9084-7B5963054E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4201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2CB-04D2-468E-B7F8-091E88E9A8B9}" type="datetimeFigureOut">
              <a:rPr lang="en-GB" smtClean="0"/>
              <a:t>15/11/2013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2E9A-338A-44D0-9084-7B5963054E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813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2CB-04D2-468E-B7F8-091E88E9A8B9}" type="datetimeFigureOut">
              <a:rPr lang="en-GB" smtClean="0"/>
              <a:t>15/11/2013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2E9A-338A-44D0-9084-7B5963054E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556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2CB-04D2-468E-B7F8-091E88E9A8B9}" type="datetimeFigureOut">
              <a:rPr lang="en-GB" smtClean="0"/>
              <a:t>15/11/2013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2E9A-338A-44D0-9084-7B5963054E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609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2CB-04D2-468E-B7F8-091E88E9A8B9}" type="datetimeFigureOut">
              <a:rPr lang="en-GB" smtClean="0"/>
              <a:t>15/11/2013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2E9A-338A-44D0-9084-7B5963054E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095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2CB-04D2-468E-B7F8-091E88E9A8B9}" type="datetimeFigureOut">
              <a:rPr lang="en-GB" smtClean="0"/>
              <a:t>15/11/2013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2E9A-338A-44D0-9084-7B5963054E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9135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902CB-04D2-468E-B7F8-091E88E9A8B9}" type="datetimeFigureOut">
              <a:rPr lang="en-GB" smtClean="0"/>
              <a:t>15/11/2013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02E9A-338A-44D0-9084-7B5963054E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990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MIMO OTA WF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Vodafone, Intel, Elektrobit, Motorola Mobility, Spirent, Anite, </a:t>
            </a:r>
            <a:r>
              <a:rPr lang="en-GB" dirty="0" err="1" smtClean="0"/>
              <a:t>Docomo</a:t>
            </a:r>
            <a:r>
              <a:rPr lang="en-GB" dirty="0" smtClean="0"/>
              <a:t>, ATR, Agilent, Bluetest, CTTC, Qualcomm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39552" y="34500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b="1" dirty="0"/>
              <a:t>3GPP TSG-RAN WG4 #</a:t>
            </a:r>
            <a:r>
              <a:rPr lang="en-US" b="1" dirty="0" smtClean="0"/>
              <a:t>69</a:t>
            </a:r>
            <a:r>
              <a:rPr lang="en-US" b="1" dirty="0" smtClean="0"/>
              <a:t>				</a:t>
            </a:r>
            <a:r>
              <a:rPr lang="en-US" b="1" dirty="0"/>
              <a:t> </a:t>
            </a:r>
            <a:r>
              <a:rPr lang="en-US" b="1" dirty="0" smtClean="0"/>
              <a:t>             </a:t>
            </a:r>
            <a:r>
              <a:rPr lang="en-US" b="1" dirty="0"/>
              <a:t>	</a:t>
            </a:r>
            <a:r>
              <a:rPr lang="en-US" b="1" dirty="0" smtClean="0"/>
              <a:t>R4-137115</a:t>
            </a:r>
            <a:endParaRPr lang="en-US" b="1" dirty="0" smtClean="0"/>
          </a:p>
          <a:p>
            <a:pPr hangingPunct="0"/>
            <a:r>
              <a:rPr lang="en-US" b="1" dirty="0" smtClean="0"/>
              <a:t>San Francisco, </a:t>
            </a:r>
            <a:r>
              <a:rPr lang="en-US" b="1" dirty="0" smtClean="0"/>
              <a:t>11</a:t>
            </a:r>
            <a:r>
              <a:rPr lang="en-US" b="1" dirty="0" smtClean="0"/>
              <a:t>th </a:t>
            </a:r>
            <a:r>
              <a:rPr lang="en-US" b="1" dirty="0"/>
              <a:t>– </a:t>
            </a:r>
            <a:r>
              <a:rPr lang="en-US" b="1" dirty="0" smtClean="0"/>
              <a:t>15th Nov </a:t>
            </a:r>
            <a:r>
              <a:rPr lang="en-US" b="1" dirty="0"/>
              <a:t>2013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84964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WI 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GB" sz="1400" dirty="0" smtClean="0"/>
              <a:t>Test procedures for 4 methodologies: (1) AC multiprobe, (2) RC, (3) RC+CE, (4) 2stage-radiated) out of 8 candidate methodologies: (1) AC </a:t>
            </a:r>
            <a:r>
              <a:rPr lang="en-GB" sz="1400" dirty="0"/>
              <a:t>multiprobe</a:t>
            </a:r>
            <a:r>
              <a:rPr lang="en-GB" sz="1400" dirty="0" smtClean="0"/>
              <a:t>, (2) RC</a:t>
            </a:r>
            <a:r>
              <a:rPr lang="en-GB" sz="1400" dirty="0"/>
              <a:t>, </a:t>
            </a:r>
            <a:r>
              <a:rPr lang="en-GB" sz="1400" dirty="0" smtClean="0"/>
              <a:t>(3) RC+CE</a:t>
            </a:r>
            <a:r>
              <a:rPr lang="en-GB" sz="1400" dirty="0"/>
              <a:t>, </a:t>
            </a:r>
            <a:r>
              <a:rPr lang="en-GB" sz="1400" dirty="0" smtClean="0"/>
              <a:t>(4) 2stage-radiated, (5) </a:t>
            </a:r>
            <a:r>
              <a:rPr lang="en-GB" sz="1400" dirty="0"/>
              <a:t>AC single </a:t>
            </a:r>
            <a:r>
              <a:rPr lang="en-GB" sz="1400" dirty="0" smtClean="0"/>
              <a:t>cluster, (</a:t>
            </a:r>
            <a:r>
              <a:rPr lang="en-GB" sz="1400" dirty="0"/>
              <a:t>6</a:t>
            </a:r>
            <a:r>
              <a:rPr lang="en-GB" sz="1400" dirty="0" smtClean="0"/>
              <a:t>) 2stage-conducted, (7) 2-channel, (8) Decomposition) have been validated and specified during WI phase</a:t>
            </a:r>
          </a:p>
          <a:p>
            <a:pPr>
              <a:spcAft>
                <a:spcPts val="600"/>
              </a:spcAft>
            </a:pPr>
            <a:r>
              <a:rPr lang="en-GB" sz="1400" dirty="0" smtClean="0"/>
              <a:t>Out of the 4 validated methodologies:</a:t>
            </a:r>
          </a:p>
          <a:p>
            <a:pPr lvl="1">
              <a:spcAft>
                <a:spcPts val="600"/>
              </a:spcAft>
            </a:pPr>
            <a:r>
              <a:rPr lang="en-GB" sz="1400" dirty="0" smtClean="0"/>
              <a:t>Method (1) and method (4) present the same propagation conditions. For AAS capable UE, method (4) requires access to proprietary interface</a:t>
            </a:r>
          </a:p>
          <a:p>
            <a:pPr lvl="1">
              <a:spcAft>
                <a:spcPts val="600"/>
              </a:spcAft>
            </a:pPr>
            <a:r>
              <a:rPr lang="en-GB" sz="1400" dirty="0" smtClean="0"/>
              <a:t>Method (4) to be finalized requires UE measurements and test function which specification is out of the scope of this WI </a:t>
            </a:r>
          </a:p>
          <a:p>
            <a:pPr lvl="1">
              <a:spcAft>
                <a:spcPts val="600"/>
              </a:spcAft>
            </a:pPr>
            <a:r>
              <a:rPr lang="en-GB" sz="1400" dirty="0" smtClean="0"/>
              <a:t>Methods (2) and (3) present different propagation conditions from methods (1) and (4)</a:t>
            </a:r>
          </a:p>
          <a:p>
            <a:pPr>
              <a:spcAft>
                <a:spcPts val="600"/>
              </a:spcAft>
            </a:pPr>
            <a:r>
              <a:rPr lang="en-GB" sz="1400" dirty="0" smtClean="0"/>
              <a:t>Harmonization has not been feasible </a:t>
            </a:r>
            <a:r>
              <a:rPr lang="en-GB" sz="1400" dirty="0"/>
              <a:t>by </a:t>
            </a:r>
            <a:r>
              <a:rPr lang="en-GB" sz="1400" dirty="0" smtClean="0"/>
              <a:t>RAN4#69. While there may be potential to harmonize methods, there are also indications that this may not be possible, and so harmonization is uncertain</a:t>
            </a:r>
          </a:p>
          <a:p>
            <a:pPr>
              <a:spcAft>
                <a:spcPts val="600"/>
              </a:spcAft>
            </a:pPr>
            <a:r>
              <a:rPr lang="en-GB" sz="1400" dirty="0" smtClean="0"/>
              <a:t>In order to facilitate a comparison among validated methodologies, main capabilities and limitations are summarized in Clause 12.4 of 37.977 v1.3.0</a:t>
            </a:r>
          </a:p>
          <a:p>
            <a:pPr>
              <a:spcAft>
                <a:spcPts val="600"/>
              </a:spcAft>
            </a:pPr>
            <a:r>
              <a:rPr lang="en-GB" sz="1400" dirty="0" smtClean="0"/>
              <a:t>WI reaches 100% completion level. List of open issues from previous SR approved in RAN#61 in RP-131401 has been completed, and therefore 100% completion is proposed.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07185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Follow up work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Autofit/>
          </a:bodyPr>
          <a:lstStyle/>
          <a:p>
            <a:r>
              <a:rPr lang="en-GB" sz="2200" dirty="0" smtClean="0"/>
              <a:t>In a potential new WI phase, the following is recommended:</a:t>
            </a:r>
          </a:p>
          <a:p>
            <a:pPr lvl="1"/>
            <a:r>
              <a:rPr lang="en-GB" sz="2200" dirty="0" smtClean="0"/>
              <a:t>Develop measurement uncertainty for the methods validated and specified in 37.977 v1.3.0 (Clause 12)</a:t>
            </a:r>
          </a:p>
          <a:p>
            <a:pPr lvl="1"/>
            <a:r>
              <a:rPr lang="en-GB" sz="2200" dirty="0" smtClean="0"/>
              <a:t>Development </a:t>
            </a:r>
            <a:r>
              <a:rPr lang="en-GB" sz="2200" dirty="0"/>
              <a:t>of performance requirements for specific environments that belong to the methodologies that have </a:t>
            </a:r>
            <a:r>
              <a:rPr lang="en-GB" sz="2200" dirty="0" smtClean="0"/>
              <a:t>been validated and specified in 37.977 v1.3.0 (Clause 12)</a:t>
            </a:r>
          </a:p>
          <a:p>
            <a:pPr lvl="1"/>
            <a:r>
              <a:rPr lang="en-GB" sz="2200" dirty="0" smtClean="0"/>
              <a:t>After requirements based on an acceptable sufficient range of devices are set, a single and unique set of requirements shall be selected for applicable test conditions, which shall be applicable to at least one methodology</a:t>
            </a:r>
          </a:p>
          <a:p>
            <a:r>
              <a:rPr lang="en-GB" sz="2200" dirty="0" smtClean="0"/>
              <a:t>Separate WI may need to be created if validation of additional methodologies not validated and specified in 37.977 v1.3.0 is required. This depends on the work load of this activity</a:t>
            </a:r>
            <a:endParaRPr lang="en-GB" sz="2200" dirty="0"/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11799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MIMO OTA WF</vt:lpstr>
      <vt:lpstr>WI conclusions</vt:lpstr>
      <vt:lpstr>Follow up work</vt:lpstr>
    </vt:vector>
  </TitlesOfParts>
  <Company>Vodafone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Anaya, Luis, Vodafone Group (lanayac)</dc:creator>
  <cp:lastModifiedBy>Anaya, Luis, Vodafone Group (lanayac)</cp:lastModifiedBy>
  <cp:revision>43</cp:revision>
  <dcterms:created xsi:type="dcterms:W3CDTF">2013-11-09T16:32:24Z</dcterms:created>
  <dcterms:modified xsi:type="dcterms:W3CDTF">2013-11-15T20:37:01Z</dcterms:modified>
</cp:coreProperties>
</file>