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EBCD6-63A3-45DF-ADA6-B54B982AA83B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81A9A-26F9-4EBC-9040-18434F3E22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667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AA13E5A-C8D9-4353-BCB1-8E6A223C01BB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AB0C919-1604-459D-9C88-899FDBBCC3E8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81A9A-26F9-4EBC-9040-18434F3E22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645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81A9A-26F9-4EBC-9040-18434F3E22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645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FooterLine"/>
          <p:cNvCxnSpPr/>
          <p:nvPr userDrawn="1"/>
        </p:nvCxnSpPr>
        <p:spPr>
          <a:xfrm>
            <a:off x="685800" y="5321300"/>
            <a:ext cx="7937500" cy="0"/>
          </a:xfrm>
          <a:prstGeom prst="line">
            <a:avLst/>
          </a:prstGeom>
          <a:ln w="25400">
            <a:solidFill>
              <a:srgbClr val="D55C1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8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8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2077-2F10-4728-B4BC-44DA530856EF}" type="datetimeFigureOut">
              <a:rPr lang="ja-JP" altLang="sv-SE"/>
              <a:pPr>
                <a:defRPr/>
              </a:pPr>
              <a:t>2013/10/10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ED38C-8C3E-402F-850E-97EDBC89D23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91113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FB6C7-B5EE-41EE-B573-EAF68C610B45}" type="datetimeFigureOut">
              <a:rPr lang="ja-JP" altLang="sv-SE"/>
              <a:pPr>
                <a:defRPr/>
              </a:pPr>
              <a:t>2013/10/10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3CB8-F2AD-4327-BBC6-14AC29DEAF3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6039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8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9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11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7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9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E_PP_Heading"/>
          <p:cNvSpPr>
            <a:spLocks noGrp="1"/>
          </p:cNvSpPr>
          <p:nvPr>
            <p:ph type="title" idx="10" hasCustomPrompt="1"/>
          </p:nvPr>
        </p:nvSpPr>
        <p:spPr>
          <a:xfrm>
            <a:off x="635000" y="317500"/>
            <a:ext cx="8166100" cy="863600"/>
          </a:xfrm>
        </p:spPr>
        <p:txBody>
          <a:bodyPr lIns="100838" tIns="107950" anchor="t">
            <a:normAutofit/>
          </a:bodyPr>
          <a:lstStyle>
            <a:lvl1pPr algn="l">
              <a:lnSpc>
                <a:spcPts val="2800"/>
              </a:lnSpc>
              <a:defRPr sz="2800" b="0">
                <a:solidFill>
                  <a:srgbClr val="D55C19"/>
                </a:solidFill>
                <a:latin typeface="Lucida Sans"/>
              </a:defRPr>
            </a:lvl1pPr>
          </a:lstStyle>
          <a:p>
            <a:r>
              <a:rPr lang="en-US" smtClean="0"/>
              <a:t>Click to add heading</a:t>
            </a:r>
            <a:endParaRPr lang="en-US"/>
          </a:p>
        </p:txBody>
      </p:sp>
      <p:sp>
        <p:nvSpPr>
          <p:cNvPr id="9" name="STE_PP_SubHeading"/>
          <p:cNvSpPr>
            <a:spLocks noGrp="1"/>
          </p:cNvSpPr>
          <p:nvPr>
            <p:ph type="subTitle" idx="11" hasCustomPrompt="1"/>
          </p:nvPr>
        </p:nvSpPr>
        <p:spPr>
          <a:xfrm>
            <a:off x="635000" y="749300"/>
            <a:ext cx="8166100" cy="368300"/>
          </a:xfrm>
        </p:spPr>
        <p:txBody>
          <a:bodyPr lIns="100838" tIns="69850" anchor="t">
            <a:noAutofit/>
          </a:bodyPr>
          <a:lstStyle>
            <a:lvl1pPr marL="0" indent="0" algn="l">
              <a:lnSpc>
                <a:spcPts val="2300"/>
              </a:lnSpc>
              <a:buNone/>
              <a:defRPr sz="2000" b="0">
                <a:solidFill>
                  <a:srgbClr val="A5ACAF"/>
                </a:solidFill>
                <a:latin typeface="Lucida San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add subheading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xtfooterTitle"/>
          <p:cNvSpPr txBox="1"/>
          <p:nvPr userDrawn="1"/>
        </p:nvSpPr>
        <p:spPr>
          <a:xfrm>
            <a:off x="635000" y="6451600"/>
            <a:ext cx="2984500" cy="200055"/>
          </a:xfrm>
          <a:prstGeom prst="rect">
            <a:avLst/>
          </a:prstGeom>
          <a:noFill/>
        </p:spPr>
        <p:txBody>
          <a:bodyPr vert="horz" lIns="100838" tIns="45720" rtlCol="0" anchor="t" anchorCtr="0">
            <a:spAutoFit/>
          </a:bodyPr>
          <a:lstStyle/>
          <a:p>
            <a:pPr algn="l"/>
            <a:endParaRPr lang="en-US" sz="700" b="1" i="0" u="none">
              <a:solidFill>
                <a:srgbClr val="44697D"/>
              </a:solidFill>
            </a:endParaRPr>
          </a:p>
        </p:txBody>
      </p:sp>
      <p:sp>
        <p:nvSpPr>
          <p:cNvPr id="8" name="txtfooterDate"/>
          <p:cNvSpPr txBox="1"/>
          <p:nvPr userDrawn="1"/>
        </p:nvSpPr>
        <p:spPr>
          <a:xfrm>
            <a:off x="3619500" y="6451600"/>
            <a:ext cx="1778000" cy="200055"/>
          </a:xfrm>
          <a:prstGeom prst="rect">
            <a:avLst/>
          </a:prstGeom>
          <a:noFill/>
        </p:spPr>
        <p:txBody>
          <a:bodyPr vert="horz" lIns="100838" tIns="45720" rtlCol="0" anchor="t" anchorCtr="0">
            <a:spAutoFit/>
          </a:bodyPr>
          <a:lstStyle/>
          <a:p>
            <a:pPr algn="l"/>
            <a:r>
              <a:rPr lang="en-US" sz="700" b="0" i="0" u="none" smtClean="0">
                <a:solidFill>
                  <a:srgbClr val="44697D"/>
                </a:solidFill>
              </a:rPr>
              <a:t>Date: </a:t>
            </a:r>
            <a:endParaRPr lang="en-US" sz="700" b="0" i="0" u="none">
              <a:solidFill>
                <a:srgbClr val="44697D"/>
              </a:solidFill>
            </a:endParaRPr>
          </a:p>
        </p:txBody>
      </p:sp>
      <p:sp>
        <p:nvSpPr>
          <p:cNvPr id="9" name="txtfooterConf"/>
          <p:cNvSpPr txBox="1"/>
          <p:nvPr userDrawn="1"/>
        </p:nvSpPr>
        <p:spPr>
          <a:xfrm>
            <a:off x="5651500" y="6451600"/>
            <a:ext cx="1524000" cy="200055"/>
          </a:xfrm>
          <a:prstGeom prst="rect">
            <a:avLst/>
          </a:prstGeom>
          <a:noFill/>
        </p:spPr>
        <p:txBody>
          <a:bodyPr vert="horz" lIns="100838" tIns="45720" rtlCol="0" anchor="t" anchorCtr="0">
            <a:spAutoFit/>
          </a:bodyPr>
          <a:lstStyle/>
          <a:p>
            <a:pPr algn="l"/>
            <a:endParaRPr lang="en-US" sz="700" b="0" i="0" u="none" dirty="0">
              <a:solidFill>
                <a:srgbClr val="44697D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 smtClean="0">
                <a:latin typeface="Arial" pitchFamily="34" charset="0"/>
                <a:cs typeface="Arial" pitchFamily="34" charset="0"/>
              </a:rPr>
              <a:t>Way forward on </a:t>
            </a:r>
            <a:br>
              <a:rPr lang="en-US" altLang="ja-JP" sz="4000" dirty="0" smtClean="0">
                <a:latin typeface="Arial" pitchFamily="34" charset="0"/>
                <a:cs typeface="Arial" pitchFamily="34" charset="0"/>
              </a:rPr>
            </a:br>
            <a:r>
              <a:rPr lang="en-US" altLang="ja-JP" sz="4000" dirty="0" smtClean="0">
                <a:latin typeface="Arial" pitchFamily="34" charset="0"/>
                <a:cs typeface="Arial" pitchFamily="34" charset="0"/>
              </a:rPr>
              <a:t>SU-MIMO for intra-cell scenarios for NAICS</a:t>
            </a:r>
            <a:endParaRPr lang="en-US" altLang="ja-JP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Ericsson, NTT </a:t>
            </a:r>
            <a:r>
              <a:rPr lang="en-US" altLang="ja-JP" dirty="0" err="1" smtClean="0">
                <a:solidFill>
                  <a:schemeClr val="tx1"/>
                </a:solidFill>
              </a:rPr>
              <a:t>Docomo</a:t>
            </a:r>
            <a:r>
              <a:rPr lang="en-US" altLang="ja-JP" dirty="0" smtClean="0">
                <a:solidFill>
                  <a:schemeClr val="tx1"/>
                </a:solidFill>
              </a:rPr>
              <a:t>, Huawei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sz="2000" dirty="0" smtClean="0">
                <a:latin typeface="Arial" charset="0"/>
              </a:rPr>
              <a:t>R4-135670</a:t>
            </a:r>
            <a:endParaRPr lang="en-US" altLang="zh-CN" sz="2000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04031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 sz="2000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US" altLang="zh-CN" sz="2000" dirty="0" smtClean="0">
                <a:ea typeface="Batang" pitchFamily="18" charset="-127"/>
                <a:cs typeface="Times New Roman" pitchFamily="18" charset="0"/>
              </a:rPr>
              <a:t>68bis</a:t>
            </a:r>
            <a:endParaRPr lang="en-US" altLang="zh-CN" sz="2000" dirty="0">
              <a:ea typeface="Batang" pitchFamily="18" charset="-127"/>
              <a:cs typeface="Times New Roman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 sz="2000" dirty="0" smtClean="0">
                <a:ea typeface="Batang" pitchFamily="18" charset="-127"/>
                <a:cs typeface="Times New Roman" pitchFamily="18" charset="0"/>
              </a:rPr>
              <a:t>Riga, Oct 7-11, </a:t>
            </a:r>
            <a:r>
              <a:rPr lang="en-US" altLang="zh-CN" sz="2000" dirty="0">
                <a:ea typeface="Batang" pitchFamily="18" charset="-127"/>
                <a:cs typeface="Times New Roman" pitchFamily="18" charset="0"/>
              </a:rPr>
              <a:t>2013</a:t>
            </a:r>
            <a:endParaRPr lang="en-US" altLang="ja-JP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24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ja-JP" smtClean="0"/>
              <a:t>Background</a:t>
            </a:r>
          </a:p>
        </p:txBody>
      </p:sp>
      <p:sp>
        <p:nvSpPr>
          <p:cNvPr id="3075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063625"/>
            <a:ext cx="8507413" cy="5534025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The current simulation results </a:t>
            </a:r>
            <a:r>
              <a:rPr lang="en-US" altLang="zh-CN" sz="2800" dirty="0"/>
              <a:t>from all the companies </a:t>
            </a:r>
            <a:r>
              <a:rPr lang="en-US" altLang="zh-CN" sz="2800" dirty="0" smtClean="0"/>
              <a:t>on SU-MIMO intra-cell scenarios for NAICS SI are captured in draft TP R4-134950 .</a:t>
            </a:r>
          </a:p>
          <a:p>
            <a:pPr lvl="1"/>
            <a:r>
              <a:rPr lang="en-US" altLang="zh-CN" sz="2400" dirty="0" smtClean="0"/>
              <a:t>The current conclusion is based on results from different setup, </a:t>
            </a:r>
            <a:r>
              <a:rPr lang="en-US" altLang="zh-CN" sz="2400" dirty="0" err="1" smtClean="0"/>
              <a:t>eg</a:t>
            </a:r>
            <a:r>
              <a:rPr lang="en-US" altLang="zh-CN" sz="2400" dirty="0" smtClean="0"/>
              <a:t>. OLLA/FRC, HARQ ON/OFF, Rank 2/Follow rank, Different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/Rx numbers, Different fading channel correlation and Doppler, etc.</a:t>
            </a:r>
          </a:p>
          <a:p>
            <a:pPr lvl="1"/>
            <a:r>
              <a:rPr lang="en-US" altLang="zh-CN" sz="2400" dirty="0" smtClean="0"/>
              <a:t>Only 2 companies provide common setup.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Font typeface="Arial" pitchFamily="34" charset="0"/>
              <a:buNone/>
            </a:pPr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2846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In </a:t>
            </a:r>
            <a:r>
              <a:rPr lang="en-US" altLang="zh-CN" sz="2800" dirty="0"/>
              <a:t>case time allows the future simulation results should be based on common simulation assumptions.</a:t>
            </a:r>
          </a:p>
          <a:p>
            <a:r>
              <a:rPr lang="en-US" altLang="zh-CN" sz="2800" dirty="0"/>
              <a:t>For interested companies the following simulation assumptions can be taken as common scenarios for the future meetings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/>
              <a:t>The simulation results should be provided based on practical implementation with complexity considered.</a:t>
            </a:r>
          </a:p>
          <a:p>
            <a:endParaRPr lang="en-US" altLang="zh-CN" sz="2800" dirty="0"/>
          </a:p>
          <a:p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8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sz="2800" dirty="0" smtClean="0"/>
              <a:t>The existing performance requirements are proposed to be reused as followed with certain changes.</a:t>
            </a:r>
          </a:p>
          <a:p>
            <a:pPr lvl="1"/>
            <a:r>
              <a:rPr lang="en-US" sz="2400" dirty="0"/>
              <a:t>Baseline tests</a:t>
            </a:r>
          </a:p>
          <a:p>
            <a:pPr lvl="2"/>
            <a:r>
              <a:rPr lang="en-US" sz="1900" dirty="0"/>
              <a:t>Test </a:t>
            </a:r>
            <a:r>
              <a:rPr lang="en-US" sz="1900" dirty="0" smtClean="0"/>
              <a:t>1: </a:t>
            </a:r>
            <a:r>
              <a:rPr lang="en-US" sz="1900" dirty="0"/>
              <a:t>36.101 Open loop spatial multiplexing (TM3), Section 8.2.1.3.1 </a:t>
            </a:r>
          </a:p>
          <a:p>
            <a:pPr lvl="2"/>
            <a:r>
              <a:rPr lang="en-US" sz="1900" dirty="0"/>
              <a:t>Test </a:t>
            </a:r>
            <a:r>
              <a:rPr lang="en-US" sz="1900" dirty="0" smtClean="0"/>
              <a:t>2: </a:t>
            </a:r>
            <a:r>
              <a:rPr lang="en-US" sz="1900" dirty="0"/>
              <a:t>36.101 Closed loop spatial multiplexing (TM4) Section 8.2.1.4.2 </a:t>
            </a:r>
          </a:p>
          <a:p>
            <a:pPr lvl="2"/>
            <a:r>
              <a:rPr lang="en-US" sz="1900" dirty="0"/>
              <a:t>Test </a:t>
            </a:r>
            <a:r>
              <a:rPr lang="en-US" sz="1900" dirty="0" smtClean="0"/>
              <a:t>3: </a:t>
            </a:r>
            <a:r>
              <a:rPr lang="en-US" sz="1900" dirty="0"/>
              <a:t>36.101 Dual-Layer Spatial Multiplexing (TM 9), Section 8.3.1.2 </a:t>
            </a:r>
          </a:p>
          <a:p>
            <a:pPr lvl="1"/>
            <a:r>
              <a:rPr lang="en-US" sz="2400" dirty="0"/>
              <a:t>Optional tests</a:t>
            </a:r>
          </a:p>
          <a:p>
            <a:pPr lvl="2"/>
            <a:r>
              <a:rPr lang="en-US" sz="1900" dirty="0"/>
              <a:t>Test 1: 36.101 Type A receiver Section 8.2.1.2.4 (TM2/3) </a:t>
            </a:r>
          </a:p>
          <a:p>
            <a:pPr lvl="2"/>
            <a:r>
              <a:rPr lang="en-US" sz="1900" dirty="0"/>
              <a:t>Test 2: 36.101 Type A receiver Section 8.2.1.4.1B (TM4/6)	</a:t>
            </a:r>
          </a:p>
          <a:p>
            <a:pPr lvl="2"/>
            <a:r>
              <a:rPr lang="en-US" sz="1900" dirty="0"/>
              <a:t>Test 3: 36.101 Type A receiver Section 8.3.1.1A (TM9/9)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Two </a:t>
            </a:r>
            <a:r>
              <a:rPr lang="en-US" altLang="zh-CN" dirty="0"/>
              <a:t>sets of results are expected for the </a:t>
            </a:r>
            <a:r>
              <a:rPr lang="en-US" altLang="zh-CN" dirty="0" smtClean="0"/>
              <a:t>tests </a:t>
            </a:r>
            <a:r>
              <a:rPr lang="en-US" altLang="zh-CN" dirty="0"/>
              <a:t>above with changes as proposed below </a:t>
            </a:r>
          </a:p>
          <a:p>
            <a:pPr lvl="1"/>
            <a:r>
              <a:rPr lang="en-US" altLang="zh-CN" sz="2400" dirty="0" smtClean="0"/>
              <a:t>Baseline setup: </a:t>
            </a:r>
            <a:r>
              <a:rPr lang="en-US" altLang="zh-CN" sz="2400" dirty="0"/>
              <a:t>Current FRC setup with medium correlation, synchronous network</a:t>
            </a:r>
          </a:p>
          <a:p>
            <a:pPr lvl="1"/>
            <a:r>
              <a:rPr lang="en-US" altLang="zh-CN" sz="2400" dirty="0" smtClean="0"/>
              <a:t>Optional setup: OLLA with follow CQI and PMI, Rank 2, medium correlation, Doppler 5Hz, synchronous network</a:t>
            </a:r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47267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233</Words>
  <Application>Microsoft Office PowerPoint</Application>
  <PresentationFormat>On-screen Show (4:3)</PresentationFormat>
  <Paragraphs>35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 SU-MIMO for intra-cell scenarios for NAICS</vt:lpstr>
      <vt:lpstr>Background</vt:lpstr>
      <vt:lpstr>Way Forward (1/2)</vt:lpstr>
      <vt:lpstr>Way Forward (2/2)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emaoche</cp:lastModifiedBy>
  <cp:revision>14</cp:revision>
  <dcterms:created xsi:type="dcterms:W3CDTF">2006-08-16T00:00:00Z</dcterms:created>
  <dcterms:modified xsi:type="dcterms:W3CDTF">2013-10-10T13:17:27Z</dcterms:modified>
</cp:coreProperties>
</file>