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3D0A-0A10-4EE2-B62E-C26A266BC012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BEFB8-A0FE-4D66-9BB8-7022B020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BS performance requirements for HSUPA 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 Siemens </a:t>
            </a:r>
            <a:r>
              <a:rPr lang="en-US" dirty="0" smtClean="0"/>
              <a:t>Networks</a:t>
            </a:r>
            <a:r>
              <a:rPr lang="pl-PL" dirty="0" smtClean="0"/>
              <a:t>, </a:t>
            </a:r>
            <a:r>
              <a:rPr lang="en-GB" dirty="0" smtClean="0"/>
              <a:t>QUALCOMM </a:t>
            </a:r>
            <a:r>
              <a:rPr lang="en-GB" dirty="0" smtClean="0"/>
              <a:t>Incorporated</a:t>
            </a:r>
            <a:r>
              <a:rPr lang="pl-PL" dirty="0" smtClean="0"/>
              <a:t>, Ericsson, </a:t>
            </a:r>
            <a:r>
              <a:rPr lang="en-US" dirty="0" smtClean="0"/>
              <a:t>ST-Ericsson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51356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TSG-RAN Working Group 4 (Radio) meeting #67</a:t>
            </a:r>
          </a:p>
          <a:p>
            <a:r>
              <a:rPr lang="en-US" dirty="0" smtClean="0"/>
              <a:t>Fukuoka, Japan, 20 - 24 May, 2013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52320" y="26064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mtClean="0"/>
              <a:t>R4-132966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requirements of Rel-11 MIMO with 64QAM for HSUPA work item will be completed at RAN4#68</a:t>
            </a:r>
          </a:p>
          <a:p>
            <a:r>
              <a:rPr lang="en-US" dirty="0" smtClean="0"/>
              <a:t>All CRs for performance requirements of Rel-11 MIMO with 64QAM for HSUPA work item will be agreed at RAN4#68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E-DPDCH/S-E-DPDCH demodulation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Correction of FRC10 (S-E-DPCCH/DPCCH </a:t>
            </a:r>
            <a:r>
              <a:rPr lang="en-US" dirty="0"/>
              <a:t>power ratio changed from 0dB to </a:t>
            </a:r>
            <a:r>
              <a:rPr lang="en-US" dirty="0" smtClean="0"/>
              <a:t>6dB or 8dB) – see Appendix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Simulation results will be provided for FRC9 and FRC10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Interested companies will provide ideal simulation results (with </a:t>
            </a:r>
            <a:r>
              <a:rPr lang="en-US" dirty="0"/>
              <a:t>ideal decoding of E-DPCCH and </a:t>
            </a:r>
            <a:r>
              <a:rPr lang="en-US" dirty="0" smtClean="0"/>
              <a:t>S-E-DPCCH) for alignment as soon as possible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Interested companies will provide realistic simulation results (with realistic decoding of E-DPCCH and S-E-DPCCH) as a baseline for final requirements at RAN4#68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S-E-DPCCH detection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 has agreed that S-E-DPCCH detection performance requirements are not needed due to introduction of HSUPA MIMO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TPI generation performance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Introduction of TPI generation performance requirement is </a:t>
            </a:r>
            <a:r>
              <a:rPr lang="en-US" dirty="0" smtClean="0"/>
              <a:t>subject to </a:t>
            </a:r>
            <a:r>
              <a:rPr lang="en-US" dirty="0" smtClean="0"/>
              <a:t>testing feasibility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New fixed reference channel defined for TPI generation simulations (FRC11) – see Appendix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Evaluation will be made between fixed beamforming and </a:t>
            </a:r>
            <a:r>
              <a:rPr lang="en-US" dirty="0" smtClean="0"/>
              <a:t>channel</a:t>
            </a:r>
            <a:r>
              <a:rPr lang="pl-PL" dirty="0" smtClean="0"/>
              <a:t> </a:t>
            </a:r>
            <a:r>
              <a:rPr lang="en-US" dirty="0" smtClean="0"/>
              <a:t>adaptive </a:t>
            </a:r>
            <a:r>
              <a:rPr lang="en-US" dirty="0" smtClean="0"/>
              <a:t>beamforming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Channel-adaptive </a:t>
            </a:r>
            <a:r>
              <a:rPr lang="en-US" dirty="0" smtClean="0"/>
              <a:t>beamforming gain will be expressed as throughput gain or as Rx </a:t>
            </a:r>
            <a:r>
              <a:rPr lang="en-US" dirty="0" err="1" smtClean="0"/>
              <a:t>Ec</a:t>
            </a:r>
            <a:r>
              <a:rPr lang="en-US" dirty="0" smtClean="0"/>
              <a:t>/No gain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Interested companies will provide ideal simulation results (with ideal decoding of E-DPCCH and S-E-DPCCH) for alignment as soon as possible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Interested companies will provide realistic simulation results (with realistic decoding of E-DPCCH and S-E-DPCCH) as a baseline for final requirements at RAN4#68 </a:t>
            </a:r>
          </a:p>
          <a:p>
            <a:pPr>
              <a:spcBef>
                <a:spcPts val="1200"/>
              </a:spcBef>
            </a:pPr>
            <a:endParaRPr lang="en-US" dirty="0" smtClean="0"/>
          </a:p>
          <a:p>
            <a:pPr>
              <a:spcBef>
                <a:spcPts val="1200"/>
              </a:spcBef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Appendix</a:t>
            </a:r>
            <a:br>
              <a:rPr lang="en-US" smtClean="0"/>
            </a:br>
            <a:r>
              <a:rPr lang="en-US" sz="2700" smtClean="0"/>
              <a:t>Simulation assumptions </a:t>
            </a:r>
            <a:endParaRPr lang="en-US" sz="270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71600" y="1412775"/>
          <a:ext cx="7344816" cy="5391093"/>
        </p:xfrm>
        <a:graphic>
          <a:graphicData uri="http://schemas.openxmlformats.org/drawingml/2006/table">
            <a:tbl>
              <a:tblPr/>
              <a:tblGrid>
                <a:gridCol w="3627757"/>
                <a:gridCol w="3717059"/>
              </a:tblGrid>
              <a:tr h="2283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Parameter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Value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Physical channels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DPCCH, S-DPCCH, E-DPCCH, S-E-DPCCH, E-DPDCH and S-E-DPDCH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E-DCH TTI [ms]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Modulation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QPSK, 16-QAM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Channel encoder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3GPP Release 6 Turbo Encoder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Turbo decoder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Max Log MAP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Number of iterations for turbo decoder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Node B receiver type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Rake</a:t>
                      </a:r>
                      <a:r>
                        <a:rPr lang="pl-PL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and/</a:t>
                      </a:r>
                      <a:r>
                        <a:rPr lang="pl-PL" sz="1200" baseline="0" noProof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or</a:t>
                      </a:r>
                      <a:r>
                        <a:rPr lang="pl-PL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L</a:t>
                      </a:r>
                      <a:r>
                        <a:rPr lang="en-US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MMSE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Channel estimation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Realistic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Inner loop power control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Off, fixed TX power approach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Outer loop power control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Off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EVM [%]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0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TX weight vector selection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A fixed </a:t>
                      </a:r>
                      <a:r>
                        <a:rPr lang="en-US" sz="1200" noProof="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precoding</a:t>
                      </a: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weight vector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E-TFC selection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Fixed FRC approach, the same FRC for E-DPDCH and S-E-DPDCH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Propagation channel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Ped</a:t>
                      </a: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A, 3 km/h; </a:t>
                      </a:r>
                      <a:r>
                        <a:rPr lang="en-US" sz="1200" noProof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Ped</a:t>
                      </a: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B, 3 km/h; </a:t>
                      </a:r>
                      <a:r>
                        <a:rPr lang="en-US" sz="1200" noProof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Veh</a:t>
                      </a:r>
                      <a:r>
                        <a:rPr lang="en-US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A, 3 km/h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2x2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Time Alignment</a:t>
                      </a:r>
                      <a:r>
                        <a:rPr lang="en-US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Error at UE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0Tc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Correlation of channel realizations between TX antennas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Correlation of channel realizations between RX antennas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H-ARQ approach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Incremental redundancy, 4 H-ARQ transmissions at maximum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Metrics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Rx </a:t>
                      </a:r>
                      <a:r>
                        <a:rPr lang="en-US" sz="1200" noProof="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Ec</a:t>
                      </a: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/No at </a:t>
                      </a: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70% </a:t>
                      </a: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of max throughput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Appendix</a:t>
            </a:r>
            <a:br>
              <a:rPr lang="pl-PL" dirty="0" smtClean="0"/>
            </a:br>
            <a:r>
              <a:rPr lang="pl-PL" sz="2700" dirty="0"/>
              <a:t>FRC9 (</a:t>
            </a:r>
            <a:r>
              <a:rPr lang="pl-PL" sz="2700" dirty="0" err="1"/>
              <a:t>boosted</a:t>
            </a:r>
            <a:r>
              <a:rPr lang="pl-PL" sz="2700" dirty="0"/>
              <a:t> </a:t>
            </a:r>
            <a:r>
              <a:rPr lang="pl-PL" sz="2700" dirty="0" err="1"/>
              <a:t>E-DPCCH</a:t>
            </a:r>
            <a:r>
              <a:rPr lang="pl-PL" sz="2700" dirty="0"/>
              <a:t>)</a:t>
            </a:r>
            <a:endParaRPr lang="en-US" sz="27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3568" y="1412240"/>
          <a:ext cx="7848872" cy="4969090"/>
        </p:xfrm>
        <a:graphic>
          <a:graphicData uri="http://schemas.openxmlformats.org/drawingml/2006/table">
            <a:tbl>
              <a:tblPr/>
              <a:tblGrid>
                <a:gridCol w="2512170"/>
                <a:gridCol w="2039066"/>
                <a:gridCol w="3297636"/>
              </a:tblGrid>
              <a:tr h="4083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Parameter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Unit 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Value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Modulation 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QPSK 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Maximum. Inf. Bit Rate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kbps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8100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TTI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ms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Number of HARQ Processes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Processes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Information Bit Payload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16200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Binary Channel Bits per TTI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(3840 / SF x TTI sum for all channels)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23040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Coding Rate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/ 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0.703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1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Physical Channel Codes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SF for each physical channel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{2,2,4,4}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E-DPDCH/DPCCH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S-E-DPDCH/DPCCH power ratio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6.02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-1.94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-1.94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6.02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E-DPDCH/DPCCH power ratio is calculated for a single E-DPDCH with SF 4. The power of an E-DPDCH with SF2 is twice that of an E-DPDCH with SF4.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Appendix</a:t>
            </a:r>
            <a:br>
              <a:rPr lang="pl-PL" dirty="0" smtClean="0"/>
            </a:br>
            <a:r>
              <a:rPr lang="pl-PL" sz="2700" dirty="0" smtClean="0"/>
              <a:t>FRC10 </a:t>
            </a:r>
            <a:r>
              <a:rPr lang="pl-PL" sz="2700" dirty="0"/>
              <a:t>(</a:t>
            </a:r>
            <a:r>
              <a:rPr lang="pl-PL" sz="2700" dirty="0" err="1"/>
              <a:t>boosted</a:t>
            </a:r>
            <a:r>
              <a:rPr lang="pl-PL" sz="2700" dirty="0"/>
              <a:t> </a:t>
            </a:r>
            <a:r>
              <a:rPr lang="pl-PL" sz="2700" dirty="0" err="1"/>
              <a:t>E-DPCCH</a:t>
            </a:r>
            <a:r>
              <a:rPr lang="pl-PL" sz="2700" dirty="0"/>
              <a:t>)</a:t>
            </a:r>
            <a:endParaRPr lang="en-US" sz="27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9552" y="1412776"/>
          <a:ext cx="7971783" cy="4824539"/>
        </p:xfrm>
        <a:graphic>
          <a:graphicData uri="http://schemas.openxmlformats.org/drawingml/2006/table">
            <a:tbl>
              <a:tblPr/>
              <a:tblGrid>
                <a:gridCol w="2555285"/>
                <a:gridCol w="2074063"/>
                <a:gridCol w="3342435"/>
              </a:tblGrid>
              <a:tr h="42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Parameter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Unit 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Value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200" dirty="0" err="1">
                          <a:latin typeface="Times New Roman"/>
                          <a:ea typeface="Times New Roman"/>
                          <a:cs typeface="Times New Roman"/>
                        </a:rPr>
                        <a:t>Modulation</a:t>
                      </a:r>
                      <a:r>
                        <a:rPr lang="pl-PL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Times New Roman"/>
                          <a:cs typeface="Times New Roman"/>
                        </a:rPr>
                        <a:t>16QAM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Maximum. Inf. Bit Rate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kbps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16218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TTI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ms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Number of HARQ Processes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Processes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Information Bit Payload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32436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Binary Channel Bits per TTI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(3840 / SF x TTI sum for all channels)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46080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Coding Rate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/ 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0.704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Physical Channel Codes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SF for each physical channel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{2,2,4,4}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5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E-DPDCH/DPCCH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S-E-DPDCH/DPCCH power ratio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19.99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16.03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16.03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pl-PL" sz="12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r>
                        <a:rPr lang="pl-PL" sz="12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[6.00] </a:t>
                      </a:r>
                      <a:r>
                        <a:rPr lang="pl-PL" sz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or</a:t>
                      </a:r>
                      <a:r>
                        <a:rPr lang="pl-PL" sz="12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[8.00]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19.99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E-DPDCH/DPCCH power ratio is calculated for a single E-DPDCH with SF 4. The power of an E-DPDCH with SF2 is twice that of an E-DPDCH with SF4.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Appendix</a:t>
            </a:r>
            <a:br>
              <a:rPr lang="pl-PL" dirty="0" smtClean="0"/>
            </a:br>
            <a:r>
              <a:rPr lang="pl-PL" sz="2700" dirty="0" smtClean="0"/>
              <a:t>FRC11 </a:t>
            </a:r>
            <a:r>
              <a:rPr lang="pl-PL" sz="2700" dirty="0"/>
              <a:t>(</a:t>
            </a:r>
            <a:r>
              <a:rPr lang="pl-PL" sz="2700" dirty="0" err="1"/>
              <a:t>boosted</a:t>
            </a:r>
            <a:r>
              <a:rPr lang="pl-PL" sz="2700" dirty="0"/>
              <a:t> </a:t>
            </a:r>
            <a:r>
              <a:rPr lang="pl-PL" sz="2700" dirty="0" err="1"/>
              <a:t>E-DPCCH</a:t>
            </a:r>
            <a:r>
              <a:rPr lang="pl-PL" sz="2700" dirty="0"/>
              <a:t>)</a:t>
            </a:r>
            <a:endParaRPr lang="en-US" sz="27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46331"/>
              </p:ext>
            </p:extLst>
          </p:nvPr>
        </p:nvGraphicFramePr>
        <p:xfrm>
          <a:off x="539552" y="1412776"/>
          <a:ext cx="7971783" cy="4949983"/>
        </p:xfrm>
        <a:graphic>
          <a:graphicData uri="http://schemas.openxmlformats.org/drawingml/2006/table">
            <a:tbl>
              <a:tblPr/>
              <a:tblGrid>
                <a:gridCol w="2555285"/>
                <a:gridCol w="2074063"/>
                <a:gridCol w="3342435"/>
              </a:tblGrid>
              <a:tr h="42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Parameter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Unit 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Value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200" dirty="0" err="1">
                          <a:latin typeface="Times New Roman"/>
                          <a:ea typeface="Times New Roman"/>
                          <a:cs typeface="Times New Roman"/>
                        </a:rPr>
                        <a:t>Modulation</a:t>
                      </a:r>
                      <a:r>
                        <a:rPr lang="pl-PL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16QAM (E-DPDCH), QPSK (S-E-DPDCH)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Maximum. Inf. Bit Rate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kbps 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12159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for E-DPDCH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and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pl-PL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for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S-E-</a:t>
                      </a:r>
                      <a:r>
                        <a:rPr lang="pl-PL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pl-PL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TTI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ms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Number of HARQ Processes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Processes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Information Bit Payload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24318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Binary Channel Bits per TTI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(3840 / SF x TTI sum for all channels)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34560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Coding Rate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/ 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0.704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Physical Channel Codes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SF for each physical channel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{2,2,4,4}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5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E-DPDCH/DPCCH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S-E-DPDCH/DPCCH power ratio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19.99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16.03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16.03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pl-PL" sz="12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r>
                        <a:rPr lang="pl-PL" sz="1200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l-PL" sz="12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[6.00] </a:t>
                      </a:r>
                      <a:r>
                        <a:rPr lang="pl-PL" sz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or</a:t>
                      </a:r>
                      <a:r>
                        <a:rPr lang="pl-PL" sz="12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[8.00]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19.99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E-DPDCH/DPCCH power ratio is calculated for a single E-DPDCH with SF 4. The power of an E-DPDCH with SF2 is twice that of an E-DPDCH with SF4.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</TotalTime>
  <Words>686</Words>
  <Application>Microsoft Office PowerPoint</Application>
  <PresentationFormat>On-screen Show (4:3)</PresentationFormat>
  <Paragraphs>164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Way forward on BS performance requirements for HSUPA MIMO</vt:lpstr>
      <vt:lpstr>Slide 2</vt:lpstr>
      <vt:lpstr>E-DPDCH/S-E-DPDCH demodulation performance</vt:lpstr>
      <vt:lpstr>S-E-DPCCH detection performance</vt:lpstr>
      <vt:lpstr>TPI generation performance</vt:lpstr>
      <vt:lpstr>Appendix Simulation assumptions </vt:lpstr>
      <vt:lpstr>Appendix FRC9 (boosted E-DPCCH)</vt:lpstr>
      <vt:lpstr>Appendix FRC10 (boosted E-DPCCH)</vt:lpstr>
      <vt:lpstr>Appendix FRC11 (boosted E-DPCCH)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performance requirements for HSUPA MIMO</dc:title>
  <dc:creator>bechta</dc:creator>
  <cp:lastModifiedBy>bechta</cp:lastModifiedBy>
  <cp:revision>24</cp:revision>
  <dcterms:created xsi:type="dcterms:W3CDTF">2013-05-21T12:01:34Z</dcterms:created>
  <dcterms:modified xsi:type="dcterms:W3CDTF">2013-05-24T00:08:51Z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-648142205</vt:i4>
  </property>
  <property fmtid="{D5CDD505-2E9C-101B-9397-08002B2CF9AE}" pid="3" name="_NewReviewCycle">
    <vt:lpwstr/>
  </property>
  <property fmtid="{D5CDD505-2E9C-101B-9397-08002B2CF9AE}" pid="4" name="_EmailSubject">
    <vt:lpwstr>WF for HSUPA MIMO on BS perf req</vt:lpwstr>
  </property>
  <property fmtid="{D5CDD505-2E9C-101B-9397-08002B2CF9AE}" pid="5" name="_AuthorEmail">
    <vt:lpwstr>heechoon@qti.qualcomm.com</vt:lpwstr>
  </property>
  <property fmtid="{D5CDD505-2E9C-101B-9397-08002B2CF9AE}" pid="6" name="_AuthorEmailDisplayName">
    <vt:lpwstr>Lee, Heechoon</vt:lpwstr>
  </property>
</Properties>
</file>