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commentAuthors.xml" ContentType="application/vnd.openxmlformats-officedocument.presentationml.commentAuthors+xml"/>
  <Override PartName="/ppt/slideLayouts/slideLayout6.xml" ContentType="application/vnd.openxmlformats-officedocument.presentationml.slideLayout+xml"/>
  <Override PartName="/ppt/slides/slide5.xml" ContentType="application/vnd.openxmlformats-officedocument.presentationml.slide+xml"/>
  <Default Extension="wmf" ContentType="image/x-wmf"/>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Default Extension="vml" ContentType="application/vnd.openxmlformats-officedocument.vmlDrawing"/>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embeddings/Microsoft_Equation1.bin" ContentType="application/vnd.openxmlformats-officedocument.oleObject"/>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8"/>
  </p:notesMasterIdLst>
  <p:sldIdLst>
    <p:sldId id="260" r:id="rId2"/>
    <p:sldId id="264" r:id="rId3"/>
    <p:sldId id="263" r:id="rId4"/>
    <p:sldId id="265" r:id="rId5"/>
    <p:sldId id="261" r:id="rId6"/>
    <p:sldId id="266" r:id="rId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mAuthor id="0" name="Terri Brooks" initials="" lastIdx="0" clrIdx="0"/>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99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p:scale>
          <a:sx n="90" d="100"/>
          <a:sy n="90" d="100"/>
        </p:scale>
        <p:origin x="-2872" y="-136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notesMaster" Target="notesMasters/notesMaster1.xml"/><Relationship Id="rId9" Type="http://schemas.openxmlformats.org/officeDocument/2006/relationships/printerSettings" Target="printerSettings/printerSettings1.bin"/><Relationship Id="rId10"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180585E5-DD86-4F23-B9F0-93784A45959E}" type="datetimeFigureOut">
              <a:rPr lang="en-US"/>
              <a:pPr>
                <a:defRPr/>
              </a:pPr>
              <a:t>5/23/13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F51FE726-3772-43F9-A610-FCFE065C88F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1" name="幻灯片图像占位符 1"/>
          <p:cNvSpPr>
            <a:spLocks noGrp="1" noRot="1" noChangeAspect="1" noTextEdit="1"/>
          </p:cNvSpPr>
          <p:nvPr>
            <p:ph type="sldImg"/>
          </p:nvPr>
        </p:nvSpPr>
        <p:spPr bwMode="auto">
          <a:noFill/>
          <a:ln>
            <a:solidFill>
              <a:srgbClr val="000000"/>
            </a:solidFill>
            <a:miter lim="800000"/>
            <a:headEnd/>
            <a:tailEnd/>
          </a:ln>
        </p:spPr>
      </p:sp>
      <p:sp>
        <p:nvSpPr>
          <p:cNvPr id="153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536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5D4E5AF-83FB-41FC-B759-19D169B1EB1F}" type="slidenum">
              <a:rPr lang="zh-CN" altLang="en-US">
                <a:cs typeface="Arial" charset="0"/>
              </a:rPr>
              <a:pPr fontAlgn="base">
                <a:spcBef>
                  <a:spcPct val="0"/>
                </a:spcBef>
                <a:spcAft>
                  <a:spcPct val="0"/>
                </a:spcAft>
                <a:defRPr/>
              </a:pPr>
              <a:t>1</a:t>
            </a:fld>
            <a:endParaRPr lang="en-US" altLang="zh-CN">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v-SE" smtClean="0"/>
          </a:p>
        </p:txBody>
      </p:sp>
      <p:sp>
        <p:nvSpPr>
          <p:cNvPr id="4" name="Slide Number Placeholder 3"/>
          <p:cNvSpPr>
            <a:spLocks noGrp="1"/>
          </p:cNvSpPr>
          <p:nvPr>
            <p:ph type="sldNum" sz="quarter" idx="5"/>
          </p:nvPr>
        </p:nvSpPr>
        <p:spPr/>
        <p:txBody>
          <a:bodyPr/>
          <a:lstStyle/>
          <a:p>
            <a:pPr>
              <a:defRPr/>
            </a:pPr>
            <a:fld id="{0829AA68-0967-4CCC-8058-3210D137090C}" type="slidenum">
              <a:rPr lang="en-US" smtClean="0"/>
              <a:pPr>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v-SE" smtClean="0"/>
          </a:p>
        </p:txBody>
      </p:sp>
      <p:sp>
        <p:nvSpPr>
          <p:cNvPr id="4" name="Slide Number Placeholder 3"/>
          <p:cNvSpPr>
            <a:spLocks noGrp="1"/>
          </p:cNvSpPr>
          <p:nvPr>
            <p:ph type="sldNum" sz="quarter" idx="5"/>
          </p:nvPr>
        </p:nvSpPr>
        <p:spPr/>
        <p:txBody>
          <a:bodyPr/>
          <a:lstStyle/>
          <a:p>
            <a:pPr>
              <a:defRPr/>
            </a:pPr>
            <a:fld id="{EDE58E4F-6762-4F3F-9ED9-6B4B885AB3C2}"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v-SE" smtClean="0"/>
          </a:p>
        </p:txBody>
      </p:sp>
      <p:sp>
        <p:nvSpPr>
          <p:cNvPr id="4" name="Slide Number Placeholder 3"/>
          <p:cNvSpPr>
            <a:spLocks noGrp="1"/>
          </p:cNvSpPr>
          <p:nvPr>
            <p:ph type="sldNum" sz="quarter" idx="5"/>
          </p:nvPr>
        </p:nvSpPr>
        <p:spPr/>
        <p:txBody>
          <a:bodyPr/>
          <a:lstStyle/>
          <a:p>
            <a:pPr>
              <a:defRPr/>
            </a:pPr>
            <a:fld id="{405DC762-7220-4672-85D5-A0DF436F521B}"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v-SE" smtClean="0"/>
          </a:p>
        </p:txBody>
      </p:sp>
      <p:sp>
        <p:nvSpPr>
          <p:cNvPr id="4" name="Slide Number Placeholder 3"/>
          <p:cNvSpPr>
            <a:spLocks noGrp="1"/>
          </p:cNvSpPr>
          <p:nvPr>
            <p:ph type="sldNum" sz="quarter" idx="5"/>
          </p:nvPr>
        </p:nvSpPr>
        <p:spPr/>
        <p:txBody>
          <a:bodyPr/>
          <a:lstStyle/>
          <a:p>
            <a:pPr>
              <a:defRPr/>
            </a:pPr>
            <a:fld id="{39DF52B8-12D4-4EFB-B1D3-F23882627C38}"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v-SE" smtClean="0"/>
          </a:p>
        </p:txBody>
      </p:sp>
      <p:sp>
        <p:nvSpPr>
          <p:cNvPr id="4" name="Slide Number Placeholder 3"/>
          <p:cNvSpPr>
            <a:spLocks noGrp="1"/>
          </p:cNvSpPr>
          <p:nvPr>
            <p:ph type="sldNum" sz="quarter" idx="5"/>
          </p:nvPr>
        </p:nvSpPr>
        <p:spPr/>
        <p:txBody>
          <a:bodyPr/>
          <a:lstStyle/>
          <a:p>
            <a:pPr>
              <a:defRPr/>
            </a:pPr>
            <a:fld id="{68691795-E51C-45D7-A058-150667CB3DF7}" type="slidenum">
              <a:rPr lang="en-US" smtClean="0"/>
              <a:pPr>
                <a:defRPr/>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D42AFDCF-3BEB-4D19-BE4F-0811AE652F69}" type="datetimeFigureOut">
              <a:rPr lang="en-US"/>
              <a:pPr>
                <a:defRPr/>
              </a:pPr>
              <a:t>5/23/13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09DF043-6C97-4DF3-BFED-06007FE199B4}"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A9EC08B-A2E9-4EE7-8B1E-A5D23DE15BA1}" type="datetimeFigureOut">
              <a:rPr lang="en-US"/>
              <a:pPr>
                <a:defRPr/>
              </a:pPr>
              <a:t>5/23/13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C892C5C-1BB2-4390-976A-5EC4FA5EB55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0B630DD-7B59-4EBD-BF0F-1392D0399698}" type="datetimeFigureOut">
              <a:rPr lang="en-US"/>
              <a:pPr>
                <a:defRPr/>
              </a:pPr>
              <a:t>5/23/13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7F10F3E-FE8E-42E9-99E5-F24616096E5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1F81093-61AE-45BD-8707-8452C4C9392B}" type="datetimeFigureOut">
              <a:rPr lang="en-US"/>
              <a:pPr>
                <a:defRPr/>
              </a:pPr>
              <a:t>5/23/13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A902D01-40BD-489B-923B-05055BBF2DC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25DFF6B-8B7B-48F3-8DF5-4A2AC2EB790B}" type="datetimeFigureOut">
              <a:rPr lang="en-US"/>
              <a:pPr>
                <a:defRPr/>
              </a:pPr>
              <a:t>5/23/13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F7EF3E1-06FB-4AF9-A970-696ED82DFDD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F257452-C928-4547-AA0B-AF16F18CFFA2}" type="datetimeFigureOut">
              <a:rPr lang="en-US"/>
              <a:pPr>
                <a:defRPr/>
              </a:pPr>
              <a:t>5/23/13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467A217-D629-427D-86B6-7DCEB8ADB0DD}"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F8D7E6B-5BBA-4907-80FC-D479D19EA0A2}" type="datetimeFigureOut">
              <a:rPr lang="en-US"/>
              <a:pPr>
                <a:defRPr/>
              </a:pPr>
              <a:t>5/23/13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91F368BB-53AA-475A-B297-DED193C08AC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B4468B9-C4DB-450F-A161-886D176DA9E3}" type="datetimeFigureOut">
              <a:rPr lang="en-US"/>
              <a:pPr>
                <a:defRPr/>
              </a:pPr>
              <a:t>5/23/13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C2217692-91DE-4CE7-9935-3B0A8896D104}"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94715BF-42EE-49A3-B1AE-746E692AB7B4}" type="datetimeFigureOut">
              <a:rPr lang="en-US"/>
              <a:pPr>
                <a:defRPr/>
              </a:pPr>
              <a:t>5/23/13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626DEA11-1D3E-4845-B7E2-C77BE538145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7E3DBDC-7B85-468D-9538-25921DB2D963}" type="datetimeFigureOut">
              <a:rPr lang="en-US"/>
              <a:pPr>
                <a:defRPr/>
              </a:pPr>
              <a:t>5/23/13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11712DD-1211-492E-B78C-825028A5707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2959E56-C80C-4366-A345-79938F4316F8}" type="datetimeFigureOut">
              <a:rPr lang="en-US"/>
              <a:pPr>
                <a:defRPr/>
              </a:pPr>
              <a:t>5/23/13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0FD16BD-CCDD-459D-87D9-47076CB9AC0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0C36592F-8DC6-4E67-8A69-C486F3B86DFA}" type="datetimeFigureOut">
              <a:rPr lang="en-US"/>
              <a:pPr>
                <a:defRPr/>
              </a:pPr>
              <a:t>5/23/13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FD77E85B-89B5-4430-951D-854A23F70BB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oleObject" Target="../embeddings/Microsoft_Equation1.bin"/><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7" name="标题 1"/>
          <p:cNvSpPr>
            <a:spLocks noGrp="1"/>
          </p:cNvSpPr>
          <p:nvPr>
            <p:ph type="ctrTitle"/>
          </p:nvPr>
        </p:nvSpPr>
        <p:spPr/>
        <p:txBody>
          <a:bodyPr/>
          <a:lstStyle/>
          <a:p>
            <a:pPr eaLnBrk="1" hangingPunct="1"/>
            <a:r>
              <a:rPr lang="en-US" altLang="zh-CN" smtClean="0"/>
              <a:t>WF on TS 36.111 Section 6 Requirements</a:t>
            </a:r>
            <a:endParaRPr lang="zh-CN" altLang="en-US" smtClean="0"/>
          </a:p>
        </p:txBody>
      </p:sp>
      <p:sp>
        <p:nvSpPr>
          <p:cNvPr id="14338" name="副标题 2"/>
          <p:cNvSpPr>
            <a:spLocks noGrp="1"/>
          </p:cNvSpPr>
          <p:nvPr>
            <p:ph type="subTitle" idx="1"/>
          </p:nvPr>
        </p:nvSpPr>
        <p:spPr/>
        <p:txBody>
          <a:bodyPr/>
          <a:lstStyle/>
          <a:p>
            <a:pPr eaLnBrk="1" hangingPunct="1"/>
            <a:r>
              <a:rPr lang="en-US" altLang="zh-CN" smtClean="0">
                <a:solidFill>
                  <a:schemeClr val="tx1"/>
                </a:solidFill>
              </a:rPr>
              <a:t>TruePosition, Andrew Corporation</a:t>
            </a:r>
            <a:endParaRPr lang="zh-CN" altLang="en-US" smtClean="0">
              <a:solidFill>
                <a:schemeClr val="tx1"/>
              </a:solidFill>
            </a:endParaRPr>
          </a:p>
        </p:txBody>
      </p:sp>
      <p:sp>
        <p:nvSpPr>
          <p:cNvPr id="14339" name="TextBox 3"/>
          <p:cNvSpPr txBox="1">
            <a:spLocks noChangeArrowheads="1"/>
          </p:cNvSpPr>
          <p:nvPr/>
        </p:nvSpPr>
        <p:spPr bwMode="auto">
          <a:xfrm>
            <a:off x="179388" y="188913"/>
            <a:ext cx="3340100" cy="923925"/>
          </a:xfrm>
          <a:prstGeom prst="rect">
            <a:avLst/>
          </a:prstGeom>
          <a:noFill/>
          <a:ln w="9525">
            <a:noFill/>
            <a:miter lim="800000"/>
            <a:headEnd/>
            <a:tailEnd/>
          </a:ln>
        </p:spPr>
        <p:txBody>
          <a:bodyPr wrap="none">
            <a:spAutoFit/>
          </a:bodyPr>
          <a:lstStyle/>
          <a:p>
            <a:r>
              <a:rPr lang="en-US" altLang="zh-CN" b="1">
                <a:latin typeface="Calibri" pitchFamily="34" charset="0"/>
              </a:rPr>
              <a:t>3GPP TSG RAN WG4 #67</a:t>
            </a:r>
          </a:p>
          <a:p>
            <a:r>
              <a:rPr lang="en-US" altLang="zh-CN" b="1">
                <a:latin typeface="Calibri" pitchFamily="34" charset="0"/>
              </a:rPr>
              <a:t>Fukuoka, Japan, 20-24 April 2013</a:t>
            </a:r>
          </a:p>
          <a:p>
            <a:r>
              <a:rPr lang="en-US" altLang="zh-CN" b="1">
                <a:latin typeface="Calibri" pitchFamily="34" charset="0"/>
              </a:rPr>
              <a:t>Agenda Item: 6.8.1.2</a:t>
            </a:r>
            <a:endParaRPr lang="zh-CN" altLang="en-US" b="1">
              <a:latin typeface="Calibri" pitchFamily="34" charset="0"/>
            </a:endParaRPr>
          </a:p>
        </p:txBody>
      </p:sp>
      <p:sp>
        <p:nvSpPr>
          <p:cNvPr id="14340" name="TextBox 4"/>
          <p:cNvSpPr txBox="1">
            <a:spLocks noChangeArrowheads="1"/>
          </p:cNvSpPr>
          <p:nvPr/>
        </p:nvSpPr>
        <p:spPr bwMode="auto">
          <a:xfrm>
            <a:off x="7524750" y="188913"/>
            <a:ext cx="1204251" cy="369332"/>
          </a:xfrm>
          <a:prstGeom prst="rect">
            <a:avLst/>
          </a:prstGeom>
          <a:noFill/>
          <a:ln w="9525">
            <a:noFill/>
            <a:miter lim="800000"/>
            <a:headEnd/>
            <a:tailEnd/>
          </a:ln>
        </p:spPr>
        <p:txBody>
          <a:bodyPr wrap="none">
            <a:spAutoFit/>
          </a:bodyPr>
          <a:lstStyle/>
          <a:p>
            <a:r>
              <a:rPr lang="en-US" altLang="zh-CN" b="1" dirty="0">
                <a:latin typeface="Calibri" pitchFamily="34" charset="0"/>
              </a:rPr>
              <a:t>R4-</a:t>
            </a:r>
            <a:r>
              <a:rPr lang="en-US" altLang="zh-CN" b="1" dirty="0" smtClean="0">
                <a:latin typeface="Calibri" pitchFamily="34" charset="0"/>
              </a:rPr>
              <a:t>132946</a:t>
            </a:r>
            <a:endParaRPr lang="zh-CN" altLang="en-US" b="1" dirty="0">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5" name="Title 1"/>
          <p:cNvSpPr>
            <a:spLocks noGrp="1"/>
          </p:cNvSpPr>
          <p:nvPr>
            <p:ph type="title" idx="4294967295"/>
          </p:nvPr>
        </p:nvSpPr>
        <p:spPr/>
        <p:txBody>
          <a:bodyPr/>
          <a:lstStyle/>
          <a:p>
            <a:pPr eaLnBrk="1" hangingPunct="1"/>
            <a:r>
              <a:rPr lang="en-US" smtClean="0"/>
              <a:t>UL RTOA Requirements with DRX</a:t>
            </a:r>
          </a:p>
        </p:txBody>
      </p:sp>
      <p:sp>
        <p:nvSpPr>
          <p:cNvPr id="16386" name="Content Placeholder 2"/>
          <p:cNvSpPr>
            <a:spLocks/>
          </p:cNvSpPr>
          <p:nvPr/>
        </p:nvSpPr>
        <p:spPr bwMode="auto">
          <a:xfrm>
            <a:off x="457200" y="1600200"/>
            <a:ext cx="8229600" cy="4525963"/>
          </a:xfrm>
          <a:prstGeom prst="rect">
            <a:avLst/>
          </a:prstGeom>
          <a:noFill/>
          <a:ln w="9525">
            <a:noFill/>
            <a:miter lim="800000"/>
            <a:headEnd/>
            <a:tailEnd/>
          </a:ln>
        </p:spPr>
        <p:txBody>
          <a:bodyPr/>
          <a:lstStyle/>
          <a:p>
            <a:pPr marL="742950" lvl="1" indent="-285750">
              <a:spcBef>
                <a:spcPct val="20000"/>
              </a:spcBef>
              <a:buFont typeface="Wingdings" pitchFamily="2" charset="2"/>
              <a:buChar char="§"/>
            </a:pPr>
            <a:r>
              <a:rPr lang="en-GB" dirty="0"/>
              <a:t>A UE configured with DRX does not transmit instances of periodic SRS while not in Active Time state</a:t>
            </a:r>
            <a:r>
              <a:rPr lang="en-US" dirty="0"/>
              <a:t> [TS 36.321]</a:t>
            </a:r>
          </a:p>
          <a:p>
            <a:pPr marL="742950" lvl="1" indent="-285750">
              <a:spcBef>
                <a:spcPts val="438"/>
              </a:spcBef>
              <a:buFont typeface="Wingdings" pitchFamily="2" charset="2"/>
              <a:buChar char="§"/>
            </a:pPr>
            <a:endParaRPr lang="en-US" dirty="0"/>
          </a:p>
          <a:p>
            <a:pPr marL="742950" lvl="1" indent="-285750">
              <a:spcBef>
                <a:spcPts val="438"/>
              </a:spcBef>
              <a:buFont typeface="Wingdings" pitchFamily="2" charset="2"/>
              <a:buChar char="§"/>
            </a:pPr>
            <a:r>
              <a:rPr lang="en-US" dirty="0"/>
              <a:t>In LTE Rel-11:</a:t>
            </a:r>
          </a:p>
          <a:p>
            <a:pPr marL="1143000" lvl="2" indent="-228600">
              <a:spcBef>
                <a:spcPts val="438"/>
              </a:spcBef>
              <a:buFont typeface="Wingdings" pitchFamily="2" charset="2"/>
              <a:buChar char="§"/>
            </a:pPr>
            <a:r>
              <a:rPr lang="en-US" dirty="0"/>
              <a:t>UL RTOA measurements may fail when UE is configured with DRX while the UL RTOA measurements are performed by </a:t>
            </a:r>
            <a:r>
              <a:rPr lang="en-US" dirty="0" err="1"/>
              <a:t>LMUs</a:t>
            </a:r>
            <a:endParaRPr lang="en-US" dirty="0"/>
          </a:p>
          <a:p>
            <a:pPr marL="1143000" lvl="2" indent="-228600">
              <a:spcBef>
                <a:spcPts val="438"/>
              </a:spcBef>
              <a:buFont typeface="Wingdings" pitchFamily="2" charset="2"/>
              <a:buChar char="§"/>
            </a:pPr>
            <a:r>
              <a:rPr lang="en-US" dirty="0"/>
              <a:t>UL RTOA requirements with DRX are not specified</a:t>
            </a:r>
          </a:p>
          <a:p>
            <a:pPr marL="342900" indent="-342900">
              <a:spcBef>
                <a:spcPct val="20000"/>
              </a:spcBef>
              <a:buFont typeface="Arial" charset="0"/>
              <a:buChar char="•"/>
            </a:pPr>
            <a:endParaRPr lang="en-US" sz="3200" dirty="0">
              <a:solidFill>
                <a:schemeClr val="folHlink"/>
              </a:solidFill>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44" name="Title 1"/>
          <p:cNvSpPr>
            <a:spLocks noGrp="1"/>
          </p:cNvSpPr>
          <p:nvPr>
            <p:ph type="title"/>
          </p:nvPr>
        </p:nvSpPr>
        <p:spPr/>
        <p:txBody>
          <a:bodyPr/>
          <a:lstStyle/>
          <a:p>
            <a:pPr eaLnBrk="1" hangingPunct="1"/>
            <a:r>
              <a:rPr lang="en-US" sz="4000" dirty="0" smtClean="0"/>
              <a:t>UL RTOA Measurement Requirements without DRX</a:t>
            </a:r>
          </a:p>
        </p:txBody>
      </p:sp>
      <p:sp>
        <p:nvSpPr>
          <p:cNvPr id="18445" name="Content Placeholder 2"/>
          <p:cNvSpPr>
            <a:spLocks/>
          </p:cNvSpPr>
          <p:nvPr/>
        </p:nvSpPr>
        <p:spPr bwMode="auto">
          <a:xfrm>
            <a:off x="457200" y="1600200"/>
            <a:ext cx="8229600" cy="4525963"/>
          </a:xfrm>
          <a:prstGeom prst="rect">
            <a:avLst/>
          </a:prstGeom>
          <a:noFill/>
          <a:ln w="9525">
            <a:noFill/>
            <a:miter lim="800000"/>
            <a:headEnd/>
            <a:tailEnd/>
          </a:ln>
        </p:spPr>
        <p:txBody>
          <a:bodyPr/>
          <a:lstStyle/>
          <a:p>
            <a:pPr marL="742950" lvl="1" indent="-285750">
              <a:spcBef>
                <a:spcPct val="20000"/>
              </a:spcBef>
              <a:buFont typeface="Wingdings" pitchFamily="2" charset="2"/>
              <a:buChar char="§"/>
            </a:pPr>
            <a:r>
              <a:rPr lang="en-US" dirty="0">
                <a:latin typeface="Calibri" pitchFamily="34" charset="0"/>
              </a:rPr>
              <a:t>The currently specified in 36.111 UL RTOA measurement requirements for FDD are limited to when the UE is not configured with DRX</a:t>
            </a:r>
          </a:p>
          <a:p>
            <a:pPr marL="1143000" lvl="2" indent="-228600">
              <a:spcBef>
                <a:spcPct val="20000"/>
              </a:spcBef>
              <a:buFont typeface="Wingdings" pitchFamily="2" charset="2"/>
              <a:buChar char="§"/>
            </a:pPr>
            <a:endParaRPr lang="sv-SE" dirty="0">
              <a:latin typeface="Calibri" pitchFamily="34" charset="0"/>
            </a:endParaRPr>
          </a:p>
          <a:p>
            <a:pPr marL="742950" lvl="1" indent="-285750">
              <a:spcBef>
                <a:spcPct val="20000"/>
              </a:spcBef>
              <a:buFont typeface="Wingdings" pitchFamily="2" charset="2"/>
              <a:buChar char="§"/>
            </a:pPr>
            <a:r>
              <a:rPr lang="sv-SE" dirty="0">
                <a:latin typeface="Calibri" pitchFamily="34" charset="0"/>
              </a:rPr>
              <a:t>TDD requirements without DRX</a:t>
            </a:r>
          </a:p>
          <a:p>
            <a:pPr marL="1143000" lvl="2" indent="-228600">
              <a:spcBef>
                <a:spcPct val="20000"/>
              </a:spcBef>
              <a:buFont typeface="Wingdings" pitchFamily="2" charset="2"/>
              <a:buChar char="§"/>
            </a:pPr>
            <a:r>
              <a:rPr lang="sv-SE" dirty="0">
                <a:latin typeface="Calibri" pitchFamily="34" charset="0"/>
              </a:rPr>
              <a:t>When Tsrs&gt;2ms, FDD UL RTOA measurement requirements without DRX apply also for TDD</a:t>
            </a:r>
          </a:p>
          <a:p>
            <a:pPr marL="742950" lvl="1" indent="-285750">
              <a:spcBef>
                <a:spcPct val="20000"/>
              </a:spcBef>
              <a:buFont typeface="Wingdings" pitchFamily="2" charset="2"/>
              <a:buChar char="§"/>
            </a:pPr>
            <a:endParaRPr lang="sv-SE" dirty="0">
              <a:latin typeface="Calibri" pitchFamily="34" charset="0"/>
            </a:endParaRPr>
          </a:p>
          <a:p>
            <a:pPr marL="1143000" lvl="2" indent="-228600">
              <a:spcBef>
                <a:spcPct val="20000"/>
              </a:spcBef>
              <a:buFont typeface="Wingdings" pitchFamily="2" charset="2"/>
              <a:buChar char="§"/>
            </a:pPr>
            <a:r>
              <a:rPr lang="sv-SE" dirty="0">
                <a:latin typeface="Calibri" pitchFamily="34" charset="0"/>
              </a:rPr>
              <a:t>When Tsrs=2ms, the UL RTOA measurement time is as below:</a:t>
            </a:r>
          </a:p>
          <a:p>
            <a:pPr marL="1143000" lvl="2" indent="-228600">
              <a:spcBef>
                <a:spcPct val="20000"/>
              </a:spcBef>
              <a:buFont typeface="Wingdings" pitchFamily="2" charset="2"/>
              <a:buChar char="§"/>
            </a:pPr>
            <a:endParaRPr lang="en-US" sz="1600" dirty="0">
              <a:latin typeface="Calibri" pitchFamily="34" charset="0"/>
            </a:endParaRPr>
          </a:p>
          <a:p>
            <a:pPr marL="742950" lvl="1" indent="-285750">
              <a:spcBef>
                <a:spcPct val="20000"/>
              </a:spcBef>
              <a:buFont typeface="Wingdings" pitchFamily="2" charset="2"/>
              <a:buChar char="§"/>
            </a:pPr>
            <a:endParaRPr lang="en-US" dirty="0">
              <a:latin typeface="Calibri" pitchFamily="34" charset="0"/>
            </a:endParaRPr>
          </a:p>
          <a:p>
            <a:pPr marL="742950" lvl="1" indent="-285750">
              <a:spcBef>
                <a:spcPct val="20000"/>
              </a:spcBef>
              <a:buFont typeface="Arial" charset="0"/>
              <a:buNone/>
            </a:pPr>
            <a:endParaRPr lang="en-US" sz="1100" dirty="0">
              <a:latin typeface="Calibri" pitchFamily="34" charset="0"/>
            </a:endParaRPr>
          </a:p>
          <a:p>
            <a:pPr marL="742950" lvl="1" indent="-285750">
              <a:spcBef>
                <a:spcPct val="20000"/>
              </a:spcBef>
              <a:buFont typeface="Arial" charset="0"/>
              <a:buNone/>
            </a:pPr>
            <a:endParaRPr lang="en-GB" sz="1600" dirty="0">
              <a:latin typeface="Calibri" pitchFamily="34" charset="0"/>
            </a:endParaRPr>
          </a:p>
          <a:p>
            <a:pPr marL="342900" indent="-342900">
              <a:spcBef>
                <a:spcPct val="20000"/>
              </a:spcBef>
              <a:buFont typeface="Arial" charset="0"/>
              <a:buChar char="•"/>
            </a:pPr>
            <a:endParaRPr lang="en-US" sz="3200" dirty="0">
              <a:latin typeface="Calibri" pitchFamily="34" charset="0"/>
            </a:endParaRPr>
          </a:p>
          <a:p>
            <a:pPr marL="342900" indent="-342900">
              <a:spcBef>
                <a:spcPct val="20000"/>
              </a:spcBef>
              <a:buFont typeface="Arial" charset="0"/>
              <a:buChar char="•"/>
            </a:pPr>
            <a:endParaRPr lang="en-US" sz="3200" dirty="0">
              <a:latin typeface="Calibri" pitchFamily="34" charset="0"/>
            </a:endParaRPr>
          </a:p>
        </p:txBody>
      </p:sp>
      <p:graphicFrame>
        <p:nvGraphicFramePr>
          <p:cNvPr id="18443" name="Object 11"/>
          <p:cNvGraphicFramePr>
            <a:graphicFrameLocks noChangeAspect="1"/>
          </p:cNvGraphicFramePr>
          <p:nvPr/>
        </p:nvGraphicFramePr>
        <p:xfrm>
          <a:off x="3962400" y="4343400"/>
          <a:ext cx="1828800" cy="661988"/>
        </p:xfrm>
        <a:graphic>
          <a:graphicData uri="http://schemas.openxmlformats.org/presentationml/2006/ole">
            <p:oleObj spid="_x0000_s18443" name="Equation" r:id="rId4" imgW="1193760" imgH="431640" progId="Equation.3">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1" name="Title 5"/>
          <p:cNvSpPr>
            <a:spLocks noGrp="1"/>
          </p:cNvSpPr>
          <p:nvPr>
            <p:ph type="title"/>
          </p:nvPr>
        </p:nvSpPr>
        <p:spPr/>
        <p:txBody>
          <a:bodyPr/>
          <a:lstStyle/>
          <a:p>
            <a:pPr eaLnBrk="1" hangingPunct="1"/>
            <a:r>
              <a:rPr lang="en-US" smtClean="0"/>
              <a:t>Dropped SRS</a:t>
            </a:r>
          </a:p>
        </p:txBody>
      </p:sp>
      <p:sp>
        <p:nvSpPr>
          <p:cNvPr id="20482" name="Rectangle 6"/>
          <p:cNvSpPr>
            <a:spLocks noChangeArrowheads="1"/>
          </p:cNvSpPr>
          <p:nvPr/>
        </p:nvSpPr>
        <p:spPr bwMode="auto">
          <a:xfrm>
            <a:off x="762000" y="1752600"/>
            <a:ext cx="7696200" cy="2289175"/>
          </a:xfrm>
          <a:prstGeom prst="rect">
            <a:avLst/>
          </a:prstGeom>
          <a:noFill/>
          <a:ln w="9525">
            <a:noFill/>
            <a:miter lim="800000"/>
            <a:headEnd/>
            <a:tailEnd/>
          </a:ln>
        </p:spPr>
        <p:txBody>
          <a:bodyPr>
            <a:spAutoFit/>
          </a:bodyPr>
          <a:lstStyle/>
          <a:p>
            <a:pPr lvl="1">
              <a:buFont typeface="Wingdings" pitchFamily="2" charset="2"/>
              <a:buChar char="§"/>
            </a:pPr>
            <a:r>
              <a:rPr lang="en-US" dirty="0"/>
              <a:t>With or without DRX, dropped SRS may occur, e.g., </a:t>
            </a:r>
            <a:r>
              <a:rPr lang="sv-SE" dirty="0"/>
              <a:t>due to </a:t>
            </a:r>
            <a:r>
              <a:rPr lang="en-US" dirty="0"/>
              <a:t>measurement gaps, autonomous gaps, interruptions due to CA, and other channel transmissions</a:t>
            </a:r>
          </a:p>
          <a:p>
            <a:pPr lvl="1">
              <a:buFont typeface="Wingdings" pitchFamily="2" charset="2"/>
              <a:buChar char="§"/>
            </a:pPr>
            <a:endParaRPr lang="en-US" dirty="0"/>
          </a:p>
          <a:p>
            <a:pPr lvl="1">
              <a:buFont typeface="Wingdings" pitchFamily="2" charset="2"/>
              <a:buChar char="§"/>
            </a:pPr>
            <a:r>
              <a:rPr lang="en-US" dirty="0"/>
              <a:t>UL RTOA measurement performance may degrade when dropped SRS occur</a:t>
            </a:r>
          </a:p>
          <a:p>
            <a:pPr lvl="1">
              <a:buFont typeface="Wingdings" pitchFamily="2" charset="2"/>
              <a:buChar char="§"/>
            </a:pPr>
            <a:endParaRPr lang="en-US" dirty="0"/>
          </a:p>
          <a:p>
            <a:pPr lvl="1"/>
            <a:endParaRPr lang="en-US" dirty="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pPr eaLnBrk="1" hangingPunct="1"/>
            <a:r>
              <a:rPr lang="en-US" smtClean="0"/>
              <a:t>SRS Configuration Update</a:t>
            </a:r>
          </a:p>
        </p:txBody>
      </p:sp>
      <p:sp>
        <p:nvSpPr>
          <p:cNvPr id="22530" name="Content Placeholder 2"/>
          <p:cNvSpPr>
            <a:spLocks noGrp="1"/>
          </p:cNvSpPr>
          <p:nvPr>
            <p:ph idx="1"/>
          </p:nvPr>
        </p:nvSpPr>
        <p:spPr>
          <a:xfrm>
            <a:off x="228600" y="1600200"/>
            <a:ext cx="8458200" cy="4525963"/>
          </a:xfrm>
        </p:spPr>
        <p:txBody>
          <a:bodyPr/>
          <a:lstStyle/>
          <a:p>
            <a:pPr lvl="1" eaLnBrk="1" hangingPunct="1">
              <a:buFont typeface="Wingdings" pitchFamily="2" charset="2"/>
              <a:buChar char="§"/>
            </a:pPr>
            <a:endParaRPr lang="en-US" sz="1800" dirty="0" smtClean="0"/>
          </a:p>
          <a:p>
            <a:pPr lvl="1" eaLnBrk="1" hangingPunct="1">
              <a:buFont typeface="Wingdings" pitchFamily="2" charset="2"/>
              <a:buChar char="§"/>
            </a:pPr>
            <a:r>
              <a:rPr lang="en-US" sz="1800" dirty="0" smtClean="0"/>
              <a:t>UE SRS configuration may change for one or more cells or the set of cells </a:t>
            </a:r>
            <a:r>
              <a:rPr lang="en-US" sz="1800" dirty="0" err="1" smtClean="0"/>
              <a:t>withSRS</a:t>
            </a:r>
            <a:r>
              <a:rPr lang="en-US" sz="1800" dirty="0" smtClean="0"/>
              <a:t> configured for the UE may change during UL positioning</a:t>
            </a:r>
          </a:p>
          <a:p>
            <a:pPr lvl="1" eaLnBrk="1" hangingPunct="1">
              <a:buFont typeface="Wingdings" pitchFamily="2" charset="2"/>
              <a:buChar char="§"/>
            </a:pPr>
            <a:endParaRPr lang="en-US" sz="1800" dirty="0" smtClean="0"/>
          </a:p>
          <a:p>
            <a:pPr lvl="1" eaLnBrk="1" hangingPunct="1">
              <a:buFont typeface="Wingdings" pitchFamily="2" charset="2"/>
              <a:buChar char="§"/>
            </a:pPr>
            <a:r>
              <a:rPr lang="en-US" sz="1800" dirty="0" smtClean="0"/>
              <a:t>Upon receiving SRS configuration update, the LMU shall continue the UL RTOA measurement for a cell and report the measurement, while meeting the requirements in Section 6, in the following cases: </a:t>
            </a:r>
          </a:p>
          <a:p>
            <a:pPr lvl="1" eaLnBrk="1" hangingPunct="1">
              <a:buFont typeface="Wingdings" pitchFamily="2" charset="2"/>
              <a:buChar char="§"/>
            </a:pPr>
            <a:endParaRPr lang="en-US" sz="1800" dirty="0" smtClean="0"/>
          </a:p>
          <a:p>
            <a:pPr lvl="2" eaLnBrk="1" hangingPunct="1">
              <a:buFont typeface="Calibri" pitchFamily="34" charset="0"/>
              <a:buAutoNum type="arabicPeriod"/>
            </a:pPr>
            <a:r>
              <a:rPr lang="en-US" sz="1600" dirty="0" smtClean="0"/>
              <a:t>the new SRS configuration for the cell is the same as the SRS configuration for this cell before receiving the SRS configuration update </a:t>
            </a:r>
          </a:p>
          <a:p>
            <a:pPr lvl="2" eaLnBrk="1" hangingPunct="1">
              <a:buFont typeface="Calibri" pitchFamily="34" charset="0"/>
              <a:buAutoNum type="arabicPeriod"/>
            </a:pPr>
            <a:r>
              <a:rPr lang="en-US" sz="1600" dirty="0" smtClean="0"/>
              <a:t>the new SRS configuration for the cell is a superset of the SRS configuration for this cell received before the update, i.e., the updated SRS configuration comprises the SRS configuration before the update but may also have other SRS configured</a:t>
            </a:r>
          </a:p>
          <a:p>
            <a:pPr lvl="2" eaLnBrk="1" hangingPunct="1">
              <a:buFont typeface="Calibri" pitchFamily="34" charset="0"/>
              <a:buNone/>
            </a:pPr>
            <a:r>
              <a:rPr lang="en-US" sz="1600" dirty="0" smtClean="0"/>
              <a:t>Note: Requirements corresponding to the SRS period before the change apply in both cases above</a:t>
            </a:r>
          </a:p>
          <a:p>
            <a:pPr eaLnBrk="1" hangingPunct="1"/>
            <a:endParaRPr lang="en-US" dirty="0" smtClean="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7" name="Title 1"/>
          <p:cNvSpPr>
            <a:spLocks noGrp="1"/>
          </p:cNvSpPr>
          <p:nvPr>
            <p:ph type="title" idx="4294967295"/>
          </p:nvPr>
        </p:nvSpPr>
        <p:spPr/>
        <p:txBody>
          <a:bodyPr/>
          <a:lstStyle/>
          <a:p>
            <a:pPr eaLnBrk="1" hangingPunct="1"/>
            <a:r>
              <a:rPr lang="en-US" smtClean="0"/>
              <a:t>36.133</a:t>
            </a:r>
          </a:p>
        </p:txBody>
      </p:sp>
      <p:sp>
        <p:nvSpPr>
          <p:cNvPr id="24578" name="Content Placeholder 2"/>
          <p:cNvSpPr>
            <a:spLocks noGrp="1"/>
          </p:cNvSpPr>
          <p:nvPr>
            <p:ph idx="4294967295"/>
          </p:nvPr>
        </p:nvSpPr>
        <p:spPr>
          <a:xfrm>
            <a:off x="228600" y="1600200"/>
            <a:ext cx="8458200" cy="4525963"/>
          </a:xfrm>
        </p:spPr>
        <p:txBody>
          <a:bodyPr/>
          <a:lstStyle/>
          <a:p>
            <a:pPr eaLnBrk="1" hangingPunct="1"/>
            <a:r>
              <a:rPr lang="en-US" dirty="0" smtClean="0"/>
              <a:t>The agreements in this WF are to be also captured in TS 36.111</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1225</TotalTime>
  <Words>363</Words>
  <Application>Microsoft Macintosh PowerPoint</Application>
  <PresentationFormat>On-screen Show (4:3)</PresentationFormat>
  <Paragraphs>44</Paragraphs>
  <Slides>6</Slides>
  <Notes>6</Notes>
  <HiddenSlides>0</HiddenSlides>
  <MMClips>0</MMClips>
  <ScaleCrop>false</ScaleCrop>
  <HeadingPairs>
    <vt:vector size="6" baseType="variant">
      <vt:variant>
        <vt:lpstr>Design Template</vt:lpstr>
      </vt:variant>
      <vt:variant>
        <vt:i4>1</vt:i4>
      </vt:variant>
      <vt:variant>
        <vt:lpstr>Embedded OLE Servers</vt:lpstr>
      </vt:variant>
      <vt:variant>
        <vt:i4>1</vt:i4>
      </vt:variant>
      <vt:variant>
        <vt:lpstr>Slide Titles</vt:lpstr>
      </vt:variant>
      <vt:variant>
        <vt:i4>6</vt:i4>
      </vt:variant>
    </vt:vector>
  </HeadingPairs>
  <TitlesOfParts>
    <vt:vector size="8" baseType="lpstr">
      <vt:lpstr>Office Theme</vt:lpstr>
      <vt:lpstr>Equation</vt:lpstr>
      <vt:lpstr>WF on TS 36.111 Section 6 Requirements</vt:lpstr>
      <vt:lpstr>UL RTOA Requirements with DRX</vt:lpstr>
      <vt:lpstr>UL RTOA Measurement Requirements without DRX</vt:lpstr>
      <vt:lpstr>Dropped SRS</vt:lpstr>
      <vt:lpstr>SRS Configuration Update</vt:lpstr>
      <vt:lpstr>36.133</vt:lpstr>
    </vt:vector>
  </TitlesOfParts>
  <Company>Nokia Siemens Networks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Introduction of Elevation Domain Parameters in 3D Channel Modeling</dc:title>
  <dc:creator>Bishwarup Mondal</dc:creator>
  <cp:lastModifiedBy>Terri Brooks</cp:lastModifiedBy>
  <cp:revision>110</cp:revision>
  <dcterms:created xsi:type="dcterms:W3CDTF">2013-05-24T03:03:43Z</dcterms:created>
  <dcterms:modified xsi:type="dcterms:W3CDTF">2013-05-24T03:05:11Z</dcterms:modified>
</cp:coreProperties>
</file>