
<file path=[Content_Types].xml><?xml version="1.0" encoding="utf-8"?>
<Types xmlns="http://schemas.openxmlformats.org/package/2006/content-types">
  <Default Extension="rels" ContentType="application/vnd.openxmlformats-package.relationships+xml"/>
  <Override PartName="/ppt/slideLayouts/slideLayout1.xml" ContentType="application/vnd.openxmlformats-officedocument.presentationml.slideLayout+xml"/>
  <Default Extension="jpeg" ContentType="image/jpeg"/>
  <Default Extension="xml" ContentType="application/xml"/>
  <Override PartName="/ppt/tableStyles.xml" ContentType="application/vnd.openxmlformats-officedocument.presentationml.tableStyles+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commentAuthors.xml" ContentType="application/vnd.openxmlformats-officedocument.presentationml.commentAuthors+xml"/>
  <Override PartName="/ppt/slideLayouts/slideLayout6.xml" ContentType="application/vnd.openxmlformats-officedocument.presentationml.slideLayout+xml"/>
  <Override PartName="/ppt/slides/slide5.xml" ContentType="application/vnd.openxmlformats-officedocument.presentationml.slide+xml"/>
  <Default Extension="wmf" ContentType="image/x-wmf"/>
  <Override PartName="/ppt/theme/theme2.xml" ContentType="application/vnd.openxmlformats-officedocument.theme+xml"/>
  <Override PartName="/ppt/slideMasters/slideMaster1.xml" ContentType="application/vnd.openxmlformats-officedocument.presentationml.slideMaster+xml"/>
  <Override PartName="/ppt/slideLayouts/slideLayout4.xml" ContentType="application/vnd.openxmlformats-officedocument.presentationml.slideLayout+xml"/>
  <Override PartName="/ppt/slides/slide3.xml" ContentType="application/vnd.openxmlformats-officedocument.presentationml.slide+xml"/>
  <Override PartName="/ppt/slideLayouts/slideLayout10.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ppt/slideLayouts/slideLayout2.xml" ContentType="application/vnd.openxmlformats-officedocument.presentationml.slideLayout+xml"/>
  <Override PartName="/ppt/slides/slide1.xml" ContentType="application/vnd.openxmlformats-officedocument.presentationml.slide+xml"/>
  <Default Extension="bin" ContentType="application/vnd.openxmlformats-officedocument.presentationml.printerSettings"/>
  <Override PartName="/ppt/viewProps.xml" ContentType="application/vnd.openxmlformats-officedocument.presentationml.viewProps+xml"/>
  <Override PartName="/ppt/slideLayouts/slideLayout9.xml" ContentType="application/vnd.openxmlformats-officedocument.presentationml.slideLayout+xml"/>
  <Override PartName="/ppt/presentation.xml" ContentType="application/vnd.openxmlformats-officedocument.presentationml.presentation.main+xml"/>
  <Override PartName="/ppt/slideLayouts/slideLayout7.xml" ContentType="application/vnd.openxmlformats-officedocument.presentationml.slideLayout+xml"/>
  <Default Extension="vml" ContentType="application/vnd.openxmlformats-officedocument.vmlDrawing"/>
  <Override PartName="/ppt/notesMasters/notesMaster1.xml" ContentType="application/vnd.openxmlformats-officedocument.presentationml.notesMaster+xml"/>
  <Override PartName="/ppt/slideLayouts/slideLayout5.xml" ContentType="application/vnd.openxmlformats-officedocument.presentationml.slideLayout+xml"/>
  <Override PartName="/ppt/embeddings/Microsoft_Equation1.bin" ContentType="application/vnd.openxmlformats-officedocument.oleObject"/>
  <Override PartName="/ppt/slideLayouts/slideLayout11.xml" ContentType="application/vnd.openxmlformats-officedocument.presentationml.slideLayout+xml"/>
  <Override PartName="/ppt/slides/slide4.xml" ContentType="application/vnd.openxmlformats-officedocument.presentationml.slide+xml"/>
  <Override PartName="/ppt/theme/theme1.xml" ContentType="application/vnd.openxmlformats-officedocument.theme+xml"/>
  <Override PartName="/ppt/presProps.xml" ContentType="application/vnd.openxmlformats-officedocument.presentationml.presProps+xml"/>
  <Override PartName="/ppt/slideLayouts/slideLayout3.xml" ContentType="application/vnd.openxmlformats-officedocument.presentationml.slideLayout+xml"/>
  <Override PartName="/ppt/slides/slide2.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aveSubsetFonts="1">
  <p:sldMasterIdLst>
    <p:sldMasterId id="2147483648" r:id="rId1"/>
  </p:sldMasterIdLst>
  <p:notesMasterIdLst>
    <p:notesMasterId r:id="rId7"/>
  </p:notesMasterIdLst>
  <p:sldIdLst>
    <p:sldId id="260" r:id="rId2"/>
    <p:sldId id="264" r:id="rId3"/>
    <p:sldId id="265" r:id="rId4"/>
    <p:sldId id="263" r:id="rId5"/>
    <p:sldId id="261" r:id="rId6"/>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presentation>
</file>

<file path=ppt/commentAuthors.xml><?xml version="1.0" encoding="utf-8"?>
<p:cmAuthorLs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mAuthor id="0" name="Terri Brooks" initials="TB" lastIdx="0" clrIdx="0"/>
</p:cmAuthorLst>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extLst>
    <p:ext uri="{E76CE94A-603C-4142-B9EB-6D1370010A27}">
      <p14:discardImageEditData xmlns:mc="http://schemas.openxmlformats.org/markup-compatibility/2006" xmlns:mv="urn:schemas-microsoft-com:mac:vml" xmlns:p14="http://schemas.microsoft.com/office/powerpoint/2010/main" xmlns:p="http://schemas.openxmlformats.org/presentationml/2006/main" xmlns:r="http://schemas.openxmlformats.org/officeDocument/2006/relationships" xmlns:a="http://schemas.openxmlformats.org/drawingml/2006/main" xmlns="" val="0"/>
    </p:ext>
    <p:ext uri="{D31A062A-798A-4329-ABDD-BBA856620510}">
      <p14:defaultImageDpi xmlns:mc="http://schemas.openxmlformats.org/markup-compatibility/2006" xmlns:mv="urn:schemas-microsoft-com:mac:vml" xmlns:p14="http://schemas.microsoft.com/office/powerpoint/2010/main" xmlns:p="http://schemas.openxmlformats.org/presentationml/2006/main" xmlns:r="http://schemas.openxmlformats.org/officeDocument/2006/relationships" xmlns:a="http://schemas.openxmlformats.org/drawingml/2006/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normalViewPr>
    <p:restoredLeft sz="15620"/>
    <p:restoredTop sz="94660"/>
  </p:normalViewPr>
  <p:slideViewPr>
    <p:cSldViewPr>
      <p:cViewPr>
        <p:scale>
          <a:sx n="150" d="100"/>
          <a:sy n="150" d="100"/>
        </p:scale>
        <p:origin x="-1144" y="-88"/>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11" Type="http://schemas.openxmlformats.org/officeDocument/2006/relationships/viewProps" Target="viewProps.xml"/><Relationship Id="rId12" Type="http://schemas.openxmlformats.org/officeDocument/2006/relationships/theme" Target="theme/theme1.xml"/><Relationship Id="rId13"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notesMaster" Target="notesMasters/notesMaster1.xml"/><Relationship Id="rId8" Type="http://schemas.openxmlformats.org/officeDocument/2006/relationships/printerSettings" Target="printerSettings/printerSettings1.bin"/><Relationship Id="rId9" Type="http://schemas.openxmlformats.org/officeDocument/2006/relationships/commentAuthors" Target="commentAuthors.xml"/><Relationship Id="rId10" Type="http://schemas.openxmlformats.org/officeDocument/2006/relationships/presProps" Target="pres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cs typeface="+mn-cs"/>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smtClean="0">
                <a:latin typeface="+mn-lt"/>
                <a:cs typeface="+mn-cs"/>
              </a:defRPr>
            </a:lvl1pPr>
          </a:lstStyle>
          <a:p>
            <a:pPr>
              <a:defRPr/>
            </a:pPr>
            <a:fld id="{162F8DE2-A976-46C8-A5BF-0F2456026A73}" type="datetimeFigureOut">
              <a:rPr lang="en-US"/>
              <a:pPr>
                <a:defRPr/>
              </a:pPr>
              <a:t>5/10/13</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cs typeface="+mn-cs"/>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smtClean="0">
                <a:latin typeface="+mn-lt"/>
                <a:cs typeface="+mn-cs"/>
              </a:defRPr>
            </a:lvl1pPr>
          </a:lstStyle>
          <a:p>
            <a:pPr>
              <a:defRPr/>
            </a:pPr>
            <a:fld id="{CF1058D2-6BA1-45EB-8EF7-FF543BEF67E1}" type="slidenum">
              <a:rPr lang="en-US"/>
              <a:pPr>
                <a:defRPr/>
              </a:pPr>
              <a:t>‹#›</a:t>
            </a:fld>
            <a:endParaRPr lang="en-US"/>
          </a:p>
        </p:txBody>
      </p:sp>
    </p:spTree>
    <p:extLst>
      <p:ext uri="{BB962C8B-B14F-4D97-AF65-F5344CB8AC3E}">
        <p14:creationId xmlns:mc="http://schemas.openxmlformats.org/markup-compatibility/2006" xmlns:mv="urn:schemas-microsoft-com:mac:vml" xmlns:p14="http://schemas.microsoft.com/office/powerpoint/2010/main" xmlns:p="http://schemas.openxmlformats.org/presentationml/2006/main" xmlns:r="http://schemas.openxmlformats.org/officeDocument/2006/relationships" xmlns:a="http://schemas.openxmlformats.org/drawingml/2006/main" xmlns="" val="3346665124"/>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5361" name="幻灯片图像占位符 1"/>
          <p:cNvSpPr>
            <a:spLocks noGrp="1" noRot="1" noChangeAspect="1" noTextEdit="1"/>
          </p:cNvSpPr>
          <p:nvPr>
            <p:ph type="sldImg"/>
          </p:nvPr>
        </p:nvSpPr>
        <p:spPr bwMode="auto">
          <a:noFill/>
          <a:ln>
            <a:solidFill>
              <a:srgbClr val="000000"/>
            </a:solidFill>
            <a:miter lim="800000"/>
            <a:headEnd/>
            <a:tailEnd/>
          </a:ln>
        </p:spPr>
      </p:sp>
      <p:sp>
        <p:nvSpPr>
          <p:cNvPr id="15362" name="备注占位符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
        <p:nvSpPr>
          <p:cNvPr id="15363"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001E5349-518E-401C-9F37-2279065BACEC}" type="slidenum">
              <a:rPr lang="zh-CN" altLang="en-US">
                <a:cs typeface="Arial" charset="0"/>
              </a:rPr>
              <a:pPr fontAlgn="base">
                <a:spcBef>
                  <a:spcPct val="0"/>
                </a:spcBef>
                <a:spcAft>
                  <a:spcPct val="0"/>
                </a:spcAft>
              </a:pPr>
              <a:t>1</a:t>
            </a:fld>
            <a:endParaRPr lang="en-US" altLang="zh-CN">
              <a:cs typeface="Arial"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pPr>
              <a:defRPr/>
            </a:pPr>
            <a:fld id="{9B78F8C5-CC22-4A27-B2CB-357759E42A11}" type="datetimeFigureOut">
              <a:rPr lang="en-US"/>
              <a:pPr>
                <a:defRPr/>
              </a:pPr>
              <a:t>5/10/13</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16F38885-5F7E-49C4-9292-8D96AA18E38B}" type="slidenum">
              <a:rPr lang="en-US"/>
              <a:pPr>
                <a:defRPr/>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5AC288D7-7555-4EE8-8D54-26B721EEC34D}" type="datetimeFigureOut">
              <a:rPr lang="en-US"/>
              <a:pPr>
                <a:defRPr/>
              </a:pPr>
              <a:t>5/10/13</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C162586D-7530-47BC-9A1D-AA6EB947E738}"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062D0FCE-2BE7-4486-8257-DB2B2DA1FC81}" type="datetimeFigureOut">
              <a:rPr lang="en-US"/>
              <a:pPr>
                <a:defRPr/>
              </a:pPr>
              <a:t>5/10/13</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F66D174F-80E8-4478-B928-6F4DA7B54FA3}"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A407209E-810C-4A65-8C1D-32CD2D4690EE}" type="datetimeFigureOut">
              <a:rPr lang="en-US"/>
              <a:pPr>
                <a:defRPr/>
              </a:pPr>
              <a:t>5/10/13</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5F516B3E-BC89-49BB-A55D-DAD8D8924067}" type="slidenum">
              <a:rPr lang="en-US"/>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D3E34DB3-AB5C-467B-8D01-40E642D43555}" type="datetimeFigureOut">
              <a:rPr lang="en-US"/>
              <a:pPr>
                <a:defRPr/>
              </a:pPr>
              <a:t>5/10/13</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FB2AB386-7D39-410C-8F18-1EB318F366C0}" type="slidenum">
              <a:rPr lang="en-US"/>
              <a:pPr>
                <a:defRPr/>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lstStyle>
          <a:p>
            <a:pPr>
              <a:defRPr/>
            </a:pPr>
            <a:fld id="{2EC59D92-6A47-456C-82FA-AE5FE2AF7A63}" type="datetimeFigureOut">
              <a:rPr lang="en-US"/>
              <a:pPr>
                <a:defRPr/>
              </a:pPr>
              <a:t>5/10/13</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C82F6C7A-9B96-4AD8-98DB-7A27B8B59165}" type="slidenum">
              <a:rPr lang="en-US"/>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pPr>
              <a:defRPr/>
            </a:pPr>
            <a:fld id="{1BABB7AF-73B4-4AA8-B3A2-E41FFB1C6F2A}" type="datetimeFigureOut">
              <a:rPr lang="en-US"/>
              <a:pPr>
                <a:defRPr/>
              </a:pPr>
              <a:t>5/10/13</a:t>
            </a:fld>
            <a:endParaRPr lang="en-US"/>
          </a:p>
        </p:txBody>
      </p:sp>
      <p:sp>
        <p:nvSpPr>
          <p:cNvPr id="8" name="Footer Placeholder 4"/>
          <p:cNvSpPr>
            <a:spLocks noGrp="1"/>
          </p:cNvSpPr>
          <p:nvPr>
            <p:ph type="ftr" sz="quarter" idx="11"/>
          </p:nvPr>
        </p:nvSpPr>
        <p:spPr/>
        <p:txBody>
          <a:bodyPr/>
          <a:lstStyle>
            <a:lvl1pPr>
              <a:defRPr/>
            </a:lvl1pPr>
          </a:lstStyle>
          <a:p>
            <a:pPr>
              <a:defRPr/>
            </a:pPr>
            <a:endParaRPr lang="en-US"/>
          </a:p>
        </p:txBody>
      </p:sp>
      <p:sp>
        <p:nvSpPr>
          <p:cNvPr id="9" name="Slide Number Placeholder 5"/>
          <p:cNvSpPr>
            <a:spLocks noGrp="1"/>
          </p:cNvSpPr>
          <p:nvPr>
            <p:ph type="sldNum" sz="quarter" idx="12"/>
          </p:nvPr>
        </p:nvSpPr>
        <p:spPr/>
        <p:txBody>
          <a:bodyPr/>
          <a:lstStyle>
            <a:lvl1pPr>
              <a:defRPr/>
            </a:lvl1pPr>
          </a:lstStyle>
          <a:p>
            <a:pPr>
              <a:defRPr/>
            </a:pPr>
            <a:fld id="{3B037040-89E2-4603-AF07-FCC86CE08CDF}" type="slidenum">
              <a:rPr lang="en-US"/>
              <a:pPr>
                <a:defRPr/>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fld id="{7750DFCE-3F9F-4F1B-988B-EFC177669B50}" type="datetimeFigureOut">
              <a:rPr lang="en-US"/>
              <a:pPr>
                <a:defRPr/>
              </a:pPr>
              <a:t>5/10/13</a:t>
            </a:fld>
            <a:endParaRPr lang="en-US"/>
          </a:p>
        </p:txBody>
      </p:sp>
      <p:sp>
        <p:nvSpPr>
          <p:cNvPr id="4" name="Footer Placeholder 4"/>
          <p:cNvSpPr>
            <a:spLocks noGrp="1"/>
          </p:cNvSpPr>
          <p:nvPr>
            <p:ph type="ftr" sz="quarter" idx="11"/>
          </p:nvPr>
        </p:nvSpPr>
        <p:spPr/>
        <p:txBody>
          <a:bodyPr/>
          <a:lstStyle>
            <a:lvl1pPr>
              <a:defRPr/>
            </a:lvl1pPr>
          </a:lstStyle>
          <a:p>
            <a:pPr>
              <a:defRPr/>
            </a:pPr>
            <a:endParaRPr lang="en-US"/>
          </a:p>
        </p:txBody>
      </p:sp>
      <p:sp>
        <p:nvSpPr>
          <p:cNvPr id="5" name="Slide Number Placeholder 5"/>
          <p:cNvSpPr>
            <a:spLocks noGrp="1"/>
          </p:cNvSpPr>
          <p:nvPr>
            <p:ph type="sldNum" sz="quarter" idx="12"/>
          </p:nvPr>
        </p:nvSpPr>
        <p:spPr/>
        <p:txBody>
          <a:bodyPr/>
          <a:lstStyle>
            <a:lvl1pPr>
              <a:defRPr/>
            </a:lvl1pPr>
          </a:lstStyle>
          <a:p>
            <a:pPr>
              <a:defRPr/>
            </a:pPr>
            <a:fld id="{A8CFB7FE-5EB8-4726-B3F6-BD8290771F00}" type="slidenum">
              <a:rPr lang="en-US"/>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2C914E3A-6CDF-46C7-B2FF-25F305EF8EEC}" type="datetimeFigureOut">
              <a:rPr lang="en-US"/>
              <a:pPr>
                <a:defRPr/>
              </a:pPr>
              <a:t>5/10/13</a:t>
            </a:fld>
            <a:endParaRPr lang="en-US"/>
          </a:p>
        </p:txBody>
      </p:sp>
      <p:sp>
        <p:nvSpPr>
          <p:cNvPr id="3" name="Footer Placeholder 4"/>
          <p:cNvSpPr>
            <a:spLocks noGrp="1"/>
          </p:cNvSpPr>
          <p:nvPr>
            <p:ph type="ftr" sz="quarter" idx="11"/>
          </p:nvPr>
        </p:nvSpPr>
        <p:spPr/>
        <p:txBody>
          <a:bodyPr/>
          <a:lstStyle>
            <a:lvl1pPr>
              <a:defRPr/>
            </a:lvl1pPr>
          </a:lstStyle>
          <a:p>
            <a:pPr>
              <a:defRPr/>
            </a:pPr>
            <a:endParaRPr lang="en-US"/>
          </a:p>
        </p:txBody>
      </p:sp>
      <p:sp>
        <p:nvSpPr>
          <p:cNvPr id="4" name="Slide Number Placeholder 5"/>
          <p:cNvSpPr>
            <a:spLocks noGrp="1"/>
          </p:cNvSpPr>
          <p:nvPr>
            <p:ph type="sldNum" sz="quarter" idx="12"/>
          </p:nvPr>
        </p:nvSpPr>
        <p:spPr/>
        <p:txBody>
          <a:bodyPr/>
          <a:lstStyle>
            <a:lvl1pPr>
              <a:defRPr/>
            </a:lvl1pPr>
          </a:lstStyle>
          <a:p>
            <a:pPr>
              <a:defRPr/>
            </a:pPr>
            <a:fld id="{FC0EC9C9-264A-405B-9F4C-A369F4580198}" type="slidenum">
              <a:rPr lang="en-US"/>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B86FE72E-1662-4820-9701-01B6CD06DD7F}" type="datetimeFigureOut">
              <a:rPr lang="en-US"/>
              <a:pPr>
                <a:defRPr/>
              </a:pPr>
              <a:t>5/10/13</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398055B9-2C8F-4CA0-A30B-09BC4DF501F4}" type="slidenum">
              <a:rPr lang="en-US"/>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31FD4450-B6AB-4E52-A9FC-5A1314AFF239}" type="datetimeFigureOut">
              <a:rPr lang="en-US"/>
              <a:pPr>
                <a:defRPr/>
              </a:pPr>
              <a:t>5/10/13</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97C4FB85-B753-4D9D-8EAF-6E109D47560D}" type="slidenum">
              <a:rPr lang="en-US"/>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smtClean="0">
                <a:solidFill>
                  <a:schemeClr val="tx1">
                    <a:tint val="75000"/>
                  </a:schemeClr>
                </a:solidFill>
                <a:latin typeface="+mn-lt"/>
                <a:cs typeface="+mn-cs"/>
              </a:defRPr>
            </a:lvl1pPr>
          </a:lstStyle>
          <a:p>
            <a:pPr>
              <a:defRPr/>
            </a:pPr>
            <a:fld id="{B626FEC3-8BF8-47E5-A67D-ADD0D744FFCD}" type="datetimeFigureOut">
              <a:rPr lang="en-US"/>
              <a:pPr>
                <a:defRPr/>
              </a:pPr>
              <a:t>5/10/13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cs typeface="+mn-cs"/>
              </a:defRPr>
            </a:lvl1pPr>
          </a:lstStyle>
          <a:p>
            <a:pPr>
              <a:defRPr/>
            </a:pP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smtClean="0">
                <a:solidFill>
                  <a:schemeClr val="tx1">
                    <a:tint val="75000"/>
                  </a:schemeClr>
                </a:solidFill>
                <a:latin typeface="+mn-lt"/>
                <a:cs typeface="+mn-cs"/>
              </a:defRPr>
            </a:lvl1pPr>
          </a:lstStyle>
          <a:p>
            <a:pPr>
              <a:defRPr/>
            </a:pPr>
            <a:fld id="{7F6BA64E-1F49-4720-8954-937784F6E81B}"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659" r:id="rId1"/>
    <p:sldLayoutId id="2147483658" r:id="rId2"/>
    <p:sldLayoutId id="2147483657" r:id="rId3"/>
    <p:sldLayoutId id="2147483656" r:id="rId4"/>
    <p:sldLayoutId id="2147483655" r:id="rId5"/>
    <p:sldLayoutId id="2147483654" r:id="rId6"/>
    <p:sldLayoutId id="2147483653" r:id="rId7"/>
    <p:sldLayoutId id="2147483652" r:id="rId8"/>
    <p:sldLayoutId id="2147483651" r:id="rId9"/>
    <p:sldLayoutId id="2147483650" r:id="rId10"/>
    <p:sldLayoutId id="2147483649" r:id="rId11"/>
  </p:sldLayoutIdLst>
  <p:txStyles>
    <p:titleStyle>
      <a:lvl1pPr algn="ctr" rtl="0" fontAlgn="base">
        <a:spcBef>
          <a:spcPct val="0"/>
        </a:spcBef>
        <a:spcAft>
          <a:spcPct val="0"/>
        </a:spcAft>
        <a:defRPr sz="4400" kern="1200">
          <a:solidFill>
            <a:schemeClr val="tx1"/>
          </a:solidFill>
          <a:latin typeface="+mj-lt"/>
          <a:ea typeface="+mj-ea"/>
          <a:cs typeface="+mj-cs"/>
        </a:defRPr>
      </a:lvl1pPr>
      <a:lvl2pPr algn="ctr" rtl="0" fontAlgn="base">
        <a:spcBef>
          <a:spcPct val="0"/>
        </a:spcBef>
        <a:spcAft>
          <a:spcPct val="0"/>
        </a:spcAft>
        <a:defRPr sz="4400">
          <a:solidFill>
            <a:schemeClr val="tx1"/>
          </a:solidFill>
          <a:latin typeface="Calibri" pitchFamily="34" charset="0"/>
        </a:defRPr>
      </a:lvl2pPr>
      <a:lvl3pPr algn="ctr" rtl="0" fontAlgn="base">
        <a:spcBef>
          <a:spcPct val="0"/>
        </a:spcBef>
        <a:spcAft>
          <a:spcPct val="0"/>
        </a:spcAft>
        <a:defRPr sz="4400">
          <a:solidFill>
            <a:schemeClr val="tx1"/>
          </a:solidFill>
          <a:latin typeface="Calibri" pitchFamily="34" charset="0"/>
        </a:defRPr>
      </a:lvl3pPr>
      <a:lvl4pPr algn="ctr" rtl="0" fontAlgn="base">
        <a:spcBef>
          <a:spcPct val="0"/>
        </a:spcBef>
        <a:spcAft>
          <a:spcPct val="0"/>
        </a:spcAft>
        <a:defRPr sz="4400">
          <a:solidFill>
            <a:schemeClr val="tx1"/>
          </a:solidFill>
          <a:latin typeface="Calibri" pitchFamily="34" charset="0"/>
        </a:defRPr>
      </a:lvl4pPr>
      <a:lvl5pPr algn="ctr" rtl="0" fontAlgn="base">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fontAlgn="base">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fontAlgn="base">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fontAlgn="base">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fontAlgn="base">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fontAlgn="base">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1" Type="http://schemas.openxmlformats.org/officeDocument/2006/relationships/vmlDrawing" Target="../drawings/vmlDrawing1.vml"/><Relationship Id="rId2" Type="http://schemas.openxmlformats.org/officeDocument/2006/relationships/slideLayout" Target="../slideLayouts/slideLayout2.xml"/><Relationship Id="rId3" Type="http://schemas.openxmlformats.org/officeDocument/2006/relationships/oleObject" Target="../embeddings/Microsoft_Equation1.bin"/></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4337" name="标题 1"/>
          <p:cNvSpPr>
            <a:spLocks noGrp="1"/>
          </p:cNvSpPr>
          <p:nvPr>
            <p:ph type="ctrTitle"/>
          </p:nvPr>
        </p:nvSpPr>
        <p:spPr/>
        <p:txBody>
          <a:bodyPr/>
          <a:lstStyle/>
          <a:p>
            <a:r>
              <a:rPr lang="en-US" altLang="zh-CN" smtClean="0"/>
              <a:t>WF on TS 36.111 Section 6 Requirements</a:t>
            </a:r>
            <a:endParaRPr lang="zh-CN" altLang="en-US" smtClean="0"/>
          </a:p>
        </p:txBody>
      </p:sp>
      <p:sp>
        <p:nvSpPr>
          <p:cNvPr id="14338" name="副标题 2"/>
          <p:cNvSpPr>
            <a:spLocks noGrp="1"/>
          </p:cNvSpPr>
          <p:nvPr>
            <p:ph type="subTitle" idx="1"/>
          </p:nvPr>
        </p:nvSpPr>
        <p:spPr/>
        <p:txBody>
          <a:bodyPr/>
          <a:lstStyle/>
          <a:p>
            <a:r>
              <a:rPr lang="en-US" altLang="zh-CN" smtClean="0">
                <a:solidFill>
                  <a:schemeClr val="tx1"/>
                </a:solidFill>
              </a:rPr>
              <a:t>TruePosition, Andrew Corporation</a:t>
            </a:r>
            <a:endParaRPr lang="zh-CN" altLang="en-US" smtClean="0">
              <a:solidFill>
                <a:schemeClr val="tx1"/>
              </a:solidFill>
            </a:endParaRPr>
          </a:p>
        </p:txBody>
      </p:sp>
      <p:sp>
        <p:nvSpPr>
          <p:cNvPr id="14339" name="TextBox 3"/>
          <p:cNvSpPr txBox="1">
            <a:spLocks noChangeArrowheads="1"/>
          </p:cNvSpPr>
          <p:nvPr/>
        </p:nvSpPr>
        <p:spPr bwMode="auto">
          <a:xfrm>
            <a:off x="179388" y="188913"/>
            <a:ext cx="3339376" cy="923330"/>
          </a:xfrm>
          <a:prstGeom prst="rect">
            <a:avLst/>
          </a:prstGeom>
          <a:noFill/>
          <a:ln w="9525">
            <a:noFill/>
            <a:miter lim="800000"/>
            <a:headEnd/>
            <a:tailEnd/>
          </a:ln>
        </p:spPr>
        <p:txBody>
          <a:bodyPr wrap="none">
            <a:spAutoFit/>
          </a:bodyPr>
          <a:lstStyle/>
          <a:p>
            <a:r>
              <a:rPr lang="en-US" altLang="zh-CN" b="1" dirty="0">
                <a:latin typeface="Calibri" pitchFamily="34" charset="0"/>
              </a:rPr>
              <a:t>3GPP TSG RAN WG4 #</a:t>
            </a:r>
            <a:r>
              <a:rPr lang="en-US" altLang="zh-CN" b="1" dirty="0" smtClean="0">
                <a:latin typeface="Calibri" pitchFamily="34" charset="0"/>
              </a:rPr>
              <a:t>67</a:t>
            </a:r>
          </a:p>
          <a:p>
            <a:r>
              <a:rPr lang="en-US" altLang="zh-CN" b="1" dirty="0" smtClean="0">
                <a:latin typeface="Calibri" pitchFamily="34" charset="0"/>
              </a:rPr>
              <a:t>Fukuoka, Japan, 20-24 </a:t>
            </a:r>
            <a:r>
              <a:rPr lang="en-US" altLang="zh-CN" b="1" dirty="0">
                <a:latin typeface="Calibri" pitchFamily="34" charset="0"/>
              </a:rPr>
              <a:t>April 2013</a:t>
            </a:r>
          </a:p>
          <a:p>
            <a:r>
              <a:rPr lang="en-US" altLang="zh-CN" b="1" dirty="0">
                <a:latin typeface="Calibri" pitchFamily="34" charset="0"/>
              </a:rPr>
              <a:t>Agenda Item: 6.8.1.2</a:t>
            </a:r>
            <a:endParaRPr lang="zh-CN" altLang="en-US" b="1" dirty="0">
              <a:latin typeface="Calibri" pitchFamily="34" charset="0"/>
            </a:endParaRPr>
          </a:p>
        </p:txBody>
      </p:sp>
      <p:sp>
        <p:nvSpPr>
          <p:cNvPr id="14340" name="TextBox 4"/>
          <p:cNvSpPr txBox="1">
            <a:spLocks noChangeArrowheads="1"/>
          </p:cNvSpPr>
          <p:nvPr/>
        </p:nvSpPr>
        <p:spPr bwMode="auto">
          <a:xfrm>
            <a:off x="7524750" y="188913"/>
            <a:ext cx="1204251" cy="369332"/>
          </a:xfrm>
          <a:prstGeom prst="rect">
            <a:avLst/>
          </a:prstGeom>
          <a:noFill/>
          <a:ln w="9525">
            <a:noFill/>
            <a:miter lim="800000"/>
            <a:headEnd/>
            <a:tailEnd/>
          </a:ln>
        </p:spPr>
        <p:txBody>
          <a:bodyPr wrap="none">
            <a:spAutoFit/>
          </a:bodyPr>
          <a:lstStyle/>
          <a:p>
            <a:r>
              <a:rPr lang="en-US" altLang="zh-CN" b="1" dirty="0">
                <a:latin typeface="Calibri" pitchFamily="34" charset="0"/>
              </a:rPr>
              <a:t>R4-</a:t>
            </a:r>
            <a:r>
              <a:rPr lang="en-US" altLang="zh-CN" b="1" dirty="0" smtClean="0">
                <a:latin typeface="Calibri" pitchFamily="34" charset="0"/>
              </a:rPr>
              <a:t>132326</a:t>
            </a:r>
            <a:endParaRPr lang="zh-CN" altLang="en-US" b="1" dirty="0">
              <a:latin typeface="Calibri"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9458" name="Title 1"/>
          <p:cNvSpPr>
            <a:spLocks noGrp="1"/>
          </p:cNvSpPr>
          <p:nvPr>
            <p:ph type="title" idx="4294967295"/>
          </p:nvPr>
        </p:nvSpPr>
        <p:spPr/>
        <p:txBody>
          <a:bodyPr/>
          <a:lstStyle/>
          <a:p>
            <a:r>
              <a:rPr lang="en-US" dirty="0" smtClean="0"/>
              <a:t>UL RTOA Requirements with DRX</a:t>
            </a:r>
          </a:p>
        </p:txBody>
      </p:sp>
      <p:sp>
        <p:nvSpPr>
          <p:cNvPr id="19460" name="Content Placeholder 2"/>
          <p:cNvSpPr>
            <a:spLocks/>
          </p:cNvSpPr>
          <p:nvPr/>
        </p:nvSpPr>
        <p:spPr bwMode="auto">
          <a:xfrm>
            <a:off x="457200" y="1600200"/>
            <a:ext cx="8229600" cy="4525963"/>
          </a:xfrm>
          <a:prstGeom prst="rect">
            <a:avLst/>
          </a:prstGeom>
          <a:noFill/>
          <a:ln w="9525">
            <a:noFill/>
            <a:miter lim="800000"/>
            <a:headEnd/>
            <a:tailEnd/>
          </a:ln>
        </p:spPr>
        <p:txBody>
          <a:bodyPr/>
          <a:lstStyle/>
          <a:p>
            <a:pPr marL="742950" lvl="1" indent="-285750">
              <a:spcBef>
                <a:spcPct val="20000"/>
              </a:spcBef>
              <a:buFont typeface="Wingdings" pitchFamily="2" charset="2"/>
              <a:buChar char="§"/>
            </a:pPr>
            <a:endParaRPr lang="en-US" dirty="0" smtClean="0">
              <a:latin typeface="Calibri" pitchFamily="34" charset="0"/>
            </a:endParaRPr>
          </a:p>
          <a:p>
            <a:pPr marL="742950" lvl="1" indent="-285750">
              <a:spcBef>
                <a:spcPct val="20000"/>
              </a:spcBef>
              <a:buFont typeface="Wingdings" pitchFamily="2" charset="2"/>
              <a:buChar char="§"/>
            </a:pPr>
            <a:r>
              <a:rPr lang="en-US" dirty="0" smtClean="0">
                <a:latin typeface="Arial"/>
                <a:cs typeface="Arial"/>
              </a:rPr>
              <a:t>The current UL RTOA measurement </a:t>
            </a:r>
            <a:r>
              <a:rPr lang="en-US" i="1" dirty="0" smtClean="0">
                <a:latin typeface="Arial"/>
                <a:cs typeface="Arial"/>
              </a:rPr>
              <a:t>period </a:t>
            </a:r>
            <a:r>
              <a:rPr lang="en-US" dirty="0" smtClean="0">
                <a:latin typeface="Arial"/>
                <a:cs typeface="Arial"/>
              </a:rPr>
              <a:t>requirements assume that either the UE is not configured with DRX or that the </a:t>
            </a:r>
            <a:r>
              <a:rPr lang="en-US" dirty="0" err="1" smtClean="0">
                <a:latin typeface="Arial"/>
                <a:cs typeface="Arial"/>
              </a:rPr>
              <a:t>eNB</a:t>
            </a:r>
            <a:r>
              <a:rPr lang="en-US" dirty="0" smtClean="0">
                <a:latin typeface="Arial"/>
                <a:cs typeface="Arial"/>
              </a:rPr>
              <a:t> is coordinating the assigned SRS configuration with the active-time of the UE when in DRX mode.</a:t>
            </a:r>
          </a:p>
          <a:p>
            <a:pPr marL="742950" lvl="1" indent="-285750">
              <a:spcBef>
                <a:spcPct val="20000"/>
              </a:spcBef>
            </a:pPr>
            <a:endParaRPr lang="en-US" dirty="0" smtClean="0"/>
          </a:p>
          <a:p>
            <a:pPr marL="742950" lvl="1" indent="-285750">
              <a:spcBef>
                <a:spcPct val="20000"/>
              </a:spcBef>
              <a:buFont typeface="Wingdings" pitchFamily="2" charset="2"/>
              <a:buChar char="§"/>
            </a:pPr>
            <a:r>
              <a:rPr lang="en-US" dirty="0" smtClean="0"/>
              <a:t>Add the following text to Section 6:</a:t>
            </a:r>
          </a:p>
          <a:p>
            <a:pPr marL="1200150" lvl="2" indent="-285750">
              <a:spcBef>
                <a:spcPct val="20000"/>
              </a:spcBef>
              <a:buFont typeface="Wingdings" pitchFamily="2" charset="2"/>
              <a:buChar char="§"/>
            </a:pPr>
            <a:r>
              <a:rPr lang="en-US" dirty="0" smtClean="0"/>
              <a:t>If DRX operation continues during the UTDOA positioning attempt, SRS configuration assignment is only possible if it can be coordinated with the DRX cycle. </a:t>
            </a:r>
          </a:p>
          <a:p>
            <a:pPr marL="1200150" lvl="2" indent="-285750">
              <a:spcBef>
                <a:spcPct val="20000"/>
              </a:spcBef>
            </a:pPr>
            <a:endParaRPr lang="en-US" dirty="0" smtClean="0"/>
          </a:p>
          <a:p>
            <a:pPr marL="742950" lvl="1" indent="-285750">
              <a:spcBef>
                <a:spcPct val="20000"/>
              </a:spcBef>
              <a:buFont typeface="Wingdings" pitchFamily="2" charset="2"/>
              <a:buChar char="§"/>
            </a:pPr>
            <a:r>
              <a:rPr lang="en-US" dirty="0" smtClean="0"/>
              <a:t>Further handling of DRX may be studied in Release 12.</a:t>
            </a:r>
          </a:p>
          <a:p>
            <a:pPr marL="1200150" lvl="2" indent="-285750">
              <a:spcBef>
                <a:spcPct val="20000"/>
              </a:spcBef>
            </a:pPr>
            <a:endParaRPr lang="en-GB" sz="1600" dirty="0" smtClean="0">
              <a:latin typeface="Calibri" pitchFamily="34" charset="0"/>
            </a:endParaRPr>
          </a:p>
          <a:p>
            <a:pPr marL="342900" indent="-342900">
              <a:spcBef>
                <a:spcPct val="20000"/>
              </a:spcBef>
              <a:buFont typeface="Arial" charset="0"/>
              <a:buChar char="•"/>
            </a:pPr>
            <a:endParaRPr lang="en-US" sz="3200" dirty="0">
              <a:latin typeface="Calibri" pitchFamily="34" charset="0"/>
            </a:endParaRPr>
          </a:p>
          <a:p>
            <a:pPr marL="342900" indent="-342900">
              <a:spcBef>
                <a:spcPct val="20000"/>
              </a:spcBef>
              <a:buFont typeface="Arial" charset="0"/>
              <a:buChar char="•"/>
            </a:pPr>
            <a:endParaRPr lang="en-US" sz="3200" dirty="0">
              <a:latin typeface="Calibri" pitchFamily="34" charset="0"/>
            </a:endParaRPr>
          </a:p>
        </p:txBody>
      </p:sp>
      <p:sp>
        <p:nvSpPr>
          <p:cNvPr id="4" name="TextBox 3"/>
          <p:cNvSpPr txBox="1"/>
          <p:nvPr/>
        </p:nvSpPr>
        <p:spPr>
          <a:xfrm>
            <a:off x="1669143" y="2140857"/>
            <a:ext cx="184666" cy="369332"/>
          </a:xfrm>
          <a:prstGeom prst="rect">
            <a:avLst/>
          </a:prstGeom>
          <a:noFill/>
        </p:spPr>
        <p:txBody>
          <a:bodyPr wrap="none" rtlCol="0">
            <a:spAutoFit/>
          </a:bodyPr>
          <a:lstStyle/>
          <a:p>
            <a:endParaRPr lang="en-US"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smtClean="0"/>
              <a:t>Dropped SRS</a:t>
            </a:r>
            <a:endParaRPr lang="en-US" dirty="0"/>
          </a:p>
        </p:txBody>
      </p:sp>
      <p:sp>
        <p:nvSpPr>
          <p:cNvPr id="7" name="Rectangle 6"/>
          <p:cNvSpPr/>
          <p:nvPr/>
        </p:nvSpPr>
        <p:spPr>
          <a:xfrm>
            <a:off x="762000" y="1752600"/>
            <a:ext cx="7696200" cy="1477328"/>
          </a:xfrm>
          <a:prstGeom prst="rect">
            <a:avLst/>
          </a:prstGeom>
        </p:spPr>
        <p:txBody>
          <a:bodyPr wrap="square">
            <a:spAutoFit/>
          </a:bodyPr>
          <a:lstStyle/>
          <a:p>
            <a:pPr lvl="1">
              <a:buFont typeface="Wingdings" pitchFamily="2" charset="2"/>
              <a:buChar char="§"/>
            </a:pPr>
            <a:r>
              <a:rPr lang="en-US" dirty="0" smtClean="0"/>
              <a:t>Dropped SRS may occur, e.g., </a:t>
            </a:r>
            <a:r>
              <a:rPr lang="sv-SE" dirty="0" smtClean="0"/>
              <a:t>due to </a:t>
            </a:r>
            <a:r>
              <a:rPr lang="en-US" dirty="0" smtClean="0"/>
              <a:t>other channel transmissions.</a:t>
            </a:r>
          </a:p>
          <a:p>
            <a:pPr lvl="1">
              <a:buFont typeface="Wingdings" pitchFamily="2" charset="2"/>
              <a:buChar char="§"/>
            </a:pPr>
            <a:endParaRPr lang="en-US" dirty="0" smtClean="0"/>
          </a:p>
          <a:p>
            <a:pPr lvl="1">
              <a:buFont typeface="Wingdings" pitchFamily="2" charset="2"/>
              <a:buChar char="§"/>
            </a:pPr>
            <a:r>
              <a:rPr lang="en-US" dirty="0" smtClean="0"/>
              <a:t>Dropped SRS may impact UL RTOA measurement accuracy. That will be analyzed during the performance part of WI.</a:t>
            </a:r>
            <a:endParaRPr lang="en-US" smtClean="0"/>
          </a:p>
          <a:p>
            <a:pPr lvl="1"/>
            <a:endParaRPr lang="en-US" dirty="0" smtClean="0"/>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8433" name="Title 1"/>
          <p:cNvSpPr>
            <a:spLocks noGrp="1"/>
          </p:cNvSpPr>
          <p:nvPr>
            <p:ph type="title"/>
          </p:nvPr>
        </p:nvSpPr>
        <p:spPr/>
        <p:txBody>
          <a:bodyPr/>
          <a:lstStyle/>
          <a:p>
            <a:r>
              <a:rPr lang="en-US" sz="4000" smtClean="0"/>
              <a:t>UL RTOA Measurement Requirement for TDD</a:t>
            </a:r>
          </a:p>
        </p:txBody>
      </p:sp>
      <p:sp>
        <p:nvSpPr>
          <p:cNvPr id="18436" name="Content Placeholder 2"/>
          <p:cNvSpPr>
            <a:spLocks/>
          </p:cNvSpPr>
          <p:nvPr/>
        </p:nvSpPr>
        <p:spPr bwMode="auto">
          <a:xfrm>
            <a:off x="457200" y="1600200"/>
            <a:ext cx="8229600" cy="4525963"/>
          </a:xfrm>
          <a:prstGeom prst="rect">
            <a:avLst/>
          </a:prstGeom>
          <a:noFill/>
          <a:ln w="9525">
            <a:noFill/>
            <a:miter lim="800000"/>
            <a:headEnd/>
            <a:tailEnd/>
          </a:ln>
        </p:spPr>
        <p:txBody>
          <a:bodyPr/>
          <a:lstStyle/>
          <a:p>
            <a:pPr marL="742950" lvl="1" indent="-285750">
              <a:spcBef>
                <a:spcPct val="20000"/>
              </a:spcBef>
              <a:buFont typeface="Wingdings" pitchFamily="2" charset="2"/>
              <a:buChar char="§"/>
            </a:pPr>
            <a:endParaRPr lang="en-US">
              <a:latin typeface="Calibri" pitchFamily="34" charset="0"/>
            </a:endParaRPr>
          </a:p>
          <a:p>
            <a:pPr marL="742950" lvl="1" indent="-285750">
              <a:spcBef>
                <a:spcPct val="20000"/>
              </a:spcBef>
              <a:buFont typeface="Wingdings" pitchFamily="2" charset="2"/>
              <a:buChar char="§"/>
            </a:pPr>
            <a:r>
              <a:rPr lang="sv-SE">
                <a:latin typeface="Calibri" pitchFamily="34" charset="0"/>
              </a:rPr>
              <a:t>When Tsrs&gt;2ms, FDD UL RTOA measurement requirements apply also for TDD</a:t>
            </a:r>
          </a:p>
          <a:p>
            <a:pPr marL="742950" lvl="1" indent="-285750">
              <a:spcBef>
                <a:spcPct val="20000"/>
              </a:spcBef>
              <a:buFont typeface="Wingdings" pitchFamily="2" charset="2"/>
              <a:buChar char="§"/>
            </a:pPr>
            <a:endParaRPr lang="sv-SE">
              <a:latin typeface="Calibri" pitchFamily="34" charset="0"/>
            </a:endParaRPr>
          </a:p>
          <a:p>
            <a:pPr marL="742950" lvl="1" indent="-285750">
              <a:spcBef>
                <a:spcPct val="20000"/>
              </a:spcBef>
              <a:buFont typeface="Wingdings" pitchFamily="2" charset="2"/>
              <a:buChar char="§"/>
            </a:pPr>
            <a:r>
              <a:rPr lang="sv-SE">
                <a:latin typeface="Calibri" pitchFamily="34" charset="0"/>
              </a:rPr>
              <a:t>When Tsrs=2ms, the UL RTOA measurement time is as below:</a:t>
            </a:r>
          </a:p>
          <a:p>
            <a:pPr marL="1143000" lvl="2" indent="-228600">
              <a:spcBef>
                <a:spcPct val="20000"/>
              </a:spcBef>
              <a:buFont typeface="Wingdings" pitchFamily="2" charset="2"/>
              <a:buChar char="§"/>
            </a:pPr>
            <a:endParaRPr lang="en-US" sz="1600">
              <a:latin typeface="Calibri" pitchFamily="34" charset="0"/>
            </a:endParaRPr>
          </a:p>
          <a:p>
            <a:pPr marL="742950" lvl="1" indent="-285750">
              <a:spcBef>
                <a:spcPct val="20000"/>
              </a:spcBef>
              <a:buFont typeface="Wingdings" pitchFamily="2" charset="2"/>
              <a:buChar char="§"/>
            </a:pPr>
            <a:endParaRPr lang="en-US">
              <a:latin typeface="Calibri" pitchFamily="34" charset="0"/>
            </a:endParaRPr>
          </a:p>
          <a:p>
            <a:pPr marL="742950" lvl="1" indent="-285750">
              <a:spcBef>
                <a:spcPct val="20000"/>
              </a:spcBef>
              <a:buFont typeface="Arial" charset="0"/>
              <a:buNone/>
            </a:pPr>
            <a:endParaRPr lang="en-US" sz="1100">
              <a:latin typeface="Calibri" pitchFamily="34" charset="0"/>
            </a:endParaRPr>
          </a:p>
          <a:p>
            <a:pPr marL="742950" lvl="1" indent="-285750">
              <a:spcBef>
                <a:spcPct val="20000"/>
              </a:spcBef>
              <a:buFont typeface="Arial" charset="0"/>
              <a:buNone/>
            </a:pPr>
            <a:endParaRPr lang="en-GB" sz="1600">
              <a:latin typeface="Calibri" pitchFamily="34" charset="0"/>
            </a:endParaRPr>
          </a:p>
          <a:p>
            <a:pPr marL="342900" indent="-342900">
              <a:spcBef>
                <a:spcPct val="20000"/>
              </a:spcBef>
              <a:buFont typeface="Arial" charset="0"/>
              <a:buChar char="•"/>
            </a:pPr>
            <a:endParaRPr lang="en-US" sz="3200">
              <a:latin typeface="Calibri" pitchFamily="34" charset="0"/>
            </a:endParaRPr>
          </a:p>
          <a:p>
            <a:pPr marL="342900" indent="-342900">
              <a:spcBef>
                <a:spcPct val="20000"/>
              </a:spcBef>
              <a:buFont typeface="Arial" charset="0"/>
              <a:buChar char="•"/>
            </a:pPr>
            <a:endParaRPr lang="en-US" sz="3200">
              <a:latin typeface="Calibri" pitchFamily="34" charset="0"/>
            </a:endParaRPr>
          </a:p>
        </p:txBody>
      </p:sp>
      <p:graphicFrame>
        <p:nvGraphicFramePr>
          <p:cNvPr id="18437" name="Object 5"/>
          <p:cNvGraphicFramePr>
            <a:graphicFrameLocks noChangeAspect="1"/>
          </p:cNvGraphicFramePr>
          <p:nvPr/>
        </p:nvGraphicFramePr>
        <p:xfrm>
          <a:off x="3581400" y="3300413"/>
          <a:ext cx="1828800" cy="661987"/>
        </p:xfrm>
        <a:graphic>
          <a:graphicData uri="http://schemas.openxmlformats.org/presentationml/2006/ole">
            <p:oleObj spid="_x0000_s18443" name="Equation" r:id="rId3" imgW="1193760" imgH="431640" progId="Equation.3">
              <p:embed/>
            </p:oleObj>
          </a:graphicData>
        </a:graphic>
      </p:graphicFrame>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mtClean="0"/>
              <a:t>SRS Configuration Update</a:t>
            </a:r>
          </a:p>
        </p:txBody>
      </p:sp>
      <p:sp>
        <p:nvSpPr>
          <p:cNvPr id="17410" name="Content Placeholder 2"/>
          <p:cNvSpPr>
            <a:spLocks noGrp="1"/>
          </p:cNvSpPr>
          <p:nvPr>
            <p:ph idx="1"/>
          </p:nvPr>
        </p:nvSpPr>
        <p:spPr>
          <a:xfrm>
            <a:off x="228600" y="1600200"/>
            <a:ext cx="8458200" cy="4525963"/>
          </a:xfrm>
        </p:spPr>
        <p:txBody>
          <a:bodyPr/>
          <a:lstStyle/>
          <a:p>
            <a:pPr lvl="1">
              <a:buFont typeface="Wingdings" pitchFamily="2" charset="2"/>
              <a:buChar char="§"/>
            </a:pPr>
            <a:endParaRPr lang="en-US" sz="1800" dirty="0" smtClean="0"/>
          </a:p>
          <a:p>
            <a:pPr lvl="1">
              <a:buFont typeface="Wingdings" pitchFamily="2" charset="2"/>
              <a:buChar char="§"/>
            </a:pPr>
            <a:r>
              <a:rPr lang="en-US" sz="1800" dirty="0" smtClean="0"/>
              <a:t>UE SRS configuration may change for one or more cells or</a:t>
            </a:r>
            <a:r>
              <a:rPr lang="en-US" sz="1800" dirty="0" smtClean="0"/>
              <a:t> the </a:t>
            </a:r>
            <a:r>
              <a:rPr lang="en-US" sz="1800" dirty="0" smtClean="0"/>
              <a:t>set of cells with</a:t>
            </a:r>
            <a:r>
              <a:rPr lang="en-US" sz="1800" dirty="0" smtClean="0"/>
              <a:t> </a:t>
            </a:r>
            <a:r>
              <a:rPr lang="en-US" sz="1800" dirty="0" smtClean="0"/>
              <a:t>SRS configured for the</a:t>
            </a:r>
            <a:r>
              <a:rPr lang="en-US" sz="1800" dirty="0" smtClean="0"/>
              <a:t> UE </a:t>
            </a:r>
            <a:r>
              <a:rPr lang="en-US" sz="1800" dirty="0" smtClean="0"/>
              <a:t>may change during UL positioning</a:t>
            </a:r>
          </a:p>
          <a:p>
            <a:pPr lvl="1">
              <a:buFont typeface="Wingdings" pitchFamily="2" charset="2"/>
              <a:buChar char="§"/>
            </a:pPr>
            <a:endParaRPr lang="en-US" sz="1800" dirty="0" smtClean="0"/>
          </a:p>
          <a:p>
            <a:pPr lvl="1">
              <a:buFont typeface="Wingdings" pitchFamily="2" charset="2"/>
              <a:buChar char="§"/>
            </a:pPr>
            <a:r>
              <a:rPr lang="en-US" sz="1800" dirty="0" smtClean="0"/>
              <a:t>Upon receiving SRS configuration update, the LMU shall continue the UL RTOA measurement for a cell and report the measurement, while meeting the requirements in Section 6, in the following cases: </a:t>
            </a:r>
          </a:p>
          <a:p>
            <a:pPr lvl="1">
              <a:buFont typeface="Wingdings" pitchFamily="2" charset="2"/>
              <a:buChar char="§"/>
            </a:pPr>
            <a:endParaRPr lang="en-US" sz="1800" dirty="0" smtClean="0"/>
          </a:p>
          <a:p>
            <a:pPr lvl="2">
              <a:buFont typeface="Calibri" pitchFamily="34" charset="0"/>
              <a:buAutoNum type="arabicPeriod"/>
            </a:pPr>
            <a:r>
              <a:rPr lang="en-US" sz="1600" dirty="0" smtClean="0"/>
              <a:t>the new SRS configuration for the cell is the same as the SRS configuration for this cell before receiving the SRS configuration update </a:t>
            </a:r>
          </a:p>
          <a:p>
            <a:pPr lvl="2">
              <a:buFont typeface="Calibri" pitchFamily="34" charset="0"/>
              <a:buAutoNum type="arabicPeriod"/>
            </a:pPr>
            <a:r>
              <a:rPr lang="en-US" sz="1600" dirty="0" smtClean="0"/>
              <a:t>the new SRS configuration for the cell is a superset of the SRS configuration for this cell received before the update, i.e., the updated SRS configuration comprises the SRS configuration before the update but may also have other SRS configured</a:t>
            </a:r>
          </a:p>
          <a:p>
            <a:endParaRPr lang="en-US" dirty="0" smtClean="0"/>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769</TotalTime>
  <Words>324</Words>
  <Application>Microsoft Macintosh PowerPoint</Application>
  <PresentationFormat>On-screen Show (4:3)</PresentationFormat>
  <Paragraphs>37</Paragraphs>
  <Slides>5</Slides>
  <Notes>1</Notes>
  <HiddenSlides>0</HiddenSlides>
  <MMClips>0</MMClips>
  <ScaleCrop>false</ScaleCrop>
  <HeadingPairs>
    <vt:vector size="6" baseType="variant">
      <vt:variant>
        <vt:lpstr>Design Template</vt:lpstr>
      </vt:variant>
      <vt:variant>
        <vt:i4>1</vt:i4>
      </vt:variant>
      <vt:variant>
        <vt:lpstr>Embedded OLE Servers</vt:lpstr>
      </vt:variant>
      <vt:variant>
        <vt:i4>1</vt:i4>
      </vt:variant>
      <vt:variant>
        <vt:lpstr>Slide Titles</vt:lpstr>
      </vt:variant>
      <vt:variant>
        <vt:i4>5</vt:i4>
      </vt:variant>
    </vt:vector>
  </HeadingPairs>
  <TitlesOfParts>
    <vt:vector size="7" baseType="lpstr">
      <vt:lpstr>Office Theme</vt:lpstr>
      <vt:lpstr>Equation</vt:lpstr>
      <vt:lpstr>WF on TS 36.111 Section 6 Requirements</vt:lpstr>
      <vt:lpstr>UL RTOA Requirements with DRX</vt:lpstr>
      <vt:lpstr>Dropped SRS</vt:lpstr>
      <vt:lpstr>UL RTOA Measurement Requirement for TDD</vt:lpstr>
      <vt:lpstr>SRS Configuration Update</vt:lpstr>
    </vt:vector>
  </TitlesOfParts>
  <Company>Nokia Siemens Networks</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WF on Introduction of Elevation Domain Parameters in 3D Channel Modeling</dc:title>
  <dc:creator>Bishwarup Mondal</dc:creator>
  <cp:lastModifiedBy>Terri Brooks</cp:lastModifiedBy>
  <cp:revision>84</cp:revision>
  <dcterms:created xsi:type="dcterms:W3CDTF">2013-05-10T16:48:56Z</dcterms:created>
  <dcterms:modified xsi:type="dcterms:W3CDTF">2013-05-10T16:55:10Z</dcterms:modified>
</cp:coreProperties>
</file>