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slideLayouts/slideLayout6.xml" ContentType="application/vnd.openxmlformats-officedocument.presentationml.slideLayout+xml"/>
  <Default Extension="wmf" ContentType="image/x-wmf"/>
  <Override PartName="/ppt/theme/theme2.xml" ContentType="application/vnd.openxmlformats-officedocument.theme+xml"/>
  <Override PartName="/docProps/core.xml" ContentType="application/vnd.openxmlformats-package.core-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presentation.xml" ContentType="application/vnd.openxmlformats-officedocument.presentationml.presentation.main+xml"/>
  <Override PartName="/ppt/slideLayouts/slideLayout7.xml" ContentType="application/vnd.openxmlformats-officedocument.presentationml.slideLayout+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embeddings/Microsoft_Equation1.bin" ContentType="application/vnd.openxmlformats-officedocument.oleObject"/>
  <Override PartName="/ppt/slideLayouts/slideLayout11.xml" ContentType="application/vnd.openxmlformats-officedocument.presentationml.slideLayout+xml"/>
  <Override PartName="/ppt/slides/slide4.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6"/>
  </p:notesMasterIdLst>
  <p:sldIdLst>
    <p:sldId id="260" r:id="rId2"/>
    <p:sldId id="264" r:id="rId3"/>
    <p:sldId id="263" r:id="rId4"/>
    <p:sldId id="261" r:id="rId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Terri Brooks" initials="TB" lastIdx="0"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70" d="100"/>
          <a:sy n="70" d="100"/>
        </p:scale>
        <p:origin x="-3448" y="-19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printerSettings" Target="printerSettings/printerSettings1.bin"/><Relationship Id="rId8" Type="http://schemas.openxmlformats.org/officeDocument/2006/relationships/commentAuthors" Target="commentAuthors.xml"/><Relationship Id="rId9" Type="http://schemas.openxmlformats.org/officeDocument/2006/relationships/presProps" Target="presProps.xml"/><Relationship Id="rId1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62F8DE2-A976-46C8-A5BF-0F2456026A73}" type="datetimeFigureOut">
              <a:rPr lang="en-US"/>
              <a:pPr>
                <a:defRPr/>
              </a:pPr>
              <a:t>4/19/13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F1058D2-6BA1-45EB-8EF7-FF543BEF67E1}" type="slidenum">
              <a:rPr lang="en-US"/>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466651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1E5349-518E-401C-9F37-2279065BACEC}" type="slidenum">
              <a:rPr lang="zh-CN" altLang="en-US">
                <a:cs typeface="Arial" charset="0"/>
              </a:rPr>
              <a:pPr fontAlgn="base">
                <a:spcBef>
                  <a:spcPct val="0"/>
                </a:spcBef>
                <a:spcAft>
                  <a:spcPct val="0"/>
                </a:spcAft>
              </a:pPr>
              <a:t>1</a:t>
            </a:fld>
            <a:endParaRPr lang="en-US" altLang="zh-CN">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B78F8C5-CC22-4A27-B2CB-357759E42A11}" type="datetimeFigureOut">
              <a:rPr lang="en-US"/>
              <a:pPr>
                <a:defRPr/>
              </a:pPr>
              <a:t>4/19/13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6F38885-5F7E-49C4-9292-8D96AA18E38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AC288D7-7555-4EE8-8D54-26B721EEC34D}" type="datetimeFigureOut">
              <a:rPr lang="en-US"/>
              <a:pPr>
                <a:defRPr/>
              </a:pPr>
              <a:t>4/19/13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62586D-7530-47BC-9A1D-AA6EB947E73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2D0FCE-2BE7-4486-8257-DB2B2DA1FC81}" type="datetimeFigureOut">
              <a:rPr lang="en-US"/>
              <a:pPr>
                <a:defRPr/>
              </a:pPr>
              <a:t>4/19/13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6D174F-80E8-4478-B928-6F4DA7B54FA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407209E-810C-4A65-8C1D-32CD2D4690EE}" type="datetimeFigureOut">
              <a:rPr lang="en-US"/>
              <a:pPr>
                <a:defRPr/>
              </a:pPr>
              <a:t>4/19/13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516B3E-BC89-49BB-A55D-DAD8D892406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3E34DB3-AB5C-467B-8D01-40E642D43555}" type="datetimeFigureOut">
              <a:rPr lang="en-US"/>
              <a:pPr>
                <a:defRPr/>
              </a:pPr>
              <a:t>4/19/13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2AB386-7D39-410C-8F18-1EB318F366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EC59D92-6A47-456C-82FA-AE5FE2AF7A63}" type="datetimeFigureOut">
              <a:rPr lang="en-US"/>
              <a:pPr>
                <a:defRPr/>
              </a:pPr>
              <a:t>4/19/13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82F6C7A-9B96-4AD8-98DB-7A27B8B5916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BABB7AF-73B4-4AA8-B3A2-E41FFB1C6F2A}" type="datetimeFigureOut">
              <a:rPr lang="en-US"/>
              <a:pPr>
                <a:defRPr/>
              </a:pPr>
              <a:t>4/19/13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B037040-89E2-4603-AF07-FCC86CE08CD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750DFCE-3F9F-4F1B-988B-EFC177669B50}" type="datetimeFigureOut">
              <a:rPr lang="en-US"/>
              <a:pPr>
                <a:defRPr/>
              </a:pPr>
              <a:t>4/19/13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8CFB7FE-5EB8-4726-B3F6-BD8290771F0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C914E3A-6CDF-46C7-B2FF-25F305EF8EEC}" type="datetimeFigureOut">
              <a:rPr lang="en-US"/>
              <a:pPr>
                <a:defRPr/>
              </a:pPr>
              <a:t>4/19/13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C0EC9C9-264A-405B-9F4C-A369F458019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86FE72E-1662-4820-9701-01B6CD06DD7F}" type="datetimeFigureOut">
              <a:rPr lang="en-US"/>
              <a:pPr>
                <a:defRPr/>
              </a:pPr>
              <a:t>4/19/13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98055B9-2C8F-4CA0-A30B-09BC4DF501F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1FD4450-B6AB-4E52-A9FC-5A1314AFF239}" type="datetimeFigureOut">
              <a:rPr lang="en-US"/>
              <a:pPr>
                <a:defRPr/>
              </a:pPr>
              <a:t>4/19/13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7C4FB85-B753-4D9D-8EAF-6E109D47560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626FEC3-8BF8-47E5-A67D-ADD0D744FFCD}" type="datetimeFigureOut">
              <a:rPr lang="en-US"/>
              <a:pPr>
                <a:defRPr/>
              </a:pPr>
              <a:t>4/19/13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F6BA64E-1F49-4720-8954-937784F6E8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Equation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标题 1"/>
          <p:cNvSpPr>
            <a:spLocks noGrp="1"/>
          </p:cNvSpPr>
          <p:nvPr>
            <p:ph type="ctrTitle"/>
          </p:nvPr>
        </p:nvSpPr>
        <p:spPr/>
        <p:txBody>
          <a:bodyPr/>
          <a:lstStyle/>
          <a:p>
            <a:r>
              <a:rPr lang="en-US" altLang="zh-CN" smtClean="0"/>
              <a:t>WF on TS 36.111 Section 6 Requirements</a:t>
            </a:r>
            <a:endParaRPr lang="zh-CN" altLang="en-US" smtClean="0"/>
          </a:p>
        </p:txBody>
      </p:sp>
      <p:sp>
        <p:nvSpPr>
          <p:cNvPr id="14338" name="副标题 2"/>
          <p:cNvSpPr>
            <a:spLocks noGrp="1"/>
          </p:cNvSpPr>
          <p:nvPr>
            <p:ph type="subTitle" idx="1"/>
          </p:nvPr>
        </p:nvSpPr>
        <p:spPr/>
        <p:txBody>
          <a:bodyPr/>
          <a:lstStyle/>
          <a:p>
            <a:r>
              <a:rPr lang="en-US" altLang="zh-CN" smtClean="0">
                <a:solidFill>
                  <a:schemeClr val="tx1"/>
                </a:solidFill>
              </a:rPr>
              <a:t>TruePosition, Andrew Corporation</a:t>
            </a:r>
            <a:endParaRPr lang="zh-CN" altLang="en-US" smtClean="0">
              <a:solidFill>
                <a:schemeClr val="tx1"/>
              </a:solidFill>
            </a:endParaRPr>
          </a:p>
        </p:txBody>
      </p:sp>
      <p:sp>
        <p:nvSpPr>
          <p:cNvPr id="14339" name="TextBox 3"/>
          <p:cNvSpPr txBox="1">
            <a:spLocks noChangeArrowheads="1"/>
          </p:cNvSpPr>
          <p:nvPr/>
        </p:nvSpPr>
        <p:spPr bwMode="auto">
          <a:xfrm>
            <a:off x="179388" y="188913"/>
            <a:ext cx="3386137" cy="923925"/>
          </a:xfrm>
          <a:prstGeom prst="rect">
            <a:avLst/>
          </a:prstGeom>
          <a:noFill/>
          <a:ln w="9525">
            <a:noFill/>
            <a:miter lim="800000"/>
            <a:headEnd/>
            <a:tailEnd/>
          </a:ln>
        </p:spPr>
        <p:txBody>
          <a:bodyPr wrap="none">
            <a:spAutoFit/>
          </a:bodyPr>
          <a:lstStyle/>
          <a:p>
            <a:r>
              <a:rPr lang="en-US" altLang="zh-CN" b="1">
                <a:latin typeface="Calibri" pitchFamily="34" charset="0"/>
              </a:rPr>
              <a:t>3GPP TSG RAN WG4 #66bis</a:t>
            </a:r>
          </a:p>
          <a:p>
            <a:r>
              <a:rPr lang="en-US" altLang="zh-CN" b="1">
                <a:latin typeface="Calibri" pitchFamily="34" charset="0"/>
              </a:rPr>
              <a:t>Chicago, USA, 15</a:t>
            </a:r>
            <a:r>
              <a:rPr lang="en-US" altLang="zh-CN" b="1" baseline="30000">
                <a:latin typeface="Calibri" pitchFamily="34" charset="0"/>
              </a:rPr>
              <a:t>th</a:t>
            </a:r>
            <a:r>
              <a:rPr lang="en-US" altLang="zh-CN" b="1">
                <a:latin typeface="Calibri" pitchFamily="34" charset="0"/>
              </a:rPr>
              <a:t>-19</a:t>
            </a:r>
            <a:r>
              <a:rPr lang="en-US" altLang="zh-CN" b="1" baseline="30000">
                <a:latin typeface="Calibri" pitchFamily="34" charset="0"/>
              </a:rPr>
              <a:t>th</a:t>
            </a:r>
            <a:r>
              <a:rPr lang="en-US" altLang="zh-CN" b="1">
                <a:latin typeface="Calibri" pitchFamily="34" charset="0"/>
              </a:rPr>
              <a:t> April 2013</a:t>
            </a:r>
          </a:p>
          <a:p>
            <a:r>
              <a:rPr lang="en-US" altLang="zh-CN" b="1">
                <a:latin typeface="Calibri" pitchFamily="34" charset="0"/>
              </a:rPr>
              <a:t>Agenda Item: 6.8.1.2</a:t>
            </a:r>
            <a:endParaRPr lang="zh-CN" altLang="en-US" b="1">
              <a:latin typeface="Calibri" pitchFamily="34" charset="0"/>
            </a:endParaRPr>
          </a:p>
        </p:txBody>
      </p:sp>
      <p:sp>
        <p:nvSpPr>
          <p:cNvPr id="14340" name="TextBox 4"/>
          <p:cNvSpPr txBox="1">
            <a:spLocks noChangeArrowheads="1"/>
          </p:cNvSpPr>
          <p:nvPr/>
        </p:nvSpPr>
        <p:spPr bwMode="auto">
          <a:xfrm>
            <a:off x="7524750" y="188913"/>
            <a:ext cx="1204251" cy="369332"/>
          </a:xfrm>
          <a:prstGeom prst="rect">
            <a:avLst/>
          </a:prstGeom>
          <a:noFill/>
          <a:ln w="9525">
            <a:noFill/>
            <a:miter lim="800000"/>
            <a:headEnd/>
            <a:tailEnd/>
          </a:ln>
        </p:spPr>
        <p:txBody>
          <a:bodyPr wrap="none">
            <a:spAutoFit/>
          </a:bodyPr>
          <a:lstStyle/>
          <a:p>
            <a:r>
              <a:rPr lang="en-US" altLang="zh-CN" b="1" dirty="0">
                <a:latin typeface="Calibri" pitchFamily="34" charset="0"/>
              </a:rPr>
              <a:t>R4-</a:t>
            </a:r>
            <a:r>
              <a:rPr lang="en-US" altLang="zh-CN" b="1" dirty="0" smtClean="0">
                <a:latin typeface="Calibri" pitchFamily="34" charset="0"/>
              </a:rPr>
              <a:t>132013</a:t>
            </a:r>
            <a:endParaRPr lang="zh-CN" altLang="en-US" b="1"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p:txBody>
          <a:bodyPr/>
          <a:lstStyle/>
          <a:p>
            <a:r>
              <a:rPr lang="en-US" dirty="0" smtClean="0"/>
              <a:t>UL RTOA Requirements with </a:t>
            </a:r>
            <a:r>
              <a:rPr lang="en-US" dirty="0" smtClean="0"/>
              <a:t>DRX and Dropped SRS</a:t>
            </a:r>
            <a:endParaRPr lang="en-US" dirty="0" smtClean="0"/>
          </a:p>
        </p:txBody>
      </p:sp>
      <p:sp>
        <p:nvSpPr>
          <p:cNvPr id="19460"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endParaRPr lang="en-US" dirty="0" smtClean="0">
              <a:latin typeface="Calibri" pitchFamily="34" charset="0"/>
            </a:endParaRPr>
          </a:p>
          <a:p>
            <a:pPr marL="742950" lvl="1" indent="-285750">
              <a:spcBef>
                <a:spcPct val="20000"/>
              </a:spcBef>
              <a:buFont typeface="Wingdings" pitchFamily="2" charset="2"/>
              <a:buChar char="§"/>
            </a:pPr>
            <a:r>
              <a:rPr lang="en-US" dirty="0" smtClean="0">
                <a:latin typeface="Calibri" pitchFamily="34" charset="0"/>
              </a:rPr>
              <a:t>For further study—possible impacts to measurement time requirements</a:t>
            </a:r>
            <a:endParaRPr lang="en-US" dirty="0" smtClean="0">
              <a:latin typeface="Calibri" pitchFamily="34" charset="0"/>
            </a:endParaRPr>
          </a:p>
          <a:p>
            <a:pPr marL="742950" lvl="1" indent="-285750">
              <a:spcBef>
                <a:spcPct val="20000"/>
              </a:spcBef>
              <a:buFont typeface="Arial" charset="0"/>
              <a:buNone/>
            </a:pPr>
            <a:endParaRPr lang="en-GB" sz="1600" dirty="0">
              <a:latin typeface="Calibri" pitchFamily="34" charset="0"/>
            </a:endParaRPr>
          </a:p>
          <a:p>
            <a:pPr marL="342900" indent="-342900">
              <a:spcBef>
                <a:spcPct val="20000"/>
              </a:spcBef>
              <a:buFont typeface="Arial" charset="0"/>
              <a:buChar char="•"/>
            </a:pPr>
            <a:endParaRPr lang="en-US" sz="3200" dirty="0">
              <a:latin typeface="Calibri" pitchFamily="34" charset="0"/>
            </a:endParaRPr>
          </a:p>
          <a:p>
            <a:pPr marL="342900" indent="-342900">
              <a:spcBef>
                <a:spcPct val="20000"/>
              </a:spcBef>
              <a:buFont typeface="Arial" charset="0"/>
              <a:buChar char="•"/>
            </a:pPr>
            <a:endParaRPr lang="en-US" sz="3200" dirty="0">
              <a:latin typeface="Calibri" pitchFamily="34" charset="0"/>
            </a:endParaRPr>
          </a:p>
        </p:txBody>
      </p:sp>
      <p:sp>
        <p:nvSpPr>
          <p:cNvPr id="4" name="TextBox 3"/>
          <p:cNvSpPr txBox="1"/>
          <p:nvPr/>
        </p:nvSpPr>
        <p:spPr>
          <a:xfrm>
            <a:off x="1669143" y="2140857"/>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sz="4000" smtClean="0"/>
              <a:t>UL RTOA Measurement Requirement for TDD</a:t>
            </a:r>
          </a:p>
        </p:txBody>
      </p:sp>
      <p:sp>
        <p:nvSpPr>
          <p:cNvPr id="18436"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endParaRPr lang="en-US">
              <a:latin typeface="Calibri" pitchFamily="34" charset="0"/>
            </a:endParaRPr>
          </a:p>
          <a:p>
            <a:pPr marL="742950" lvl="1" indent="-285750">
              <a:spcBef>
                <a:spcPct val="20000"/>
              </a:spcBef>
              <a:buFont typeface="Wingdings" pitchFamily="2" charset="2"/>
              <a:buChar char="§"/>
            </a:pPr>
            <a:r>
              <a:rPr lang="sv-SE">
                <a:latin typeface="Calibri" pitchFamily="34" charset="0"/>
              </a:rPr>
              <a:t>When Tsrs&gt;2ms, FDD UL RTOA measurement requirements apply also for TDD</a:t>
            </a:r>
          </a:p>
          <a:p>
            <a:pPr marL="742950" lvl="1" indent="-285750">
              <a:spcBef>
                <a:spcPct val="20000"/>
              </a:spcBef>
              <a:buFont typeface="Wingdings" pitchFamily="2" charset="2"/>
              <a:buChar char="§"/>
            </a:pPr>
            <a:endParaRPr lang="sv-SE">
              <a:latin typeface="Calibri" pitchFamily="34" charset="0"/>
            </a:endParaRPr>
          </a:p>
          <a:p>
            <a:pPr marL="742950" lvl="1" indent="-285750">
              <a:spcBef>
                <a:spcPct val="20000"/>
              </a:spcBef>
              <a:buFont typeface="Wingdings" pitchFamily="2" charset="2"/>
              <a:buChar char="§"/>
            </a:pPr>
            <a:r>
              <a:rPr lang="sv-SE">
                <a:latin typeface="Calibri" pitchFamily="34" charset="0"/>
              </a:rPr>
              <a:t>When Tsrs=2ms, the UL RTOA measurement time is as below:</a:t>
            </a:r>
          </a:p>
          <a:p>
            <a:pPr marL="1143000" lvl="2" indent="-228600">
              <a:spcBef>
                <a:spcPct val="20000"/>
              </a:spcBef>
              <a:buFont typeface="Wingdings" pitchFamily="2" charset="2"/>
              <a:buChar char="§"/>
            </a:pPr>
            <a:endParaRPr lang="en-US" sz="1600">
              <a:latin typeface="Calibri" pitchFamily="34" charset="0"/>
            </a:endParaRPr>
          </a:p>
          <a:p>
            <a:pPr marL="742950" lvl="1" indent="-285750">
              <a:spcBef>
                <a:spcPct val="20000"/>
              </a:spcBef>
              <a:buFont typeface="Wingdings" pitchFamily="2" charset="2"/>
              <a:buChar char="§"/>
            </a:pPr>
            <a:endParaRPr lang="en-US">
              <a:latin typeface="Calibri" pitchFamily="34" charset="0"/>
            </a:endParaRPr>
          </a:p>
          <a:p>
            <a:pPr marL="742950" lvl="1" indent="-285750">
              <a:spcBef>
                <a:spcPct val="20000"/>
              </a:spcBef>
              <a:buFont typeface="Arial" charset="0"/>
              <a:buNone/>
            </a:pPr>
            <a:endParaRPr lang="en-US" sz="1100">
              <a:latin typeface="Calibri" pitchFamily="34" charset="0"/>
            </a:endParaRPr>
          </a:p>
          <a:p>
            <a:pPr marL="742950" lvl="1" indent="-285750">
              <a:spcBef>
                <a:spcPct val="20000"/>
              </a:spcBef>
              <a:buFont typeface="Arial" charset="0"/>
              <a:buNone/>
            </a:pPr>
            <a:endParaRPr lang="en-GB" sz="1600">
              <a:latin typeface="Calibri" pitchFamily="34" charset="0"/>
            </a:endParaRPr>
          </a:p>
          <a:p>
            <a:pPr marL="342900" indent="-342900">
              <a:spcBef>
                <a:spcPct val="20000"/>
              </a:spcBef>
              <a:buFont typeface="Arial" charset="0"/>
              <a:buChar char="•"/>
            </a:pPr>
            <a:endParaRPr lang="en-US" sz="3200">
              <a:latin typeface="Calibri" pitchFamily="34" charset="0"/>
            </a:endParaRPr>
          </a:p>
          <a:p>
            <a:pPr marL="342900" indent="-342900">
              <a:spcBef>
                <a:spcPct val="20000"/>
              </a:spcBef>
              <a:buFont typeface="Arial" charset="0"/>
              <a:buChar char="•"/>
            </a:pPr>
            <a:endParaRPr lang="en-US" sz="3200">
              <a:latin typeface="Calibri" pitchFamily="34" charset="0"/>
            </a:endParaRPr>
          </a:p>
        </p:txBody>
      </p:sp>
      <p:graphicFrame>
        <p:nvGraphicFramePr>
          <p:cNvPr id="18437" name="Object 5"/>
          <p:cNvGraphicFramePr>
            <a:graphicFrameLocks noChangeAspect="1"/>
          </p:cNvGraphicFramePr>
          <p:nvPr/>
        </p:nvGraphicFramePr>
        <p:xfrm>
          <a:off x="3581400" y="3300413"/>
          <a:ext cx="1828800" cy="661987"/>
        </p:xfrm>
        <a:graphic>
          <a:graphicData uri="http://schemas.openxmlformats.org/presentationml/2006/ole">
            <p:oleObj spid="_x0000_s18443" name="Equation" r:id="rId3" imgW="1193760" imgH="431640"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SRS Configuration Update</a:t>
            </a:r>
          </a:p>
        </p:txBody>
      </p:sp>
      <p:sp>
        <p:nvSpPr>
          <p:cNvPr id="17410" name="Content Placeholder 2"/>
          <p:cNvSpPr>
            <a:spLocks noGrp="1"/>
          </p:cNvSpPr>
          <p:nvPr>
            <p:ph idx="1"/>
          </p:nvPr>
        </p:nvSpPr>
        <p:spPr>
          <a:xfrm>
            <a:off x="228600" y="1600200"/>
            <a:ext cx="8458200" cy="4525963"/>
          </a:xfrm>
        </p:spPr>
        <p:txBody>
          <a:bodyPr/>
          <a:lstStyle/>
          <a:p>
            <a:pPr lvl="1">
              <a:buFont typeface="Wingdings" pitchFamily="2" charset="2"/>
              <a:buChar char="§"/>
            </a:pPr>
            <a:endParaRPr lang="en-US" sz="1800" smtClean="0"/>
          </a:p>
          <a:p>
            <a:pPr lvl="1">
              <a:buFont typeface="Wingdings" pitchFamily="2" charset="2"/>
              <a:buChar char="§"/>
            </a:pPr>
            <a:r>
              <a:rPr lang="en-US" sz="1800" smtClean="0"/>
              <a:t>UE SRS configuration may change for one or more cells or a set of cells with the UE SRS may change during UL positioning</a:t>
            </a:r>
          </a:p>
          <a:p>
            <a:pPr lvl="1">
              <a:buFont typeface="Wingdings" pitchFamily="2" charset="2"/>
              <a:buChar char="§"/>
            </a:pPr>
            <a:endParaRPr lang="en-US" sz="1800" smtClean="0"/>
          </a:p>
          <a:p>
            <a:pPr lvl="1">
              <a:buFont typeface="Wingdings" pitchFamily="2" charset="2"/>
              <a:buChar char="§"/>
            </a:pPr>
            <a:r>
              <a:rPr lang="en-US" sz="1800" smtClean="0"/>
              <a:t>Upon receiving SRS configuration update, the LMU shall continue the UL RTOA measurement for a cell and report the measurement, while meeting the requirements in Section 6, in the following cases: </a:t>
            </a:r>
          </a:p>
          <a:p>
            <a:pPr lvl="1">
              <a:buFont typeface="Wingdings" pitchFamily="2" charset="2"/>
              <a:buChar char="§"/>
            </a:pPr>
            <a:endParaRPr lang="en-US" sz="1800" smtClean="0"/>
          </a:p>
          <a:p>
            <a:pPr lvl="2">
              <a:buFont typeface="Calibri" pitchFamily="34" charset="0"/>
              <a:buAutoNum type="arabicPeriod"/>
            </a:pPr>
            <a:r>
              <a:rPr lang="en-US" sz="1600" smtClean="0"/>
              <a:t>the new SRS configuration for the cell is the same as the SRS configuration for this cell before receiving the SRS configuration update </a:t>
            </a:r>
          </a:p>
          <a:p>
            <a:pPr lvl="2">
              <a:buFont typeface="Calibri" pitchFamily="34" charset="0"/>
              <a:buAutoNum type="arabicPeriod"/>
            </a:pPr>
            <a:r>
              <a:rPr lang="en-US" sz="1600" smtClean="0"/>
              <a:t>the new SRS configuration for the cell is a superset of the SRS configuration for this cell received before the update, i.e., the updated SRS configuration comprises the SRS configuration before the update but may also have other SRS configured</a:t>
            </a:r>
          </a:p>
          <a:p>
            <a:endParaRPr lang="en-US"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725</TotalTime>
  <Words>214</Words>
  <Application>Microsoft Macintosh PowerPoint</Application>
  <PresentationFormat>On-screen Show (4:3)</PresentationFormat>
  <Paragraphs>28</Paragraphs>
  <Slides>4</Slides>
  <Notes>1</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4</vt:i4>
      </vt:variant>
    </vt:vector>
  </HeadingPairs>
  <TitlesOfParts>
    <vt:vector size="6" baseType="lpstr">
      <vt:lpstr>Office Theme</vt:lpstr>
      <vt:lpstr>Equation</vt:lpstr>
      <vt:lpstr>WF on TS 36.111 Section 6 Requirements</vt:lpstr>
      <vt:lpstr>UL RTOA Requirements with DRX and Dropped SRS</vt:lpstr>
      <vt:lpstr>UL RTOA Measurement Requirement for TDD</vt:lpstr>
      <vt:lpstr>SRS Configuration Update</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Introduction of Elevation Domain Parameters in 3D Channel Modeling</dc:title>
  <dc:creator>Bishwarup Mondal</dc:creator>
  <cp:lastModifiedBy>Terri Brooks</cp:lastModifiedBy>
  <cp:revision>78</cp:revision>
  <dcterms:created xsi:type="dcterms:W3CDTF">2013-04-19T16:08:34Z</dcterms:created>
  <dcterms:modified xsi:type="dcterms:W3CDTF">2013-04-19T16:12:48Z</dcterms:modified>
</cp:coreProperties>
</file>