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4" r:id="rId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4635" autoAdjust="0"/>
    <p:restoredTop sz="94660"/>
  </p:normalViewPr>
  <p:slideViewPr>
    <p:cSldViewPr>
      <p:cViewPr varScale="1">
        <p:scale>
          <a:sx n="78" d="100"/>
          <a:sy n="78" d="100"/>
        </p:scale>
        <p:origin x="-1332"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E34E9B40-6839-4C12-A9D3-FD47692783F1}" type="datetimeFigureOut">
              <a:rPr lang="en-GB" smtClean="0"/>
              <a:t>18/04/2013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5221203-6C2C-4228-A4FA-7A6AA2161418}" type="slidenum">
              <a:rPr lang="en-GB" smtClean="0"/>
              <a:t>‹#›</a:t>
            </a:fld>
            <a:endParaRPr lang="en-GB"/>
          </a:p>
        </p:txBody>
      </p:sp>
    </p:spTree>
    <p:extLst>
      <p:ext uri="{BB962C8B-B14F-4D97-AF65-F5344CB8AC3E}">
        <p14:creationId xmlns:p14="http://schemas.microsoft.com/office/powerpoint/2010/main" val="14968618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34E9B40-6839-4C12-A9D3-FD47692783F1}" type="datetimeFigureOut">
              <a:rPr lang="en-GB" smtClean="0"/>
              <a:t>18/04/2013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5221203-6C2C-4228-A4FA-7A6AA2161418}" type="slidenum">
              <a:rPr lang="en-GB" smtClean="0"/>
              <a:t>‹#›</a:t>
            </a:fld>
            <a:endParaRPr lang="en-GB"/>
          </a:p>
        </p:txBody>
      </p:sp>
    </p:spTree>
    <p:extLst>
      <p:ext uri="{BB962C8B-B14F-4D97-AF65-F5344CB8AC3E}">
        <p14:creationId xmlns:p14="http://schemas.microsoft.com/office/powerpoint/2010/main" val="8956400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34E9B40-6839-4C12-A9D3-FD47692783F1}" type="datetimeFigureOut">
              <a:rPr lang="en-GB" smtClean="0"/>
              <a:t>18/04/2013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5221203-6C2C-4228-A4FA-7A6AA2161418}" type="slidenum">
              <a:rPr lang="en-GB" smtClean="0"/>
              <a:t>‹#›</a:t>
            </a:fld>
            <a:endParaRPr lang="en-GB"/>
          </a:p>
        </p:txBody>
      </p:sp>
    </p:spTree>
    <p:extLst>
      <p:ext uri="{BB962C8B-B14F-4D97-AF65-F5344CB8AC3E}">
        <p14:creationId xmlns:p14="http://schemas.microsoft.com/office/powerpoint/2010/main" val="4610646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34E9B40-6839-4C12-A9D3-FD47692783F1}" type="datetimeFigureOut">
              <a:rPr lang="en-GB" smtClean="0"/>
              <a:t>18/04/2013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5221203-6C2C-4228-A4FA-7A6AA2161418}" type="slidenum">
              <a:rPr lang="en-GB" smtClean="0"/>
              <a:t>‹#›</a:t>
            </a:fld>
            <a:endParaRPr lang="en-GB"/>
          </a:p>
        </p:txBody>
      </p:sp>
    </p:spTree>
    <p:extLst>
      <p:ext uri="{BB962C8B-B14F-4D97-AF65-F5344CB8AC3E}">
        <p14:creationId xmlns:p14="http://schemas.microsoft.com/office/powerpoint/2010/main" val="40425250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34E9B40-6839-4C12-A9D3-FD47692783F1}" type="datetimeFigureOut">
              <a:rPr lang="en-GB" smtClean="0"/>
              <a:t>18/04/2013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5221203-6C2C-4228-A4FA-7A6AA2161418}" type="slidenum">
              <a:rPr lang="en-GB" smtClean="0"/>
              <a:t>‹#›</a:t>
            </a:fld>
            <a:endParaRPr lang="en-GB"/>
          </a:p>
        </p:txBody>
      </p:sp>
    </p:spTree>
    <p:extLst>
      <p:ext uri="{BB962C8B-B14F-4D97-AF65-F5344CB8AC3E}">
        <p14:creationId xmlns:p14="http://schemas.microsoft.com/office/powerpoint/2010/main" val="24718842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E34E9B40-6839-4C12-A9D3-FD47692783F1}" type="datetimeFigureOut">
              <a:rPr lang="en-GB" smtClean="0"/>
              <a:t>18/04/2013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5221203-6C2C-4228-A4FA-7A6AA2161418}" type="slidenum">
              <a:rPr lang="en-GB" smtClean="0"/>
              <a:t>‹#›</a:t>
            </a:fld>
            <a:endParaRPr lang="en-GB"/>
          </a:p>
        </p:txBody>
      </p:sp>
    </p:spTree>
    <p:extLst>
      <p:ext uri="{BB962C8B-B14F-4D97-AF65-F5344CB8AC3E}">
        <p14:creationId xmlns:p14="http://schemas.microsoft.com/office/powerpoint/2010/main" val="9522737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E34E9B40-6839-4C12-A9D3-FD47692783F1}" type="datetimeFigureOut">
              <a:rPr lang="en-GB" smtClean="0"/>
              <a:t>18/04/2013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5221203-6C2C-4228-A4FA-7A6AA2161418}" type="slidenum">
              <a:rPr lang="en-GB" smtClean="0"/>
              <a:t>‹#›</a:t>
            </a:fld>
            <a:endParaRPr lang="en-GB"/>
          </a:p>
        </p:txBody>
      </p:sp>
    </p:spTree>
    <p:extLst>
      <p:ext uri="{BB962C8B-B14F-4D97-AF65-F5344CB8AC3E}">
        <p14:creationId xmlns:p14="http://schemas.microsoft.com/office/powerpoint/2010/main" val="1454575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E34E9B40-6839-4C12-A9D3-FD47692783F1}" type="datetimeFigureOut">
              <a:rPr lang="en-GB" smtClean="0"/>
              <a:t>18/04/2013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85221203-6C2C-4228-A4FA-7A6AA2161418}" type="slidenum">
              <a:rPr lang="en-GB" smtClean="0"/>
              <a:t>‹#›</a:t>
            </a:fld>
            <a:endParaRPr lang="en-GB"/>
          </a:p>
        </p:txBody>
      </p:sp>
    </p:spTree>
    <p:extLst>
      <p:ext uri="{BB962C8B-B14F-4D97-AF65-F5344CB8AC3E}">
        <p14:creationId xmlns:p14="http://schemas.microsoft.com/office/powerpoint/2010/main" val="1049147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4E9B40-6839-4C12-A9D3-FD47692783F1}" type="datetimeFigureOut">
              <a:rPr lang="en-GB" smtClean="0"/>
              <a:t>18/04/2013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85221203-6C2C-4228-A4FA-7A6AA2161418}" type="slidenum">
              <a:rPr lang="en-GB" smtClean="0"/>
              <a:t>‹#›</a:t>
            </a:fld>
            <a:endParaRPr lang="en-GB"/>
          </a:p>
        </p:txBody>
      </p:sp>
    </p:spTree>
    <p:extLst>
      <p:ext uri="{BB962C8B-B14F-4D97-AF65-F5344CB8AC3E}">
        <p14:creationId xmlns:p14="http://schemas.microsoft.com/office/powerpoint/2010/main" val="8926754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34E9B40-6839-4C12-A9D3-FD47692783F1}" type="datetimeFigureOut">
              <a:rPr lang="en-GB" smtClean="0"/>
              <a:t>18/04/2013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5221203-6C2C-4228-A4FA-7A6AA2161418}" type="slidenum">
              <a:rPr lang="en-GB" smtClean="0"/>
              <a:t>‹#›</a:t>
            </a:fld>
            <a:endParaRPr lang="en-GB"/>
          </a:p>
        </p:txBody>
      </p:sp>
    </p:spTree>
    <p:extLst>
      <p:ext uri="{BB962C8B-B14F-4D97-AF65-F5344CB8AC3E}">
        <p14:creationId xmlns:p14="http://schemas.microsoft.com/office/powerpoint/2010/main" val="36188253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34E9B40-6839-4C12-A9D3-FD47692783F1}" type="datetimeFigureOut">
              <a:rPr lang="en-GB" smtClean="0"/>
              <a:t>18/04/2013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5221203-6C2C-4228-A4FA-7A6AA2161418}" type="slidenum">
              <a:rPr lang="en-GB" smtClean="0"/>
              <a:t>‹#›</a:t>
            </a:fld>
            <a:endParaRPr lang="en-GB"/>
          </a:p>
        </p:txBody>
      </p:sp>
    </p:spTree>
    <p:extLst>
      <p:ext uri="{BB962C8B-B14F-4D97-AF65-F5344CB8AC3E}">
        <p14:creationId xmlns:p14="http://schemas.microsoft.com/office/powerpoint/2010/main" val="15247964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4E9B40-6839-4C12-A9D3-FD47692783F1}" type="datetimeFigureOut">
              <a:rPr lang="en-GB" smtClean="0"/>
              <a:t>18/04/2013</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221203-6C2C-4228-A4FA-7A6AA2161418}" type="slidenum">
              <a:rPr lang="en-GB" smtClean="0"/>
              <a:t>‹#›</a:t>
            </a:fld>
            <a:endParaRPr lang="en-GB"/>
          </a:p>
        </p:txBody>
      </p:sp>
    </p:spTree>
    <p:extLst>
      <p:ext uri="{BB962C8B-B14F-4D97-AF65-F5344CB8AC3E}">
        <p14:creationId xmlns:p14="http://schemas.microsoft.com/office/powerpoint/2010/main" val="26730261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Way Forward for WI completion</a:t>
            </a:r>
            <a:endParaRPr lang="en-GB" dirty="0"/>
          </a:p>
        </p:txBody>
      </p:sp>
      <p:sp>
        <p:nvSpPr>
          <p:cNvPr id="3" name="Subtitle 2"/>
          <p:cNvSpPr>
            <a:spLocks noGrp="1"/>
          </p:cNvSpPr>
          <p:nvPr>
            <p:ph type="subTitle" idx="1"/>
          </p:nvPr>
        </p:nvSpPr>
        <p:spPr>
          <a:solidFill>
            <a:schemeClr val="bg1"/>
          </a:solidFill>
        </p:spPr>
        <p:txBody>
          <a:bodyPr>
            <a:normAutofit/>
          </a:bodyPr>
          <a:lstStyle/>
          <a:p>
            <a:r>
              <a:rPr lang="en-GB" dirty="0" smtClean="0">
                <a:solidFill>
                  <a:schemeClr val="tx1"/>
                </a:solidFill>
              </a:rPr>
              <a:t>Vodafone, </a:t>
            </a:r>
            <a:r>
              <a:rPr lang="en-GB" dirty="0" smtClean="0">
                <a:solidFill>
                  <a:schemeClr val="tx1"/>
                </a:solidFill>
              </a:rPr>
              <a:t>Agilent, </a:t>
            </a:r>
            <a:r>
              <a:rPr lang="en-GB" dirty="0" smtClean="0">
                <a:solidFill>
                  <a:schemeClr val="tx1"/>
                </a:solidFill>
              </a:rPr>
              <a:t>Anite, </a:t>
            </a:r>
            <a:r>
              <a:rPr lang="en-GB" dirty="0" smtClean="0">
                <a:solidFill>
                  <a:schemeClr val="tx1"/>
                </a:solidFill>
              </a:rPr>
              <a:t>AT&amp;T, Intel, Azimuth, Bluetest, Motorola Mobility, Nokia, Qualcomm, R&amp;S, Spirent, </a:t>
            </a:r>
            <a:r>
              <a:rPr lang="en-GB" dirty="0" smtClean="0">
                <a:solidFill>
                  <a:schemeClr val="tx1"/>
                </a:solidFill>
              </a:rPr>
              <a:t>Sony</a:t>
            </a:r>
            <a:r>
              <a:rPr lang="en-GB" dirty="0" smtClean="0">
                <a:solidFill>
                  <a:schemeClr val="tx1"/>
                </a:solidFill>
              </a:rPr>
              <a:t> </a:t>
            </a:r>
            <a:endParaRPr lang="en-GB" dirty="0">
              <a:solidFill>
                <a:schemeClr val="tx1"/>
              </a:solidFill>
            </a:endParaRPr>
          </a:p>
        </p:txBody>
      </p:sp>
      <p:sp>
        <p:nvSpPr>
          <p:cNvPr id="4" name="Rectangle 3"/>
          <p:cNvSpPr/>
          <p:nvPr/>
        </p:nvSpPr>
        <p:spPr>
          <a:xfrm>
            <a:off x="539552" y="345004"/>
            <a:ext cx="8136904" cy="646331"/>
          </a:xfrm>
          <a:prstGeom prst="rect">
            <a:avLst/>
          </a:prstGeom>
        </p:spPr>
        <p:txBody>
          <a:bodyPr wrap="square">
            <a:spAutoFit/>
          </a:bodyPr>
          <a:lstStyle/>
          <a:p>
            <a:pPr hangingPunct="0"/>
            <a:r>
              <a:rPr lang="en-US" b="1" dirty="0"/>
              <a:t>3GPP TSG-RAN WG4 #66bis	</a:t>
            </a:r>
            <a:r>
              <a:rPr lang="en-US" b="1" dirty="0" smtClean="0"/>
              <a:t>			</a:t>
            </a:r>
            <a:r>
              <a:rPr lang="en-US" b="1" dirty="0"/>
              <a:t> </a:t>
            </a:r>
            <a:r>
              <a:rPr lang="en-US" b="1" dirty="0" smtClean="0"/>
              <a:t>             </a:t>
            </a:r>
            <a:r>
              <a:rPr lang="en-US" b="1" dirty="0"/>
              <a:t>	 </a:t>
            </a:r>
            <a:r>
              <a:rPr lang="en-US" b="1" dirty="0" smtClean="0"/>
              <a:t>         R4-131983 Chicago</a:t>
            </a:r>
            <a:r>
              <a:rPr lang="en-US" b="1" dirty="0"/>
              <a:t>, USA, 15th – 19th April 2013</a:t>
            </a:r>
            <a:endParaRPr lang="en-GB" b="1" dirty="0"/>
          </a:p>
        </p:txBody>
      </p:sp>
    </p:spTree>
    <p:extLst>
      <p:ext uri="{BB962C8B-B14F-4D97-AF65-F5344CB8AC3E}">
        <p14:creationId xmlns:p14="http://schemas.microsoft.com/office/powerpoint/2010/main" val="29506305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04664"/>
            <a:ext cx="8229600" cy="849019"/>
          </a:xfrm>
        </p:spPr>
        <p:txBody>
          <a:bodyPr>
            <a:normAutofit/>
          </a:bodyPr>
          <a:lstStyle/>
          <a:p>
            <a:r>
              <a:rPr lang="en-GB" sz="3200" dirty="0" smtClean="0"/>
              <a:t>WF</a:t>
            </a:r>
            <a:endParaRPr lang="en-GB" sz="3200" dirty="0"/>
          </a:p>
        </p:txBody>
      </p:sp>
      <p:sp>
        <p:nvSpPr>
          <p:cNvPr id="3" name="Content Placeholder 2"/>
          <p:cNvSpPr>
            <a:spLocks noGrp="1"/>
          </p:cNvSpPr>
          <p:nvPr>
            <p:ph idx="1"/>
          </p:nvPr>
        </p:nvSpPr>
        <p:spPr>
          <a:xfrm>
            <a:off x="467544" y="1340768"/>
            <a:ext cx="8229600" cy="4968552"/>
          </a:xfrm>
        </p:spPr>
        <p:txBody>
          <a:bodyPr>
            <a:noAutofit/>
          </a:bodyPr>
          <a:lstStyle/>
          <a:p>
            <a:pPr>
              <a:buFont typeface="+mj-lt"/>
              <a:buAutoNum type="arabicPeriod"/>
            </a:pPr>
            <a:r>
              <a:rPr lang="en-GB" sz="1400" dirty="0" smtClean="0"/>
              <a:t>Group agrees on environmental test condition and device orientation</a:t>
            </a:r>
          </a:p>
          <a:p>
            <a:pPr lvl="1">
              <a:buFont typeface="+mj-lt"/>
              <a:buAutoNum type="arabicPeriod"/>
            </a:pPr>
            <a:r>
              <a:rPr lang="en-GB" sz="1400" dirty="0" smtClean="0"/>
              <a:t>The criteria to define a valid test condition is FFS</a:t>
            </a:r>
          </a:p>
          <a:p>
            <a:pPr>
              <a:buFont typeface="+mj-lt"/>
              <a:buAutoNum type="arabicPeriod"/>
            </a:pPr>
            <a:r>
              <a:rPr lang="en-GB" sz="1400" dirty="0" smtClean="0"/>
              <a:t>For a given test condition, and hence the corresponding testing methodology(</a:t>
            </a:r>
            <a:r>
              <a:rPr lang="en-GB" sz="1400" dirty="0" err="1" smtClean="0"/>
              <a:t>ies</a:t>
            </a:r>
            <a:r>
              <a:rPr lang="en-GB" sz="1400" dirty="0" smtClean="0"/>
              <a:t>), shall fulfil this list of prerequisites:</a:t>
            </a:r>
          </a:p>
          <a:p>
            <a:pPr marL="800100" lvl="1" indent="-342900">
              <a:buFont typeface="+mj-lt"/>
              <a:buAutoNum type="alphaUcPeriod"/>
            </a:pPr>
            <a:r>
              <a:rPr lang="en-GB" sz="1400" dirty="0" smtClean="0"/>
              <a:t>Channel model verification</a:t>
            </a:r>
          </a:p>
          <a:p>
            <a:pPr marL="800100" lvl="1" indent="-342900">
              <a:buFont typeface="+mj-lt"/>
              <a:buAutoNum type="alphaUcPeriod"/>
            </a:pPr>
            <a:r>
              <a:rPr lang="en-GB" sz="1400" dirty="0" smtClean="0"/>
              <a:t>Abs data </a:t>
            </a:r>
            <a:r>
              <a:rPr lang="en-GB" sz="1400" dirty="0" err="1" smtClean="0"/>
              <a:t>tput</a:t>
            </a:r>
            <a:r>
              <a:rPr lang="en-GB" sz="1400" dirty="0" smtClean="0"/>
              <a:t> framework</a:t>
            </a:r>
          </a:p>
          <a:p>
            <a:pPr marL="800100" lvl="1" indent="-342900">
              <a:buFont typeface="+mj-lt"/>
              <a:buAutoNum type="alphaUcPeriod"/>
            </a:pPr>
            <a:r>
              <a:rPr lang="en-GB" sz="1400" dirty="0" smtClean="0"/>
              <a:t>IL/IT results consistency</a:t>
            </a:r>
          </a:p>
          <a:p>
            <a:pPr marL="800100" lvl="1" indent="-342900">
              <a:buFont typeface="+mj-lt"/>
              <a:buAutoNum type="alphaUcPeriod"/>
            </a:pPr>
            <a:r>
              <a:rPr lang="en-GB" sz="1400" dirty="0" smtClean="0"/>
              <a:t>Uncertainty evaluation</a:t>
            </a:r>
          </a:p>
          <a:p>
            <a:pPr>
              <a:buFont typeface="+mj-lt"/>
              <a:buAutoNum type="arabicPeriod"/>
            </a:pPr>
            <a:r>
              <a:rPr lang="en-GB" sz="1400" dirty="0" smtClean="0"/>
              <a:t>Methodologies which satisfy agreed test conditions and list of prerequisites are  considered for section 12 of TR.</a:t>
            </a:r>
            <a:endParaRPr lang="en-GB" sz="1400" dirty="0" smtClean="0">
              <a:solidFill>
                <a:srgbClr val="FF0000"/>
              </a:solidFill>
            </a:endParaRPr>
          </a:p>
          <a:p>
            <a:pPr>
              <a:buFont typeface="+mj-lt"/>
              <a:buAutoNum type="arabicPeriod"/>
            </a:pPr>
            <a:r>
              <a:rPr lang="en-GB" sz="1400" dirty="0" smtClean="0"/>
              <a:t>The </a:t>
            </a:r>
            <a:r>
              <a:rPr lang="en-GB" sz="1400" dirty="0"/>
              <a:t>work on test condition and fulfilment of prerequisites can progress in </a:t>
            </a:r>
            <a:r>
              <a:rPr lang="en-GB" sz="1400" dirty="0" smtClean="0"/>
              <a:t>parallel</a:t>
            </a:r>
          </a:p>
          <a:p>
            <a:pPr>
              <a:buFont typeface="+mj-lt"/>
              <a:buAutoNum type="arabicPeriod"/>
            </a:pPr>
            <a:r>
              <a:rPr lang="en-GB" sz="1400" dirty="0"/>
              <a:t>To allow </a:t>
            </a:r>
            <a:r>
              <a:rPr lang="en-GB" sz="1400" dirty="0" smtClean="0"/>
              <a:t>that, </a:t>
            </a:r>
            <a:r>
              <a:rPr lang="en-GB" sz="1400" dirty="0"/>
              <a:t>group </a:t>
            </a:r>
            <a:r>
              <a:rPr lang="en-GB" sz="1400" dirty="0" smtClean="0"/>
              <a:t>agrees to create an </a:t>
            </a:r>
            <a:r>
              <a:rPr lang="en-GB" sz="1400" dirty="0"/>
              <a:t>annex </a:t>
            </a:r>
            <a:r>
              <a:rPr lang="en-GB" sz="1400" dirty="0" smtClean="0"/>
              <a:t>in TR</a:t>
            </a:r>
            <a:r>
              <a:rPr lang="en-GB" sz="1400" dirty="0"/>
              <a:t>, so that the list of prerequisites can be performed by the different methodologies. The </a:t>
            </a:r>
            <a:r>
              <a:rPr lang="en-GB" sz="1400" dirty="0" smtClean="0"/>
              <a:t>annex defines </a:t>
            </a:r>
            <a:r>
              <a:rPr lang="en-GB" sz="1400" dirty="0"/>
              <a:t>test conditions for </a:t>
            </a:r>
            <a:r>
              <a:rPr lang="en-GB" sz="1400" dirty="0" smtClean="0"/>
              <a:t>consideration:</a:t>
            </a:r>
          </a:p>
          <a:p>
            <a:pPr lvl="1">
              <a:buFont typeface="+mj-lt"/>
              <a:buAutoNum type="arabicPeriod"/>
            </a:pPr>
            <a:r>
              <a:rPr lang="en-GB" sz="1400" dirty="0" smtClean="0"/>
              <a:t>Title: Other environmental test conditions for consideration</a:t>
            </a:r>
          </a:p>
          <a:p>
            <a:pPr lvl="1">
              <a:buFont typeface="+mj-lt"/>
              <a:buAutoNum type="arabicPeriod"/>
            </a:pPr>
            <a:r>
              <a:rPr lang="en-GB" sz="1400" dirty="0" smtClean="0"/>
              <a:t>Scope: This annex contains non standard channel models which are described for evaluation purposes. Approved environmental test conditions are described in section 4.2</a:t>
            </a:r>
          </a:p>
          <a:p>
            <a:pPr lvl="1">
              <a:buFont typeface="+mj-lt"/>
              <a:buAutoNum type="arabicPeriod"/>
            </a:pPr>
            <a:r>
              <a:rPr lang="en-GB" sz="1400" dirty="0" smtClean="0"/>
              <a:t>Revision of</a:t>
            </a:r>
            <a:r>
              <a:rPr lang="en-GB" sz="1400" dirty="0"/>
              <a:t> TP: (R4-131696)(R4-131700) </a:t>
            </a:r>
            <a:r>
              <a:rPr lang="en-GB" sz="1400" dirty="0" smtClean="0"/>
              <a:t>following the above guidance are required</a:t>
            </a:r>
          </a:p>
          <a:p>
            <a:pPr>
              <a:buFont typeface="+mj-lt"/>
              <a:buAutoNum type="arabicPeriod"/>
            </a:pPr>
            <a:r>
              <a:rPr lang="en-GB" sz="1400" dirty="0" smtClean="0"/>
              <a:t>Agreed </a:t>
            </a:r>
            <a:r>
              <a:rPr lang="en-GB" sz="1400" dirty="0"/>
              <a:t>to send to RAN1 an LS which content needs to be agreed. The outcomes of the response do not prevent the need to work on other test conditions that may be proved </a:t>
            </a:r>
            <a:r>
              <a:rPr lang="en-GB" sz="1400" dirty="0" smtClean="0"/>
              <a:t>useful</a:t>
            </a:r>
            <a:endParaRPr lang="en-GB" sz="1400" dirty="0"/>
          </a:p>
        </p:txBody>
      </p:sp>
    </p:spTree>
    <p:extLst>
      <p:ext uri="{BB962C8B-B14F-4D97-AF65-F5344CB8AC3E}">
        <p14:creationId xmlns:p14="http://schemas.microsoft.com/office/powerpoint/2010/main" val="6039329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237</Words>
  <Application>Microsoft Office PowerPoint</Application>
  <PresentationFormat>On-screen Show (4:3)</PresentationFormat>
  <Paragraphs>18</Paragraphs>
  <Slides>2</Slides>
  <Notes>0</Notes>
  <HiddenSlides>0</HiddenSlides>
  <MMClips>0</MMClips>
  <ScaleCrop>false</ScaleCrop>
  <HeadingPairs>
    <vt:vector size="4" baseType="variant">
      <vt:variant>
        <vt:lpstr>Theme</vt:lpstr>
      </vt:variant>
      <vt:variant>
        <vt:i4>1</vt:i4>
      </vt:variant>
      <vt:variant>
        <vt:lpstr>Slide Titles</vt:lpstr>
      </vt:variant>
      <vt:variant>
        <vt:i4>2</vt:i4>
      </vt:variant>
    </vt:vector>
  </HeadingPairs>
  <TitlesOfParts>
    <vt:vector size="3" baseType="lpstr">
      <vt:lpstr>Office Theme</vt:lpstr>
      <vt:lpstr>Way Forward for WI completion</vt:lpstr>
      <vt:lpstr>WF</vt:lpstr>
    </vt:vector>
  </TitlesOfParts>
  <Company>Vodafone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dc:title>
  <dc:creator>Anaya, Luis, Vodafone Group (lanayac)</dc:creator>
  <cp:lastModifiedBy>Anaya, Luis, Vodafone Group (lanayac)</cp:lastModifiedBy>
  <cp:revision>133</cp:revision>
  <dcterms:created xsi:type="dcterms:W3CDTF">2013-04-12T16:16:40Z</dcterms:created>
  <dcterms:modified xsi:type="dcterms:W3CDTF">2013-04-18T20:04:01Z</dcterms:modified>
</cp:coreProperties>
</file>