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158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5B542-E7B9-422B-8159-1576FA3B3B5F}" type="datetimeFigureOut">
              <a:rPr lang="en-US" smtClean="0"/>
              <a:pPr/>
              <a:t>4/18/2013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4612-B538-4895-B38E-F22DAF2C1E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5B542-E7B9-422B-8159-1576FA3B3B5F}" type="datetimeFigureOut">
              <a:rPr lang="en-US" smtClean="0"/>
              <a:pPr/>
              <a:t>4/18/2013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4612-B538-4895-B38E-F22DAF2C1E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5B542-E7B9-422B-8159-1576FA3B3B5F}" type="datetimeFigureOut">
              <a:rPr lang="en-US" smtClean="0"/>
              <a:pPr/>
              <a:t>4/18/2013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4612-B538-4895-B38E-F22DAF2C1E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5B542-E7B9-422B-8159-1576FA3B3B5F}" type="datetimeFigureOut">
              <a:rPr lang="en-US" smtClean="0"/>
              <a:pPr/>
              <a:t>4/18/2013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4612-B538-4895-B38E-F22DAF2C1E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5B542-E7B9-422B-8159-1576FA3B3B5F}" type="datetimeFigureOut">
              <a:rPr lang="en-US" smtClean="0"/>
              <a:pPr/>
              <a:t>4/18/2013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4612-B538-4895-B38E-F22DAF2C1E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5B542-E7B9-422B-8159-1576FA3B3B5F}" type="datetimeFigureOut">
              <a:rPr lang="en-US" smtClean="0"/>
              <a:pPr/>
              <a:t>4/18/2013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4612-B538-4895-B38E-F22DAF2C1E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5B542-E7B9-422B-8159-1576FA3B3B5F}" type="datetimeFigureOut">
              <a:rPr lang="en-US" smtClean="0"/>
              <a:pPr/>
              <a:t>4/18/2013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4612-B538-4895-B38E-F22DAF2C1E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5B542-E7B9-422B-8159-1576FA3B3B5F}" type="datetimeFigureOut">
              <a:rPr lang="en-US" smtClean="0"/>
              <a:pPr/>
              <a:t>4/18/2013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4612-B538-4895-B38E-F22DAF2C1E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5B542-E7B9-422B-8159-1576FA3B3B5F}" type="datetimeFigureOut">
              <a:rPr lang="en-US" smtClean="0"/>
              <a:pPr/>
              <a:t>4/18/2013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4612-B538-4895-B38E-F22DAF2C1E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5B542-E7B9-422B-8159-1576FA3B3B5F}" type="datetimeFigureOut">
              <a:rPr lang="en-US" smtClean="0"/>
              <a:pPr/>
              <a:t>4/18/2013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4612-B538-4895-B38E-F22DAF2C1E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5B542-E7B9-422B-8159-1576FA3B3B5F}" type="datetimeFigureOut">
              <a:rPr lang="en-US" smtClean="0"/>
              <a:pPr/>
              <a:t>4/18/2013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4612-B538-4895-B38E-F22DAF2C1E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F5B542-E7B9-422B-8159-1576FA3B3B5F}" type="datetimeFigureOut">
              <a:rPr lang="en-US" smtClean="0"/>
              <a:pPr/>
              <a:t>4/18/2013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E64612-B538-4895-B38E-F22DAF2C1E5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Way forward on BS performance requirements for HSUPA MIMO 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Nokia Siemens Networks, ST-Ericsson/Ericsson, Qualcomm </a:t>
            </a:r>
            <a:r>
              <a:rPr lang="en-US" dirty="0" smtClean="0"/>
              <a:t>Incorporated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452320" y="260648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mtClean="0"/>
              <a:t>R4-131871</a:t>
            </a:r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51520" y="251356"/>
            <a:ext cx="5256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TSG-RAN Working Group 4 (Radio) meeting #66bis</a:t>
            </a:r>
          </a:p>
          <a:p>
            <a:r>
              <a:rPr lang="en-US" smtClean="0"/>
              <a:t>Chicago, IL, US, 15 - 19 Apr, 2013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E-DPDCH/S-E-DPDCH demodulation performance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3960440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</a:pPr>
            <a:r>
              <a:rPr lang="en-US" sz="2800" dirty="0" smtClean="0"/>
              <a:t>Interested companies should </a:t>
            </a:r>
            <a:r>
              <a:rPr lang="en-US" sz="2800" dirty="0" smtClean="0"/>
              <a:t>provide ideal and practical </a:t>
            </a:r>
            <a:r>
              <a:rPr lang="en-US" sz="2800" dirty="0" smtClean="0"/>
              <a:t>simulation results as soon as possible </a:t>
            </a:r>
          </a:p>
          <a:p>
            <a:pPr lvl="1">
              <a:spcAft>
                <a:spcPts val="1200"/>
              </a:spcAft>
            </a:pPr>
            <a:r>
              <a:rPr lang="en-US" sz="2400" dirty="0" smtClean="0"/>
              <a:t>Simulation assumptions included in R4-130838 and in Appendix</a:t>
            </a:r>
          </a:p>
          <a:p>
            <a:pPr lvl="1">
              <a:spcAft>
                <a:spcPts val="1200"/>
              </a:spcAft>
            </a:pPr>
            <a:r>
              <a:rPr lang="en-US" sz="2400" dirty="0" smtClean="0"/>
              <a:t>Reference results presented in R4-131525</a:t>
            </a:r>
          </a:p>
          <a:p>
            <a:pPr>
              <a:spcAft>
                <a:spcPts val="1200"/>
              </a:spcAft>
            </a:pPr>
            <a:r>
              <a:rPr lang="en-US" sz="2800" dirty="0" smtClean="0"/>
              <a:t>Final requirements should be agreed at RAN4#67 meeting at the latest</a:t>
            </a:r>
            <a:endParaRPr lang="en-US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E-DPCCH/S-E-DPCCH detection performance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896544"/>
          </a:xfrm>
        </p:spPr>
        <p:txBody>
          <a:bodyPr>
            <a:normAutofit fontScale="85000" lnSpcReduction="20000"/>
          </a:bodyPr>
          <a:lstStyle/>
          <a:p>
            <a:pPr>
              <a:spcAft>
                <a:spcPts val="1200"/>
              </a:spcAft>
            </a:pPr>
            <a:r>
              <a:rPr lang="en-US" sz="2800" dirty="0" smtClean="0"/>
              <a:t>New E-DPCCH detection performance requirements </a:t>
            </a:r>
            <a:r>
              <a:rPr lang="en-US" sz="2800" u="sng" dirty="0" smtClean="0"/>
              <a:t>are not needed</a:t>
            </a:r>
            <a:r>
              <a:rPr lang="en-US" sz="2800" dirty="0" smtClean="0"/>
              <a:t> due to introduction of HSUPA MIMO transmission mode </a:t>
            </a:r>
          </a:p>
          <a:p>
            <a:pPr lvl="1">
              <a:spcAft>
                <a:spcPts val="1200"/>
              </a:spcAft>
            </a:pPr>
            <a:r>
              <a:rPr lang="en-US" sz="2400" dirty="0" smtClean="0"/>
              <a:t>agreed on the basis of R4-131527</a:t>
            </a:r>
          </a:p>
          <a:p>
            <a:pPr marL="342900" lvl="1" indent="-342900">
              <a:spcAft>
                <a:spcPts val="1200"/>
              </a:spcAft>
              <a:buFont typeface="Arial" pitchFamily="34" charset="0"/>
              <a:buChar char="•"/>
            </a:pPr>
            <a:r>
              <a:rPr lang="en-US" dirty="0" smtClean="0"/>
              <a:t>Companies are welcome to investigate the need of introduction of S-E-DPCCH detection performance requirements for HSUPA MIMO</a:t>
            </a:r>
          </a:p>
          <a:p>
            <a:pPr lvl="1">
              <a:spcAft>
                <a:spcPts val="1200"/>
              </a:spcAft>
            </a:pPr>
            <a:r>
              <a:rPr lang="en-US" sz="2400" dirty="0" smtClean="0"/>
              <a:t>Simulation assumptions included in R4-130838 and in Appendix</a:t>
            </a:r>
          </a:p>
          <a:p>
            <a:pPr lvl="1">
              <a:spcAft>
                <a:spcPts val="1200"/>
              </a:spcAft>
            </a:pPr>
            <a:r>
              <a:rPr lang="en-US" sz="2400" dirty="0" smtClean="0"/>
              <a:t>Detection performance to be evaluated in similar way as existing E-DPCCH detection performance for HSUPA SISO/SIMO modes</a:t>
            </a:r>
          </a:p>
          <a:p>
            <a:pPr>
              <a:spcAft>
                <a:spcPts val="1200"/>
              </a:spcAft>
            </a:pPr>
            <a:r>
              <a:rPr lang="en-US" sz="2800" dirty="0" smtClean="0"/>
              <a:t>Decision on the need of S-E-DPCCH detection performance requirements for HSUPA </a:t>
            </a:r>
            <a:r>
              <a:rPr lang="en-US" sz="2800" dirty="0" smtClean="0"/>
              <a:t>MIMO</a:t>
            </a:r>
            <a:r>
              <a:rPr lang="pl-PL" sz="2800" dirty="0" smtClean="0"/>
              <a:t> </a:t>
            </a:r>
            <a:r>
              <a:rPr lang="en-US" sz="2800" dirty="0" smtClean="0"/>
              <a:t>shall </a:t>
            </a:r>
            <a:r>
              <a:rPr lang="en-US" sz="2800" dirty="0" smtClean="0"/>
              <a:t>be made at RAN4#67 </a:t>
            </a:r>
            <a:r>
              <a:rPr lang="en-US" sz="2800" dirty="0" smtClean="0"/>
              <a:t>meeting</a:t>
            </a:r>
            <a:endParaRPr lang="en-US" sz="2800" strike="sngStrike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TPI generation performance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0808"/>
            <a:ext cx="8363272" cy="4896544"/>
          </a:xfrm>
        </p:spPr>
        <p:txBody>
          <a:bodyPr>
            <a:normAutofit fontScale="77500" lnSpcReduction="20000"/>
          </a:bodyPr>
          <a:lstStyle/>
          <a:p>
            <a:pPr marL="342900" lvl="1" indent="-342900">
              <a:spcAft>
                <a:spcPts val="1200"/>
              </a:spcAft>
              <a:buFont typeface="Arial" pitchFamily="34" charset="0"/>
              <a:buChar char="•"/>
            </a:pPr>
            <a:r>
              <a:rPr lang="en-US" dirty="0" smtClean="0"/>
              <a:t>Companies are welcome to investigate the need of introduction of TPI generation performance requirements for HSUPA MIMO</a:t>
            </a:r>
          </a:p>
          <a:p>
            <a:pPr lvl="1">
              <a:spcAft>
                <a:spcPts val="1200"/>
              </a:spcAft>
            </a:pPr>
            <a:r>
              <a:rPr lang="en-US" sz="2400" dirty="0" smtClean="0"/>
              <a:t>Simulation assumptions based </a:t>
            </a:r>
            <a:r>
              <a:rPr lang="en-US" sz="2400" dirty="0" smtClean="0"/>
              <a:t>on </a:t>
            </a:r>
            <a:r>
              <a:rPr lang="en-US" sz="2400" dirty="0" smtClean="0"/>
              <a:t>R4-130838 </a:t>
            </a:r>
            <a:r>
              <a:rPr lang="en-US" sz="2400" dirty="0" smtClean="0"/>
              <a:t>and Appendix </a:t>
            </a:r>
            <a:endParaRPr lang="en-US" sz="2400" dirty="0" smtClean="0"/>
          </a:p>
          <a:p>
            <a:pPr lvl="1">
              <a:spcAft>
                <a:spcPts val="1200"/>
              </a:spcAft>
            </a:pPr>
            <a:r>
              <a:rPr lang="en-US" sz="2400" dirty="0" smtClean="0"/>
              <a:t>Evaluation to be made between </a:t>
            </a:r>
            <a:r>
              <a:rPr lang="en-US" sz="2400" dirty="0" smtClean="0"/>
              <a:t>random/fixed </a:t>
            </a:r>
            <a:r>
              <a:rPr lang="en-US" sz="2400" dirty="0" err="1" smtClean="0"/>
              <a:t>beamforming</a:t>
            </a:r>
            <a:r>
              <a:rPr lang="en-US" sz="2400" dirty="0" smtClean="0"/>
              <a:t> and </a:t>
            </a:r>
            <a:r>
              <a:rPr lang="en-US" sz="2400" dirty="0" smtClean="0"/>
              <a:t>rational </a:t>
            </a:r>
            <a:r>
              <a:rPr lang="en-US" sz="2400" dirty="0" err="1" smtClean="0"/>
              <a:t>beamforming</a:t>
            </a:r>
            <a:endParaRPr lang="en-US" sz="2400" dirty="0" smtClean="0"/>
          </a:p>
          <a:p>
            <a:pPr lvl="1">
              <a:spcAft>
                <a:spcPts val="1200"/>
              </a:spcAft>
            </a:pPr>
            <a:r>
              <a:rPr lang="en-US" sz="2400" dirty="0" smtClean="0"/>
              <a:t>Different FRC (TBS) assumed for primary and secondary streams, e.g.:</a:t>
            </a:r>
          </a:p>
          <a:p>
            <a:pPr lvl="2">
              <a:spcAft>
                <a:spcPts val="1200"/>
              </a:spcAft>
            </a:pPr>
            <a:r>
              <a:rPr lang="en-US" sz="2000" dirty="0" smtClean="0"/>
              <a:t>FRC10 for primary stream</a:t>
            </a:r>
          </a:p>
          <a:p>
            <a:pPr lvl="2">
              <a:spcAft>
                <a:spcPts val="1200"/>
              </a:spcAft>
            </a:pPr>
            <a:r>
              <a:rPr lang="en-US" sz="2000" dirty="0" smtClean="0"/>
              <a:t>FRC9 for secondary stream</a:t>
            </a:r>
          </a:p>
          <a:p>
            <a:pPr lvl="1">
              <a:spcAft>
                <a:spcPts val="1200"/>
              </a:spcAft>
            </a:pPr>
            <a:r>
              <a:rPr lang="en-US" sz="2400" dirty="0" smtClean="0"/>
              <a:t>Reference results presented in R4-131535</a:t>
            </a:r>
          </a:p>
          <a:p>
            <a:pPr>
              <a:spcAft>
                <a:spcPts val="1200"/>
              </a:spcAft>
            </a:pPr>
            <a:r>
              <a:rPr lang="en-US" sz="2800" dirty="0" smtClean="0"/>
              <a:t>Decision on TPI generation performance requirements for HSUPA MIMO should be made at RAN4#67 meeting at the latest</a:t>
            </a:r>
            <a:endParaRPr lang="en-US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E-ROCH detection performance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Companies are welcome to investigate the impact of E-ROCH detection </a:t>
            </a:r>
            <a:r>
              <a:rPr lang="en-US" dirty="0" smtClean="0"/>
              <a:t>performance </a:t>
            </a:r>
            <a:r>
              <a:rPr lang="en-US" dirty="0" smtClean="0"/>
              <a:t>on HSUPA MIMO transmission </a:t>
            </a:r>
            <a:r>
              <a:rPr lang="en-US" dirty="0" smtClean="0"/>
              <a:t>performance</a:t>
            </a:r>
            <a:endParaRPr lang="en-US" dirty="0" smtClean="0"/>
          </a:p>
          <a:p>
            <a:pPr lvl="1"/>
            <a:r>
              <a:rPr lang="en-US" dirty="0" smtClean="0"/>
              <a:t>General issue </a:t>
            </a:r>
            <a:r>
              <a:rPr lang="en-US" dirty="0" smtClean="0"/>
              <a:t>presented in R4-131870 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Appendix (FRC9)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83568" y="1412240"/>
          <a:ext cx="7848872" cy="4969090"/>
        </p:xfrm>
        <a:graphic>
          <a:graphicData uri="http://schemas.openxmlformats.org/drawingml/2006/table">
            <a:tbl>
              <a:tblPr/>
              <a:tblGrid>
                <a:gridCol w="2512170"/>
                <a:gridCol w="2039066"/>
                <a:gridCol w="3297636"/>
              </a:tblGrid>
              <a:tr h="4083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Times New Roman"/>
                          <a:cs typeface="Times New Roman"/>
                        </a:rPr>
                        <a:t>Parameter 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>
                          <a:latin typeface="Times New Roman"/>
                          <a:ea typeface="Times New Roman"/>
                          <a:cs typeface="Times New Roman"/>
                        </a:rPr>
                        <a:t>Unit </a:t>
                      </a:r>
                      <a:endParaRPr lang="en-US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Times New Roman"/>
                          <a:cs typeface="Times New Roman"/>
                        </a:rPr>
                        <a:t>Value 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5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Times New Roman"/>
                          <a:cs typeface="Times New Roman"/>
                        </a:rPr>
                        <a:t>Modulation 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QPSK 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5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Maximum. Inf. Bit Rate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kbps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8100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5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TTI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ms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5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Number of HARQ Processes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Processes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8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5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Information Bit Payload (N</a:t>
                      </a:r>
                      <a:r>
                        <a:rPr lang="en-GB" sz="1200" baseline="-25000" dirty="0">
                          <a:latin typeface="Times New Roman"/>
                          <a:ea typeface="Times New Roman"/>
                          <a:cs typeface="Times New Roman"/>
                        </a:rPr>
                        <a:t>INF</a:t>
                      </a: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Bits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16200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27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Binary Channel Bits per TTI (N</a:t>
                      </a:r>
                      <a:r>
                        <a:rPr lang="en-GB" sz="1200" baseline="-25000" dirty="0">
                          <a:latin typeface="Times New Roman"/>
                          <a:ea typeface="Times New Roman"/>
                          <a:cs typeface="Times New Roman"/>
                        </a:rPr>
                        <a:t>BIN</a:t>
                      </a: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b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(3840 / SF x TTI sum for all channels)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Bits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23040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5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Coding Rate (N</a:t>
                      </a:r>
                      <a:r>
                        <a:rPr lang="en-GB" sz="1200" baseline="-25000" dirty="0">
                          <a:latin typeface="Times New Roman"/>
                          <a:ea typeface="Times New Roman"/>
                          <a:cs typeface="Times New Roman"/>
                        </a:rPr>
                        <a:t>INF</a:t>
                      </a: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/ N</a:t>
                      </a:r>
                      <a:r>
                        <a:rPr lang="en-GB" sz="1200" baseline="-25000" dirty="0">
                          <a:latin typeface="Times New Roman"/>
                          <a:ea typeface="Times New Roman"/>
                          <a:cs typeface="Times New Roman"/>
                        </a:rPr>
                        <a:t>BIN</a:t>
                      </a: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0.703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71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Physical Channel Codes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SF for each physical channel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{2,2,4,4}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92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E-DPDCH/DPCCH power ratio</a:t>
                      </a: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E-DPCCH/DPCCH power ratio</a:t>
                      </a: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S-DPCCH/DPCCH power ratio</a:t>
                      </a: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S-E-DPCCH/DPCCH power ratio</a:t>
                      </a: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S-E-DPDCH/DPCCH power ratio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dB</a:t>
                      </a:r>
                      <a:b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dB</a:t>
                      </a:r>
                      <a:b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dB</a:t>
                      </a:r>
                      <a:b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dB</a:t>
                      </a:r>
                      <a:b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dB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6.02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-1.94</a:t>
                      </a:r>
                      <a:b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-1.94</a:t>
                      </a:r>
                      <a:b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US" sz="1200" dirty="0">
                          <a:latin typeface="Times New Roman"/>
                          <a:ea typeface="Times New Roman"/>
                          <a:cs typeface="Times New Roman"/>
                        </a:rPr>
                        <a:t>0.00</a:t>
                      </a: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6.02</a:t>
                      </a:r>
                      <a:b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E-DPDCH/DPCCH power ratio is calculated for a single E-DPDCH with SF 4. The power of an E-DPDCH with SF2 is twice that of an E-DPDCH with SF4.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Appendix (FRC10)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39552" y="1412776"/>
          <a:ext cx="7971783" cy="4824539"/>
        </p:xfrm>
        <a:graphic>
          <a:graphicData uri="http://schemas.openxmlformats.org/drawingml/2006/table">
            <a:tbl>
              <a:tblPr/>
              <a:tblGrid>
                <a:gridCol w="2555285"/>
                <a:gridCol w="2074063"/>
                <a:gridCol w="3342435"/>
              </a:tblGrid>
              <a:tr h="4286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Times New Roman"/>
                          <a:cs typeface="Times New Roman"/>
                        </a:rPr>
                        <a:t>Parameter 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>
                          <a:latin typeface="Times New Roman"/>
                          <a:ea typeface="Times New Roman"/>
                          <a:cs typeface="Times New Roman"/>
                        </a:rPr>
                        <a:t>Unit </a:t>
                      </a:r>
                      <a:endParaRPr lang="en-US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Times New Roman"/>
                          <a:cs typeface="Times New Roman"/>
                        </a:rPr>
                        <a:t>Value 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8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200" dirty="0" err="1">
                          <a:latin typeface="Times New Roman"/>
                          <a:ea typeface="Times New Roman"/>
                          <a:cs typeface="Times New Roman"/>
                        </a:rPr>
                        <a:t>Modulation</a:t>
                      </a:r>
                      <a:r>
                        <a:rPr lang="pl-PL" sz="12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Times New Roman"/>
                          <a:cs typeface="Times New Roman"/>
                        </a:rPr>
                        <a:t>16QAM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8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Maximum. Inf. Bit Rate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kbps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16218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8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TTI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ms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8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Number of HARQ Processes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Processes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8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8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Information Bit Payload (N</a:t>
                      </a:r>
                      <a:r>
                        <a:rPr lang="en-GB" sz="1200" baseline="-25000" dirty="0">
                          <a:latin typeface="Times New Roman"/>
                          <a:ea typeface="Times New Roman"/>
                          <a:cs typeface="Times New Roman"/>
                        </a:rPr>
                        <a:t>INF</a:t>
                      </a: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Bits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32436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4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Binary Channel Bits per TTI (N</a:t>
                      </a:r>
                      <a:r>
                        <a:rPr lang="en-GB" sz="1200" baseline="-25000" dirty="0">
                          <a:latin typeface="Times New Roman"/>
                          <a:ea typeface="Times New Roman"/>
                          <a:cs typeface="Times New Roman"/>
                        </a:rPr>
                        <a:t>BIN</a:t>
                      </a: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b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(3840 / SF x TTI sum for all channels)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Bits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46080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8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Coding Rate (N</a:t>
                      </a:r>
                      <a:r>
                        <a:rPr lang="en-GB" sz="1200" baseline="-25000" dirty="0">
                          <a:latin typeface="Times New Roman"/>
                          <a:ea typeface="Times New Roman"/>
                          <a:cs typeface="Times New Roman"/>
                        </a:rPr>
                        <a:t>INF</a:t>
                      </a: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/ N</a:t>
                      </a:r>
                      <a:r>
                        <a:rPr lang="en-GB" sz="1200" baseline="-25000" dirty="0">
                          <a:latin typeface="Times New Roman"/>
                          <a:ea typeface="Times New Roman"/>
                          <a:cs typeface="Times New Roman"/>
                        </a:rPr>
                        <a:t>BIN</a:t>
                      </a: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0.704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4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Physical Channel Codes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SF for each physical channel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{2,2,4,4}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58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E-DPDCH/DPCCH power ratio</a:t>
                      </a: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E-DPCCH/DPCCH power ratio</a:t>
                      </a: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S-DPCCH/DPCCH power ratio</a:t>
                      </a: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S-E-DPCCH/DPCCH power ratio</a:t>
                      </a: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S-E-DPDCH/DPCCH power ratio 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dB</a:t>
                      </a:r>
                      <a:b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dB</a:t>
                      </a:r>
                      <a:b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dB</a:t>
                      </a:r>
                      <a:b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dB</a:t>
                      </a:r>
                      <a:b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dB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19.99</a:t>
                      </a:r>
                      <a:b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16.03</a:t>
                      </a:r>
                      <a:b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16.03</a:t>
                      </a:r>
                      <a:b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US" sz="1200" dirty="0">
                          <a:latin typeface="Times New Roman"/>
                          <a:ea typeface="Times New Roman"/>
                          <a:cs typeface="Times New Roman"/>
                        </a:rPr>
                        <a:t>0.00</a:t>
                      </a: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19.99</a:t>
                      </a:r>
                      <a:b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E-DPDCH/DPCCH power ratio is calculated for a single E-DPDCH with SF 4. The power of an E-DPDCH with SF2 is twice that of an E-DPDCH with SF4. 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645</TotalTime>
  <Words>433</Words>
  <Application>Microsoft Office PowerPoint</Application>
  <PresentationFormat>On-screen Show (4:3)</PresentationFormat>
  <Paragraphs>96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Way forward on BS performance requirements for HSUPA MIMO </vt:lpstr>
      <vt:lpstr>E-DPDCH/S-E-DPDCH demodulation performance</vt:lpstr>
      <vt:lpstr>E-DPCCH/S-E-DPCCH detection performance</vt:lpstr>
      <vt:lpstr>TPI generation performance</vt:lpstr>
      <vt:lpstr>E-ROCH detection performance</vt:lpstr>
      <vt:lpstr>Appendix (FRC9)</vt:lpstr>
      <vt:lpstr>Appendix (FRC10)</vt:lpstr>
    </vt:vector>
  </TitlesOfParts>
  <Company>Nokia Siemens Networks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BS performance requirements for HSUPA MIMO</dc:title>
  <dc:creator>bechta</dc:creator>
  <cp:lastModifiedBy>bechta</cp:lastModifiedBy>
  <cp:revision>15</cp:revision>
  <dcterms:created xsi:type="dcterms:W3CDTF">2013-04-17T16:31:40Z</dcterms:created>
  <dcterms:modified xsi:type="dcterms:W3CDTF">2013-04-18T23:26:22Z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-779983281</vt:i4>
  </property>
  <property fmtid="{D5CDD505-2E9C-101B-9397-08002B2CF9AE}" pid="3" name="_NewReviewCycle">
    <vt:lpwstr/>
  </property>
  <property fmtid="{D5CDD505-2E9C-101B-9397-08002B2CF9AE}" pid="4" name="_EmailSubject">
    <vt:lpwstr>WF on BS perf requirements for HSUPA MIMO</vt:lpwstr>
  </property>
  <property fmtid="{D5CDD505-2E9C-101B-9397-08002B2CF9AE}" pid="5" name="_AuthorEmail">
    <vt:lpwstr>heechoon@qti.qualcomm.com</vt:lpwstr>
  </property>
  <property fmtid="{D5CDD505-2E9C-101B-9397-08002B2CF9AE}" pid="6" name="_AuthorEmailDisplayName">
    <vt:lpwstr>Lee, Heechoon</vt:lpwstr>
  </property>
</Properties>
</file>