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bechta" initials="kmb" lastIdx="6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2" d="100"/>
          <a:sy n="72" d="100"/>
        </p:scale>
        <p:origin x="-1098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commentAuthors" Target="commentAuthor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F3C0A0-B543-4D5B-A11C-5EF4E7615946}" type="datetimeFigureOut">
              <a:rPr lang="en-US" smtClean="0"/>
              <a:pPr/>
              <a:t>2/1/2013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4E653E-2743-41BC-8C10-CABC3298BD2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F3C0A0-B543-4D5B-A11C-5EF4E7615946}" type="datetimeFigureOut">
              <a:rPr lang="en-US" smtClean="0"/>
              <a:pPr/>
              <a:t>2/1/2013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4E653E-2743-41BC-8C10-CABC3298BD2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F3C0A0-B543-4D5B-A11C-5EF4E7615946}" type="datetimeFigureOut">
              <a:rPr lang="en-US" smtClean="0"/>
              <a:pPr/>
              <a:t>2/1/2013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4E653E-2743-41BC-8C10-CABC3298BD2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F3C0A0-B543-4D5B-A11C-5EF4E7615946}" type="datetimeFigureOut">
              <a:rPr lang="en-US" smtClean="0"/>
              <a:pPr/>
              <a:t>2/1/2013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4E653E-2743-41BC-8C10-CABC3298BD2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F3C0A0-B543-4D5B-A11C-5EF4E7615946}" type="datetimeFigureOut">
              <a:rPr lang="en-US" smtClean="0"/>
              <a:pPr/>
              <a:t>2/1/2013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4E653E-2743-41BC-8C10-CABC3298BD2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F3C0A0-B543-4D5B-A11C-5EF4E7615946}" type="datetimeFigureOut">
              <a:rPr lang="en-US" smtClean="0"/>
              <a:pPr/>
              <a:t>2/1/2013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4E653E-2743-41BC-8C10-CABC3298BD2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F3C0A0-B543-4D5B-A11C-5EF4E7615946}" type="datetimeFigureOut">
              <a:rPr lang="en-US" smtClean="0"/>
              <a:pPr/>
              <a:t>2/1/2013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4E653E-2743-41BC-8C10-CABC3298BD2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F3C0A0-B543-4D5B-A11C-5EF4E7615946}" type="datetimeFigureOut">
              <a:rPr lang="en-US" smtClean="0"/>
              <a:pPr/>
              <a:t>2/1/2013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4E653E-2743-41BC-8C10-CABC3298BD2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F3C0A0-B543-4D5B-A11C-5EF4E7615946}" type="datetimeFigureOut">
              <a:rPr lang="en-US" smtClean="0"/>
              <a:pPr/>
              <a:t>2/1/2013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4E653E-2743-41BC-8C10-CABC3298BD2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F3C0A0-B543-4D5B-A11C-5EF4E7615946}" type="datetimeFigureOut">
              <a:rPr lang="en-US" smtClean="0"/>
              <a:pPr/>
              <a:t>2/1/2013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4E653E-2743-41BC-8C10-CABC3298BD2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F3C0A0-B543-4D5B-A11C-5EF4E7615946}" type="datetimeFigureOut">
              <a:rPr lang="en-US" smtClean="0"/>
              <a:pPr/>
              <a:t>2/1/2013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4E653E-2743-41BC-8C10-CABC3298BD2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F3C0A0-B543-4D5B-A11C-5EF4E7615946}" type="datetimeFigureOut">
              <a:rPr lang="en-US" smtClean="0"/>
              <a:pPr/>
              <a:t>2/1/2013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24E653E-2743-41BC-8C10-CABC3298BD23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mtClean="0"/>
              <a:t>Way forward on BS performance requirements for HSUPA MIMO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smtClean="0"/>
              <a:t>Nokia Siemens Networks, Ericsson</a:t>
            </a:r>
            <a:r>
              <a:rPr lang="en-US"/>
              <a:t>, </a:t>
            </a:r>
            <a:r>
              <a:rPr lang="en-US" smtClean="0"/>
              <a:t>ST-Ericsson, Qualcomm Incorporated, Huawei</a:t>
            </a:r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7092280" y="404664"/>
            <a:ext cx="16561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2400" dirty="0" smtClean="0"/>
              <a:t>R4-130838</a:t>
            </a:r>
            <a:endParaRPr lang="en-US" sz="24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TPI generation performance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TPI generation performance can be tested against HSUPA MIMO performance with random TPI</a:t>
            </a:r>
          </a:p>
          <a:p>
            <a:r>
              <a:rPr lang="en-US" dirty="0" smtClean="0"/>
              <a:t>Same simulation assumptions can be used as in BS demodulation performance except TPI generation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06213617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Open issues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Investigate the need for E-DPCCH performance requirements with inter stream interference condition when MIMO configured</a:t>
            </a:r>
            <a:r>
              <a:rPr lang="pl-PL" dirty="0" smtClean="0"/>
              <a:t> – </a:t>
            </a:r>
            <a:r>
              <a:rPr lang="pl-PL" dirty="0" err="1" smtClean="0"/>
              <a:t>in</a:t>
            </a:r>
            <a:r>
              <a:rPr lang="pl-PL" dirty="0" smtClean="0"/>
              <a:t> </a:t>
            </a:r>
            <a:r>
              <a:rPr lang="pl-PL" dirty="0" err="1" smtClean="0"/>
              <a:t>simialar</a:t>
            </a:r>
            <a:r>
              <a:rPr lang="pl-PL" dirty="0" smtClean="0"/>
              <a:t> </a:t>
            </a:r>
            <a:r>
              <a:rPr lang="pl-PL" dirty="0" err="1" smtClean="0"/>
              <a:t>way</a:t>
            </a:r>
            <a:r>
              <a:rPr lang="pl-PL" dirty="0" smtClean="0"/>
              <a:t> </a:t>
            </a:r>
            <a:r>
              <a:rPr lang="pl-PL" dirty="0" err="1" smtClean="0"/>
              <a:t>as</a:t>
            </a:r>
            <a:r>
              <a:rPr lang="pl-PL" dirty="0" smtClean="0"/>
              <a:t> </a:t>
            </a:r>
            <a:r>
              <a:rPr lang="pl-PL" dirty="0" err="1" smtClean="0"/>
              <a:t>existing</a:t>
            </a:r>
            <a:r>
              <a:rPr lang="pl-PL" dirty="0" smtClean="0"/>
              <a:t> </a:t>
            </a:r>
            <a:r>
              <a:rPr lang="pl-PL" dirty="0" err="1" smtClean="0"/>
              <a:t>requirements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24963364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General approach</a:t>
            </a:r>
          </a:p>
        </p:txBody>
      </p:sp>
      <p:sp>
        <p:nvSpPr>
          <p:cNvPr id="14338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 smtClean="0"/>
              <a:t>Companies are invited to investigate the option of introducing two separate performance requirements for HSUPA MIMO:</a:t>
            </a:r>
          </a:p>
          <a:p>
            <a:pPr marL="514350" indent="-514350">
              <a:buFont typeface="Calibri" pitchFamily="34" charset="0"/>
              <a:buAutoNum type="arabicPeriod"/>
            </a:pPr>
            <a:r>
              <a:rPr lang="en-US" dirty="0" smtClean="0"/>
              <a:t>Define </a:t>
            </a:r>
            <a:r>
              <a:rPr lang="en-US" b="1" dirty="0" smtClean="0"/>
              <a:t>BS demodulation performance </a:t>
            </a:r>
            <a:r>
              <a:rPr lang="en-US" dirty="0" smtClean="0"/>
              <a:t>requirements for HSUPA MIMO Rank-2 transmission</a:t>
            </a:r>
            <a:endParaRPr lang="en-US" strike="sngStrike" dirty="0" smtClean="0">
              <a:solidFill>
                <a:srgbClr val="FF0000"/>
              </a:solidFill>
            </a:endParaRPr>
          </a:p>
          <a:p>
            <a:pPr marL="514350" indent="-514350">
              <a:buFont typeface="Calibri" pitchFamily="34" charset="0"/>
              <a:buAutoNum type="arabicPeriod"/>
            </a:pPr>
            <a:r>
              <a:rPr lang="en-US" dirty="0" smtClean="0"/>
              <a:t>Define </a:t>
            </a:r>
            <a:r>
              <a:rPr lang="en-US" b="1" dirty="0" smtClean="0"/>
              <a:t>performance of TPI generation </a:t>
            </a:r>
            <a:r>
              <a:rPr lang="en-US" dirty="0" smtClean="0"/>
              <a:t>to subject of the</a:t>
            </a:r>
            <a:r>
              <a:rPr lang="pl-PL" dirty="0" smtClean="0"/>
              <a:t> </a:t>
            </a:r>
            <a:r>
              <a:rPr lang="en-US" dirty="0" smtClean="0"/>
              <a:t>testing feasibility</a:t>
            </a:r>
            <a:endParaRPr lang="en-US" strike="sngStrike" dirty="0" smtClean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BS demodulation performance</a:t>
            </a:r>
            <a:endParaRPr lang="en-US" sz="3100" strike="sngStrike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lvl="1" indent="-342900">
              <a:buNone/>
            </a:pPr>
            <a:r>
              <a:rPr lang="en-US" b="1" dirty="0" smtClean="0"/>
              <a:t>Performance metric</a:t>
            </a:r>
            <a:endParaRPr lang="en-US" dirty="0" smtClean="0"/>
          </a:p>
          <a:p>
            <a:pPr marL="0"/>
            <a:r>
              <a:rPr lang="en-US" sz="2400" dirty="0" smtClean="0"/>
              <a:t>Measured </a:t>
            </a:r>
            <a:r>
              <a:rPr lang="en-US" sz="2400" dirty="0"/>
              <a:t>performance characteristic is the throughput (calculated as a fraction of the maximum throughput of the corresponding FRC with the BLER equal to 0</a:t>
            </a:r>
            <a:r>
              <a:rPr lang="en-US" sz="2400" dirty="0" smtClean="0"/>
              <a:t>%) </a:t>
            </a:r>
          </a:p>
          <a:p>
            <a:pPr marL="0"/>
            <a:r>
              <a:rPr lang="en-US" sz="2400" dirty="0" smtClean="0"/>
              <a:t>The </a:t>
            </a:r>
            <a:r>
              <a:rPr lang="en-US" sz="2400" dirty="0"/>
              <a:t>requirements (Rx </a:t>
            </a:r>
            <a:r>
              <a:rPr lang="en-US" sz="2400" dirty="0" err="1"/>
              <a:t>Ec</a:t>
            </a:r>
            <a:r>
              <a:rPr lang="en-US" sz="2400" dirty="0"/>
              <a:t>/No) are defined for the </a:t>
            </a:r>
            <a:r>
              <a:rPr lang="pl-PL" sz="2400" dirty="0" smtClean="0"/>
              <a:t>[</a:t>
            </a:r>
            <a:r>
              <a:rPr lang="en-US" sz="2400" dirty="0" smtClean="0"/>
              <a:t>70</a:t>
            </a:r>
            <a:r>
              <a:rPr lang="pl-PL" sz="2400" dirty="0" smtClean="0"/>
              <a:t>]</a:t>
            </a:r>
            <a:r>
              <a:rPr lang="en-US" sz="2400" dirty="0" smtClean="0"/>
              <a:t>% </a:t>
            </a:r>
            <a:r>
              <a:rPr lang="en-US" sz="2400" dirty="0"/>
              <a:t>percentiles of the maximum </a:t>
            </a:r>
            <a:r>
              <a:rPr lang="en-US" sz="2400" dirty="0" smtClean="0"/>
              <a:t>throughput</a:t>
            </a:r>
          </a:p>
          <a:p>
            <a:pPr marL="0"/>
            <a:r>
              <a:rPr lang="en-US" sz="2400" dirty="0" smtClean="0"/>
              <a:t>The </a:t>
            </a:r>
            <a:r>
              <a:rPr lang="en-US" sz="2400" dirty="0"/>
              <a:t>throughput is </a:t>
            </a:r>
            <a:r>
              <a:rPr lang="en-US" sz="2400" dirty="0" smtClean="0"/>
              <a:t>measured </a:t>
            </a:r>
            <a:r>
              <a:rPr lang="pl-PL" sz="2400" dirty="0" smtClean="0"/>
              <a:t>per</a:t>
            </a:r>
            <a:r>
              <a:rPr lang="en-US" sz="2400" dirty="0" smtClean="0"/>
              <a:t> stream</a:t>
            </a:r>
            <a:endParaRPr lang="en-US" sz="2400" strike="sngStrike" dirty="0" smtClean="0"/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BS demodulation performance</a:t>
            </a:r>
            <a:endParaRPr lang="en-US" sz="3100" strike="sngStrike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lvl="1" indent="-342900">
              <a:buNone/>
            </a:pPr>
            <a:r>
              <a:rPr lang="en-US" b="1" smtClean="0"/>
              <a:t>Range of the requirements</a:t>
            </a:r>
            <a:endParaRPr lang="en-US" smtClean="0"/>
          </a:p>
          <a:p>
            <a:pPr marL="0"/>
            <a:r>
              <a:rPr lang="en-US" sz="2400" smtClean="0"/>
              <a:t>Introduce new demodulation performance requirements only for fixed Rank-2 transmissions </a:t>
            </a:r>
          </a:p>
          <a:p>
            <a:pPr marL="0"/>
            <a:r>
              <a:rPr lang="en-US" sz="2400" smtClean="0"/>
              <a:t>Introduce </a:t>
            </a:r>
            <a:r>
              <a:rPr lang="en-US" sz="2400"/>
              <a:t>new demodulation performance requirements </a:t>
            </a:r>
            <a:r>
              <a:rPr lang="en-US" sz="2400" smtClean="0"/>
              <a:t>for E-DPDCH and S-E-DPDCH channels</a:t>
            </a:r>
          </a:p>
          <a:p>
            <a:pPr>
              <a:buNone/>
            </a:pPr>
            <a:endParaRPr 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BS demodulation performance</a:t>
            </a:r>
            <a:endParaRPr lang="en-US" sz="3100" strike="sngStrike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lvl="1" indent="-342900">
              <a:buNone/>
            </a:pPr>
            <a:r>
              <a:rPr lang="en-US" b="1" smtClean="0"/>
              <a:t>Power control and beamforming</a:t>
            </a:r>
            <a:endParaRPr lang="en-US" smtClean="0"/>
          </a:p>
          <a:p>
            <a:pPr marL="0"/>
            <a:r>
              <a:rPr lang="en-US" sz="2400" smtClean="0"/>
              <a:t>Power </a:t>
            </a:r>
            <a:r>
              <a:rPr lang="en-US" sz="2400"/>
              <a:t>of </a:t>
            </a:r>
            <a:r>
              <a:rPr lang="en-US" sz="2400" smtClean="0"/>
              <a:t>the transmitted </a:t>
            </a:r>
            <a:r>
              <a:rPr lang="en-US" sz="2400"/>
              <a:t>signal is constant (the power control mechanism is OFF</a:t>
            </a:r>
            <a:r>
              <a:rPr lang="en-US" sz="2400" smtClean="0"/>
              <a:t>)</a:t>
            </a:r>
          </a:p>
          <a:p>
            <a:pPr marL="0"/>
            <a:r>
              <a:rPr lang="en-US" sz="2400" smtClean="0"/>
              <a:t>Beamforming </a:t>
            </a:r>
            <a:r>
              <a:rPr lang="en-US" sz="2400"/>
              <a:t>(TPI) is fixed during the test duration</a:t>
            </a:r>
            <a:endParaRPr lang="en-US" sz="2400" smtClean="0"/>
          </a:p>
          <a:p>
            <a:pPr marL="0"/>
            <a:endParaRPr lang="en-US" sz="2400" smtClean="0"/>
          </a:p>
          <a:p>
            <a:pPr>
              <a:buNone/>
            </a:pPr>
            <a:endParaRPr 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BS demodulation performance</a:t>
            </a:r>
            <a:endParaRPr lang="en-US" sz="3100" strike="sngStrike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lvl="1" indent="-342900">
              <a:buNone/>
            </a:pPr>
            <a:r>
              <a:rPr lang="en-US" b="1" smtClean="0"/>
              <a:t>Fixed reference channels (FRC)</a:t>
            </a:r>
            <a:endParaRPr lang="en-US" smtClean="0"/>
          </a:p>
          <a:p>
            <a:pPr marL="0"/>
            <a:r>
              <a:rPr lang="en-US" sz="2400" smtClean="0"/>
              <a:t>The same FRC is used for both E-DPDCH and S-E-DPDCH channels</a:t>
            </a:r>
          </a:p>
          <a:p>
            <a:pPr marL="0"/>
            <a:r>
              <a:rPr lang="en-US" sz="2400" smtClean="0"/>
              <a:t>Two new FRCs (FRC9, FRC10) derived from existing FRC3 and FRC8</a:t>
            </a:r>
          </a:p>
          <a:p>
            <a:pPr>
              <a:buNone/>
            </a:pPr>
            <a:endParaRPr lang="en-US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BS demodulation performance</a:t>
            </a:r>
            <a:endParaRPr lang="en-US" sz="3100" strike="sngStrike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820688"/>
          </a:xfrm>
        </p:spPr>
        <p:txBody>
          <a:bodyPr/>
          <a:lstStyle/>
          <a:p>
            <a:pPr marL="342900" lvl="1" indent="-342900">
              <a:buNone/>
            </a:pPr>
            <a:r>
              <a:rPr lang="en-US" b="1" dirty="0" smtClean="0"/>
              <a:t>FRC9</a:t>
            </a:r>
            <a:r>
              <a:rPr lang="pl-PL" b="1" dirty="0" smtClean="0"/>
              <a:t> (</a:t>
            </a:r>
            <a:r>
              <a:rPr lang="pl-PL" b="1" dirty="0" err="1" smtClean="0"/>
              <a:t>boosted</a:t>
            </a:r>
            <a:r>
              <a:rPr lang="pl-PL" b="1" dirty="0" smtClean="0"/>
              <a:t> </a:t>
            </a:r>
            <a:r>
              <a:rPr lang="pl-PL" b="1" dirty="0" err="1" smtClean="0"/>
              <a:t>E-DPCCH</a:t>
            </a:r>
            <a:r>
              <a:rPr lang="pl-PL" b="1" dirty="0" smtClean="0"/>
              <a:t>)</a:t>
            </a:r>
            <a:endParaRPr lang="en-US" dirty="0" smtClean="0"/>
          </a:p>
          <a:p>
            <a:pPr>
              <a:buNone/>
            </a:pPr>
            <a:endParaRPr lang="en-US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566057" y="2224610"/>
          <a:ext cx="7992887" cy="4397587"/>
        </p:xfrm>
        <a:graphic>
          <a:graphicData uri="http://schemas.openxmlformats.org/drawingml/2006/table">
            <a:tbl>
              <a:tblPr/>
              <a:tblGrid>
                <a:gridCol w="3646260"/>
                <a:gridCol w="1822141"/>
                <a:gridCol w="2524486"/>
              </a:tblGrid>
              <a:tr h="331759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400" b="1" dirty="0">
                          <a:latin typeface="Arial"/>
                          <a:ea typeface="Malgun Gothic"/>
                          <a:cs typeface="Arial"/>
                        </a:rPr>
                        <a:t>Parameter</a:t>
                      </a:r>
                      <a:endParaRPr lang="en-US" sz="1400" b="1" dirty="0"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400" b="1" dirty="0">
                          <a:latin typeface="Arial"/>
                          <a:ea typeface="Malgun Gothic"/>
                          <a:cs typeface="Arial"/>
                        </a:rPr>
                        <a:t>Unit</a:t>
                      </a:r>
                      <a:endParaRPr lang="en-US" sz="1400" b="1" dirty="0"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400" b="1" dirty="0">
                          <a:latin typeface="Arial"/>
                          <a:ea typeface="Malgun Gothic"/>
                          <a:cs typeface="Arial"/>
                        </a:rPr>
                        <a:t>Value</a:t>
                      </a:r>
                      <a:endParaRPr lang="en-US" sz="1400" b="1" dirty="0"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3611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pl-PL" sz="1200" dirty="0" err="1" smtClean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Modulation</a:t>
                      </a:r>
                      <a:endParaRPr lang="en-US" sz="1200" dirty="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US" sz="1200" dirty="0">
                        <a:solidFill>
                          <a:srgbClr val="FF0000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pl-PL" sz="1200" dirty="0" smtClean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QPSK</a:t>
                      </a:r>
                      <a:endParaRPr lang="en-US" sz="1200" dirty="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3611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200" dirty="0" smtClean="0">
                          <a:latin typeface="Arial"/>
                          <a:ea typeface="Times New Roman"/>
                          <a:cs typeface="Arial"/>
                        </a:rPr>
                        <a:t>Maximum</a:t>
                      </a:r>
                      <a:r>
                        <a:rPr lang="en-GB" sz="1200" dirty="0">
                          <a:latin typeface="Arial"/>
                          <a:ea typeface="Times New Roman"/>
                          <a:cs typeface="Arial"/>
                        </a:rPr>
                        <a:t>. Inf. Bit Rate </a:t>
                      </a:r>
                      <a:endParaRPr lang="en-US" sz="12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200">
                          <a:latin typeface="Arial"/>
                          <a:ea typeface="Times New Roman"/>
                          <a:cs typeface="Arial"/>
                        </a:rPr>
                        <a:t>kbps</a:t>
                      </a:r>
                      <a:endParaRPr lang="en-US" sz="12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200" strike="noStrike" dirty="0" smtClean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Arial"/>
                        </a:rPr>
                        <a:t>8100</a:t>
                      </a:r>
                      <a:endParaRPr lang="en-US" sz="1200" strike="noStrike" dirty="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3611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200">
                          <a:latin typeface="Arial"/>
                          <a:ea typeface="Times New Roman"/>
                          <a:cs typeface="Arial"/>
                        </a:rPr>
                        <a:t>TTI</a:t>
                      </a:r>
                      <a:endParaRPr lang="en-US" sz="12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200">
                          <a:latin typeface="Arial"/>
                          <a:ea typeface="Times New Roman"/>
                          <a:cs typeface="Arial"/>
                        </a:rPr>
                        <a:t>ms</a:t>
                      </a:r>
                      <a:endParaRPr lang="en-US" sz="12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200">
                          <a:latin typeface="Arial"/>
                          <a:ea typeface="Times New Roman"/>
                          <a:cs typeface="Arial"/>
                        </a:rPr>
                        <a:t>2</a:t>
                      </a:r>
                      <a:endParaRPr lang="en-US" sz="12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3611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200">
                          <a:latin typeface="Arial"/>
                          <a:ea typeface="Times New Roman"/>
                          <a:cs typeface="Arial"/>
                        </a:rPr>
                        <a:t>Number of HARQ Processes</a:t>
                      </a:r>
                      <a:endParaRPr lang="en-US" sz="12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200">
                          <a:latin typeface="Arial"/>
                          <a:ea typeface="Times New Roman"/>
                          <a:cs typeface="Arial"/>
                        </a:rPr>
                        <a:t>Processes</a:t>
                      </a:r>
                      <a:endParaRPr lang="en-US" sz="12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200">
                          <a:latin typeface="Arial"/>
                          <a:ea typeface="Times New Roman"/>
                          <a:cs typeface="Arial"/>
                        </a:rPr>
                        <a:t>8</a:t>
                      </a:r>
                      <a:endParaRPr lang="en-US" sz="12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3611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200">
                          <a:latin typeface="Arial"/>
                          <a:ea typeface="Times New Roman"/>
                          <a:cs typeface="Arial"/>
                        </a:rPr>
                        <a:t>Information Bit Payload (N</a:t>
                      </a:r>
                      <a:r>
                        <a:rPr lang="en-GB" sz="1200" baseline="-25000">
                          <a:latin typeface="Arial"/>
                          <a:ea typeface="Times New Roman"/>
                          <a:cs typeface="Arial"/>
                        </a:rPr>
                        <a:t>INF</a:t>
                      </a:r>
                      <a:r>
                        <a:rPr lang="en-GB" sz="1200">
                          <a:latin typeface="Arial"/>
                          <a:ea typeface="Times New Roman"/>
                          <a:cs typeface="Arial"/>
                        </a:rPr>
                        <a:t>)</a:t>
                      </a:r>
                      <a:endParaRPr lang="en-US" sz="12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200">
                          <a:latin typeface="Arial"/>
                          <a:ea typeface="Times New Roman"/>
                          <a:cs typeface="Arial"/>
                        </a:rPr>
                        <a:t>Bits</a:t>
                      </a:r>
                      <a:endParaRPr lang="en-US" sz="12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200" strike="noStrike" dirty="0" smtClean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Arial"/>
                        </a:rPr>
                        <a:t>16200</a:t>
                      </a:r>
                      <a:endParaRPr lang="en-US" sz="1200" strike="noStrike" dirty="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7221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200" dirty="0">
                          <a:latin typeface="Arial"/>
                          <a:ea typeface="Times New Roman"/>
                          <a:cs typeface="Arial"/>
                        </a:rPr>
                        <a:t>Binary Channel Bits per TTI (N</a:t>
                      </a:r>
                      <a:r>
                        <a:rPr lang="en-GB" sz="1200" baseline="-25000" dirty="0">
                          <a:latin typeface="Arial"/>
                          <a:ea typeface="Times New Roman"/>
                          <a:cs typeface="Arial"/>
                        </a:rPr>
                        <a:t>BIN</a:t>
                      </a:r>
                      <a:r>
                        <a:rPr lang="en-GB" sz="1200" dirty="0">
                          <a:latin typeface="Arial"/>
                          <a:ea typeface="Times New Roman"/>
                          <a:cs typeface="Arial"/>
                        </a:rPr>
                        <a:t>)</a:t>
                      </a:r>
                      <a:br>
                        <a:rPr lang="en-GB" sz="1200" dirty="0">
                          <a:latin typeface="Arial"/>
                          <a:ea typeface="Times New Roman"/>
                          <a:cs typeface="Arial"/>
                        </a:rPr>
                      </a:br>
                      <a:r>
                        <a:rPr lang="en-GB" sz="1200" dirty="0">
                          <a:latin typeface="Arial"/>
                          <a:ea typeface="Times New Roman"/>
                          <a:cs typeface="Arial"/>
                        </a:rPr>
                        <a:t>(3840 / SF x TTI sum for all channels)</a:t>
                      </a:r>
                      <a:endParaRPr lang="en-US" sz="12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200">
                          <a:latin typeface="Arial"/>
                          <a:ea typeface="Times New Roman"/>
                          <a:cs typeface="Arial"/>
                        </a:rPr>
                        <a:t>Bits</a:t>
                      </a:r>
                      <a:endParaRPr lang="en-US" sz="12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200" strike="noStrike" dirty="0" smtClean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Arial"/>
                        </a:rPr>
                        <a:t>23040</a:t>
                      </a:r>
                      <a:endParaRPr lang="en-US" sz="1200" strike="noStrike" dirty="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3611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200">
                          <a:latin typeface="Arial"/>
                          <a:ea typeface="Times New Roman"/>
                          <a:cs typeface="Arial"/>
                        </a:rPr>
                        <a:t>Coding Rate (N</a:t>
                      </a:r>
                      <a:r>
                        <a:rPr lang="en-GB" sz="1200" baseline="-25000">
                          <a:latin typeface="Arial"/>
                          <a:ea typeface="Times New Roman"/>
                          <a:cs typeface="Arial"/>
                        </a:rPr>
                        <a:t>INF</a:t>
                      </a:r>
                      <a:r>
                        <a:rPr lang="en-GB" sz="1200">
                          <a:latin typeface="Arial"/>
                          <a:ea typeface="Times New Roman"/>
                          <a:cs typeface="Arial"/>
                        </a:rPr>
                        <a:t>/ N</a:t>
                      </a:r>
                      <a:r>
                        <a:rPr lang="en-GB" sz="1200" baseline="-25000">
                          <a:latin typeface="Arial"/>
                          <a:ea typeface="Times New Roman"/>
                          <a:cs typeface="Arial"/>
                        </a:rPr>
                        <a:t>BIN</a:t>
                      </a:r>
                      <a:r>
                        <a:rPr lang="en-GB" sz="1200">
                          <a:latin typeface="Arial"/>
                          <a:ea typeface="Times New Roman"/>
                          <a:cs typeface="Arial"/>
                        </a:rPr>
                        <a:t>)</a:t>
                      </a:r>
                      <a:endParaRPr lang="en-US" sz="12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GB" sz="1200">
                        <a:latin typeface="Arial"/>
                        <a:ea typeface="Times New Roman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200">
                          <a:latin typeface="Arial"/>
                          <a:ea typeface="Times New Roman"/>
                          <a:cs typeface="Arial"/>
                        </a:rPr>
                        <a:t>0.703</a:t>
                      </a:r>
                      <a:endParaRPr lang="en-US" sz="12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7221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200">
                          <a:latin typeface="Arial"/>
                          <a:ea typeface="Times New Roman"/>
                          <a:cs typeface="Arial"/>
                        </a:rPr>
                        <a:t>Physical Channel Codes</a:t>
                      </a:r>
                      <a:endParaRPr lang="en-US" sz="12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200">
                          <a:latin typeface="Arial"/>
                          <a:ea typeface="Times New Roman"/>
                          <a:cs typeface="Arial"/>
                        </a:rPr>
                        <a:t>SF for each physical channel</a:t>
                      </a:r>
                      <a:endParaRPr lang="en-US" sz="12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200">
                          <a:latin typeface="Arial"/>
                          <a:ea typeface="Times New Roman"/>
                          <a:cs typeface="Arial"/>
                        </a:rPr>
                        <a:t>{2,2,4,4}</a:t>
                      </a:r>
                      <a:endParaRPr lang="en-US" sz="12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2972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200" dirty="0">
                          <a:latin typeface="Arial"/>
                          <a:ea typeface="Times New Roman"/>
                          <a:cs typeface="Arial"/>
                        </a:rPr>
                        <a:t>E-DPDCH/DPCCH power ratio</a:t>
                      </a:r>
                      <a:endParaRPr lang="en-US" sz="1200" dirty="0"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200" dirty="0">
                          <a:latin typeface="Arial"/>
                          <a:ea typeface="Times New Roman"/>
                          <a:cs typeface="Arial"/>
                        </a:rPr>
                        <a:t>E-DPCCH/DPCCH power ratio</a:t>
                      </a:r>
                      <a:endParaRPr lang="en-US" sz="1200" dirty="0"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200" dirty="0">
                          <a:latin typeface="Arial"/>
                          <a:ea typeface="Times New Roman"/>
                          <a:cs typeface="Arial"/>
                        </a:rPr>
                        <a:t>S-DPCCH/DPCCH power ratio</a:t>
                      </a:r>
                      <a:endParaRPr lang="en-US" sz="1200" dirty="0"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200" dirty="0">
                          <a:latin typeface="Arial"/>
                          <a:ea typeface="Times New Roman"/>
                          <a:cs typeface="Arial"/>
                        </a:rPr>
                        <a:t>S-E-DPCCH/DPCCH power ratio</a:t>
                      </a:r>
                      <a:endParaRPr lang="en-US" sz="1200" dirty="0"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200" dirty="0">
                          <a:latin typeface="Arial"/>
                          <a:ea typeface="Times New Roman"/>
                          <a:cs typeface="Arial"/>
                        </a:rPr>
                        <a:t>S-E-DPDCH/DPCCH power ratio</a:t>
                      </a:r>
                      <a:endParaRPr lang="en-US" sz="12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200">
                          <a:latin typeface="Arial"/>
                          <a:ea typeface="Times New Roman"/>
                          <a:cs typeface="Arial"/>
                        </a:rPr>
                        <a:t>dB</a:t>
                      </a:r>
                      <a:br>
                        <a:rPr lang="en-GB" sz="1200">
                          <a:latin typeface="Arial"/>
                          <a:ea typeface="Times New Roman"/>
                          <a:cs typeface="Arial"/>
                        </a:rPr>
                      </a:br>
                      <a:r>
                        <a:rPr lang="en-GB" sz="1200">
                          <a:latin typeface="Arial"/>
                          <a:ea typeface="Times New Roman"/>
                          <a:cs typeface="Arial"/>
                        </a:rPr>
                        <a:t>dB</a:t>
                      </a:r>
                      <a:br>
                        <a:rPr lang="en-GB" sz="1200">
                          <a:latin typeface="Arial"/>
                          <a:ea typeface="Times New Roman"/>
                          <a:cs typeface="Arial"/>
                        </a:rPr>
                      </a:br>
                      <a:r>
                        <a:rPr lang="en-GB" sz="1200">
                          <a:latin typeface="Arial"/>
                          <a:ea typeface="Times New Roman"/>
                          <a:cs typeface="Arial"/>
                        </a:rPr>
                        <a:t>dB</a:t>
                      </a:r>
                      <a:br>
                        <a:rPr lang="en-GB" sz="1200">
                          <a:latin typeface="Arial"/>
                          <a:ea typeface="Times New Roman"/>
                          <a:cs typeface="Arial"/>
                        </a:rPr>
                      </a:br>
                      <a:r>
                        <a:rPr lang="en-GB" sz="1200">
                          <a:latin typeface="Arial"/>
                          <a:ea typeface="Times New Roman"/>
                          <a:cs typeface="Arial"/>
                        </a:rPr>
                        <a:t>dB</a:t>
                      </a:r>
                      <a:br>
                        <a:rPr lang="en-GB" sz="1200">
                          <a:latin typeface="Arial"/>
                          <a:ea typeface="Times New Roman"/>
                          <a:cs typeface="Arial"/>
                        </a:rPr>
                      </a:br>
                      <a:r>
                        <a:rPr lang="en-GB" sz="1200">
                          <a:latin typeface="Arial"/>
                          <a:ea typeface="Times New Roman"/>
                          <a:cs typeface="Arial"/>
                        </a:rPr>
                        <a:t>dB</a:t>
                      </a:r>
                      <a:endParaRPr lang="en-US" sz="12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pl-PL" sz="1200" dirty="0" smtClean="0">
                          <a:latin typeface="Arial"/>
                          <a:ea typeface="Times New Roman"/>
                          <a:cs typeface="Arial"/>
                        </a:rPr>
                        <a:t>TBD</a:t>
                      </a:r>
                      <a:r>
                        <a:rPr lang="en-GB" sz="1200" dirty="0">
                          <a:latin typeface="Arial"/>
                          <a:ea typeface="Times New Roman"/>
                          <a:cs typeface="Arial"/>
                        </a:rPr>
                        <a:t/>
                      </a:r>
                      <a:br>
                        <a:rPr lang="en-GB" sz="1200" dirty="0">
                          <a:latin typeface="Arial"/>
                          <a:ea typeface="Times New Roman"/>
                          <a:cs typeface="Arial"/>
                        </a:rPr>
                      </a:br>
                      <a:r>
                        <a:rPr lang="pl-PL" sz="1200" dirty="0" smtClean="0">
                          <a:latin typeface="Arial"/>
                          <a:ea typeface="Times New Roman"/>
                          <a:cs typeface="Arial"/>
                        </a:rPr>
                        <a:t>TBD</a:t>
                      </a:r>
                      <a:r>
                        <a:rPr lang="en-GB" sz="1200" dirty="0">
                          <a:latin typeface="Arial"/>
                          <a:ea typeface="Times New Roman"/>
                          <a:cs typeface="Arial"/>
                        </a:rPr>
                        <a:t/>
                      </a:r>
                      <a:br>
                        <a:rPr lang="en-GB" sz="1200" dirty="0">
                          <a:latin typeface="Arial"/>
                          <a:ea typeface="Times New Roman"/>
                          <a:cs typeface="Arial"/>
                        </a:rPr>
                      </a:br>
                      <a:r>
                        <a:rPr lang="pl-PL" sz="1200" dirty="0" smtClean="0">
                          <a:latin typeface="Arial"/>
                          <a:ea typeface="Times New Roman"/>
                          <a:cs typeface="Arial"/>
                        </a:rPr>
                        <a:t>TBD</a:t>
                      </a:r>
                      <a:r>
                        <a:rPr lang="en-GB" sz="1200" dirty="0">
                          <a:latin typeface="Arial"/>
                          <a:ea typeface="Times New Roman"/>
                          <a:cs typeface="Arial"/>
                        </a:rPr>
                        <a:t/>
                      </a:r>
                      <a:br>
                        <a:rPr lang="en-GB" sz="1200" dirty="0">
                          <a:latin typeface="Arial"/>
                          <a:ea typeface="Times New Roman"/>
                          <a:cs typeface="Arial"/>
                        </a:rPr>
                      </a:br>
                      <a:r>
                        <a:rPr lang="pl-PL" sz="1200" dirty="0" smtClean="0">
                          <a:latin typeface="Arial"/>
                          <a:ea typeface="Times New Roman"/>
                          <a:cs typeface="Arial"/>
                        </a:rPr>
                        <a:t>TBD</a:t>
                      </a:r>
                      <a:r>
                        <a:rPr lang="en-GB" sz="1200" dirty="0">
                          <a:latin typeface="Arial"/>
                          <a:ea typeface="Times New Roman"/>
                          <a:cs typeface="Arial"/>
                        </a:rPr>
                        <a:t/>
                      </a:r>
                      <a:br>
                        <a:rPr lang="en-GB" sz="1200" dirty="0">
                          <a:latin typeface="Arial"/>
                          <a:ea typeface="Times New Roman"/>
                          <a:cs typeface="Arial"/>
                        </a:rPr>
                      </a:br>
                      <a:r>
                        <a:rPr lang="pl-PL" sz="1200" dirty="0" smtClean="0">
                          <a:latin typeface="Arial"/>
                          <a:ea typeface="Times New Roman"/>
                          <a:cs typeface="Arial"/>
                        </a:rPr>
                        <a:t>TBD</a:t>
                      </a:r>
                      <a:r>
                        <a:rPr lang="en-GB" sz="1200" dirty="0">
                          <a:latin typeface="Arial"/>
                          <a:ea typeface="Times New Roman"/>
                          <a:cs typeface="Arial"/>
                        </a:rPr>
                        <a:t/>
                      </a:r>
                      <a:br>
                        <a:rPr lang="en-GB" sz="1200" dirty="0">
                          <a:latin typeface="Arial"/>
                          <a:ea typeface="Times New Roman"/>
                          <a:cs typeface="Arial"/>
                        </a:rPr>
                      </a:br>
                      <a:r>
                        <a:rPr lang="en-GB" sz="1200" dirty="0">
                          <a:latin typeface="Arial"/>
                          <a:ea typeface="Times New Roman"/>
                          <a:cs typeface="Arial"/>
                        </a:rPr>
                        <a:t/>
                      </a:r>
                      <a:br>
                        <a:rPr lang="en-GB" sz="1200" dirty="0">
                          <a:latin typeface="Arial"/>
                          <a:ea typeface="Times New Roman"/>
                          <a:cs typeface="Arial"/>
                        </a:rPr>
                      </a:br>
                      <a:r>
                        <a:rPr lang="en-GB" sz="1200" dirty="0">
                          <a:latin typeface="Arial"/>
                          <a:ea typeface="Times New Roman"/>
                          <a:cs typeface="Arial"/>
                        </a:rPr>
                        <a:t>E-DPDCH/DPCCH power ratio is calculated for a single E-DPDCH with SF 4. The power of an E-DPDCH with SF2 is twice that of an E-DPDCH with SF4.</a:t>
                      </a:r>
                      <a:endParaRPr lang="en-US" sz="12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BS demodulation performance</a:t>
            </a:r>
            <a:endParaRPr lang="en-US" sz="3100" strike="sngStrike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820688"/>
          </a:xfrm>
        </p:spPr>
        <p:txBody>
          <a:bodyPr/>
          <a:lstStyle/>
          <a:p>
            <a:pPr marL="342900" lvl="1" indent="-342900">
              <a:buNone/>
            </a:pPr>
            <a:r>
              <a:rPr lang="en-US" b="1" smtClean="0"/>
              <a:t>FRC10 (boosted E-DPCCH)</a:t>
            </a:r>
            <a:endParaRPr lang="en-US" smtClean="0"/>
          </a:p>
          <a:p>
            <a:pPr>
              <a:buNone/>
            </a:pPr>
            <a:endParaRPr lang="en-US"/>
          </a:p>
        </p:txBody>
      </p:sp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581080" y="2227724"/>
          <a:ext cx="7970028" cy="4420220"/>
        </p:xfrm>
        <a:graphic>
          <a:graphicData uri="http://schemas.openxmlformats.org/drawingml/2006/table">
            <a:tbl>
              <a:tblPr/>
              <a:tblGrid>
                <a:gridCol w="3635832"/>
                <a:gridCol w="1816930"/>
                <a:gridCol w="2517266"/>
              </a:tblGrid>
              <a:tr h="333467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 b="1" dirty="0">
                          <a:latin typeface="Arial"/>
                          <a:ea typeface="Malgun Gothic"/>
                          <a:cs typeface="Arial"/>
                        </a:rPr>
                        <a:t>Parameter</a:t>
                      </a:r>
                      <a:endParaRPr lang="en-US" sz="1400" b="1" dirty="0"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 b="1" dirty="0">
                          <a:latin typeface="Arial"/>
                          <a:ea typeface="Malgun Gothic"/>
                          <a:cs typeface="Arial"/>
                        </a:rPr>
                        <a:t>Unit</a:t>
                      </a:r>
                      <a:endParaRPr lang="en-US" sz="1400" b="1" dirty="0"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 b="1" dirty="0">
                          <a:latin typeface="Arial"/>
                          <a:ea typeface="Malgun Gothic"/>
                          <a:cs typeface="Arial"/>
                        </a:rPr>
                        <a:t>Value</a:t>
                      </a:r>
                      <a:endParaRPr lang="en-US" sz="1400" b="1" dirty="0"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4607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pl-PL" sz="1200" dirty="0" err="1" smtClean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Modulation</a:t>
                      </a:r>
                      <a:endParaRPr lang="en-US" sz="1200" dirty="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US" sz="1200">
                        <a:solidFill>
                          <a:srgbClr val="FF0000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pl-PL" sz="1200" dirty="0" smtClean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16QAM</a:t>
                      </a:r>
                      <a:endParaRPr lang="en-US" sz="1200" dirty="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4607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200" dirty="0" smtClean="0">
                          <a:latin typeface="Arial"/>
                          <a:ea typeface="Times New Roman"/>
                          <a:cs typeface="Arial"/>
                        </a:rPr>
                        <a:t>Maximum</a:t>
                      </a:r>
                      <a:r>
                        <a:rPr lang="en-GB" sz="1200" dirty="0">
                          <a:latin typeface="Arial"/>
                          <a:ea typeface="Times New Roman"/>
                          <a:cs typeface="Arial"/>
                        </a:rPr>
                        <a:t>. Inf. Bit Rate </a:t>
                      </a:r>
                      <a:endParaRPr lang="en-US" sz="12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200">
                          <a:latin typeface="Arial"/>
                          <a:ea typeface="Times New Roman"/>
                          <a:cs typeface="Arial"/>
                        </a:rPr>
                        <a:t>kbps</a:t>
                      </a:r>
                      <a:endParaRPr lang="en-US" sz="12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200" strike="noStrike" kern="1200" dirty="0" smtClean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Arial"/>
                        </a:rPr>
                        <a:t>16218</a:t>
                      </a:r>
                      <a:endParaRPr lang="en-US" sz="1200" strike="noStrike" kern="1200" dirty="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4607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200">
                          <a:latin typeface="Arial"/>
                          <a:ea typeface="Times New Roman"/>
                          <a:cs typeface="Arial"/>
                        </a:rPr>
                        <a:t>TTI</a:t>
                      </a:r>
                      <a:endParaRPr lang="en-US" sz="12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200">
                          <a:latin typeface="Arial"/>
                          <a:ea typeface="Times New Roman"/>
                          <a:cs typeface="Arial"/>
                        </a:rPr>
                        <a:t>ms</a:t>
                      </a:r>
                      <a:endParaRPr lang="en-US" sz="12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200">
                          <a:latin typeface="Arial"/>
                          <a:ea typeface="Times New Roman"/>
                          <a:cs typeface="Arial"/>
                        </a:rPr>
                        <a:t>2</a:t>
                      </a:r>
                      <a:endParaRPr lang="en-US" sz="12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4607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200">
                          <a:latin typeface="Arial"/>
                          <a:ea typeface="Times New Roman"/>
                          <a:cs typeface="Arial"/>
                        </a:rPr>
                        <a:t>Number of HARQ Processes</a:t>
                      </a:r>
                      <a:endParaRPr lang="en-US" sz="12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200">
                          <a:latin typeface="Arial"/>
                          <a:ea typeface="Times New Roman"/>
                          <a:cs typeface="Arial"/>
                        </a:rPr>
                        <a:t>Processes</a:t>
                      </a:r>
                      <a:endParaRPr lang="en-US" sz="12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200" dirty="0">
                          <a:latin typeface="Arial"/>
                          <a:ea typeface="Times New Roman"/>
                          <a:cs typeface="Arial"/>
                        </a:rPr>
                        <a:t>8</a:t>
                      </a:r>
                      <a:endParaRPr lang="en-US" sz="12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4607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200">
                          <a:latin typeface="Arial"/>
                          <a:ea typeface="Times New Roman"/>
                          <a:cs typeface="Arial"/>
                        </a:rPr>
                        <a:t>Information Bit Payload (N</a:t>
                      </a:r>
                      <a:r>
                        <a:rPr lang="en-GB" sz="1200" baseline="-25000">
                          <a:latin typeface="Arial"/>
                          <a:ea typeface="Times New Roman"/>
                          <a:cs typeface="Arial"/>
                        </a:rPr>
                        <a:t>INF</a:t>
                      </a:r>
                      <a:r>
                        <a:rPr lang="en-GB" sz="1200">
                          <a:latin typeface="Arial"/>
                          <a:ea typeface="Times New Roman"/>
                          <a:cs typeface="Arial"/>
                        </a:rPr>
                        <a:t>)</a:t>
                      </a:r>
                      <a:endParaRPr lang="en-US" sz="12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200">
                          <a:latin typeface="Arial"/>
                          <a:ea typeface="Times New Roman"/>
                          <a:cs typeface="Arial"/>
                        </a:rPr>
                        <a:t>Bits</a:t>
                      </a:r>
                      <a:endParaRPr lang="en-US" sz="12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200" strike="noStrike" kern="1200" dirty="0" smtClean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Arial"/>
                        </a:rPr>
                        <a:t>32436</a:t>
                      </a:r>
                      <a:endParaRPr lang="en-US" sz="1200" strike="noStrike" kern="1200" dirty="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9215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200">
                          <a:latin typeface="Arial"/>
                          <a:ea typeface="Times New Roman"/>
                          <a:cs typeface="Arial"/>
                        </a:rPr>
                        <a:t>Binary Channel Bits per TTI (N</a:t>
                      </a:r>
                      <a:r>
                        <a:rPr lang="en-GB" sz="1200" baseline="-25000">
                          <a:latin typeface="Arial"/>
                          <a:ea typeface="Times New Roman"/>
                          <a:cs typeface="Arial"/>
                        </a:rPr>
                        <a:t>BIN</a:t>
                      </a:r>
                      <a:r>
                        <a:rPr lang="en-GB" sz="1200">
                          <a:latin typeface="Arial"/>
                          <a:ea typeface="Times New Roman"/>
                          <a:cs typeface="Arial"/>
                        </a:rPr>
                        <a:t>)</a:t>
                      </a:r>
                      <a:br>
                        <a:rPr lang="en-GB" sz="1200">
                          <a:latin typeface="Arial"/>
                          <a:ea typeface="Times New Roman"/>
                          <a:cs typeface="Arial"/>
                        </a:rPr>
                      </a:br>
                      <a:r>
                        <a:rPr lang="en-GB" sz="1200">
                          <a:latin typeface="Arial"/>
                          <a:ea typeface="Times New Roman"/>
                          <a:cs typeface="Arial"/>
                        </a:rPr>
                        <a:t>(3840 / SF x TTI sum for all channels)</a:t>
                      </a:r>
                      <a:endParaRPr lang="en-US" sz="12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200">
                          <a:latin typeface="Arial"/>
                          <a:ea typeface="Times New Roman"/>
                          <a:cs typeface="Arial"/>
                        </a:rPr>
                        <a:t>Bits</a:t>
                      </a:r>
                      <a:endParaRPr lang="en-US" sz="12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200" strike="noStrike" kern="1200" dirty="0" smtClean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Arial"/>
                        </a:rPr>
                        <a:t>46080</a:t>
                      </a:r>
                      <a:endParaRPr lang="en-US" sz="1200" strike="noStrike" kern="1200" dirty="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4607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200">
                          <a:latin typeface="Arial"/>
                          <a:ea typeface="Times New Roman"/>
                          <a:cs typeface="Arial"/>
                        </a:rPr>
                        <a:t>Coding Rate (N</a:t>
                      </a:r>
                      <a:r>
                        <a:rPr lang="en-GB" sz="1200" baseline="-25000">
                          <a:latin typeface="Arial"/>
                          <a:ea typeface="Times New Roman"/>
                          <a:cs typeface="Arial"/>
                        </a:rPr>
                        <a:t>INF</a:t>
                      </a:r>
                      <a:r>
                        <a:rPr lang="en-GB" sz="1200">
                          <a:latin typeface="Arial"/>
                          <a:ea typeface="Times New Roman"/>
                          <a:cs typeface="Arial"/>
                        </a:rPr>
                        <a:t>/ N</a:t>
                      </a:r>
                      <a:r>
                        <a:rPr lang="en-GB" sz="1200" baseline="-25000">
                          <a:latin typeface="Arial"/>
                          <a:ea typeface="Times New Roman"/>
                          <a:cs typeface="Arial"/>
                        </a:rPr>
                        <a:t>BIN</a:t>
                      </a:r>
                      <a:r>
                        <a:rPr lang="en-GB" sz="1200">
                          <a:latin typeface="Arial"/>
                          <a:ea typeface="Times New Roman"/>
                          <a:cs typeface="Arial"/>
                        </a:rPr>
                        <a:t>)</a:t>
                      </a:r>
                      <a:endParaRPr lang="en-US" sz="12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GB" sz="1200">
                        <a:latin typeface="Arial"/>
                        <a:ea typeface="Times New Roman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200" dirty="0">
                          <a:latin typeface="Arial"/>
                          <a:ea typeface="Times New Roman"/>
                          <a:cs typeface="Arial"/>
                        </a:rPr>
                        <a:t>0.704</a:t>
                      </a:r>
                      <a:endParaRPr lang="en-US" sz="12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9215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200">
                          <a:latin typeface="Arial"/>
                          <a:ea typeface="Times New Roman"/>
                          <a:cs typeface="Arial"/>
                        </a:rPr>
                        <a:t>Physical Channel Codes</a:t>
                      </a:r>
                      <a:endParaRPr lang="en-US" sz="12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200">
                          <a:latin typeface="Arial"/>
                          <a:ea typeface="Times New Roman"/>
                          <a:cs typeface="Arial"/>
                        </a:rPr>
                        <a:t>SF for each physical channel</a:t>
                      </a:r>
                      <a:endParaRPr lang="en-US" sz="12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200" dirty="0">
                          <a:latin typeface="Arial"/>
                          <a:ea typeface="Times New Roman"/>
                          <a:cs typeface="Arial"/>
                        </a:rPr>
                        <a:t>{2,2,4,4}</a:t>
                      </a:r>
                      <a:endParaRPr lang="en-US" sz="12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40681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200" dirty="0">
                          <a:latin typeface="Arial"/>
                          <a:ea typeface="Times New Roman"/>
                          <a:cs typeface="Arial"/>
                        </a:rPr>
                        <a:t>E-DPDCH/DPCCH power ratio</a:t>
                      </a:r>
                      <a:endParaRPr lang="en-US" sz="1200" dirty="0"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200" dirty="0">
                          <a:latin typeface="Arial"/>
                          <a:ea typeface="Times New Roman"/>
                          <a:cs typeface="Arial"/>
                        </a:rPr>
                        <a:t>E-DPCCH/DPCCH power ratio</a:t>
                      </a:r>
                      <a:endParaRPr lang="en-US" sz="1200" dirty="0"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200" dirty="0">
                          <a:latin typeface="Arial"/>
                          <a:ea typeface="Times New Roman"/>
                          <a:cs typeface="Arial"/>
                        </a:rPr>
                        <a:t>S-DPCCH/DPCCH power ratio</a:t>
                      </a:r>
                      <a:endParaRPr lang="en-US" sz="1200" dirty="0"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200" dirty="0">
                          <a:latin typeface="Arial"/>
                          <a:ea typeface="Times New Roman"/>
                          <a:cs typeface="Arial"/>
                        </a:rPr>
                        <a:t>S-E-DPCCH/DPCCH power ratio</a:t>
                      </a:r>
                      <a:endParaRPr lang="en-US" sz="1200" dirty="0"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200" dirty="0">
                          <a:latin typeface="Arial"/>
                          <a:ea typeface="Times New Roman"/>
                          <a:cs typeface="Arial"/>
                        </a:rPr>
                        <a:t>S-E-DPDCH/DPCCH power ratio</a:t>
                      </a:r>
                      <a:endParaRPr lang="en-US" sz="12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20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Arial"/>
                        </a:rPr>
                        <a:t>dB</a:t>
                      </a:r>
                      <a:br>
                        <a:rPr lang="en-GB" sz="120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Arial"/>
                        </a:rPr>
                      </a:br>
                      <a:r>
                        <a:rPr lang="en-GB" sz="120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Arial"/>
                        </a:rPr>
                        <a:t>dB</a:t>
                      </a:r>
                      <a:br>
                        <a:rPr lang="en-GB" sz="120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Arial"/>
                        </a:rPr>
                      </a:br>
                      <a:r>
                        <a:rPr lang="en-GB" sz="120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Arial"/>
                        </a:rPr>
                        <a:t>dB</a:t>
                      </a:r>
                      <a:br>
                        <a:rPr lang="en-GB" sz="120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Arial"/>
                        </a:rPr>
                      </a:br>
                      <a:r>
                        <a:rPr lang="en-GB" sz="120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Arial"/>
                        </a:rPr>
                        <a:t>dB</a:t>
                      </a:r>
                      <a:br>
                        <a:rPr lang="en-GB" sz="120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Arial"/>
                        </a:rPr>
                      </a:br>
                      <a:r>
                        <a:rPr lang="en-GB" sz="120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Arial"/>
                        </a:rPr>
                        <a:t>dB</a:t>
                      </a:r>
                      <a:endParaRPr lang="en-US" sz="120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pl-PL" sz="1200" dirty="0" smtClean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Arial"/>
                        </a:rPr>
                        <a:t>TBD</a:t>
                      </a:r>
                      <a:r>
                        <a:rPr lang="en-GB" sz="120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Arial"/>
                        </a:rPr>
                        <a:t/>
                      </a:r>
                      <a:br>
                        <a:rPr lang="en-GB" sz="120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Arial"/>
                        </a:rPr>
                      </a:br>
                      <a:r>
                        <a:rPr lang="pl-PL" sz="1200" dirty="0" smtClean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Arial"/>
                        </a:rPr>
                        <a:t>TBD</a:t>
                      </a:r>
                      <a:r>
                        <a:rPr lang="en-GB" sz="120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Arial"/>
                        </a:rPr>
                        <a:t/>
                      </a:r>
                      <a:br>
                        <a:rPr lang="en-GB" sz="120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Arial"/>
                        </a:rPr>
                      </a:br>
                      <a:r>
                        <a:rPr lang="pl-PL" sz="1200" dirty="0" smtClean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Arial"/>
                        </a:rPr>
                        <a:t>TBD</a:t>
                      </a:r>
                      <a:r>
                        <a:rPr lang="en-GB" sz="120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Arial"/>
                        </a:rPr>
                        <a:t/>
                      </a:r>
                      <a:br>
                        <a:rPr lang="en-GB" sz="120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Arial"/>
                        </a:rPr>
                      </a:br>
                      <a:r>
                        <a:rPr lang="pl-PL" sz="1200" strike="noStrike" baseline="0" dirty="0" smtClean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Arial"/>
                        </a:rPr>
                        <a:t>T</a:t>
                      </a:r>
                      <a:r>
                        <a:rPr lang="pl-PL" sz="1200" strike="noStrike" dirty="0" smtClean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Arial"/>
                        </a:rPr>
                        <a:t>BD</a:t>
                      </a:r>
                      <a:r>
                        <a:rPr lang="en-GB" sz="120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Arial"/>
                        </a:rPr>
                        <a:t/>
                      </a:r>
                      <a:br>
                        <a:rPr lang="en-GB" sz="120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Arial"/>
                        </a:rPr>
                      </a:br>
                      <a:r>
                        <a:rPr lang="pl-PL" sz="1200" dirty="0" smtClean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Arial"/>
                        </a:rPr>
                        <a:t>TBD</a:t>
                      </a:r>
                      <a:r>
                        <a:rPr lang="en-GB" sz="120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Arial"/>
                        </a:rPr>
                        <a:t/>
                      </a:r>
                      <a:br>
                        <a:rPr lang="en-GB" sz="120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Arial"/>
                        </a:rPr>
                      </a:br>
                      <a:r>
                        <a:rPr lang="en-GB" sz="120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Arial"/>
                        </a:rPr>
                        <a:t/>
                      </a:r>
                      <a:br>
                        <a:rPr lang="en-GB" sz="120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Arial"/>
                        </a:rPr>
                      </a:br>
                      <a:r>
                        <a:rPr lang="en-GB" sz="120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Arial"/>
                        </a:rPr>
                        <a:t>E-DPDCH/DPCCH power ratio is calculated for a single E-DPDCH with SF 4. The power of an E-DPDCH with SF2 is twice that of an E-DPDCH with SF4.</a:t>
                      </a:r>
                      <a:endParaRPr lang="en-US" sz="1200" dirty="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mtClean="0"/>
              <a:t>BS demodulation performance</a:t>
            </a:r>
            <a:br>
              <a:rPr lang="en-US" smtClean="0"/>
            </a:br>
            <a:r>
              <a:rPr lang="en-US" sz="3100" smtClean="0"/>
              <a:t>Detailed simulation assumptions</a:t>
            </a:r>
            <a:endParaRPr lang="en-US" sz="3100"/>
          </a:p>
        </p:txBody>
      </p:sp>
      <p:graphicFrame>
        <p:nvGraphicFramePr>
          <p:cNvPr id="7" name="Table 6"/>
          <p:cNvGraphicFramePr>
            <a:graphicFrameLocks noGrp="1"/>
          </p:cNvGraphicFramePr>
          <p:nvPr/>
        </p:nvGraphicFramePr>
        <p:xfrm>
          <a:off x="971600" y="1412775"/>
          <a:ext cx="7344816" cy="5391093"/>
        </p:xfrm>
        <a:graphic>
          <a:graphicData uri="http://schemas.openxmlformats.org/drawingml/2006/table">
            <a:tbl>
              <a:tblPr/>
              <a:tblGrid>
                <a:gridCol w="3627757"/>
                <a:gridCol w="3717059"/>
              </a:tblGrid>
              <a:tr h="22831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 noProof="0" dirty="0">
                          <a:latin typeface="Times New Roman"/>
                          <a:ea typeface="Calibri"/>
                        </a:rPr>
                        <a:t>Parameter</a:t>
                      </a:r>
                      <a:endParaRPr lang="en-US" sz="1400" noProof="0" dirty="0">
                        <a:latin typeface="Times New Roman"/>
                        <a:ea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 noProof="0">
                          <a:latin typeface="Times New Roman"/>
                          <a:ea typeface="Calibri"/>
                        </a:rPr>
                        <a:t>Value</a:t>
                      </a:r>
                      <a:endParaRPr lang="en-US" sz="1400" noProof="0">
                        <a:latin typeface="Times New Roman"/>
                        <a:ea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302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noProof="0">
                          <a:latin typeface="Times New Roman"/>
                          <a:ea typeface="Calibri"/>
                        </a:rPr>
                        <a:t>Physical channels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noProof="0">
                          <a:latin typeface="Times New Roman"/>
                          <a:ea typeface="Calibri"/>
                        </a:rPr>
                        <a:t>DPCCH, S-DPCCH, E-DPCCH, S-E-DPCCH, E-DPDCH and S-E-DPDCH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651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noProof="0">
                          <a:latin typeface="Times New Roman"/>
                          <a:ea typeface="Calibri"/>
                        </a:rPr>
                        <a:t>E-DCH TTI [ms]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noProof="0">
                          <a:latin typeface="Times New Roman"/>
                          <a:ea typeface="Calibri"/>
                        </a:rPr>
                        <a:t>2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651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noProof="0">
                          <a:latin typeface="Times New Roman"/>
                          <a:ea typeface="Calibri"/>
                        </a:rPr>
                        <a:t>Modulation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noProof="0">
                          <a:latin typeface="Times New Roman"/>
                          <a:ea typeface="Calibri"/>
                        </a:rPr>
                        <a:t>QPSK, 16-QAM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651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noProof="0">
                          <a:latin typeface="Times New Roman"/>
                          <a:ea typeface="Calibri"/>
                        </a:rPr>
                        <a:t>Channel encoder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noProof="0">
                          <a:latin typeface="Times New Roman"/>
                          <a:ea typeface="Calibri"/>
                        </a:rPr>
                        <a:t>3GPP Release 6 Turbo Encoder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651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noProof="0">
                          <a:latin typeface="Times New Roman"/>
                          <a:ea typeface="Calibri"/>
                        </a:rPr>
                        <a:t>Turbo decoder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noProof="0" dirty="0">
                          <a:latin typeface="Times New Roman"/>
                          <a:ea typeface="Calibri"/>
                        </a:rPr>
                        <a:t>Max Log MAP 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651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noProof="0">
                          <a:latin typeface="Times New Roman"/>
                          <a:ea typeface="Calibri"/>
                        </a:rPr>
                        <a:t>Number of iterations for turbo decoder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noProof="0">
                          <a:latin typeface="Times New Roman"/>
                          <a:ea typeface="Calibri"/>
                        </a:rPr>
                        <a:t>8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651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noProof="0">
                          <a:latin typeface="Times New Roman"/>
                          <a:ea typeface="Calibri"/>
                        </a:rPr>
                        <a:t>Node B receiver type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noProof="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</a:rPr>
                        <a:t>Rake</a:t>
                      </a:r>
                      <a:r>
                        <a:rPr lang="pl-PL" sz="1200" baseline="0" noProof="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</a:rPr>
                        <a:t> and/</a:t>
                      </a:r>
                      <a:r>
                        <a:rPr lang="pl-PL" sz="1200" baseline="0" noProof="0" dirty="0" err="1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</a:rPr>
                        <a:t>or</a:t>
                      </a:r>
                      <a:r>
                        <a:rPr lang="pl-PL" sz="1200" baseline="0" noProof="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</a:rPr>
                        <a:t> L</a:t>
                      </a:r>
                      <a:r>
                        <a:rPr lang="en-US" sz="1200" baseline="0" noProof="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</a:rPr>
                        <a:t>MMSE</a:t>
                      </a:r>
                      <a:endParaRPr lang="en-US" sz="1200" noProof="0" dirty="0">
                        <a:solidFill>
                          <a:schemeClr val="tx1"/>
                        </a:solidFill>
                        <a:latin typeface="Times New Roman"/>
                        <a:ea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651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noProof="0">
                          <a:latin typeface="Times New Roman"/>
                          <a:ea typeface="Calibri"/>
                        </a:rPr>
                        <a:t>Channel estimation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noProof="0" dirty="0">
                          <a:latin typeface="Times New Roman"/>
                          <a:ea typeface="Calibri"/>
                        </a:rPr>
                        <a:t>Realistic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651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noProof="0">
                          <a:latin typeface="Times New Roman"/>
                          <a:ea typeface="Calibri"/>
                        </a:rPr>
                        <a:t>Inner loop power control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noProof="0">
                          <a:latin typeface="Times New Roman"/>
                          <a:ea typeface="Calibri"/>
                        </a:rPr>
                        <a:t>Off, fixed TX power approach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651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noProof="0">
                          <a:latin typeface="Times New Roman"/>
                          <a:ea typeface="Calibri"/>
                        </a:rPr>
                        <a:t>Outer loop power control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noProof="0" dirty="0">
                          <a:latin typeface="Times New Roman"/>
                          <a:ea typeface="Calibri"/>
                        </a:rPr>
                        <a:t>Off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651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l-PL" sz="1200" noProof="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</a:rPr>
                        <a:t>EVM [%]</a:t>
                      </a:r>
                      <a:endParaRPr lang="en-US" sz="1200" noProof="0" dirty="0">
                        <a:solidFill>
                          <a:schemeClr val="tx1"/>
                        </a:solidFill>
                        <a:latin typeface="Times New Roman"/>
                        <a:ea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l-PL" sz="1200" noProof="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</a:rPr>
                        <a:t>0</a:t>
                      </a:r>
                      <a:endParaRPr lang="en-US" sz="1200" noProof="0" dirty="0">
                        <a:solidFill>
                          <a:schemeClr val="tx1"/>
                        </a:solidFill>
                        <a:latin typeface="Times New Roman"/>
                        <a:ea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651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noProof="0">
                          <a:latin typeface="Times New Roman"/>
                          <a:ea typeface="Calibri"/>
                        </a:rPr>
                        <a:t>TX weight vector selection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noProof="0" dirty="0">
                          <a:latin typeface="Times New Roman"/>
                          <a:ea typeface="Calibri"/>
                        </a:rPr>
                        <a:t>A fixed </a:t>
                      </a:r>
                      <a:r>
                        <a:rPr lang="en-US" sz="1200" noProof="0" dirty="0" err="1">
                          <a:latin typeface="Times New Roman"/>
                          <a:ea typeface="Calibri"/>
                        </a:rPr>
                        <a:t>precoding</a:t>
                      </a:r>
                      <a:r>
                        <a:rPr lang="en-US" sz="1200" noProof="0" dirty="0">
                          <a:latin typeface="Times New Roman"/>
                          <a:ea typeface="Calibri"/>
                        </a:rPr>
                        <a:t> weight vector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302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noProof="0">
                          <a:latin typeface="Times New Roman"/>
                          <a:ea typeface="Calibri"/>
                        </a:rPr>
                        <a:t>E-TFC selection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noProof="0">
                          <a:latin typeface="Times New Roman"/>
                          <a:ea typeface="Calibri"/>
                        </a:rPr>
                        <a:t>Fixed FRC approach, the same FRC for E-DPDCH and S-E-DPDCH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651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noProof="0">
                          <a:latin typeface="Times New Roman"/>
                          <a:ea typeface="Calibri"/>
                        </a:rPr>
                        <a:t>Propagation channel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noProof="0" dirty="0" err="1" smtClean="0">
                          <a:latin typeface="Times New Roman"/>
                          <a:ea typeface="Calibri"/>
                        </a:rPr>
                        <a:t>Ped</a:t>
                      </a:r>
                      <a:r>
                        <a:rPr lang="en-US" sz="1200" noProof="0" dirty="0" smtClean="0">
                          <a:latin typeface="Times New Roman"/>
                          <a:ea typeface="Calibri"/>
                        </a:rPr>
                        <a:t> A, 3 km/h; </a:t>
                      </a:r>
                      <a:r>
                        <a:rPr lang="en-US" sz="1200" noProof="0" dirty="0" err="1" smtClean="0">
                          <a:latin typeface="Times New Roman"/>
                          <a:ea typeface="Calibri"/>
                        </a:rPr>
                        <a:t>Ped</a:t>
                      </a:r>
                      <a:r>
                        <a:rPr lang="en-US" sz="1200" noProof="0" dirty="0" smtClean="0"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1200" noProof="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</a:rPr>
                        <a:t>B, 3 km/h; </a:t>
                      </a:r>
                      <a:r>
                        <a:rPr lang="en-US" sz="1200" noProof="0" dirty="0" err="1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</a:rPr>
                        <a:t>Veh</a:t>
                      </a:r>
                      <a:r>
                        <a:rPr lang="en-US" sz="1200" baseline="0" noProof="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</a:rPr>
                        <a:t> A, 3 km/h</a:t>
                      </a:r>
                      <a:endParaRPr lang="en-US" sz="1200" noProof="0" dirty="0">
                        <a:solidFill>
                          <a:schemeClr val="tx1"/>
                        </a:solidFill>
                        <a:latin typeface="Times New Roman"/>
                        <a:ea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651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noProof="0">
                          <a:latin typeface="Times New Roman"/>
                          <a:ea typeface="Calibri"/>
                        </a:rPr>
                        <a:t>Antenna configuration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noProof="0">
                          <a:latin typeface="Times New Roman"/>
                          <a:ea typeface="Calibri"/>
                        </a:rPr>
                        <a:t>2x2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651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noProof="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</a:rPr>
                        <a:t>Time Alignment</a:t>
                      </a:r>
                      <a:r>
                        <a:rPr lang="en-US" sz="1200" baseline="0" noProof="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</a:rPr>
                        <a:t> Error at UE</a:t>
                      </a:r>
                      <a:endParaRPr lang="en-US" sz="1200" noProof="0" dirty="0">
                        <a:solidFill>
                          <a:schemeClr val="tx1"/>
                        </a:solidFill>
                        <a:latin typeface="Times New Roman"/>
                        <a:ea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noProof="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</a:rPr>
                        <a:t>0Tc</a:t>
                      </a:r>
                      <a:endParaRPr lang="en-US" sz="1200" noProof="0" dirty="0">
                        <a:solidFill>
                          <a:schemeClr val="tx1"/>
                        </a:solidFill>
                        <a:latin typeface="Times New Roman"/>
                        <a:ea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302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noProof="0">
                          <a:latin typeface="Times New Roman"/>
                          <a:ea typeface="Calibri"/>
                        </a:rPr>
                        <a:t>Correlation of channel realizations between TX antennas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noProof="0" dirty="0">
                          <a:latin typeface="Times New Roman"/>
                          <a:ea typeface="Calibri"/>
                        </a:rPr>
                        <a:t>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302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noProof="0">
                          <a:latin typeface="Times New Roman"/>
                          <a:ea typeface="Calibri"/>
                        </a:rPr>
                        <a:t>Correlation of channel realizations between RX antennas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noProof="0">
                          <a:latin typeface="Times New Roman"/>
                          <a:ea typeface="Calibri"/>
                        </a:rPr>
                        <a:t>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302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noProof="0">
                          <a:latin typeface="Times New Roman"/>
                          <a:ea typeface="Calibri"/>
                        </a:rPr>
                        <a:t>H-ARQ approach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noProof="0">
                          <a:latin typeface="Times New Roman"/>
                          <a:ea typeface="Calibri"/>
                        </a:rPr>
                        <a:t>Incremental redundancy, 4 H-ARQ transmissions at maximum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651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noProof="0">
                          <a:latin typeface="Times New Roman"/>
                          <a:ea typeface="Calibri"/>
                        </a:rPr>
                        <a:t>Metrics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noProof="0" dirty="0">
                          <a:latin typeface="Times New Roman"/>
                          <a:ea typeface="Calibri"/>
                        </a:rPr>
                        <a:t>Rx </a:t>
                      </a:r>
                      <a:r>
                        <a:rPr lang="en-US" sz="1200" noProof="0" dirty="0" err="1">
                          <a:latin typeface="Times New Roman"/>
                          <a:ea typeface="Calibri"/>
                        </a:rPr>
                        <a:t>Ec</a:t>
                      </a:r>
                      <a:r>
                        <a:rPr lang="en-US" sz="1200" noProof="0" dirty="0">
                          <a:latin typeface="Times New Roman"/>
                          <a:ea typeface="Calibri"/>
                        </a:rPr>
                        <a:t>/No </a:t>
                      </a:r>
                      <a:r>
                        <a:rPr lang="en-US" sz="1200" noProof="0" dirty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</a:rPr>
                        <a:t>at </a:t>
                      </a:r>
                      <a:r>
                        <a:rPr lang="pl-PL" sz="1200" noProof="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</a:rPr>
                        <a:t>[</a:t>
                      </a:r>
                      <a:r>
                        <a:rPr lang="en-US" sz="1200" noProof="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</a:rPr>
                        <a:t>70</a:t>
                      </a:r>
                      <a:r>
                        <a:rPr lang="pl-PL" sz="1200" noProof="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</a:rPr>
                        <a:t>]</a:t>
                      </a:r>
                      <a:r>
                        <a:rPr lang="en-US" sz="1200" noProof="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</a:rPr>
                        <a:t>% </a:t>
                      </a:r>
                      <a:r>
                        <a:rPr lang="en-US" sz="1200" noProof="0" dirty="0">
                          <a:latin typeface="Times New Roman"/>
                          <a:ea typeface="Calibri"/>
                        </a:rPr>
                        <a:t>of max throughput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1691</TotalTime>
  <Words>596</Words>
  <Application>Microsoft Office PowerPoint</Application>
  <PresentationFormat>On-screen Show (4:3)</PresentationFormat>
  <Paragraphs>140</Paragraphs>
  <Slides>11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Office Theme</vt:lpstr>
      <vt:lpstr>Way forward on BS performance requirements for HSUPA MIMO</vt:lpstr>
      <vt:lpstr>General approach</vt:lpstr>
      <vt:lpstr>BS demodulation performance</vt:lpstr>
      <vt:lpstr>BS demodulation performance</vt:lpstr>
      <vt:lpstr>BS demodulation performance</vt:lpstr>
      <vt:lpstr>BS demodulation performance</vt:lpstr>
      <vt:lpstr>BS demodulation performance</vt:lpstr>
      <vt:lpstr>BS demodulation performance</vt:lpstr>
      <vt:lpstr>BS demodulation performance Detailed simulation assumptions</vt:lpstr>
      <vt:lpstr>TPI generation performance</vt:lpstr>
      <vt:lpstr>Open issues</vt:lpstr>
    </vt:vector>
  </TitlesOfParts>
  <Company>Nokia Siemens Networks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BS performance requirements for HSUPA MIMO</dc:title>
  <dc:creator>bechta</dc:creator>
  <cp:lastModifiedBy>bechta</cp:lastModifiedBy>
  <cp:revision>53</cp:revision>
  <dcterms:created xsi:type="dcterms:W3CDTF">2013-01-30T13:48:06Z</dcterms:created>
  <dcterms:modified xsi:type="dcterms:W3CDTF">2013-02-01T10:09:05Z</dcterms:modified>
</cp:coreProperties>
</file>