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4" r:id="rId3"/>
    <p:sldId id="296" r:id="rId4"/>
    <p:sldId id="297" r:id="rId5"/>
    <p:sldId id="29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D9"/>
    <a:srgbClr val="660066"/>
    <a:srgbClr val="CC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1" autoAdjust="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ED989-4F82-4C50-BB9A-E8C4FD00C042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16023-C24C-4A89-9233-A1572BC146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4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CC339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CD568-029B-4625-8134-77DFC9EACAE6}" type="datetime1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85800" y="53340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3GPP TSG-WG4 Meeting #65</a:t>
            </a:r>
            <a:r>
              <a:rPr lang="en-GB" sz="18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		</a:t>
            </a:r>
            <a:r>
              <a:rPr lang="en-GB" sz="1800" b="1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	</a:t>
            </a:r>
            <a:r>
              <a:rPr lang="en-GB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R4-126797</a:t>
            </a:r>
            <a:endParaRPr lang="en-US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Orleans, LA, USA, 12 – 16 November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5841FFD6-0163-4A6A-8FB4-A543A8820169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8091121-4B89-4C91-829D-5D0ABED5C11A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>
            <a:lvl1pPr>
              <a:defRPr>
                <a:solidFill>
                  <a:srgbClr val="006CD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>
            <a:lvl1pPr>
              <a:buClr>
                <a:srgbClr val="99CC00"/>
              </a:buClr>
              <a:defRPr sz="2800">
                <a:solidFill>
                  <a:srgbClr val="660066"/>
                </a:solidFill>
              </a:defRPr>
            </a:lvl1pPr>
            <a:lvl2pPr>
              <a:buClr>
                <a:srgbClr val="0066FF"/>
              </a:buClr>
              <a:buFont typeface="Wingdings" pitchFamily="2" charset="2"/>
              <a:buChar char="§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725CB3D1-4936-4829-BD79-A5D5F2DBD150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21387A44-48D7-4D81-A764-A0F924E185B4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7F50434-C3B3-41EF-9A4F-2EBB4475C2BB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4D39E38-ED64-4A2F-BD65-6E5F8B8C8659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2376015-5912-472A-80C4-15D050421E67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7665F1C-B06C-46B3-B7B7-E273FEF5D101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202FD4EE-9645-4432-BFD7-94D45E0B87C3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AF5163F4-E7C1-4554-AC2D-3B32DB77B50D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B719A92B-ECE7-4856-A0BC-25A630D8E274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66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rgbClr val="CC339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4.wmf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1.wmf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to UE performance for Multiflow HSDPA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[Ericsson, ST-Ericsson, Renesas Mobile Europe Ltd.]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79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System Simulation Assumptions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651296"/>
              </p:ext>
            </p:extLst>
          </p:nvPr>
        </p:nvGraphicFramePr>
        <p:xfrm>
          <a:off x="609600" y="990600"/>
          <a:ext cx="7924800" cy="5264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9331"/>
                <a:gridCol w="6345469"/>
              </a:tblGrid>
              <a:tr h="141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Parameters</a:t>
                      </a:r>
                      <a:endParaRPr lang="en-US" sz="1100" dirty="0">
                        <a:effectLst/>
                        <a:latin typeface="Calibri"/>
                        <a:ea typeface="맑은 고딕"/>
                      </a:endParaRPr>
                    </a:p>
                  </a:txBody>
                  <a:tcPr marL="38652" marR="38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Comments</a:t>
                      </a:r>
                      <a:endParaRPr lang="en-US" sz="1100">
                        <a:effectLst/>
                        <a:latin typeface="Calibri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1411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Cell Layout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22860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Hexagonal grid, 19 Node B, 3 sectors per Node B with wrap-around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411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Inter-site distance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1000 m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411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2000 MHz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1411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Path Loss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b-NO" sz="1100">
                          <a:effectLst/>
                        </a:rPr>
                        <a:t>L=128.1 + 37.6log10(R), R in kilometers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1411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Penetration loss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10 dB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65876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Log Normal Fading 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100">
                          <a:effectLst/>
                        </a:rPr>
                        <a:t>Standard Deviation : 8dB</a:t>
                      </a:r>
                      <a:endParaRPr lang="en-US" sz="110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100">
                          <a:effectLst/>
                        </a:rPr>
                        <a:t>Inter-Node B Correlation:0.5</a:t>
                      </a:r>
                      <a:endParaRPr lang="en-US" sz="110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100">
                          <a:effectLst/>
                        </a:rPr>
                        <a:t>Intra-Node B Correlation :1.0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28232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Max BS Antenna Gain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da-DK" sz="1100">
                          <a:effectLst/>
                        </a:rPr>
                        <a:t>14 dBi 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3317334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Antenna pattern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Mandatory: </a:t>
                      </a:r>
                    </a:p>
                    <a:p>
                      <a:pPr hangingPunct="0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= 70 degrees,</a:t>
                      </a:r>
                    </a:p>
                    <a:p>
                      <a:pPr hangingPunct="0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</a:t>
                      </a:r>
                    </a:p>
                    <a:p>
                      <a:pPr hangingPunct="0"/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Am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20 dB</a:t>
                      </a:r>
                    </a:p>
                    <a:p>
                      <a:pPr hangingPunct="0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Optional: </a:t>
                      </a:r>
                    </a:p>
                    <a:p>
                      <a:pPr lvl="0" hangingPunct="0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(3D ant)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Kathrein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Antenna Pattern with 7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deg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downtilt</a:t>
                      </a:r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(3D ant) </a:t>
                      </a:r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 on 36.814, table A.2.1.1.2 (*)</a:t>
                      </a:r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            </a:t>
                      </a:r>
                    </a:p>
                    <a:p>
                      <a:pPr hangingPunct="0"/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= 70 degrees, </a:t>
                      </a:r>
                      <a:r>
                        <a:rPr lang="en-GB" sz="11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</a:t>
                      </a:r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25 dB</a:t>
                      </a:r>
                    </a:p>
                    <a:p>
                      <a:pPr hangingPunct="0"/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 = 10,  </a:t>
                      </a:r>
                      <a:r>
                        <a:rPr lang="en-GB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SLAv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20 dB</a:t>
                      </a:r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endParaRPr lang="en-AU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endParaRPr lang="en-AU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parameter          is the electrical antenna </a:t>
                      </a:r>
                      <a:r>
                        <a:rPr lang="en-A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downtilt</a:t>
                      </a:r>
                      <a:r>
                        <a:rPr lang="en-A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Antenna height at the base station is set to 32m. Antenna height at the UE is set to 1.5 m.</a:t>
                      </a: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</a:tbl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072621"/>
              </p:ext>
            </p:extLst>
          </p:nvPr>
        </p:nvGraphicFramePr>
        <p:xfrm>
          <a:off x="2286000" y="3217863"/>
          <a:ext cx="166846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3" imgW="1803240" imgH="558720" progId="Equation.3">
                  <p:embed/>
                </p:oleObj>
              </mc:Choice>
              <mc:Fallback>
                <p:oleObj name="Equation" r:id="rId3" imgW="1803240" imgH="5587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217863"/>
                        <a:ext cx="1668463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139913"/>
              </p:ext>
            </p:extLst>
          </p:nvPr>
        </p:nvGraphicFramePr>
        <p:xfrm>
          <a:off x="4191000" y="3276600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5" imgW="266400" imgH="228600" progId="Equation.3">
                  <p:embed/>
                </p:oleObj>
              </mc:Choice>
              <mc:Fallback>
                <p:oleObj name="Equation" r:id="rId5" imgW="26640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276600"/>
                        <a:ext cx="2667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343400"/>
            <a:ext cx="1719263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419600"/>
            <a:ext cx="2921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870450"/>
            <a:ext cx="19526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0" y="4914900"/>
            <a:ext cx="2857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486400"/>
            <a:ext cx="20193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454393"/>
              </p:ext>
            </p:extLst>
          </p:nvPr>
        </p:nvGraphicFramePr>
        <p:xfrm>
          <a:off x="3102088" y="5715000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12" imgW="266584" imgH="228501" progId="Equation.3">
                  <p:embed/>
                </p:oleObj>
              </mc:Choice>
              <mc:Fallback>
                <p:oleObj name="Equation" r:id="rId12" imgW="266584" imgH="228501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2088" y="5715000"/>
                        <a:ext cx="2667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406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System Simulation Assumptions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315503"/>
              </p:ext>
            </p:extLst>
          </p:nvPr>
        </p:nvGraphicFramePr>
        <p:xfrm>
          <a:off x="533400" y="1066800"/>
          <a:ext cx="8001000" cy="5201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4517"/>
                <a:gridCol w="6406483"/>
              </a:tblGrid>
              <a:tr h="1539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Parameters</a:t>
                      </a:r>
                      <a:endParaRPr lang="en-US" sz="1100" dirty="0">
                        <a:effectLst/>
                        <a:latin typeface="Calibri"/>
                        <a:ea typeface="맑은 고딕"/>
                      </a:endParaRPr>
                    </a:p>
                  </a:txBody>
                  <a:tcPr marL="38652" marR="38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Comments</a:t>
                      </a:r>
                      <a:endParaRPr lang="en-US" sz="1100">
                        <a:effectLst/>
                        <a:latin typeface="Calibri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4361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Number of UEs/cell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Large enough to get accurate </a:t>
                      </a:r>
                      <a:r>
                        <a:rPr lang="en-US" sz="1100" dirty="0" smtClean="0">
                          <a:effectLst/>
                        </a:rPr>
                        <a:t>statistics with multiple dropping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UEs dropped uniformly across the system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5393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CPICH Ec/Ior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-10 dB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3078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Total Overhead power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20% (not including HS-SCCH)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5393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UE Antenna Gain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 dBi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5393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UE noise figure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9 dB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3078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Thermal noise density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-174 dBm/Hz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4361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Maximum Sector</a:t>
                      </a: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Transmit Power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43 dBm 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61572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Transmit Power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When computing the </a:t>
                      </a:r>
                      <a:r>
                        <a:rPr lang="en-GB" sz="1100" dirty="0" err="1">
                          <a:effectLst/>
                        </a:rPr>
                        <a:t>recieved</a:t>
                      </a:r>
                      <a:r>
                        <a:rPr lang="en-GB" sz="1100" dirty="0">
                          <a:effectLst/>
                        </a:rPr>
                        <a:t> power from each cell,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Assume full power (43dBm) for the primary serving and secondary serving cell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1100" dirty="0">
                          <a:effectLst/>
                        </a:rPr>
                        <a:t>Assume overhead ([20, 40, </a:t>
                      </a:r>
                      <a:r>
                        <a:rPr lang="en-GB" sz="1100" dirty="0" smtClean="0">
                          <a:effectLst/>
                        </a:rPr>
                        <a:t>60 80 100]% </a:t>
                      </a:r>
                      <a:r>
                        <a:rPr lang="en-GB" sz="1100" dirty="0">
                          <a:effectLst/>
                        </a:rPr>
                        <a:t>of 43dBm) for the rest of 55 cells.</a:t>
                      </a:r>
                      <a:endParaRPr lang="en-US" sz="11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3078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Soft Handover Parameters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R1a (reporting range constant) = 6 dB,</a:t>
                      </a:r>
                      <a:endParaRPr lang="en-US" sz="1100">
                        <a:effectLst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R1b (reporting range constant) = 6 dB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/>
                </a:tc>
              </a:tr>
              <a:tr h="3078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Maximum active set size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4361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Candidate Schemes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Multiflow schemes:</a:t>
                      </a:r>
                    </a:p>
                    <a:p>
                      <a:pPr marL="22860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SF-DC Aggregation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5393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UE distribution 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UEs uniformly distributed within the system 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  <a:tr h="118014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Secondary serving cell</a:t>
                      </a:r>
                      <a:endParaRPr lang="en-US" sz="11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The secondary strongest cell in the UE active set, based on path loss and shadowing, is the secondary serving cell. </a:t>
                      </a: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/>
                        <a:buChar char=""/>
                      </a:pPr>
                      <a:r>
                        <a:rPr lang="en-US" sz="1100" dirty="0">
                          <a:effectLst/>
                        </a:rPr>
                        <a:t>For Intra-NB schemes, secondary serving HS-DSCH cell is further restricted to be at the same Node B as the primary serving cell.</a:t>
                      </a: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/>
                        <a:buChar char=""/>
                      </a:pPr>
                      <a:r>
                        <a:rPr lang="en-US" sz="1100" dirty="0">
                          <a:effectLst/>
                        </a:rPr>
                        <a:t>For Inter-NB schemes, secondary serving HS-DSCH cell could belong to a different NodeB.</a:t>
                      </a:r>
                      <a:endParaRPr lang="en-US" sz="11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38652" marR="3865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83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Ior1: Received signal power from the strongest cell</a:t>
            </a:r>
          </a:p>
          <a:p>
            <a:r>
              <a:rPr lang="en-US" dirty="0" smtClean="0"/>
              <a:t>Ior2: </a:t>
            </a:r>
            <a:r>
              <a:rPr lang="en-US" dirty="0"/>
              <a:t>Received signal power from the </a:t>
            </a:r>
            <a:r>
              <a:rPr lang="en-US" dirty="0" smtClean="0"/>
              <a:t>second strongest </a:t>
            </a:r>
            <a:r>
              <a:rPr lang="en-US" dirty="0"/>
              <a:t>cell</a:t>
            </a:r>
          </a:p>
          <a:p>
            <a:r>
              <a:rPr lang="en-US" dirty="0" smtClean="0"/>
              <a:t>Ior3: </a:t>
            </a:r>
            <a:r>
              <a:rPr lang="en-US" dirty="0"/>
              <a:t>Received signal power from the </a:t>
            </a:r>
            <a:r>
              <a:rPr lang="en-US" dirty="0" err="1" smtClean="0"/>
              <a:t>thrid</a:t>
            </a:r>
            <a:r>
              <a:rPr lang="en-US" dirty="0" smtClean="0"/>
              <a:t> strongest </a:t>
            </a:r>
            <a:r>
              <a:rPr lang="en-US" dirty="0"/>
              <a:t>cell</a:t>
            </a:r>
          </a:p>
          <a:p>
            <a:r>
              <a:rPr lang="en-US" dirty="0" err="1" smtClean="0"/>
              <a:t>Ioc</a:t>
            </a:r>
            <a:r>
              <a:rPr lang="en-US" dirty="0" smtClean="0"/>
              <a:t>: Received signal power from the rest 54 cells in addition to thermal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620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dirty="0"/>
              <a:t>Interested companies are requested to </a:t>
            </a:r>
            <a:r>
              <a:rPr lang="en-US" altLang="ja-JP" dirty="0" smtClean="0"/>
              <a:t>propose scenarios for UE demodulation performance requirements for Multiflow HSDPA in </a:t>
            </a:r>
            <a:r>
              <a:rPr lang="en-US" altLang="ja-JP" dirty="0"/>
              <a:t>RAN4#66.</a:t>
            </a:r>
          </a:p>
          <a:p>
            <a:pPr lvl="1" hangingPunct="0"/>
            <a:r>
              <a:rPr lang="en-US" altLang="ja-JP" dirty="0" smtClean="0"/>
              <a:t>Proposed scenarios will be based </a:t>
            </a:r>
            <a:r>
              <a:rPr lang="en-US" altLang="ja-JP" dirty="0"/>
              <a:t>on system simulation results </a:t>
            </a:r>
            <a:r>
              <a:rPr lang="en-US" altLang="ja-JP" dirty="0" smtClean="0"/>
              <a:t>with </a:t>
            </a:r>
            <a:r>
              <a:rPr lang="en-US" altLang="ja-JP" dirty="0"/>
              <a:t>the summarized simulation </a:t>
            </a:r>
            <a:r>
              <a:rPr lang="en-US" altLang="ja-JP" dirty="0" smtClean="0"/>
              <a:t>assumptions.</a:t>
            </a:r>
          </a:p>
          <a:p>
            <a:pPr lvl="1" hangingPunct="0"/>
            <a:r>
              <a:rPr lang="en-US" dirty="0" smtClean="0"/>
              <a:t>System simulations will be based on statistics collection with multiple UE droppings instead of running actual traffic model for simplicity.</a:t>
            </a:r>
            <a:endParaRPr lang="en-GB" dirty="0" smtClean="0"/>
          </a:p>
          <a:p>
            <a:pPr lvl="1" hangingPunct="0"/>
            <a:r>
              <a:rPr lang="en-GB" dirty="0" smtClean="0"/>
              <a:t>Ior1/</a:t>
            </a:r>
            <a:r>
              <a:rPr lang="en-GB" dirty="0" err="1" smtClean="0"/>
              <a:t>Ioc</a:t>
            </a:r>
            <a:r>
              <a:rPr lang="en-GB" dirty="0" smtClean="0"/>
              <a:t> </a:t>
            </a:r>
            <a:r>
              <a:rPr lang="en-GB" dirty="0" smtClean="0"/>
              <a:t>can be binned with 1 dB resolution.</a:t>
            </a:r>
          </a:p>
          <a:p>
            <a:pPr lvl="1" hangingPunct="0"/>
            <a:r>
              <a:rPr lang="en-GB" dirty="0" smtClean="0"/>
              <a:t>For </a:t>
            </a:r>
            <a:r>
              <a:rPr lang="en-GB" dirty="0" smtClean="0"/>
              <a:t>each </a:t>
            </a:r>
            <a:r>
              <a:rPr lang="en-GB" dirty="0" smtClean="0"/>
              <a:t>bin with higher probabilities, Ior1/Ior2 </a:t>
            </a:r>
            <a:r>
              <a:rPr lang="en-GB" dirty="0" smtClean="0"/>
              <a:t>and Ior1/Ior3 can be shown.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11/15/2012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6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C_HSUPA_EVM_modeling_results_updated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DC_HSUPA_EVM_modeling_results_updated2</Template>
  <TotalTime>2331</TotalTime>
  <Words>440</Words>
  <Application>Microsoft Office PowerPoint</Application>
  <PresentationFormat>On-screen Show (4:3)</PresentationFormat>
  <Paragraphs>97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DC_HSUPA_EVM_modeling_results_updated2</vt:lpstr>
      <vt:lpstr>Equation</vt:lpstr>
      <vt:lpstr>Way Forward to UE performance for Multiflow HSDPA</vt:lpstr>
      <vt:lpstr>System Simulation Assumptions (1)</vt:lpstr>
      <vt:lpstr>System Simulation Assumptions (2)</vt:lpstr>
      <vt:lpstr>Definition</vt:lpstr>
      <vt:lpstr>Way Forward</vt:lpstr>
    </vt:vector>
  </TitlesOfParts>
  <Company>Qualcomm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DC-HSUPA Transmitter EVM : Performance Impact</dc:title>
  <dc:creator>Heechoon</dc:creator>
  <cp:lastModifiedBy>Qualcomm</cp:lastModifiedBy>
  <cp:revision>132</cp:revision>
  <dcterms:created xsi:type="dcterms:W3CDTF">2010-02-03T22:29:43Z</dcterms:created>
  <dcterms:modified xsi:type="dcterms:W3CDTF">2012-11-16T16:01:46Z</dcterms:modified>
</cp:coreProperties>
</file>