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72" r:id="rId4"/>
    <p:sldId id="273" r:id="rId5"/>
    <p:sldId id="274" r:id="rId6"/>
    <p:sldId id="275" r:id="rId7"/>
    <p:sldId id="276" r:id="rId8"/>
    <p:sldId id="277" r:id="rId9"/>
    <p:sldId id="27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D9"/>
    <a:srgbClr val="660066"/>
    <a:srgbClr val="CC33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9592" autoAdjust="0"/>
  </p:normalViewPr>
  <p:slideViewPr>
    <p:cSldViewPr>
      <p:cViewPr varScale="1">
        <p:scale>
          <a:sx n="82" d="100"/>
          <a:sy n="82" d="100"/>
        </p:scale>
        <p:origin x="-121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ED989-4F82-4C50-BB9A-E8C4FD00C042}" type="datetimeFigureOut">
              <a:rPr lang="en-US" smtClean="0"/>
              <a:pPr/>
              <a:t>3/29/2012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16023-C24C-4A89-9233-A1572BC146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3707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CC339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CD568-029B-4625-8134-77DFC9EACAE6}" type="datetime1">
              <a:rPr lang="en-US" smtClean="0"/>
              <a:pPr/>
              <a:t>3/29/2012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5841FFD6-0163-4A6A-8FB4-A543A8820169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D8091121-4B89-4C91-829D-5D0ABED5C11A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>
            <a:lvl1pPr>
              <a:defRPr>
                <a:solidFill>
                  <a:srgbClr val="006CD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/>
          <a:lstStyle>
            <a:lvl1pPr>
              <a:buClr>
                <a:srgbClr val="99CC00"/>
              </a:buClr>
              <a:defRPr sz="2800">
                <a:solidFill>
                  <a:srgbClr val="660066"/>
                </a:solidFill>
              </a:defRPr>
            </a:lvl1pPr>
            <a:lvl2pPr>
              <a:buClr>
                <a:srgbClr val="0066FF"/>
              </a:buClr>
              <a:buFont typeface="Wingdings" pitchFamily="2" charset="2"/>
              <a:buChar char="§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725CB3D1-4936-4829-BD79-A5D5F2DBD150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21387A44-48D7-4D81-A764-A0F924E185B4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D7F50434-C3B3-41EF-9A4F-2EBB4475C2BB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44D39E38-ED64-4A2F-BD65-6E5F8B8C8659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D2376015-5912-472A-80C4-15D050421E67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47665F1C-B06C-46B3-B7B7-E273FEF5D101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202FD4EE-9645-4432-BFD7-94D45E0B87C3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AF5163F4-E7C1-4554-AC2D-3B32DB77B50D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229600" cy="533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B719A92B-ECE7-4856-A0BC-25A630D8E274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71800" y="6324600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QUALCOMM PROPRIETARY AND CONFIDENTIAL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rgbClr val="0066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rgbClr val="CC339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Framework of Rx Core Requirements for Non-Contiguous 4C-HSDPA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Qualcomm Incorporated, </a:t>
            </a:r>
            <a:r>
              <a:rPr lang="en-US" dirty="0" smtClean="0">
                <a:solidFill>
                  <a:schemeClr val="tx1"/>
                </a:solidFill>
              </a:rPr>
              <a:t>Ericsson, </a:t>
            </a:r>
            <a:r>
              <a:rPr lang="en-US" dirty="0" err="1" smtClean="0">
                <a:solidFill>
                  <a:schemeClr val="tx1"/>
                </a:solidFill>
              </a:rPr>
              <a:t>Renesas</a:t>
            </a:r>
            <a:r>
              <a:rPr lang="en-US" dirty="0" smtClean="0">
                <a:solidFill>
                  <a:schemeClr val="tx1"/>
                </a:solidFill>
              </a:rPr>
              <a:t> Mobile Europe Ltd, </a:t>
            </a:r>
            <a:r>
              <a:rPr lang="en-US" dirty="0" smtClean="0">
                <a:solidFill>
                  <a:schemeClr val="tx1"/>
                </a:solidFill>
              </a:rPr>
              <a:t>ST-Ericsson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14EBA-0EB4-4F1D-B192-8A92E0C46ECF}" type="datetime1">
              <a:rPr lang="en-US" smtClean="0"/>
              <a:pPr/>
              <a:t>3/29/2012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6" name="サブタイトル 4"/>
          <p:cNvSpPr txBox="1">
            <a:spLocks/>
          </p:cNvSpPr>
          <p:nvPr/>
        </p:nvSpPr>
        <p:spPr bwMode="auto">
          <a:xfrm>
            <a:off x="395288" y="381000"/>
            <a:ext cx="83534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eaLnBrk="1" hangingPunct="1"/>
            <a:r>
              <a:rPr lang="en-GB" altLang="ja-JP" b="1" dirty="0"/>
              <a:t>3GPP TSG-RAN WG4 Meeting #</a:t>
            </a:r>
            <a:r>
              <a:rPr lang="en-GB" altLang="zh-CN" b="1" dirty="0"/>
              <a:t>62bis		  	          </a:t>
            </a:r>
            <a:r>
              <a:rPr lang="en-GB" altLang="zh-CN" b="1" dirty="0" smtClean="0"/>
              <a:t>R4-122222</a:t>
            </a:r>
            <a:endParaRPr lang="en-GB" altLang="zh-CN" b="1" dirty="0"/>
          </a:p>
          <a:p>
            <a:pPr eaLnBrk="1" hangingPunct="1"/>
            <a:r>
              <a:rPr lang="en-GB" altLang="zh-CN" b="1" dirty="0" err="1" smtClean="0"/>
              <a:t>Jeju</a:t>
            </a:r>
            <a:r>
              <a:rPr lang="en-GB" altLang="zh-CN" b="1" dirty="0" smtClean="0"/>
              <a:t>, </a:t>
            </a:r>
            <a:r>
              <a:rPr lang="en-GB" altLang="zh-CN" b="1" dirty="0"/>
              <a:t>Korea, 26 </a:t>
            </a:r>
            <a:r>
              <a:rPr lang="en-GB" altLang="zh-CN" b="1" dirty="0" smtClean="0"/>
              <a:t>– </a:t>
            </a:r>
            <a:r>
              <a:rPr lang="en-GB" altLang="zh-CN" b="1" dirty="0"/>
              <a:t>30 </a:t>
            </a:r>
            <a:r>
              <a:rPr lang="en-GB" altLang="zh-CN" b="1" dirty="0" smtClean="0"/>
              <a:t>Mar </a:t>
            </a:r>
            <a:r>
              <a:rPr lang="en-GB" altLang="zh-CN" b="1" dirty="0"/>
              <a:t>2012</a:t>
            </a:r>
            <a:endParaRPr lang="ja-JP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In-Gap vs. Out-of-Gap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066800"/>
            <a:ext cx="5673163" cy="34290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In-Gap requirements</a:t>
            </a:r>
          </a:p>
          <a:p>
            <a:pPr lvl="1"/>
            <a:r>
              <a:rPr lang="en-GB" dirty="0" smtClean="0"/>
              <a:t>Defined </a:t>
            </a:r>
            <a:r>
              <a:rPr lang="en-GB" dirty="0"/>
              <a:t>as Rx core requirements with blocker(s) located relative to the left </a:t>
            </a:r>
            <a:r>
              <a:rPr lang="en-GB" dirty="0" err="1"/>
              <a:t>subblock</a:t>
            </a:r>
            <a:r>
              <a:rPr lang="en-GB" dirty="0"/>
              <a:t> with a positive offset or relative to the right </a:t>
            </a:r>
            <a:r>
              <a:rPr lang="en-GB" dirty="0" err="1"/>
              <a:t>subblock</a:t>
            </a:r>
            <a:r>
              <a:rPr lang="en-GB" dirty="0"/>
              <a:t> with a negative offset, resulting in blocker(s) located in the middle of two </a:t>
            </a:r>
            <a:r>
              <a:rPr lang="en-GB" dirty="0" err="1" smtClean="0"/>
              <a:t>subblocks</a:t>
            </a:r>
            <a:r>
              <a:rPr lang="en-GB" dirty="0" smtClean="0"/>
              <a:t>.</a:t>
            </a:r>
            <a:endParaRPr lang="en-US" dirty="0" smtClean="0"/>
          </a:p>
          <a:p>
            <a:r>
              <a:rPr lang="en-US" dirty="0" smtClean="0"/>
              <a:t>Out-of-Gap requirements</a:t>
            </a:r>
          </a:p>
          <a:p>
            <a:pPr lvl="1"/>
            <a:r>
              <a:rPr lang="en-GB" dirty="0" smtClean="0"/>
              <a:t>Defined as Rx </a:t>
            </a:r>
            <a:r>
              <a:rPr lang="en-GB" dirty="0"/>
              <a:t>core requirements with blocker(s) located relative to the left </a:t>
            </a:r>
            <a:r>
              <a:rPr lang="en-GB" dirty="0" err="1"/>
              <a:t>subblock</a:t>
            </a:r>
            <a:r>
              <a:rPr lang="en-GB" dirty="0"/>
              <a:t> with a negative offset or relative to the right </a:t>
            </a:r>
            <a:r>
              <a:rPr lang="en-GB" dirty="0" err="1"/>
              <a:t>subblock</a:t>
            </a:r>
            <a:r>
              <a:rPr lang="en-GB" dirty="0"/>
              <a:t> with a positive offset, resulting in blocker(s) located either on the left of left </a:t>
            </a:r>
            <a:r>
              <a:rPr lang="en-GB" dirty="0" err="1"/>
              <a:t>subblock</a:t>
            </a:r>
            <a:r>
              <a:rPr lang="en-GB" dirty="0"/>
              <a:t> or on the right of right </a:t>
            </a:r>
            <a:r>
              <a:rPr lang="en-GB" dirty="0" err="1"/>
              <a:t>subblock</a:t>
            </a:r>
            <a:r>
              <a:rPr lang="en-GB" dirty="0"/>
              <a:t> .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65F1C-B06C-46B3-B7B7-E273FEF5D101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6324600" y="1143000"/>
            <a:ext cx="1828800" cy="1371600"/>
            <a:chOff x="1752600" y="1828801"/>
            <a:chExt cx="1828800" cy="1569018"/>
          </a:xfrm>
        </p:grpSpPr>
        <p:grpSp>
          <p:nvGrpSpPr>
            <p:cNvPr id="7" name="Group 6"/>
            <p:cNvGrpSpPr/>
            <p:nvPr/>
          </p:nvGrpSpPr>
          <p:grpSpPr>
            <a:xfrm>
              <a:off x="1752600" y="2301766"/>
              <a:ext cx="500458" cy="1096053"/>
              <a:chOff x="3771714" y="3124200"/>
              <a:chExt cx="493862" cy="1589278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3774757" y="3124200"/>
                <a:ext cx="457200" cy="1524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>
                <a:off x="3771714" y="4267201"/>
                <a:ext cx="493862" cy="446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C…C</a:t>
                </a:r>
                <a:endParaRPr lang="en-US" sz="1400" dirty="0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2435692" y="1828801"/>
              <a:ext cx="319278" cy="1524000"/>
              <a:chOff x="4308157" y="2438400"/>
              <a:chExt cx="457200" cy="2209800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4308157" y="2438400"/>
                <a:ext cx="457200" cy="2209800"/>
              </a:xfrm>
              <a:prstGeom prst="rect">
                <a:avLst/>
              </a:prstGeom>
              <a:solidFill>
                <a:schemeClr val="accent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 rot="16200000">
                <a:off x="3976641" y="3436730"/>
                <a:ext cx="1111508" cy="4407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Jammer</a:t>
                </a:r>
                <a:endParaRPr lang="en-US" sz="1400" dirty="0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3079908" y="2301766"/>
              <a:ext cx="501492" cy="1096053"/>
              <a:chOff x="3774757" y="3124200"/>
              <a:chExt cx="494882" cy="1589278"/>
            </a:xfrm>
          </p:grpSpPr>
          <p:sp>
            <p:nvSpPr>
              <p:cNvPr id="27" name="Rectangle 26"/>
              <p:cNvSpPr/>
              <p:nvPr/>
            </p:nvSpPr>
            <p:spPr>
              <a:xfrm>
                <a:off x="3774757" y="3124200"/>
                <a:ext cx="457200" cy="1524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3775777" y="4267201"/>
                <a:ext cx="493862" cy="446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C…C</a:t>
                </a:r>
                <a:endParaRPr lang="en-US" sz="1400" dirty="0"/>
              </a:p>
            </p:txBody>
          </p:sp>
        </p:grpSp>
      </p:grpSp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1295397" y="4495800"/>
            <a:ext cx="6477003" cy="1371600"/>
            <a:chOff x="1295397" y="4267200"/>
            <a:chExt cx="6477003" cy="1569019"/>
          </a:xfrm>
        </p:grpSpPr>
        <p:grpSp>
          <p:nvGrpSpPr>
            <p:cNvPr id="32" name="Group 31"/>
            <p:cNvGrpSpPr/>
            <p:nvPr/>
          </p:nvGrpSpPr>
          <p:grpSpPr>
            <a:xfrm>
              <a:off x="1893411" y="4740166"/>
              <a:ext cx="500458" cy="1096053"/>
              <a:chOff x="3771714" y="3124200"/>
              <a:chExt cx="493862" cy="1589278"/>
            </a:xfrm>
          </p:grpSpPr>
          <p:sp>
            <p:nvSpPr>
              <p:cNvPr id="33" name="Rectangle 32"/>
              <p:cNvSpPr/>
              <p:nvPr/>
            </p:nvSpPr>
            <p:spPr>
              <a:xfrm>
                <a:off x="3774757" y="3124200"/>
                <a:ext cx="457200" cy="1524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3771714" y="4267201"/>
                <a:ext cx="493862" cy="446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C…C</a:t>
                </a:r>
                <a:endParaRPr lang="en-US" sz="1400" dirty="0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3001014" y="4740166"/>
              <a:ext cx="501492" cy="1096053"/>
              <a:chOff x="3774757" y="3124200"/>
              <a:chExt cx="494882" cy="1589278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3774757" y="3124200"/>
                <a:ext cx="457200" cy="1524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3775777" y="4267201"/>
                <a:ext cx="493862" cy="446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C…C</a:t>
                </a:r>
                <a:endParaRPr lang="en-US" sz="1400" dirty="0"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1295397" y="4267200"/>
              <a:ext cx="319278" cy="1524000"/>
              <a:chOff x="4308163" y="2438400"/>
              <a:chExt cx="457201" cy="2209800"/>
            </a:xfrm>
          </p:grpSpPr>
          <p:sp>
            <p:nvSpPr>
              <p:cNvPr id="49" name="Rectangle 48"/>
              <p:cNvSpPr>
                <a:spLocks noChangeAspect="1"/>
              </p:cNvSpPr>
              <p:nvPr/>
            </p:nvSpPr>
            <p:spPr>
              <a:xfrm>
                <a:off x="4308163" y="2438400"/>
                <a:ext cx="457201" cy="2209800"/>
              </a:xfrm>
              <a:prstGeom prst="rect">
                <a:avLst/>
              </a:prstGeom>
              <a:solidFill>
                <a:schemeClr val="accent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 rot="16200000">
                <a:off x="3976641" y="3436730"/>
                <a:ext cx="1111508" cy="4407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Jammer</a:t>
                </a:r>
                <a:endParaRPr lang="en-US" sz="1400" dirty="0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5629905" y="4740166"/>
              <a:ext cx="500458" cy="1096053"/>
              <a:chOff x="3771714" y="3124200"/>
              <a:chExt cx="493862" cy="1589278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3774757" y="3124200"/>
                <a:ext cx="457200" cy="1524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771714" y="4267201"/>
                <a:ext cx="493862" cy="446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C…C</a:t>
                </a:r>
                <a:endParaRPr lang="en-US" sz="1400" dirty="0"/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6737508" y="4740166"/>
              <a:ext cx="501492" cy="1096053"/>
              <a:chOff x="3774757" y="3124200"/>
              <a:chExt cx="494882" cy="1589278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3774757" y="3124200"/>
                <a:ext cx="457200" cy="1524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3775777" y="4267201"/>
                <a:ext cx="493862" cy="446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C…C</a:t>
                </a:r>
                <a:endParaRPr lang="en-US" sz="1400" dirty="0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7453122" y="4267200"/>
              <a:ext cx="319278" cy="1524000"/>
              <a:chOff x="4308157" y="2438400"/>
              <a:chExt cx="457200" cy="2209800"/>
            </a:xfrm>
          </p:grpSpPr>
          <p:sp>
            <p:nvSpPr>
              <p:cNvPr id="58" name="Rectangle 57"/>
              <p:cNvSpPr/>
              <p:nvPr/>
            </p:nvSpPr>
            <p:spPr>
              <a:xfrm>
                <a:off x="4308157" y="2438400"/>
                <a:ext cx="457200" cy="2209800"/>
              </a:xfrm>
              <a:prstGeom prst="rect">
                <a:avLst/>
              </a:prstGeom>
              <a:solidFill>
                <a:schemeClr val="accent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 rot="16200000">
                <a:off x="3976641" y="3436730"/>
                <a:ext cx="1111508" cy="4407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Jammer</a:t>
                </a:r>
                <a:endParaRPr lang="en-US" sz="1400" dirty="0"/>
              </a:p>
            </p:txBody>
          </p:sp>
        </p:grpSp>
        <p:sp>
          <p:nvSpPr>
            <p:cNvPr id="60" name="TextBox 59"/>
            <p:cNvSpPr txBox="1"/>
            <p:nvPr/>
          </p:nvSpPr>
          <p:spPr>
            <a:xfrm>
              <a:off x="4307298" y="5040868"/>
              <a:ext cx="417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Or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9479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Summary of 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hangingPunct="0"/>
            <a:r>
              <a:rPr lang="en-US" b="1" u="sng" dirty="0"/>
              <a:t>Proposal 1</a:t>
            </a:r>
            <a:r>
              <a:rPr lang="en-US" dirty="0"/>
              <a:t>: All the carriers shall be measured. The same requirements shall apply for each carrier.</a:t>
            </a:r>
          </a:p>
          <a:p>
            <a:pPr hangingPunct="0"/>
            <a:r>
              <a:rPr lang="en-US" b="1" u="sng" dirty="0"/>
              <a:t>Proposal 2</a:t>
            </a:r>
            <a:r>
              <a:rPr lang="en-US" dirty="0"/>
              <a:t>: Re-use </a:t>
            </a:r>
            <a:r>
              <a:rPr lang="en-GB" dirty="0"/>
              <a:t>REFSENS and maximum input level as the existing requirements.</a:t>
            </a:r>
            <a:endParaRPr lang="en-US" dirty="0"/>
          </a:p>
          <a:p>
            <a:pPr hangingPunct="0"/>
            <a:r>
              <a:rPr lang="en-US" b="1" u="sng" dirty="0"/>
              <a:t>Proposal 3</a:t>
            </a:r>
            <a:r>
              <a:rPr lang="en-US" dirty="0"/>
              <a:t>: </a:t>
            </a:r>
            <a:r>
              <a:rPr lang="en-GB" dirty="0"/>
              <a:t>For out-of-gap requirements, keep all the existing requirements: ACS, in-band blocking, narrow-band blocking, out-of-band blocking/spurious response, intermodulation and narrow-band intermodulation.</a:t>
            </a:r>
            <a:endParaRPr lang="en-US" dirty="0"/>
          </a:p>
          <a:p>
            <a:pPr hangingPunct="0"/>
            <a:r>
              <a:rPr lang="en-US" b="1" u="sng" dirty="0"/>
              <a:t>Proposal 4</a:t>
            </a:r>
            <a:r>
              <a:rPr lang="en-US" dirty="0"/>
              <a:t>: For in-gap requirements, introduce </a:t>
            </a:r>
            <a:r>
              <a:rPr lang="en-GB" dirty="0"/>
              <a:t>in-gap </a:t>
            </a:r>
            <a:r>
              <a:rPr lang="en-GB" dirty="0" smtClean="0"/>
              <a:t>ACS, in-band blocking, narrow-band blocking </a:t>
            </a:r>
            <a:r>
              <a:rPr lang="en-GB" dirty="0"/>
              <a:t>requirements </a:t>
            </a:r>
            <a:r>
              <a:rPr lang="en-GB" dirty="0" smtClean="0"/>
              <a:t>as shown in Annex, </a:t>
            </a:r>
            <a:r>
              <a:rPr lang="en-GB" dirty="0"/>
              <a:t>and not to specify other Rx core requirements for in-gap requirements.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CB3D1-4936-4829-BD79-A5D5F2DBD150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368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Annex: Framework of in-gap requirements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CB3D1-4936-4829-BD79-A5D5F2DBD150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871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87A44-48D7-4D81-A764-A0F924E185B4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228600"/>
            <a:ext cx="12186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Scenario A</a:t>
            </a:r>
          </a:p>
          <a:p>
            <a:r>
              <a:rPr lang="en-US" dirty="0" smtClean="0"/>
              <a:t>5 MHz Gap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3581400" y="2438400"/>
            <a:ext cx="1905000" cy="2209800"/>
            <a:chOff x="3581400" y="2438400"/>
            <a:chExt cx="1905000" cy="2209800"/>
          </a:xfrm>
        </p:grpSpPr>
        <p:grpSp>
          <p:nvGrpSpPr>
            <p:cNvPr id="8" name="Group 7"/>
            <p:cNvGrpSpPr/>
            <p:nvPr/>
          </p:nvGrpSpPr>
          <p:grpSpPr>
            <a:xfrm>
              <a:off x="3581400" y="3124200"/>
              <a:ext cx="663442" cy="1524000"/>
              <a:chOff x="3774757" y="3124200"/>
              <a:chExt cx="457200" cy="152400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3774757" y="3124200"/>
                <a:ext cx="457200" cy="1524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3812267" y="4267200"/>
                <a:ext cx="3389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C…C</a:t>
                </a:r>
                <a:endParaRPr lang="en-US" dirty="0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4255323" y="2438400"/>
              <a:ext cx="545277" cy="2209800"/>
              <a:chOff x="4255323" y="2438400"/>
              <a:chExt cx="545277" cy="220980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4308157" y="2438400"/>
                <a:ext cx="457200" cy="2209800"/>
              </a:xfrm>
              <a:prstGeom prst="rect">
                <a:avLst/>
              </a:prstGeom>
              <a:solidFill>
                <a:schemeClr val="accent3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4255323" y="4267200"/>
                <a:ext cx="54527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ACS</a:t>
                </a:r>
                <a:endParaRPr lang="en-US" dirty="0">
                  <a:solidFill>
                    <a:srgbClr val="7030A0"/>
                  </a:solidFill>
                </a:endParaRPr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4822958" y="3124200"/>
              <a:ext cx="663442" cy="1524000"/>
              <a:chOff x="3774757" y="3124200"/>
              <a:chExt cx="457200" cy="1524000"/>
            </a:xfrm>
          </p:grpSpPr>
          <p:sp>
            <p:nvSpPr>
              <p:cNvPr id="11" name="Rectangle 10"/>
              <p:cNvSpPr/>
              <p:nvPr/>
            </p:nvSpPr>
            <p:spPr>
              <a:xfrm>
                <a:off x="3774757" y="3124200"/>
                <a:ext cx="457200" cy="15240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812267" y="4267200"/>
                <a:ext cx="338954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smtClean="0"/>
                  <a:t>C…C</a:t>
                </a:r>
                <a:endParaRPr lang="en-US" dirty="0"/>
              </a:p>
            </p:txBody>
          </p:sp>
        </p:grpSp>
      </p:grpSp>
      <p:sp>
        <p:nvSpPr>
          <p:cNvPr id="17" name="TextBox 16"/>
          <p:cNvSpPr txBox="1"/>
          <p:nvPr/>
        </p:nvSpPr>
        <p:spPr>
          <a:xfrm>
            <a:off x="5410200" y="857071"/>
            <a:ext cx="3144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C: Carrier</a:t>
            </a:r>
          </a:p>
          <a:p>
            <a:r>
              <a:rPr lang="en-US" dirty="0" smtClean="0">
                <a:solidFill>
                  <a:schemeClr val="accent3"/>
                </a:solidFill>
              </a:rPr>
              <a:t>ACS: </a:t>
            </a:r>
            <a:r>
              <a:rPr lang="en-US" dirty="0">
                <a:solidFill>
                  <a:schemeClr val="accent3"/>
                </a:solidFill>
              </a:rPr>
              <a:t>ACS Blocker (Case 1 and 2</a:t>
            </a:r>
            <a:r>
              <a:rPr lang="en-US" dirty="0" smtClean="0">
                <a:solidFill>
                  <a:schemeClr val="accent3"/>
                </a:solidFill>
              </a:rPr>
              <a:t>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4948" y="5181600"/>
            <a:ext cx="75770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Note1 : </a:t>
            </a:r>
            <a:r>
              <a:rPr lang="en-US" dirty="0">
                <a:solidFill>
                  <a:srgbClr val="7030A0"/>
                </a:solidFill>
              </a:rPr>
              <a:t>Narrow Band </a:t>
            </a:r>
            <a:r>
              <a:rPr lang="en-US" dirty="0" smtClean="0">
                <a:solidFill>
                  <a:srgbClr val="7030A0"/>
                </a:solidFill>
              </a:rPr>
              <a:t>Blocking test shall </a:t>
            </a:r>
            <a:r>
              <a:rPr lang="en-US" dirty="0">
                <a:solidFill>
                  <a:srgbClr val="7030A0"/>
                </a:solidFill>
              </a:rPr>
              <a:t>be </a:t>
            </a:r>
            <a:r>
              <a:rPr lang="en-US" dirty="0" smtClean="0">
                <a:solidFill>
                  <a:srgbClr val="7030A0"/>
                </a:solidFill>
              </a:rPr>
              <a:t>introduced for the case when in-gap ACS test is introduced, for the applicable bands.</a:t>
            </a:r>
          </a:p>
        </p:txBody>
      </p:sp>
    </p:spTree>
    <p:extLst>
      <p:ext uri="{BB962C8B-B14F-4D97-AF65-F5344CB8AC3E}">
        <p14:creationId xmlns:p14="http://schemas.microsoft.com/office/powerpoint/2010/main" val="147596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87A44-48D7-4D81-A764-A0F924E185B4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228600"/>
            <a:ext cx="1335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Scenario B</a:t>
            </a:r>
          </a:p>
          <a:p>
            <a:r>
              <a:rPr lang="en-US" dirty="0" smtClean="0"/>
              <a:t>10 MHz Gap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3527558" y="2352991"/>
            <a:ext cx="2416042" cy="2219009"/>
            <a:chOff x="1317758" y="2242066"/>
            <a:chExt cx="2416042" cy="2219009"/>
          </a:xfrm>
        </p:grpSpPr>
        <p:grpSp>
          <p:nvGrpSpPr>
            <p:cNvPr id="8" name="Group 7"/>
            <p:cNvGrpSpPr/>
            <p:nvPr/>
          </p:nvGrpSpPr>
          <p:grpSpPr>
            <a:xfrm>
              <a:off x="1317758" y="2242066"/>
              <a:ext cx="2416042" cy="2209800"/>
              <a:chOff x="3200400" y="2438400"/>
              <a:chExt cx="2416042" cy="2209800"/>
            </a:xfrm>
          </p:grpSpPr>
          <p:grpSp>
            <p:nvGrpSpPr>
              <p:cNvPr id="11" name="Group 10"/>
              <p:cNvGrpSpPr/>
              <p:nvPr/>
            </p:nvGrpSpPr>
            <p:grpSpPr>
              <a:xfrm>
                <a:off x="3200400" y="3124200"/>
                <a:ext cx="663442" cy="1524000"/>
                <a:chOff x="3774757" y="3124200"/>
                <a:chExt cx="457200" cy="1524000"/>
              </a:xfrm>
            </p:grpSpPr>
            <p:sp>
              <p:nvSpPr>
                <p:cNvPr id="18" name="Rectangle 17"/>
                <p:cNvSpPr/>
                <p:nvPr/>
              </p:nvSpPr>
              <p:spPr>
                <a:xfrm>
                  <a:off x="3774757" y="3124200"/>
                  <a:ext cx="457200" cy="15240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" name="TextBox 18"/>
                <p:cNvSpPr txBox="1"/>
                <p:nvPr/>
              </p:nvSpPr>
              <p:spPr>
                <a:xfrm>
                  <a:off x="3812267" y="4267200"/>
                  <a:ext cx="3389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C…C</a:t>
                  </a:r>
                  <a:endParaRPr lang="en-US" dirty="0"/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3868979" y="2438400"/>
                <a:ext cx="545277" cy="2209800"/>
                <a:chOff x="4249979" y="2438400"/>
                <a:chExt cx="545277" cy="2209800"/>
              </a:xfrm>
            </p:grpSpPr>
            <p:sp>
              <p:nvSpPr>
                <p:cNvPr id="16" name="Rectangle 15"/>
                <p:cNvSpPr/>
                <p:nvPr/>
              </p:nvSpPr>
              <p:spPr>
                <a:xfrm>
                  <a:off x="4308157" y="2438400"/>
                  <a:ext cx="457200" cy="2209800"/>
                </a:xfrm>
                <a:prstGeom prst="rect">
                  <a:avLst/>
                </a:prstGeom>
                <a:solidFill>
                  <a:schemeClr val="accent3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4249979" y="4267200"/>
                  <a:ext cx="54527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ACS</a:t>
                  </a:r>
                  <a:endParaRPr lang="en-US" dirty="0"/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4953000" y="3124200"/>
                <a:ext cx="663442" cy="1524000"/>
                <a:chOff x="3774757" y="3124200"/>
                <a:chExt cx="457200" cy="1524000"/>
              </a:xfrm>
            </p:grpSpPr>
            <p:sp>
              <p:nvSpPr>
                <p:cNvPr id="14" name="Rectangle 13"/>
                <p:cNvSpPr/>
                <p:nvPr/>
              </p:nvSpPr>
              <p:spPr>
                <a:xfrm>
                  <a:off x="3774757" y="3124200"/>
                  <a:ext cx="457200" cy="15240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3812267" y="4267200"/>
                  <a:ext cx="338954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dirty="0" smtClean="0"/>
                    <a:t>C…C</a:t>
                  </a:r>
                  <a:endParaRPr lang="en-US" dirty="0"/>
                </a:p>
              </p:txBody>
            </p:sp>
          </p:grpSp>
        </p:grpSp>
        <p:sp>
          <p:nvSpPr>
            <p:cNvPr id="9" name="Rectangle 8"/>
            <p:cNvSpPr/>
            <p:nvPr/>
          </p:nvSpPr>
          <p:spPr>
            <a:xfrm>
              <a:off x="2556075" y="2251275"/>
              <a:ext cx="457200" cy="2209800"/>
            </a:xfrm>
            <a:prstGeom prst="rect">
              <a:avLst/>
            </a:prstGeom>
            <a:solidFill>
              <a:schemeClr val="accent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497596" y="4073325"/>
              <a:ext cx="5452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ACS</a:t>
              </a:r>
              <a:endParaRPr lang="en-US" dirty="0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410200" y="857071"/>
            <a:ext cx="3144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C: Carrier</a:t>
            </a:r>
          </a:p>
          <a:p>
            <a:r>
              <a:rPr lang="en-US" dirty="0" smtClean="0">
                <a:solidFill>
                  <a:schemeClr val="accent3"/>
                </a:solidFill>
              </a:rPr>
              <a:t>ACS: </a:t>
            </a:r>
            <a:r>
              <a:rPr lang="en-US" dirty="0">
                <a:solidFill>
                  <a:schemeClr val="accent3"/>
                </a:solidFill>
              </a:rPr>
              <a:t>ACS Blocker (Case 1 and 2</a:t>
            </a:r>
            <a:r>
              <a:rPr lang="en-US" dirty="0" smtClean="0">
                <a:solidFill>
                  <a:schemeClr val="accent3"/>
                </a:solidFill>
              </a:rPr>
              <a:t>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4948" y="5181600"/>
            <a:ext cx="7577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Note1 : </a:t>
            </a:r>
            <a:r>
              <a:rPr lang="en-US" dirty="0">
                <a:solidFill>
                  <a:srgbClr val="7030A0"/>
                </a:solidFill>
              </a:rPr>
              <a:t>Narrow Band </a:t>
            </a:r>
            <a:r>
              <a:rPr lang="en-US" dirty="0" smtClean="0">
                <a:solidFill>
                  <a:srgbClr val="7030A0"/>
                </a:solidFill>
              </a:rPr>
              <a:t>Blocking test shall </a:t>
            </a:r>
            <a:r>
              <a:rPr lang="en-US" dirty="0">
                <a:solidFill>
                  <a:srgbClr val="7030A0"/>
                </a:solidFill>
              </a:rPr>
              <a:t>be </a:t>
            </a:r>
            <a:r>
              <a:rPr lang="en-US" dirty="0" smtClean="0">
                <a:solidFill>
                  <a:srgbClr val="7030A0"/>
                </a:solidFill>
              </a:rPr>
              <a:t>introduced for the case when in-gap ACS test is introduced, for the applicable bands.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Note 2: Blockers in the figure shall be put one at a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5541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87A44-48D7-4D81-A764-A0F924E185B4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228600"/>
            <a:ext cx="1335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Scenario C</a:t>
            </a:r>
          </a:p>
          <a:p>
            <a:r>
              <a:rPr lang="en-US" dirty="0" smtClean="0"/>
              <a:t>15 MHz Gap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876800" y="2438400"/>
            <a:ext cx="457200" cy="22098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800600" y="4267200"/>
            <a:ext cx="545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10000" y="2438400"/>
            <a:ext cx="457200" cy="22098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774973" y="4267200"/>
            <a:ext cx="545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ACS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3066662" y="3124200"/>
            <a:ext cx="663442" cy="1524000"/>
            <a:chOff x="3774757" y="3124200"/>
            <a:chExt cx="457200" cy="1524000"/>
          </a:xfrm>
        </p:grpSpPr>
        <p:sp>
          <p:nvSpPr>
            <p:cNvPr id="12" name="Rectangle 11"/>
            <p:cNvSpPr/>
            <p:nvPr/>
          </p:nvSpPr>
          <p:spPr>
            <a:xfrm>
              <a:off x="3774757" y="3124200"/>
              <a:ext cx="457200" cy="152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12267" y="4267200"/>
              <a:ext cx="3389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C…C</a:t>
              </a:r>
              <a:endParaRPr lang="en-US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410200" y="3124200"/>
            <a:ext cx="663442" cy="1524000"/>
            <a:chOff x="3774757" y="3124200"/>
            <a:chExt cx="457200" cy="1524000"/>
          </a:xfrm>
        </p:grpSpPr>
        <p:sp>
          <p:nvSpPr>
            <p:cNvPr id="15" name="Rectangle 14"/>
            <p:cNvSpPr/>
            <p:nvPr/>
          </p:nvSpPr>
          <p:spPr>
            <a:xfrm>
              <a:off x="3774757" y="3124200"/>
              <a:ext cx="457200" cy="152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12267" y="4267200"/>
              <a:ext cx="3389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C…C</a:t>
              </a:r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343400" y="2819400"/>
            <a:ext cx="492443" cy="1828800"/>
            <a:chOff x="2003495" y="2819400"/>
            <a:chExt cx="492443" cy="1828800"/>
          </a:xfrm>
        </p:grpSpPr>
        <p:sp>
          <p:nvSpPr>
            <p:cNvPr id="18" name="Rectangle 17"/>
            <p:cNvSpPr/>
            <p:nvPr/>
          </p:nvSpPr>
          <p:spPr>
            <a:xfrm>
              <a:off x="2003495" y="2819400"/>
              <a:ext cx="457200" cy="18288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03495" y="4001869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IBB</a:t>
              </a:r>
            </a:p>
            <a:p>
              <a:pPr algn="ctr"/>
              <a:r>
                <a:rPr lang="en-US" dirty="0"/>
                <a:t>W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5410200" y="857071"/>
            <a:ext cx="31442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C: Carrier</a:t>
            </a:r>
          </a:p>
          <a:p>
            <a:r>
              <a:rPr lang="en-US" dirty="0" smtClean="0">
                <a:solidFill>
                  <a:schemeClr val="accent3"/>
                </a:solidFill>
              </a:rPr>
              <a:t>ACS: </a:t>
            </a:r>
            <a:r>
              <a:rPr lang="en-US" dirty="0">
                <a:solidFill>
                  <a:schemeClr val="accent3"/>
                </a:solidFill>
              </a:rPr>
              <a:t>ACS Blocker (Case 1 and 2)</a:t>
            </a:r>
            <a:endParaRPr lang="en-US" dirty="0" smtClean="0">
              <a:solidFill>
                <a:schemeClr val="accent3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IBB W: -56 dBm In Band Blocker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04948" y="5181600"/>
            <a:ext cx="7577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Note1 : </a:t>
            </a:r>
            <a:r>
              <a:rPr lang="en-US" dirty="0">
                <a:solidFill>
                  <a:srgbClr val="7030A0"/>
                </a:solidFill>
              </a:rPr>
              <a:t>Narrow Band </a:t>
            </a:r>
            <a:r>
              <a:rPr lang="en-US" dirty="0" smtClean="0">
                <a:solidFill>
                  <a:srgbClr val="7030A0"/>
                </a:solidFill>
              </a:rPr>
              <a:t>Blocking test shall </a:t>
            </a:r>
            <a:r>
              <a:rPr lang="en-US" dirty="0">
                <a:solidFill>
                  <a:srgbClr val="7030A0"/>
                </a:solidFill>
              </a:rPr>
              <a:t>be </a:t>
            </a:r>
            <a:r>
              <a:rPr lang="en-US" dirty="0" smtClean="0">
                <a:solidFill>
                  <a:srgbClr val="7030A0"/>
                </a:solidFill>
              </a:rPr>
              <a:t>introduced for the case when in-gap ACS test is introduced, for the applicable bands.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Note 2: Blockers in the figure shall be put one at a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5541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87A44-48D7-4D81-A764-A0F924E185B4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228600"/>
            <a:ext cx="1335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Scenario D</a:t>
            </a:r>
          </a:p>
          <a:p>
            <a:r>
              <a:rPr lang="en-US" dirty="0" smtClean="0"/>
              <a:t>20 MHz Gap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133393" y="2438400"/>
            <a:ext cx="457200" cy="22098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105400" y="4267200"/>
            <a:ext cx="545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562738" y="2438400"/>
            <a:ext cx="457200" cy="22098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505200" y="4267200"/>
            <a:ext cx="545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ACS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2819400" y="3140524"/>
            <a:ext cx="663442" cy="1524000"/>
            <a:chOff x="3774757" y="3124200"/>
            <a:chExt cx="457200" cy="1524000"/>
          </a:xfrm>
        </p:grpSpPr>
        <p:sp>
          <p:nvSpPr>
            <p:cNvPr id="12" name="Rectangle 11"/>
            <p:cNvSpPr/>
            <p:nvPr/>
          </p:nvSpPr>
          <p:spPr>
            <a:xfrm>
              <a:off x="3774757" y="3124200"/>
              <a:ext cx="457200" cy="152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12267" y="4267200"/>
              <a:ext cx="3389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C…C</a:t>
              </a:r>
              <a:endParaRPr lang="en-US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657462" y="3124200"/>
            <a:ext cx="663442" cy="1524000"/>
            <a:chOff x="3774757" y="3124200"/>
            <a:chExt cx="457200" cy="1524000"/>
          </a:xfrm>
        </p:grpSpPr>
        <p:sp>
          <p:nvSpPr>
            <p:cNvPr id="15" name="Rectangle 14"/>
            <p:cNvSpPr/>
            <p:nvPr/>
          </p:nvSpPr>
          <p:spPr>
            <a:xfrm>
              <a:off x="3774757" y="3124200"/>
              <a:ext cx="457200" cy="152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12267" y="4267200"/>
              <a:ext cx="3389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C…C</a:t>
              </a:r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079557" y="2819400"/>
            <a:ext cx="492443" cy="1828800"/>
            <a:chOff x="2003495" y="2819400"/>
            <a:chExt cx="492443" cy="1828800"/>
          </a:xfrm>
        </p:grpSpPr>
        <p:sp>
          <p:nvSpPr>
            <p:cNvPr id="18" name="Rectangle 17"/>
            <p:cNvSpPr/>
            <p:nvPr/>
          </p:nvSpPr>
          <p:spPr>
            <a:xfrm>
              <a:off x="2003495" y="2819400"/>
              <a:ext cx="457200" cy="18288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003495" y="4001869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IBB</a:t>
              </a:r>
            </a:p>
            <a:p>
              <a:pPr algn="ctr"/>
              <a:r>
                <a:rPr lang="en-US" dirty="0"/>
                <a:t>W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12957" y="2819400"/>
            <a:ext cx="492443" cy="1828800"/>
            <a:chOff x="2003495" y="2819400"/>
            <a:chExt cx="492443" cy="1828800"/>
          </a:xfrm>
        </p:grpSpPr>
        <p:sp>
          <p:nvSpPr>
            <p:cNvPr id="21" name="Rectangle 20"/>
            <p:cNvSpPr/>
            <p:nvPr/>
          </p:nvSpPr>
          <p:spPr>
            <a:xfrm>
              <a:off x="2003495" y="2819400"/>
              <a:ext cx="457200" cy="18288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003495" y="4001869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IBB</a:t>
              </a:r>
            </a:p>
            <a:p>
              <a:pPr algn="ctr"/>
              <a:r>
                <a:rPr lang="en-US" dirty="0"/>
                <a:t>W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5410200" y="857071"/>
            <a:ext cx="31620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C: Carrier</a:t>
            </a:r>
          </a:p>
          <a:p>
            <a:r>
              <a:rPr lang="en-US" dirty="0" smtClean="0">
                <a:solidFill>
                  <a:schemeClr val="accent3"/>
                </a:solidFill>
              </a:rPr>
              <a:t>ACS: </a:t>
            </a:r>
            <a:r>
              <a:rPr lang="en-US" dirty="0">
                <a:solidFill>
                  <a:schemeClr val="accent3"/>
                </a:solidFill>
              </a:rPr>
              <a:t>ACS Blocker (Case 1 and 2)</a:t>
            </a:r>
            <a:endParaRPr lang="en-US" dirty="0" smtClean="0">
              <a:solidFill>
                <a:schemeClr val="accent3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IBB W: -56 dBm In Band Blocker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04948" y="5181600"/>
            <a:ext cx="7577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Note1 : </a:t>
            </a:r>
            <a:r>
              <a:rPr lang="en-US" dirty="0">
                <a:solidFill>
                  <a:srgbClr val="7030A0"/>
                </a:solidFill>
              </a:rPr>
              <a:t>Narrow Band </a:t>
            </a:r>
            <a:r>
              <a:rPr lang="en-US" dirty="0" smtClean="0">
                <a:solidFill>
                  <a:srgbClr val="7030A0"/>
                </a:solidFill>
              </a:rPr>
              <a:t>Blocking test shall </a:t>
            </a:r>
            <a:r>
              <a:rPr lang="en-US" dirty="0">
                <a:solidFill>
                  <a:srgbClr val="7030A0"/>
                </a:solidFill>
              </a:rPr>
              <a:t>be </a:t>
            </a:r>
            <a:r>
              <a:rPr lang="en-US" dirty="0" smtClean="0">
                <a:solidFill>
                  <a:srgbClr val="7030A0"/>
                </a:solidFill>
              </a:rPr>
              <a:t>introduced for the case when in-gap ACS test is introduced, for the applicable bands.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Note 2: Blockers in the figure shall be put one at a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554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87A44-48D7-4D81-A764-A0F924E185B4}" type="datetime1">
              <a:rPr lang="en-US" smtClean="0"/>
              <a:pPr/>
              <a:t>3/29/2012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228600"/>
            <a:ext cx="1335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Scenario E</a:t>
            </a:r>
          </a:p>
          <a:p>
            <a:r>
              <a:rPr lang="en-US" dirty="0" smtClean="0"/>
              <a:t>25 MHz Gap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221005" y="2438400"/>
            <a:ext cx="457200" cy="22098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181600" y="4267200"/>
            <a:ext cx="545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ACS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200400" y="2438400"/>
            <a:ext cx="457200" cy="220980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24200" y="4267200"/>
            <a:ext cx="5452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ACS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2470089" y="3124200"/>
            <a:ext cx="663442" cy="1524000"/>
            <a:chOff x="3774757" y="3124200"/>
            <a:chExt cx="457200" cy="1524000"/>
          </a:xfrm>
        </p:grpSpPr>
        <p:sp>
          <p:nvSpPr>
            <p:cNvPr id="12" name="Rectangle 11"/>
            <p:cNvSpPr/>
            <p:nvPr/>
          </p:nvSpPr>
          <p:spPr>
            <a:xfrm>
              <a:off x="3774757" y="3124200"/>
              <a:ext cx="457200" cy="152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812267" y="4267200"/>
              <a:ext cx="3389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C…C</a:t>
              </a:r>
              <a:endParaRPr lang="en-US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735806" y="3124200"/>
            <a:ext cx="663442" cy="1524000"/>
            <a:chOff x="3774757" y="3124200"/>
            <a:chExt cx="457200" cy="1524000"/>
          </a:xfrm>
        </p:grpSpPr>
        <p:sp>
          <p:nvSpPr>
            <p:cNvPr id="15" name="Rectangle 14"/>
            <p:cNvSpPr/>
            <p:nvPr/>
          </p:nvSpPr>
          <p:spPr>
            <a:xfrm>
              <a:off x="3774757" y="3124200"/>
              <a:ext cx="457200" cy="1524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812267" y="4267200"/>
              <a:ext cx="3389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C…C</a:t>
              </a:r>
              <a:endParaRPr 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172338" y="2590800"/>
            <a:ext cx="1025843" cy="2057400"/>
            <a:chOff x="2174557" y="2590800"/>
            <a:chExt cx="1025843" cy="2057400"/>
          </a:xfrm>
        </p:grpSpPr>
        <p:sp>
          <p:nvSpPr>
            <p:cNvPr id="18" name="Rectangle 17"/>
            <p:cNvSpPr/>
            <p:nvPr/>
          </p:nvSpPr>
          <p:spPr>
            <a:xfrm>
              <a:off x="2707957" y="2819400"/>
              <a:ext cx="457200" cy="18288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2209800" y="2590800"/>
              <a:ext cx="457200" cy="20574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707957" y="4001869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IBB</a:t>
              </a:r>
            </a:p>
            <a:p>
              <a:pPr algn="ctr"/>
              <a:r>
                <a:rPr lang="en-US" dirty="0"/>
                <a:t>W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74557" y="4001869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IBB</a:t>
              </a:r>
            </a:p>
            <a:p>
              <a:pPr algn="ctr"/>
              <a:r>
                <a:rPr lang="en-US" dirty="0"/>
                <a:t>S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715138" y="2819400"/>
            <a:ext cx="492443" cy="1828800"/>
            <a:chOff x="2003495" y="2819400"/>
            <a:chExt cx="492443" cy="1828800"/>
          </a:xfrm>
        </p:grpSpPr>
        <p:sp>
          <p:nvSpPr>
            <p:cNvPr id="23" name="Rectangle 22"/>
            <p:cNvSpPr/>
            <p:nvPr/>
          </p:nvSpPr>
          <p:spPr>
            <a:xfrm>
              <a:off x="2003495" y="2819400"/>
              <a:ext cx="457200" cy="1828800"/>
            </a:xfrm>
            <a:prstGeom prst="rect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003495" y="4001869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IBB</a:t>
              </a:r>
            </a:p>
            <a:p>
              <a:pPr algn="ctr"/>
              <a:r>
                <a:rPr lang="en-US" dirty="0"/>
                <a:t>W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5410200" y="857071"/>
            <a:ext cx="31620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C: Carrier</a:t>
            </a:r>
          </a:p>
          <a:p>
            <a:r>
              <a:rPr lang="en-US" dirty="0" smtClean="0">
                <a:solidFill>
                  <a:schemeClr val="accent3"/>
                </a:solidFill>
              </a:rPr>
              <a:t>ACS: </a:t>
            </a:r>
            <a:r>
              <a:rPr lang="en-US" dirty="0">
                <a:solidFill>
                  <a:schemeClr val="accent3"/>
                </a:solidFill>
              </a:rPr>
              <a:t>ACS Blocker (Case 1 and 2)</a:t>
            </a:r>
            <a:endParaRPr lang="en-US" dirty="0" smtClean="0">
              <a:solidFill>
                <a:schemeClr val="accent3"/>
              </a:solidFill>
            </a:endParaRPr>
          </a:p>
          <a:p>
            <a:r>
              <a:rPr lang="en-US" dirty="0" smtClean="0">
                <a:solidFill>
                  <a:srgbClr val="FF0000"/>
                </a:solidFill>
              </a:rPr>
              <a:t>IBB S: -44 dBm In Band Blocker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IBB W: -56 dBm In Band Blocker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04948" y="5181600"/>
            <a:ext cx="75770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7030A0"/>
                </a:solidFill>
              </a:rPr>
              <a:t>Note1 : </a:t>
            </a:r>
            <a:r>
              <a:rPr lang="en-US" dirty="0">
                <a:solidFill>
                  <a:srgbClr val="7030A0"/>
                </a:solidFill>
              </a:rPr>
              <a:t>Narrow Band </a:t>
            </a:r>
            <a:r>
              <a:rPr lang="en-US" dirty="0" smtClean="0">
                <a:solidFill>
                  <a:srgbClr val="7030A0"/>
                </a:solidFill>
              </a:rPr>
              <a:t>Blocking test shall </a:t>
            </a:r>
            <a:r>
              <a:rPr lang="en-US" dirty="0">
                <a:solidFill>
                  <a:srgbClr val="7030A0"/>
                </a:solidFill>
              </a:rPr>
              <a:t>be </a:t>
            </a:r>
            <a:r>
              <a:rPr lang="en-US" dirty="0" smtClean="0">
                <a:solidFill>
                  <a:srgbClr val="7030A0"/>
                </a:solidFill>
              </a:rPr>
              <a:t>introduced for the case when in-gap ACS test is introduced, for the applicable bands.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Note 2: Blockers in the figure shall be put one at a time.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554143"/>
      </p:ext>
    </p:extLst>
  </p:cSld>
  <p:clrMapOvr>
    <a:masterClrMapping/>
  </p:clrMapOvr>
</p:sld>
</file>

<file path=ppt/theme/theme1.xml><?xml version="1.0" encoding="utf-8"?>
<a:theme xmlns:a="http://schemas.openxmlformats.org/drawingml/2006/main" name="DC_HSUPA_EVM_modeling_results_updated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DC_HSUPA_EVM_modeling_results_updated2</Template>
  <TotalTime>12990</TotalTime>
  <Words>597</Words>
  <Application>Microsoft Office PowerPoint</Application>
  <PresentationFormat>On-screen Show (4:3)</PresentationFormat>
  <Paragraphs>107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DC_HSUPA_EVM_modeling_results_updated2</vt:lpstr>
      <vt:lpstr>Way Forward on Framework of Rx Core Requirements for Non-Contiguous 4C-HSDPA</vt:lpstr>
      <vt:lpstr>In-Gap vs. Out-of-Gap</vt:lpstr>
      <vt:lpstr>Summary of proposals</vt:lpstr>
      <vt:lpstr>Annex: Framework of in-gap requirements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Qualcomm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DC-HSUPA Transmitter EVM : Performance Impact</dc:title>
  <dc:creator>Heechoon</dc:creator>
  <cp:lastModifiedBy>Qualcomm</cp:lastModifiedBy>
  <cp:revision>433</cp:revision>
  <dcterms:created xsi:type="dcterms:W3CDTF">2010-02-03T22:29:43Z</dcterms:created>
  <dcterms:modified xsi:type="dcterms:W3CDTF">2012-03-30T01:41:12Z</dcterms:modified>
</cp:coreProperties>
</file>