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6" r:id="rId2"/>
    <p:sldId id="364" r:id="rId3"/>
    <p:sldId id="270" r:id="rId4"/>
    <p:sldId id="271" r:id="rId5"/>
    <p:sldId id="272" r:id="rId6"/>
    <p:sldId id="273" r:id="rId7"/>
    <p:sldId id="363" r:id="rId8"/>
    <p:sldId id="275" r:id="rId9"/>
    <p:sldId id="278" r:id="rId10"/>
    <p:sldId id="279" r:id="rId11"/>
    <p:sldId id="332" r:id="rId12"/>
    <p:sldId id="333" r:id="rId13"/>
    <p:sldId id="334" r:id="rId14"/>
    <p:sldId id="335" r:id="rId15"/>
    <p:sldId id="336" r:id="rId16"/>
    <p:sldId id="290" r:id="rId17"/>
    <p:sldId id="321" r:id="rId18"/>
    <p:sldId id="322" r:id="rId19"/>
    <p:sldId id="362" r:id="rId20"/>
    <p:sldId id="326" r:id="rId21"/>
    <p:sldId id="325" r:id="rId22"/>
    <p:sldId id="328" r:id="rId23"/>
    <p:sldId id="329" r:id="rId24"/>
    <p:sldId id="361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0" r:id="rId49"/>
    <p:sldId id="263" r:id="rId50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10" autoAdjust="0"/>
  </p:normalViewPr>
  <p:slideViewPr>
    <p:cSldViewPr showGuides="1">
      <p:cViewPr varScale="1">
        <p:scale>
          <a:sx n="113" d="100"/>
          <a:sy n="113" d="100"/>
        </p:scale>
        <p:origin x="-808" y="-96"/>
      </p:cViewPr>
      <p:guideLst>
        <p:guide orient="horz" pos="482"/>
        <p:guide pos="17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2F166-1469-4CEA-AF72-1D122DE06F23}" type="datetimeFigureOut">
              <a:rPr lang="en-US" smtClean="0"/>
              <a:pPr/>
              <a:t>7.11.2011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EA15F-C123-41AE-A4F4-3B8D7BBCE0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78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D72C4-3BD3-4AA3-91BD-1DE756B51E29}" type="datetimeFigureOut">
              <a:rPr lang="en-US" smtClean="0"/>
              <a:pPr/>
              <a:t>7.11.2011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35DDB-2D52-4A82-A4D8-5A84FFEE57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47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5DDB-2D52-4A82-A4D8-5A84FFEE57C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Brandmark_White_Z1_A4_new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4688" y="2643188"/>
            <a:ext cx="28575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5738" y="1574800"/>
            <a:ext cx="6696088" cy="21685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6850" y="4029075"/>
            <a:ext cx="6684976" cy="1752600"/>
          </a:xfr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Nokia Large" pitchFamily="34" charset="0"/>
              </a:defRPr>
            </a:lvl1pPr>
          </a:lstStyle>
          <a:p>
            <a:r>
              <a:rPr lang="fi-FI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33363" y="6413500"/>
            <a:ext cx="250507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40477"/>
              </a:buClr>
              <a:defRPr/>
            </a:pPr>
            <a:r>
              <a:rPr lang="en-US" sz="800" dirty="0" smtClean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©2011 </a:t>
            </a:r>
            <a:r>
              <a:rPr lang="en-US" sz="800" dirty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Nokia</a:t>
            </a:r>
            <a:endParaRPr lang="en-US" sz="800" dirty="0">
              <a:solidFill>
                <a:srgbClr val="000000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rgbClr val="44A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156575" y="6111875"/>
            <a:ext cx="1749425" cy="746125"/>
            <a:chOff x="5138" y="1866"/>
            <a:chExt cx="1102" cy="470"/>
          </a:xfrm>
        </p:grpSpPr>
        <p:pic>
          <p:nvPicPr>
            <p:cNvPr id="4" name="Picture 6" descr="Logotype_White_33mm300dpi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15" y="2041"/>
              <a:ext cx="749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138" y="1866"/>
              <a:ext cx="1102" cy="470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4784725" y="6364288"/>
            <a:ext cx="315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22C96B75-48A4-4BF2-8F84-C997BE2B5886}" type="slidenum">
              <a:rPr lang="en-US" sz="800">
                <a:solidFill>
                  <a:schemeClr val="bg1"/>
                </a:solidFill>
                <a:latin typeface="Nokia Standard Multiscript" pitchFamily="-65" charset="-52"/>
                <a:cs typeface="Nokia Standard Multiscript" pitchFamily="-65" charset="-52"/>
              </a:rPr>
              <a:pPr>
                <a:defRPr/>
              </a:pPr>
              <a:t>‹#›</a:t>
            </a:fld>
            <a:endParaRPr lang="en-US" sz="800">
              <a:solidFill>
                <a:schemeClr val="bg1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5738" y="1574800"/>
            <a:ext cx="7099300" cy="21685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fi-FI" smtClean="0"/>
              <a:t>Click to edit Master title style</a:t>
            </a:r>
            <a:endParaRPr lang="en-US" dirty="0" smtClean="0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33363" y="6413500"/>
            <a:ext cx="250507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40477"/>
              </a:buClr>
              <a:defRPr/>
            </a:pPr>
            <a:r>
              <a:rPr lang="en-US" sz="800" dirty="0" smtClean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©2011 </a:t>
            </a:r>
            <a:r>
              <a:rPr lang="en-US" sz="800" dirty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Nokia</a:t>
            </a:r>
            <a:endParaRPr lang="en-US" sz="800" dirty="0">
              <a:solidFill>
                <a:srgbClr val="000000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2400">
                <a:latin typeface="Nokia Standard Multiscript" pitchFamily="34" charset="0"/>
                <a:ea typeface="Nokia Standard Multiscript" pitchFamily="34" charset="0"/>
                <a:cs typeface="Nokia Standard Multiscript" pitchFamily="34" charset="0"/>
              </a:defRPr>
            </a:lvl1pPr>
            <a:lvl2pPr>
              <a:defRPr>
                <a:latin typeface="Nokia Standard Multiscript" pitchFamily="34" charset="0"/>
                <a:ea typeface="Nokia Standard Multiscript" pitchFamily="34" charset="0"/>
                <a:cs typeface="Nokia Standard Multiscript" pitchFamily="34" charset="0"/>
              </a:defRPr>
            </a:lvl2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156575" y="6111875"/>
            <a:ext cx="1749425" cy="746125"/>
            <a:chOff x="5138" y="1866"/>
            <a:chExt cx="1102" cy="470"/>
          </a:xfrm>
        </p:grpSpPr>
        <p:pic>
          <p:nvPicPr>
            <p:cNvPr id="4" name="Picture 6" descr="Logotype_White_33mm300dpi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5" y="2041"/>
              <a:ext cx="749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138" y="1866"/>
              <a:ext cx="1102" cy="470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4784725" y="6364288"/>
            <a:ext cx="315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A492CF7C-74BF-4370-A916-7AB3E8AB9EF9}" type="slidenum">
              <a:rPr lang="en-US" sz="800">
                <a:solidFill>
                  <a:schemeClr val="bg1"/>
                </a:solidFill>
                <a:latin typeface="Nokia Standard Multiscript" pitchFamily="-65" charset="-52"/>
                <a:cs typeface="Nokia Standard Multiscript" pitchFamily="-65" charset="-52"/>
              </a:rPr>
              <a:pPr>
                <a:defRPr/>
              </a:pPr>
              <a:t>‹#›</a:t>
            </a:fld>
            <a:endParaRPr lang="en-US" sz="800">
              <a:solidFill>
                <a:schemeClr val="bg1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5738" y="3626969"/>
            <a:ext cx="7099300" cy="2168525"/>
          </a:xfrm>
        </p:spPr>
        <p:txBody>
          <a:bodyPr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i-FI" smtClean="0"/>
              <a:t>Click to edit Master title style</a:t>
            </a:r>
            <a:endParaRPr lang="en-US" dirty="0" smtClean="0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233363" y="6413500"/>
            <a:ext cx="250507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40477"/>
              </a:buClr>
              <a:defRPr/>
            </a:pPr>
            <a:r>
              <a:rPr lang="en-US" sz="800" dirty="0" smtClean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©2011 </a:t>
            </a:r>
            <a:r>
              <a:rPr lang="en-US" sz="800" dirty="0">
                <a:solidFill>
                  <a:srgbClr val="FFFFFF"/>
                </a:solidFill>
                <a:latin typeface="Nokia Standard Multiscript" pitchFamily="-65" charset="-52"/>
                <a:cs typeface="Nokia Standard Multiscript" pitchFamily="-65" charset="-52"/>
              </a:rPr>
              <a:t>Nokia</a:t>
            </a:r>
            <a:endParaRPr lang="en-US" sz="800" dirty="0">
              <a:solidFill>
                <a:srgbClr val="000000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004" y="114298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 (Nokia Standard 24pt)</a:t>
            </a:r>
          </a:p>
          <a:p>
            <a:pPr lvl="1"/>
            <a:r>
              <a:rPr lang="en-US" dirty="0" smtClean="0"/>
              <a:t>Click to edit Master text styles (Nokia Standard 20pt)</a:t>
            </a:r>
            <a:r>
              <a:rPr lang="fi-FI" dirty="0" smtClean="0"/>
              <a:t> 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Footer (font: Nokia Standard, 8 pt):</a:t>
            </a:r>
          </a:p>
          <a:p>
            <a:pPr lvl="0"/>
            <a:r>
              <a:rPr lang="en-US" dirty="0" smtClean="0"/>
              <a:t>©2011 Nokia.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Nokia PowerPoint presentations should always be marked with the appropriate level of confidentiality: Company Confidential (default), Confidential or Secret. More info from Corporate Security web.</a:t>
            </a: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8156575" y="6111875"/>
            <a:ext cx="1749425" cy="746125"/>
            <a:chOff x="5138" y="3850"/>
            <a:chExt cx="1102" cy="470"/>
          </a:xfrm>
        </p:grpSpPr>
        <p:pic>
          <p:nvPicPr>
            <p:cNvPr id="8" name="Picture 8" descr="Logotype_RGB_33mm300dpi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14" y="4025"/>
              <a:ext cx="749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5138" y="3850"/>
              <a:ext cx="1102" cy="470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33347" y="6410325"/>
            <a:ext cx="25050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Clr>
                <a:srgbClr val="040477"/>
              </a:buClr>
              <a:defRPr/>
            </a:pPr>
            <a:r>
              <a:rPr lang="en-US" sz="800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©2011 </a:t>
            </a:r>
            <a:r>
              <a:rPr lang="en-US" sz="800" dirty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Nokia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84725" y="6364288"/>
            <a:ext cx="315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A9F846F5-DA09-4B7F-8245-E72E6C9727BF}" type="slidenum">
              <a:rPr lang="en-US" sz="80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pPr>
                <a:defRPr/>
              </a:pPr>
              <a:t>‹#›</a:t>
            </a:fld>
            <a:endParaRPr lang="en-US" sz="800" dirty="0">
              <a:latin typeface="Nokia Standard Multiscript" pitchFamily="-65" charset="-52"/>
              <a:cs typeface="Nokia Standard Multiscript" pitchFamily="-65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5" r:id="rId4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Nokia Large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 baseline="0">
          <a:solidFill>
            <a:schemeClr val="tx1"/>
          </a:solidFill>
          <a:latin typeface="Nokia Standard Multiscript" pitchFamily="34" charset="0"/>
          <a:ea typeface="Nokia Standard Multiscript" pitchFamily="34" charset="0"/>
          <a:cs typeface="Nokia Standard Multiscript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Nokia Standard Multiscript" pitchFamily="34" charset="0"/>
          <a:ea typeface="Nokia Standard Multiscript" pitchFamily="34" charset="0"/>
          <a:cs typeface="Nokia Standard Multiscript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7" Type="http://schemas.openxmlformats.org/officeDocument/2006/relationships/image" Target="../media/image6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Relationship Id="rId6" Type="http://schemas.openxmlformats.org/officeDocument/2006/relationships/image" Target="../media/image10.png"/><Relationship Id="rId7" Type="http://schemas.openxmlformats.org/officeDocument/2006/relationships/image" Target="../media/image91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7" Type="http://schemas.openxmlformats.org/officeDocument/2006/relationships/image" Target="../media/image10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Relationship Id="rId6" Type="http://schemas.openxmlformats.org/officeDocument/2006/relationships/image" Target="../media/image132.png"/><Relationship Id="rId7" Type="http://schemas.openxmlformats.org/officeDocument/2006/relationships/image" Target="../media/image13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Relationship Id="rId6" Type="http://schemas.openxmlformats.org/officeDocument/2006/relationships/image" Target="../media/image138.png"/><Relationship Id="rId7" Type="http://schemas.openxmlformats.org/officeDocument/2006/relationships/image" Target="../media/image13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Relationship Id="rId6" Type="http://schemas.openxmlformats.org/officeDocument/2006/relationships/image" Target="../media/image156.png"/><Relationship Id="rId7" Type="http://schemas.openxmlformats.org/officeDocument/2006/relationships/image" Target="../media/image15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6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Relationship Id="rId6" Type="http://schemas.openxmlformats.org/officeDocument/2006/relationships/image" Target="../media/image174.png"/><Relationship Id="rId7" Type="http://schemas.openxmlformats.org/officeDocument/2006/relationships/image" Target="../media/image17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79.png"/><Relationship Id="rId6" Type="http://schemas.openxmlformats.org/officeDocument/2006/relationships/image" Target="../media/image180.png"/><Relationship Id="rId7" Type="http://schemas.openxmlformats.org/officeDocument/2006/relationships/image" Target="../media/image181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Relationship Id="rId6" Type="http://schemas.openxmlformats.org/officeDocument/2006/relationships/image" Target="../media/image186.png"/><Relationship Id="rId7" Type="http://schemas.openxmlformats.org/officeDocument/2006/relationships/image" Target="../media/image18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6" Type="http://schemas.openxmlformats.org/officeDocument/2006/relationships/image" Target="../media/image192.png"/><Relationship Id="rId7" Type="http://schemas.openxmlformats.org/officeDocument/2006/relationships/image" Target="../media/image19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198.png"/><Relationship Id="rId7" Type="http://schemas.openxmlformats.org/officeDocument/2006/relationships/image" Target="../media/image19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R4-115886</a:t>
            </a:r>
            <a:br>
              <a:rPr lang="en-US" dirty="0" smtClean="0"/>
            </a:br>
            <a:r>
              <a:rPr lang="en-US" dirty="0" smtClean="0"/>
              <a:t>LTE Band 26</a:t>
            </a:r>
            <a:br>
              <a:rPr lang="en-US" dirty="0" smtClean="0"/>
            </a:br>
            <a:r>
              <a:rPr lang="en-US" dirty="0" smtClean="0"/>
              <a:t>UE emissions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A-MPR and PUCCH overprovisioning for 814–849 MHz uplink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–57dBm/6.25kHz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8" cy="2902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8" cy="29020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7" cy="2902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7" cy="29020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3476389043"/>
      </p:ext>
    </p:extLst>
  </p:cSld>
  <p:clrMapOvr>
    <a:masterClrMapping/>
  </p:clrMapOvr>
  <p:transition xmlns:p14="http://schemas.microsoft.com/office/powerpoint/2010/main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–53dBm/6.25kHz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7" cy="2902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7" cy="29020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7" cy="2902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7" cy="2902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1878236943"/>
      </p:ext>
    </p:extLst>
  </p:cSld>
  <p:clrMapOvr>
    <a:masterClrMapping/>
  </p:clrMapOvr>
  <p:transition xmlns:p14="http://schemas.microsoft.com/office/powerpoint/2010/main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–50dBm/6.25kHz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7" cy="29020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7" cy="2902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6" cy="2902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6" cy="2902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1146995349"/>
      </p:ext>
    </p:extLst>
  </p:cSld>
  <p:clrMapOvr>
    <a:masterClrMapping/>
  </p:clrMapOvr>
  <p:transition xmlns:p14="http://schemas.microsoft.com/office/powerpoint/2010/main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–43dBm/6.25kHz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6" cy="29020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6" cy="2902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6" cy="2902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6" cy="2902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745655153"/>
      </p:ext>
    </p:extLst>
  </p:cSld>
  <p:clrMapOvr>
    <a:masterClrMapping/>
  </p:clrMapOvr>
  <p:transition xmlns:p14="http://schemas.microsoft.com/office/powerpoint/2010/main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–38dBm/6.25kHz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6" cy="29020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6" cy="2902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6" cy="2902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6" cy="2902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2591579054"/>
      </p:ext>
    </p:extLst>
  </p:cSld>
  <p:clrMapOvr>
    <a:masterClrMapping/>
  </p:clrMapOvr>
  <p:transition xmlns:p14="http://schemas.microsoft.com/office/powerpoint/2010/main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A-MPR vs. </a:t>
            </a:r>
            <a:r>
              <a:rPr lang="en-US" dirty="0"/>
              <a:t>g</a:t>
            </a:r>
            <a:r>
              <a:rPr lang="en-US" dirty="0" smtClean="0"/>
              <a:t>uard band, –35dBm/6.25kHz limit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05" y="620688"/>
            <a:ext cx="3869356" cy="29020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620688"/>
            <a:ext cx="3869356" cy="2902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52" y="3429000"/>
            <a:ext cx="3869356" cy="2902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429000"/>
            <a:ext cx="3869356" cy="2902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 rot="16200000">
            <a:off x="1434870" y="1906570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2" name="TextBox 11"/>
          <p:cNvSpPr txBox="1"/>
          <p:nvPr/>
        </p:nvSpPr>
        <p:spPr bwMode="auto">
          <a:xfrm rot="16200000">
            <a:off x="1434870" y="4714882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</p:spTree>
    <p:extLst>
      <p:ext uri="{BB962C8B-B14F-4D97-AF65-F5344CB8AC3E}">
        <p14:creationId xmlns:p14="http://schemas.microsoft.com/office/powerpoint/2010/main" val="4086731245"/>
      </p:ext>
    </p:extLst>
  </p:cSld>
  <p:clrMapOvr>
    <a:masterClrMapping/>
  </p:clrMapOvr>
  <p:transition xmlns:p14="http://schemas.microsoft.com/office/powerpoint/2010/main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9720262" cy="2168525"/>
          </a:xfrm>
        </p:spPr>
        <p:txBody>
          <a:bodyPr/>
          <a:lstStyle/>
          <a:p>
            <a:r>
              <a:rPr lang="en-US" dirty="0" smtClean="0"/>
              <a:t>1.4 MHz carrier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439183"/>
      </p:ext>
    </p:extLst>
  </p:cSld>
  <p:clrMapOvr>
    <a:masterClrMapping/>
  </p:clrMapOvr>
  <p:transition xmlns:p14="http://schemas.microsoft.com/office/powerpoint/2010/main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1.4MHz carrier, 500kHz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8" cy="25606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9" cy="25606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9" cy="25606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9" cy="256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9" cy="25606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9" cy="25606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497908109"/>
      </p:ext>
    </p:extLst>
  </p:cSld>
  <p:clrMapOvr>
    <a:masterClrMapping/>
  </p:clrMapOvr>
  <p:transition xmlns:p14="http://schemas.microsoft.com/office/powerpoint/2010/main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1.4MHz carrier, 1MHz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8" cy="2560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8" cy="25606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8" cy="25606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8" cy="256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8" cy="25606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8" cy="25606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2630168495"/>
      </p:ext>
    </p:extLst>
  </p:cSld>
  <p:clrMapOvr>
    <a:masterClrMapping/>
  </p:clrMapOvr>
  <p:transition xmlns:p14="http://schemas.microsoft.com/office/powerpoint/2010/main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9668540" cy="62070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1.4MHz carrier, 2MHz guard (top) &amp; 3MHz guard (bottom)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587770" y="223089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587770" y="475117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3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630087120"/>
      </p:ext>
    </p:extLst>
  </p:cSld>
  <p:clrMapOvr>
    <a:masterClrMapping/>
  </p:clrMapOvr>
  <p:transition xmlns:p14="http://schemas.microsoft.com/office/powerpoint/2010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R4-115886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TSG-RAN Working Group 4 (Radio) meeting </a:t>
            </a:r>
            <a:r>
              <a:rPr lang="en-US" dirty="0" smtClean="0"/>
              <a:t>#61</a:t>
            </a:r>
            <a:endParaRPr lang="en-US" dirty="0"/>
          </a:p>
          <a:p>
            <a:r>
              <a:rPr lang="en-US" dirty="0"/>
              <a:t>San Francisco, November </a:t>
            </a:r>
            <a:r>
              <a:rPr lang="en-US" dirty="0" smtClean="0"/>
              <a:t>14</a:t>
            </a:r>
            <a:r>
              <a:rPr lang="en-US" baseline="30000" dirty="0" smtClean="0"/>
              <a:t>th</a:t>
            </a:r>
            <a:r>
              <a:rPr lang="en-US" dirty="0" smtClean="0"/>
              <a:t> – 18</a:t>
            </a:r>
            <a:r>
              <a:rPr lang="en-US" baseline="30000" dirty="0" smtClean="0"/>
              <a:t>th</a:t>
            </a:r>
            <a:r>
              <a:rPr lang="en-US" dirty="0" smtClean="0"/>
              <a:t>, </a:t>
            </a:r>
            <a:r>
              <a:rPr lang="en-US" dirty="0"/>
              <a:t>2011</a:t>
            </a:r>
          </a:p>
          <a:p>
            <a:endParaRPr lang="en-US" dirty="0"/>
          </a:p>
          <a:p>
            <a:r>
              <a:rPr lang="en-US" dirty="0"/>
              <a:t>Source: 	</a:t>
            </a:r>
            <a:r>
              <a:rPr lang="en-US" dirty="0" smtClean="0"/>
              <a:t>	Nokia </a:t>
            </a:r>
            <a:r>
              <a:rPr lang="en-US" dirty="0"/>
              <a:t>Corporation</a:t>
            </a:r>
          </a:p>
          <a:p>
            <a:r>
              <a:rPr lang="en-US" dirty="0"/>
              <a:t>Title: 		</a:t>
            </a:r>
            <a:r>
              <a:rPr lang="en-US" dirty="0" smtClean="0"/>
              <a:t>	</a:t>
            </a:r>
            <a:r>
              <a:rPr lang="en-US" dirty="0"/>
              <a:t>A-MPR / PUCCH overprovisioning for Band 26</a:t>
            </a:r>
            <a:endParaRPr lang="en-US" dirty="0"/>
          </a:p>
          <a:p>
            <a:r>
              <a:rPr lang="en-US" dirty="0"/>
              <a:t>Agenda Item:	</a:t>
            </a:r>
            <a:r>
              <a:rPr lang="en-US" dirty="0" smtClean="0"/>
              <a:t>	</a:t>
            </a:r>
            <a:r>
              <a:rPr lang="fr-FR" dirty="0"/>
              <a:t>8.1.2 UE RF (</a:t>
            </a:r>
            <a:r>
              <a:rPr lang="fr-FR" dirty="0" err="1"/>
              <a:t>core</a:t>
            </a:r>
            <a:r>
              <a:rPr lang="fr-FR" dirty="0"/>
              <a:t>)</a:t>
            </a:r>
            <a:endParaRPr lang="en-US" dirty="0"/>
          </a:p>
          <a:p>
            <a:r>
              <a:rPr lang="en-US" dirty="0"/>
              <a:t>Document for:	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595057"/>
      </p:ext>
    </p:extLst>
  </p:cSld>
  <p:clrMapOvr>
    <a:masterClrMapping/>
  </p:clrMapOvr>
  <p:transition xmlns:p14="http://schemas.microsoft.com/office/powerpoint/2010/main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9720262" cy="2168525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 MHz carrier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035029"/>
      </p:ext>
    </p:extLst>
  </p:cSld>
  <p:clrMapOvr>
    <a:masterClrMapping/>
  </p:clrMapOvr>
  <p:transition xmlns:p14="http://schemas.microsoft.com/office/powerpoint/2010/main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MHz carrier, 500kHz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8" cy="2560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8" cy="25606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8" cy="25606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8" cy="256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8" cy="25606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8" cy="25606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3520163832"/>
      </p:ext>
    </p:extLst>
  </p:cSld>
  <p:clrMapOvr>
    <a:masterClrMapping/>
  </p:clrMapOvr>
  <p:transition xmlns:p14="http://schemas.microsoft.com/office/powerpoint/2010/main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MHz carrier, 1MHz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7" cy="2560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8" cy="2560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8" cy="256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8" cy="2560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8" cy="25606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8" cy="25606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1445938224"/>
      </p:ext>
    </p:extLst>
  </p:cSld>
  <p:clrMapOvr>
    <a:masterClrMapping/>
  </p:clrMapOvr>
  <p:transition xmlns:p14="http://schemas.microsoft.com/office/powerpoint/2010/main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MHz carrier, 2MHz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7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7" cy="2560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7" cy="256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7" cy="2560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7" cy="25606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7" cy="25606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22399624"/>
      </p:ext>
    </p:extLst>
  </p:cSld>
  <p:clrMapOvr>
    <a:masterClrMapping/>
  </p:clrMapOvr>
  <p:transition xmlns:p14="http://schemas.microsoft.com/office/powerpoint/2010/main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9668540" cy="620704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MHz carrier, 3MHz guard (top) &amp; 4MHz guard (bottom)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587770" y="223089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3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587770" y="475117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4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4035686594"/>
      </p:ext>
    </p:extLst>
  </p:cSld>
  <p:clrMapOvr>
    <a:masterClrMapping/>
  </p:clrMapOvr>
  <p:transition xmlns:p14="http://schemas.microsoft.com/office/powerpoint/2010/main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9720262" cy="2168525"/>
          </a:xfrm>
        </p:spPr>
        <p:txBody>
          <a:bodyPr/>
          <a:lstStyle/>
          <a:p>
            <a:r>
              <a:rPr lang="en-US" dirty="0" smtClean="0"/>
              <a:t>5 MHz carrier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53574"/>
      </p:ext>
    </p:extLst>
  </p:cSld>
  <p:clrMapOvr>
    <a:masterClrMapping/>
  </p:clrMapOvr>
  <p:transition xmlns:p14="http://schemas.microsoft.com/office/powerpoint/2010/main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5MHz carrier, 500kHz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7" cy="2560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8" cy="2560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8" cy="256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8" cy="2560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8" cy="25606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8" cy="25606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2236995091"/>
      </p:ext>
    </p:extLst>
  </p:cSld>
  <p:clrMapOvr>
    <a:masterClrMapping/>
  </p:clrMapOvr>
  <p:transition xmlns:p14="http://schemas.microsoft.com/office/powerpoint/2010/main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5MHz carrier, 1MHz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7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7" cy="2560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7" cy="256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7" cy="2560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7" cy="25606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7" cy="25606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1393327143"/>
      </p:ext>
    </p:extLst>
  </p:cSld>
  <p:clrMapOvr>
    <a:masterClrMapping/>
  </p:clrMapOvr>
  <p:transition xmlns:p14="http://schemas.microsoft.com/office/powerpoint/2010/main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5MHz carrier, 2MHz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7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7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7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7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7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73817713"/>
      </p:ext>
    </p:extLst>
  </p:cSld>
  <p:clrMapOvr>
    <a:masterClrMapping/>
  </p:clrMapOvr>
  <p:transition xmlns:p14="http://schemas.microsoft.com/office/powerpoint/2010/main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5MHz carrier, 3MHz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912607505"/>
      </p:ext>
    </p:extLst>
  </p:cSld>
  <p:clrMapOvr>
    <a:masterClrMapping/>
  </p:clrMapOvr>
  <p:transition xmlns:p14="http://schemas.microsoft.com/office/powerpoint/2010/main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A-MPR &amp; PUCCH simulation campaign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Simulation assumptions:</a:t>
            </a:r>
          </a:p>
          <a:p>
            <a:pPr marL="1085850" lvl="1" indent="-342900">
              <a:buFont typeface="Arial"/>
              <a:buChar char="•"/>
            </a:pPr>
            <a:r>
              <a:rPr lang="en-US" dirty="0"/>
              <a:t>direct conversion TX architecture</a:t>
            </a:r>
          </a:p>
          <a:p>
            <a:pPr marL="1085850" lvl="1" indent="-342900">
              <a:buFont typeface="Arial"/>
              <a:buChar char="•"/>
            </a:pPr>
            <a:r>
              <a:rPr lang="en-US" dirty="0"/>
              <a:t>modulator LO and image suppression 25 </a:t>
            </a:r>
            <a:r>
              <a:rPr lang="en-US" dirty="0" err="1" smtClean="0"/>
              <a:t>dBc</a:t>
            </a:r>
            <a:r>
              <a:rPr lang="en-US" dirty="0" smtClean="0"/>
              <a:t> which is RAN4 minimum requirement (results also for 28 </a:t>
            </a:r>
            <a:r>
              <a:rPr lang="en-US" dirty="0" err="1" smtClean="0"/>
              <a:t>dBc</a:t>
            </a:r>
            <a:r>
              <a:rPr lang="en-US" dirty="0" smtClean="0"/>
              <a:t>)</a:t>
            </a:r>
            <a:endParaRPr lang="en-US" dirty="0"/>
          </a:p>
          <a:p>
            <a:pPr marL="1085850" lvl="1" indent="-342900">
              <a:buFont typeface="Arial"/>
              <a:buChar char="•"/>
            </a:pPr>
            <a:r>
              <a:rPr lang="en-US" dirty="0"/>
              <a:t>PA linearity &amp; operating point calibrated with full RB allocation to just meet ACLR and SEM requirements with 1 dB MPR (QPSK signal)</a:t>
            </a:r>
          </a:p>
          <a:p>
            <a:r>
              <a:rPr lang="en-US" dirty="0" smtClean="0"/>
              <a:t>For each channel bandwidth/</a:t>
            </a:r>
            <a:r>
              <a:rPr lang="en-US" dirty="0" err="1" smtClean="0"/>
              <a:t>guardband</a:t>
            </a:r>
            <a:r>
              <a:rPr lang="en-US" dirty="0" smtClean="0"/>
              <a:t>/emission level, we have: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US" dirty="0" smtClean="0"/>
              <a:t>swept all legal RB sizes and positions for Rel-8 single cluster uplink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US" dirty="0" smtClean="0"/>
              <a:t>determined the required A-MPR for each RB size/position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US" dirty="0" smtClean="0"/>
              <a:t>determined possible PUCCH positions (requiring 0dB A-MPR to maximize the UL coverage)</a:t>
            </a:r>
          </a:p>
          <a:p>
            <a:r>
              <a:rPr lang="en-US" dirty="0" smtClean="0"/>
              <a:t>From the data it is reasonably simple to:</a:t>
            </a:r>
            <a:endParaRPr lang="en-US" dirty="0"/>
          </a:p>
          <a:p>
            <a:pPr marL="1200150" lvl="1" indent="-457200">
              <a:buFont typeface="+mj-lt"/>
              <a:buAutoNum type="arabicPeriod"/>
            </a:pPr>
            <a:r>
              <a:rPr lang="en-US" dirty="0" smtClean="0"/>
              <a:t>derive RB restrictions (for legacy Band 5 UEs)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US" dirty="0" smtClean="0"/>
              <a:t>derive A-MPR tables (for Band 26 UEs)</a:t>
            </a:r>
          </a:p>
        </p:txBody>
      </p:sp>
    </p:spTree>
    <p:extLst>
      <p:ext uri="{BB962C8B-B14F-4D97-AF65-F5344CB8AC3E}">
        <p14:creationId xmlns:p14="http://schemas.microsoft.com/office/powerpoint/2010/main" val="71919644"/>
      </p:ext>
    </p:extLst>
  </p:cSld>
  <p:clrMapOvr>
    <a:masterClrMapping/>
  </p:clrMapOvr>
  <p:transition xmlns:p14="http://schemas.microsoft.com/office/powerpoint/2010/main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5MHz carrier, 4MHz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1797218018"/>
      </p:ext>
    </p:extLst>
  </p:cSld>
  <p:clrMapOvr>
    <a:masterClrMapping/>
  </p:clrMapOvr>
  <p:transition xmlns:p14="http://schemas.microsoft.com/office/powerpoint/2010/main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9668540" cy="620704"/>
          </a:xfrm>
        </p:spPr>
        <p:txBody>
          <a:bodyPr/>
          <a:lstStyle/>
          <a:p>
            <a:r>
              <a:rPr lang="en-US" dirty="0" smtClean="0"/>
              <a:t>5MHz carrier, 5MHz guard (top) &amp; 6MHz guard (bottom)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587770" y="223089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5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587770" y="4751177"/>
            <a:ext cx="1647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6 MHz guard band</a:t>
            </a:r>
          </a:p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25-28 </a:t>
            </a:r>
            <a:r>
              <a:rPr lang="en-US" sz="1400" dirty="0" err="1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dBc</a:t>
            </a: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433657437"/>
      </p:ext>
    </p:extLst>
  </p:cSld>
  <p:clrMapOvr>
    <a:masterClrMapping/>
  </p:clrMapOvr>
  <p:transition xmlns:p14="http://schemas.microsoft.com/office/powerpoint/2010/main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9720262" cy="2168525"/>
          </a:xfrm>
        </p:spPr>
        <p:txBody>
          <a:bodyPr/>
          <a:lstStyle/>
          <a:p>
            <a:r>
              <a:rPr lang="en-US" dirty="0" smtClean="0"/>
              <a:t>10 MHz carrier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30964"/>
      </p:ext>
    </p:extLst>
  </p:cSld>
  <p:clrMapOvr>
    <a:masterClrMapping/>
  </p:clrMapOvr>
  <p:transition xmlns:p14="http://schemas.microsoft.com/office/powerpoint/2010/main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500kHz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7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7" cy="25606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7" cy="2560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7" cy="2560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71042"/>
            <a:ext cx="3414138" cy="25560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7" cy="25606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2916557611"/>
      </p:ext>
    </p:extLst>
  </p:cSld>
  <p:clrMapOvr>
    <a:masterClrMapping/>
  </p:clrMapOvr>
  <p:transition xmlns:p14="http://schemas.microsoft.com/office/powerpoint/2010/main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1MHz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71042"/>
            <a:ext cx="3414137" cy="25560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7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7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7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7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–43dBm/6.25kHz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–38dBm/6.25kHz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–35dBm/6.25kHz</a:t>
            </a:r>
          </a:p>
        </p:txBody>
      </p:sp>
    </p:spTree>
    <p:extLst>
      <p:ext uri="{BB962C8B-B14F-4D97-AF65-F5344CB8AC3E}">
        <p14:creationId xmlns:p14="http://schemas.microsoft.com/office/powerpoint/2010/main" val="2875688075"/>
      </p:ext>
    </p:extLst>
  </p:cSld>
  <p:clrMapOvr>
    <a:masterClrMapping/>
  </p:clrMapOvr>
  <p:transition xmlns:p14="http://schemas.microsoft.com/office/powerpoint/2010/main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2MHz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531723004"/>
      </p:ext>
    </p:extLst>
  </p:cSld>
  <p:clrMapOvr>
    <a:masterClrMapping/>
  </p:clrMapOvr>
  <p:transition xmlns:p14="http://schemas.microsoft.com/office/powerpoint/2010/main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3MHz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940572670"/>
      </p:ext>
    </p:extLst>
  </p:cSld>
  <p:clrMapOvr>
    <a:masterClrMapping/>
  </p:clrMapOvr>
  <p:transition xmlns:p14="http://schemas.microsoft.com/office/powerpoint/2010/main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4MHz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758539096"/>
      </p:ext>
    </p:extLst>
  </p:cSld>
  <p:clrMapOvr>
    <a:masterClrMapping/>
  </p:clrMapOvr>
  <p:transition xmlns:p14="http://schemas.microsoft.com/office/powerpoint/2010/main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6MHz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4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776001881"/>
      </p:ext>
    </p:extLst>
  </p:cSld>
  <p:clrMapOvr>
    <a:masterClrMapping/>
  </p:clrMapOvr>
  <p:transition xmlns:p14="http://schemas.microsoft.com/office/powerpoint/2010/main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10MHz carrier, 8MHz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4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1396060404"/>
      </p:ext>
    </p:extLst>
  </p:cSld>
  <p:clrMapOvr>
    <a:masterClrMapping/>
  </p:clrMapOvr>
  <p:transition xmlns:p14="http://schemas.microsoft.com/office/powerpoint/2010/main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Sweeping legal RB sizes and positions</a:t>
            </a:r>
            <a:endParaRPr lang="en-US" dirty="0"/>
          </a:p>
        </p:txBody>
      </p:sp>
      <p:pic>
        <p:nvPicPr>
          <p:cNvPr id="5" name="Picture 4" descr="5m_spectrum_example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6039" r="7725" b="5080"/>
          <a:stretch/>
        </p:blipFill>
        <p:spPr>
          <a:xfrm>
            <a:off x="4880992" y="980728"/>
            <a:ext cx="4932000" cy="514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6065" r="7002" b="5050"/>
          <a:stretch/>
        </p:blipFill>
        <p:spPr>
          <a:xfrm>
            <a:off x="56456" y="980728"/>
            <a:ext cx="5004000" cy="51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85174"/>
      </p:ext>
    </p:extLst>
  </p:cSld>
  <p:clrMapOvr>
    <a:masterClrMapping/>
  </p:clrMapOvr>
  <p:transition xmlns:p14="http://schemas.microsoft.com/office/powerpoint/2010/main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9720262" cy="2168525"/>
          </a:xfrm>
        </p:spPr>
        <p:txBody>
          <a:bodyPr/>
          <a:lstStyle/>
          <a:p>
            <a:r>
              <a:rPr lang="en-US" dirty="0" smtClean="0"/>
              <a:t>15 MHz carrier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813442"/>
      </p:ext>
    </p:extLst>
  </p:cSld>
  <p:clrMapOvr>
    <a:masterClrMapping/>
  </p:clrMapOvr>
  <p:transition xmlns:p14="http://schemas.microsoft.com/office/powerpoint/2010/main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2MHz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89040"/>
            <a:ext cx="3414136" cy="2560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4137601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3MHz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791322"/>
            <a:ext cx="3414136" cy="2556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461216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4MHz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9" cy="2556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1919497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5MHz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9" cy="2556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5952713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6MHz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9" cy="25560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6732169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8MHz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8" cy="25560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37423334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10MHz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8" cy="25560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26660525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04" y="-16"/>
            <a:ext cx="8915400" cy="620704"/>
          </a:xfrm>
        </p:spPr>
        <p:txBody>
          <a:bodyPr/>
          <a:lstStyle/>
          <a:p>
            <a:r>
              <a:rPr lang="en-US" dirty="0" smtClean="0"/>
              <a:t>15MHz carrier, 12MHz guard band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3791322"/>
            <a:ext cx="3408048" cy="25560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1268760"/>
            <a:ext cx="3414136" cy="2560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3789040"/>
            <a:ext cx="3414136" cy="2560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24" y="1268760"/>
            <a:ext cx="3414136" cy="2560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rot="16200000">
            <a:off x="-437338" y="233861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25dBc modulator</a:t>
            </a:r>
          </a:p>
        </p:txBody>
      </p:sp>
      <p:sp>
        <p:nvSpPr>
          <p:cNvPr id="10" name="TextBox 9"/>
          <p:cNvSpPr txBox="1"/>
          <p:nvPr/>
        </p:nvSpPr>
        <p:spPr bwMode="auto">
          <a:xfrm rot="16200000">
            <a:off x="-437338" y="4858898"/>
            <a:ext cx="13470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rgbClr val="E40E62"/>
                </a:solidFill>
                <a:latin typeface="Nokia Standard Multiscript" pitchFamily="-65" charset="-52"/>
                <a:cs typeface="Nokia Standard Multiscript" pitchFamily="-65" charset="-52"/>
              </a:rPr>
              <a:t>28dBc modulator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1268760"/>
            <a:ext cx="3414136" cy="2560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61" y="3789040"/>
            <a:ext cx="3414136" cy="25606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352600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–57dBm/6.25kHz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520952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–53dBm/6.25kHz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7617296" y="980728"/>
            <a:ext cx="13324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sz="1400" dirty="0" smtClean="0">
                <a:solidFill>
                  <a:schemeClr val="accent5"/>
                </a:solidFill>
                <a:latin typeface="Nokia Standard Multiscript" pitchFamily="-65" charset="-52"/>
                <a:cs typeface="Nokia Standard Multiscript" pitchFamily="-65" charset="-52"/>
              </a:rPr>
              <a:t>–50dBm/6.25kHz</a:t>
            </a:r>
          </a:p>
        </p:txBody>
      </p:sp>
    </p:spTree>
    <p:extLst>
      <p:ext uri="{BB962C8B-B14F-4D97-AF65-F5344CB8AC3E}">
        <p14:creationId xmlns:p14="http://schemas.microsoft.com/office/powerpoint/2010/main" val="40846717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m_ampr_exampl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2496" r="8814" b="2604"/>
          <a:stretch/>
        </p:blipFill>
        <p:spPr>
          <a:xfrm>
            <a:off x="56456" y="2276872"/>
            <a:ext cx="4791600" cy="405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Determining A-MPR for each RB size/position</a:t>
            </a:r>
            <a:endParaRPr lang="en-US" dirty="0"/>
          </a:p>
        </p:txBody>
      </p:sp>
      <p:pic>
        <p:nvPicPr>
          <p:cNvPr id="7" name="Picture 6" descr="5m_rb_exampl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t="2496" r="7572" b="2605"/>
          <a:stretch/>
        </p:blipFill>
        <p:spPr>
          <a:xfrm>
            <a:off x="4880992" y="2276872"/>
            <a:ext cx="4899600" cy="4050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1004" y="1142985"/>
            <a:ext cx="8915400" cy="1205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Left hand side: data in the usual format (A-MPR vs. RB size)</a:t>
            </a:r>
          </a:p>
          <a:p>
            <a:r>
              <a:rPr lang="en-US" sz="2000" dirty="0" smtClean="0"/>
              <a:t>Right hand side: data in new format (A-MPR vs. RB size/start index)</a:t>
            </a:r>
          </a:p>
        </p:txBody>
      </p:sp>
    </p:spTree>
    <p:extLst>
      <p:ext uri="{BB962C8B-B14F-4D97-AF65-F5344CB8AC3E}">
        <p14:creationId xmlns:p14="http://schemas.microsoft.com/office/powerpoint/2010/main" val="2205866653"/>
      </p:ext>
    </p:extLst>
  </p:cSld>
  <p:clrMapOvr>
    <a:masterClrMapping/>
  </p:clrMapOvr>
  <p:transition xmlns:p14="http://schemas.microsoft.com/office/powerpoint/2010/main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Determining PUCCH positions (for 0dB A-MPR)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836712"/>
            <a:ext cx="7056785" cy="52925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1928664" y="6165304"/>
            <a:ext cx="156352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PUCCH (index 5)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360712" y="5517232"/>
            <a:ext cx="144016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 bwMode="auto">
          <a:xfrm>
            <a:off x="4592960" y="6165304"/>
            <a:ext cx="16897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PUCCH (index 19)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025008" y="5517232"/>
            <a:ext cx="72008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 bwMode="auto">
          <a:xfrm>
            <a:off x="560512" y="5013176"/>
            <a:ext cx="897682" cy="2769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Region A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2682022" y="4653136"/>
            <a:ext cx="888051" cy="2769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Region B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544869" y="4437112"/>
            <a:ext cx="866072" cy="2769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>
            <a:spAutoFit/>
          </a:bodyPr>
          <a:lstStyle/>
          <a:p>
            <a:pPr algn="ctr"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Region C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6609184" y="1556792"/>
            <a:ext cx="329125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This example would be difficult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for legacy Band 5 UEs, because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of the very restricted 0dB A-MPR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regions.</a:t>
            </a:r>
          </a:p>
          <a:p>
            <a:pPr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  * max 12RB allocation over-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lapping with PUCCH at index 5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  * max 10RB allocation between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PUCCHs</a:t>
            </a:r>
          </a:p>
          <a:p>
            <a:pPr>
              <a:buClr>
                <a:srgbClr val="040477"/>
              </a:buClr>
            </a:pPr>
            <a:endParaRPr lang="en-US" dirty="0">
              <a:solidFill>
                <a:srgbClr val="0033CC"/>
              </a:solidFill>
              <a:latin typeface="Nokia Standard Multiscript" pitchFamily="-65" charset="-52"/>
              <a:cs typeface="Nokia Standard Multiscript" pitchFamily="-65" charset="-52"/>
            </a:endParaRPr>
          </a:p>
          <a:p>
            <a:pPr>
              <a:buClr>
                <a:srgbClr val="040477"/>
              </a:buClr>
            </a:pP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A-MPR table to cover all regions</a:t>
            </a:r>
            <a:b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</a:br>
            <a:r>
              <a:rPr lang="en-US" dirty="0" smtClean="0">
                <a:solidFill>
                  <a:srgbClr val="0033CC"/>
                </a:solidFill>
                <a:latin typeface="Nokia Standard Multiscript" pitchFamily="-65" charset="-52"/>
                <a:cs typeface="Nokia Standard Multiscript" pitchFamily="-65" charset="-52"/>
              </a:rPr>
              <a:t>possible (Band 26 UEs).</a:t>
            </a:r>
            <a:endParaRPr lang="en-US" dirty="0">
              <a:solidFill>
                <a:srgbClr val="0033CC"/>
              </a:solidFill>
              <a:latin typeface="Nokia Standard Multiscript" pitchFamily="-65" charset="-52"/>
              <a:cs typeface="Nokia Standard Multiscript" pitchFamily="-65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92734177"/>
      </p:ext>
    </p:extLst>
  </p:cSld>
  <p:clrMapOvr>
    <a:masterClrMapping/>
  </p:clrMapOvr>
  <p:transition xmlns:p14="http://schemas.microsoft.com/office/powerpoint/2010/main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" t="2491" r="6280" b="1763"/>
          <a:stretch/>
        </p:blipFill>
        <p:spPr>
          <a:xfrm>
            <a:off x="26481" y="2239200"/>
            <a:ext cx="5007600" cy="40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Protected frequency below/above LTE channel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" t="2493" r="6921" b="1764"/>
          <a:stretch/>
        </p:blipFill>
        <p:spPr>
          <a:xfrm>
            <a:off x="4934400" y="2239200"/>
            <a:ext cx="4971600" cy="4086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1004" y="1142985"/>
            <a:ext cx="8915400" cy="1205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Left hand side: protected frequency below LTE channel</a:t>
            </a:r>
          </a:p>
          <a:p>
            <a:r>
              <a:rPr lang="en-US" sz="2000" dirty="0" smtClean="0"/>
              <a:t>Right hand side: protected frequency above LTE channel (same data mirrored)</a:t>
            </a:r>
          </a:p>
        </p:txBody>
      </p:sp>
    </p:spTree>
    <p:extLst>
      <p:ext uri="{BB962C8B-B14F-4D97-AF65-F5344CB8AC3E}">
        <p14:creationId xmlns:p14="http://schemas.microsoft.com/office/powerpoint/2010/main" val="3428419873"/>
      </p:ext>
    </p:extLst>
  </p:cSld>
  <p:clrMapOvr>
    <a:masterClrMapping/>
  </p:clrMapOvr>
  <p:transition xmlns:p14="http://schemas.microsoft.com/office/powerpoint/2010/main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5738" y="1574800"/>
            <a:ext cx="8583686" cy="2168525"/>
          </a:xfrm>
        </p:spPr>
        <p:txBody>
          <a:bodyPr/>
          <a:lstStyle/>
          <a:p>
            <a:r>
              <a:rPr lang="en-US" dirty="0" smtClean="0"/>
              <a:t>Guard band sweep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714874"/>
      </p:ext>
    </p:extLst>
  </p:cSld>
  <p:clrMapOvr>
    <a:masterClrMapping/>
  </p:clrMapOvr>
  <p:transition xmlns:p14="http://schemas.microsoft.com/office/powerpoint/2010/main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Overview: A-MPR vs. </a:t>
            </a:r>
            <a:r>
              <a:rPr lang="en-US" dirty="0"/>
              <a:t>g</a:t>
            </a:r>
            <a:r>
              <a:rPr lang="en-US" dirty="0" smtClean="0"/>
              <a:t>uard band sweep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results for each emission limit and guard band are summarized in the next pages</a:t>
            </a:r>
          </a:p>
          <a:p>
            <a:endParaRPr lang="en-US" dirty="0"/>
          </a:p>
          <a:p>
            <a:r>
              <a:rPr lang="en-US" dirty="0" smtClean="0"/>
              <a:t>A-MPR for full RB and single RB allocations are shown as a function of guard band</a:t>
            </a:r>
          </a:p>
          <a:p>
            <a:endParaRPr lang="en-US" dirty="0" smtClean="0"/>
          </a:p>
          <a:p>
            <a:r>
              <a:rPr lang="en-US" dirty="0" smtClean="0"/>
              <a:t>Results include </a:t>
            </a:r>
            <a:r>
              <a:rPr lang="en-US" b="1" dirty="0" smtClean="0"/>
              <a:t>25 </a:t>
            </a:r>
            <a:r>
              <a:rPr lang="en-US" b="1" dirty="0" err="1" smtClean="0"/>
              <a:t>dBc</a:t>
            </a:r>
            <a:r>
              <a:rPr lang="en-US" b="1" dirty="0" smtClean="0"/>
              <a:t> modulator</a:t>
            </a:r>
            <a:r>
              <a:rPr lang="en-US" dirty="0" smtClean="0"/>
              <a:t> image and LO suppression (all figures on top), and </a:t>
            </a:r>
            <a:r>
              <a:rPr lang="en-US" b="1" dirty="0" smtClean="0"/>
              <a:t>28 </a:t>
            </a:r>
            <a:r>
              <a:rPr lang="en-US" b="1" dirty="0" err="1" smtClean="0"/>
              <a:t>dBc</a:t>
            </a:r>
            <a:r>
              <a:rPr lang="en-US" b="1" dirty="0" smtClean="0"/>
              <a:t> modulator</a:t>
            </a:r>
            <a:r>
              <a:rPr lang="en-US" dirty="0" smtClean="0"/>
              <a:t> (figures on bottom)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037068"/>
      </p:ext>
    </p:extLst>
  </p:cSld>
  <p:clrMapOvr>
    <a:masterClrMapping/>
  </p:clrMapOvr>
  <p:transition xmlns:p14="http://schemas.microsoft.com/office/powerpoint/2010/main"/>
</p:sld>
</file>

<file path=ppt/theme/theme1.xml><?xml version="1.0" encoding="utf-8"?>
<a:theme xmlns:a="http://schemas.openxmlformats.org/drawingml/2006/main" name="Blank1">
  <a:themeElements>
    <a:clrScheme name="Tapio Test">
      <a:dk1>
        <a:srgbClr val="0033CC"/>
      </a:dk1>
      <a:lt1>
        <a:srgbClr val="FFFFFF"/>
      </a:lt1>
      <a:dk2>
        <a:srgbClr val="0033CC"/>
      </a:dk2>
      <a:lt2>
        <a:srgbClr val="FFFFFF"/>
      </a:lt2>
      <a:accent1>
        <a:srgbClr val="44A51C"/>
      </a:accent1>
      <a:accent2>
        <a:srgbClr val="AFD4F0"/>
      </a:accent2>
      <a:accent3>
        <a:srgbClr val="040477"/>
      </a:accent3>
      <a:accent4>
        <a:srgbClr val="024C1C"/>
      </a:accent4>
      <a:accent5>
        <a:srgbClr val="E40E62"/>
      </a:accent5>
      <a:accent6>
        <a:srgbClr val="FFE805"/>
      </a:accent6>
      <a:hlink>
        <a:srgbClr val="44A51C"/>
      </a:hlink>
      <a:folHlink>
        <a:srgbClr val="44A51C"/>
      </a:folHlink>
    </a:clrScheme>
    <a:fontScheme name="Nokia fonts">
      <a:majorFont>
        <a:latin typeface="Nokia Large"/>
        <a:ea typeface=""/>
        <a:cs typeface=""/>
      </a:majorFont>
      <a:minorFont>
        <a:latin typeface="Nokia Standard Multiscrip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lIns="0" tIns="0" rIns="0" bIns="0">
        <a:spAutoFit/>
      </a:bodyPr>
      <a:lstStyle>
        <a:defPPr>
          <a:buClr>
            <a:srgbClr val="040477"/>
          </a:buClr>
          <a:defRPr sz="800" dirty="0" smtClean="0">
            <a:solidFill>
              <a:srgbClr val="0033CC"/>
            </a:solidFill>
            <a:latin typeface="Nokia Standard Multiscript" pitchFamily="-65" charset="-52"/>
            <a:cs typeface="Nokia Standard Multiscript" pitchFamily="-65" charset="-5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Blank1.potx</Template>
  <TotalTime>13948</TotalTime>
  <Words>1182</Words>
  <Application>Microsoft Macintosh PowerPoint</Application>
  <PresentationFormat>A4 Paper (210x297 mm)</PresentationFormat>
  <Paragraphs>244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Blank1</vt:lpstr>
      <vt:lpstr>R4-115886 LTE Band 26 UE emissions study</vt:lpstr>
      <vt:lpstr>R4-115886</vt:lpstr>
      <vt:lpstr>About A-MPR &amp; PUCCH simulation campaign</vt:lpstr>
      <vt:lpstr>1. Sweeping legal RB sizes and positions</vt:lpstr>
      <vt:lpstr>2. Determining A-MPR for each RB size/position</vt:lpstr>
      <vt:lpstr>3. Determining PUCCH positions (for 0dB A-MPR)</vt:lpstr>
      <vt:lpstr>Protected frequency below/above LTE channel</vt:lpstr>
      <vt:lpstr>Guard band sweep</vt:lpstr>
      <vt:lpstr>Overview: A-MPR vs. guard band sweep</vt:lpstr>
      <vt:lpstr>A-MPR vs. guard band, –57dBm/6.25kHz limit</vt:lpstr>
      <vt:lpstr>A-MPR vs. guard band, –53dBm/6.25kHz limit</vt:lpstr>
      <vt:lpstr>A-MPR vs. guard band, –50dBm/6.25kHz limit</vt:lpstr>
      <vt:lpstr>A-MPR vs. guard band, –43dBm/6.25kHz limit</vt:lpstr>
      <vt:lpstr>A-MPR vs. guard band, –38dBm/6.25kHz limit</vt:lpstr>
      <vt:lpstr>A-MPR vs. guard band, –35dBm/6.25kHz limit</vt:lpstr>
      <vt:lpstr>1.4 MHz carrier bandwidth</vt:lpstr>
      <vt:lpstr>1.4MHz carrier, 500kHz guard band</vt:lpstr>
      <vt:lpstr>1.4MHz carrier, 1MHz guard band</vt:lpstr>
      <vt:lpstr>1.4MHz carrier, 2MHz guard (top) &amp; 3MHz guard (bottom)</vt:lpstr>
      <vt:lpstr>3 MHz carrier bandwidth</vt:lpstr>
      <vt:lpstr>3MHz carrier, 500kHz guard band</vt:lpstr>
      <vt:lpstr>3MHz carrier, 1MHz guard band</vt:lpstr>
      <vt:lpstr>3MHz carrier, 2MHz guard band</vt:lpstr>
      <vt:lpstr>3MHz carrier, 3MHz guard (top) &amp; 4MHz guard (bottom)</vt:lpstr>
      <vt:lpstr>5 MHz carrier bandwidth</vt:lpstr>
      <vt:lpstr>5MHz carrier, 500kHz guard band</vt:lpstr>
      <vt:lpstr>5MHz carrier, 1MHz guard band</vt:lpstr>
      <vt:lpstr>5MHz carrier, 2MHz guard band</vt:lpstr>
      <vt:lpstr>5MHz carrier, 3MHz guard band</vt:lpstr>
      <vt:lpstr>5MHz carrier, 4MHz guard band</vt:lpstr>
      <vt:lpstr>5MHz carrier, 5MHz guard (top) &amp; 6MHz guard (bottom)</vt:lpstr>
      <vt:lpstr>10 MHz carrier bandwidth</vt:lpstr>
      <vt:lpstr>10MHz carrier, 500kHz guard band</vt:lpstr>
      <vt:lpstr>10MHz carrier, 1MHz guard band</vt:lpstr>
      <vt:lpstr>10MHz carrier, 2MHz guard band</vt:lpstr>
      <vt:lpstr>10MHz carrier, 3MHz guard band</vt:lpstr>
      <vt:lpstr>10MHz carrier, 4MHz guard band</vt:lpstr>
      <vt:lpstr>10MHz carrier, 6MHz guard band</vt:lpstr>
      <vt:lpstr>10MHz carrier, 8MHz guard band</vt:lpstr>
      <vt:lpstr>15 MHz carrier bandwidth</vt:lpstr>
      <vt:lpstr>15MHz carrier, 2MHz guard band</vt:lpstr>
      <vt:lpstr>15MHz carrier, 3MHz guard band</vt:lpstr>
      <vt:lpstr>15MHz carrier, 4MHz guard band</vt:lpstr>
      <vt:lpstr>15MHz carrier, 5MHz guard band</vt:lpstr>
      <vt:lpstr>15MHz carrier, 6MHz guard band</vt:lpstr>
      <vt:lpstr>15MHz carrier, 8MHz guard band</vt:lpstr>
      <vt:lpstr>15MHz carrier, 10MHz guard band</vt:lpstr>
      <vt:lpstr>15MHz carrier, 12MHz guard band</vt:lpstr>
      <vt:lpstr>PowerPoint Presentation</vt:lpstr>
    </vt:vector>
  </TitlesOfParts>
  <Company>Nokia Oy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pakuusel</dc:creator>
  <cp:lastModifiedBy>Nokia  </cp:lastModifiedBy>
  <cp:revision>113</cp:revision>
  <cp:lastPrinted>2011-10-25T10:35:24Z</cp:lastPrinted>
  <dcterms:created xsi:type="dcterms:W3CDTF">2010-06-10T07:51:41Z</dcterms:created>
  <dcterms:modified xsi:type="dcterms:W3CDTF">2011-11-07T19:08:05Z</dcterms:modified>
</cp:coreProperties>
</file>