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60" r:id="rId3"/>
    <p:sldId id="262" r:id="rId4"/>
    <p:sldId id="263"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8660"/>
    <p:restoredTop sz="94631"/>
  </p:normalViewPr>
  <p:slideViewPr>
    <p:cSldViewPr snapToGrid="0">
      <p:cViewPr varScale="1">
        <p:scale>
          <a:sx n="127" d="100"/>
          <a:sy n="127" d="100"/>
        </p:scale>
        <p:origin x="656" y="19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A9032B-EC6D-B18C-8C69-2F76DE6C6825}"/>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A26CBD31-0FA5-ACA5-ABEC-CB4C8A42A6E0}"/>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C751C77D-F9AB-FF44-AA97-A5C5598B8976}"/>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492EEF02-4DDD-E17B-B825-00AE23B8339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ECA3DCB-4B35-0969-C9A2-B3896BCC944D}"/>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4222690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586D8B8-689E-3294-867C-931E64C61274}"/>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873A48F-24E5-CC60-7265-0D02606008F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EC1E1A-457E-E522-F358-834F7A8B0E79}"/>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59148997-2F80-1FE0-DEE1-67297EC4460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A44EE52D-B762-8EDF-E513-3CEB425E58C7}"/>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2371857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4F9B6DAB-0A4C-6435-828C-24C1A67A691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1B145A4-49BB-47A4-DBC1-F112770C8AB4}"/>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58D9106-9AA1-043D-6AD1-40A9E7FD3813}"/>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D89DB287-9C22-FD8F-E953-3DF6D4580F7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B952597-F76E-F8C4-F5C6-9CA291C0D8C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4061570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D9F999-552F-ECB7-1317-005DE183CF9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48E6F56-6972-ECC3-1ED5-E7E5F1D87806}"/>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F8AF60BB-B65C-3211-3845-6D32BE05825F}"/>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420D892B-F842-2589-AAE0-20CBC1701C8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28D32CF-0AB8-D8E9-3FF5-A6637B476E4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086897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A2CED9-6DB7-37CF-A76E-AA06B18566C4}"/>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F01F137-91AF-3CB0-04CC-74A96ED707C9}"/>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BE7B062-430E-D6AB-D3B6-6B6E82D8553D}"/>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B6B4ABB7-B4AE-D974-14B7-DE9AEECB2B2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A449123-A06A-A8D5-78E2-599913EECF6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85632492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D3187F-3AC2-D3BB-F60E-A686B8388ED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58D8A06-0ECD-8164-5496-647695710E6B}"/>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0351F530-01A1-DF5E-729C-6377350B6E95}"/>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B43AE891-A705-8B75-C038-1577ABF71EED}"/>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6" name="Footer Placeholder 5">
            <a:extLst>
              <a:ext uri="{FF2B5EF4-FFF2-40B4-BE49-F238E27FC236}">
                <a16:creationId xmlns:a16="http://schemas.microsoft.com/office/drawing/2014/main" id="{4AE63CF2-29D2-F537-9BD1-03FF8860258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666E40C-B4CD-4B34-5972-91419734D224}"/>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3332489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3CF1B-F6AE-8DBA-72C3-56761757FBF3}"/>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61BE5FF-A644-72E5-ED6B-ECAAFC0F9262}"/>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27DB8FD0-3ED1-C19B-A9D6-3F4C5DDDBB77}"/>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EE7F18CB-F48B-5B4D-6D94-99BDCCC65B51}"/>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718B0C8-B7F3-A06E-8994-D9FE69044E9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85CB4815-CB07-144C-ADF3-707D0D443D51}"/>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8" name="Footer Placeholder 7">
            <a:extLst>
              <a:ext uri="{FF2B5EF4-FFF2-40B4-BE49-F238E27FC236}">
                <a16:creationId xmlns:a16="http://schemas.microsoft.com/office/drawing/2014/main" id="{681E5EF3-C532-5BDC-4B2C-472AC01F840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D18F8A-6DC6-3DDB-542F-3347355203D8}"/>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26373989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F2F7E6-58E6-4627-7316-CBA5CF7776DC}"/>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378A400-B61D-CF20-7AB7-456D7D6C252F}"/>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4" name="Footer Placeholder 3">
            <a:extLst>
              <a:ext uri="{FF2B5EF4-FFF2-40B4-BE49-F238E27FC236}">
                <a16:creationId xmlns:a16="http://schemas.microsoft.com/office/drawing/2014/main" id="{0E90895E-E868-CADB-3002-2D3AE9E7EF61}"/>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9D76CC6A-C474-06A5-7E7D-C0BC664F69F1}"/>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11823728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26F0C0F-A060-735B-EFFA-C252011A5A3E}"/>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3" name="Footer Placeholder 2">
            <a:extLst>
              <a:ext uri="{FF2B5EF4-FFF2-40B4-BE49-F238E27FC236}">
                <a16:creationId xmlns:a16="http://schemas.microsoft.com/office/drawing/2014/main" id="{296FCA12-4DF6-15A9-8482-9264837702BD}"/>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ACE65DA6-1988-075A-F755-F83FA5ACA232}"/>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5593642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0C2D34-4790-D3A3-8995-AC633F5F9322}"/>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7120D34A-9BD1-ADF0-708B-0FFC8F0A12BB}"/>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E241B730-F88B-DB39-BF53-5F2582D67F9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E0E836E-6244-6984-D888-7E5C951EB4CB}"/>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6" name="Footer Placeholder 5">
            <a:extLst>
              <a:ext uri="{FF2B5EF4-FFF2-40B4-BE49-F238E27FC236}">
                <a16:creationId xmlns:a16="http://schemas.microsoft.com/office/drawing/2014/main" id="{102128C2-ECE3-EF03-7FEC-6C94D17189BA}"/>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C826EE6D-9499-1DBB-E8C3-7B502E033425}"/>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369449946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9DF2C25-D383-8C42-C6A1-0A05636436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39C6A802-F778-22AE-A560-640F31205D09}"/>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A0823215-D3AB-3980-54D3-D1CD7BE434B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85558FF-5AB0-BA13-E372-4A2C8E81A457}"/>
              </a:ext>
            </a:extLst>
          </p:cNvPr>
          <p:cNvSpPr>
            <a:spLocks noGrp="1"/>
          </p:cNvSpPr>
          <p:nvPr>
            <p:ph type="dt" sz="half" idx="10"/>
          </p:nvPr>
        </p:nvSpPr>
        <p:spPr/>
        <p:txBody>
          <a:bodyPr/>
          <a:lstStyle/>
          <a:p>
            <a:fld id="{801C0E69-6336-5D40-BF9E-EB7A98CB6D8D}" type="datetimeFigureOut">
              <a:rPr lang="en-US" smtClean="0"/>
              <a:t>2/13/26</a:t>
            </a:fld>
            <a:endParaRPr lang="en-US"/>
          </a:p>
        </p:txBody>
      </p:sp>
      <p:sp>
        <p:nvSpPr>
          <p:cNvPr id="6" name="Footer Placeholder 5">
            <a:extLst>
              <a:ext uri="{FF2B5EF4-FFF2-40B4-BE49-F238E27FC236}">
                <a16:creationId xmlns:a16="http://schemas.microsoft.com/office/drawing/2014/main" id="{F0E40B6A-B655-6F0E-5D4C-C888C47B7C0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0152B96B-BF12-8688-B020-2540E8EC81A3}"/>
              </a:ext>
            </a:extLst>
          </p:cNvPr>
          <p:cNvSpPr>
            <a:spLocks noGrp="1"/>
          </p:cNvSpPr>
          <p:nvPr>
            <p:ph type="sldNum" sz="quarter" idx="12"/>
          </p:nvPr>
        </p:nvSpPr>
        <p:spPr/>
        <p:txBody>
          <a:bodyPr/>
          <a:lstStyle/>
          <a:p>
            <a:fld id="{9F0A4756-CC04-5D48-9C10-E1561F2126E5}" type="slidenum">
              <a:rPr lang="en-US" smtClean="0"/>
              <a:t>‹#›</a:t>
            </a:fld>
            <a:endParaRPr lang="en-US"/>
          </a:p>
        </p:txBody>
      </p:sp>
    </p:spTree>
    <p:extLst>
      <p:ext uri="{BB962C8B-B14F-4D97-AF65-F5344CB8AC3E}">
        <p14:creationId xmlns:p14="http://schemas.microsoft.com/office/powerpoint/2010/main" val="9497668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526C6F6-3668-93D6-425D-19942B7D2BAA}"/>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1B0DAFE-0A6C-5655-B1AB-C1A9B54D53E3}"/>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2C8F7D4-CF21-8B7E-C8ED-39860FB380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1C0E69-6336-5D40-BF9E-EB7A98CB6D8D}" type="datetimeFigureOut">
              <a:rPr lang="en-US" smtClean="0"/>
              <a:t>2/13/26</a:t>
            </a:fld>
            <a:endParaRPr lang="en-US"/>
          </a:p>
        </p:txBody>
      </p:sp>
      <p:sp>
        <p:nvSpPr>
          <p:cNvPr id="5" name="Footer Placeholder 4">
            <a:extLst>
              <a:ext uri="{FF2B5EF4-FFF2-40B4-BE49-F238E27FC236}">
                <a16:creationId xmlns:a16="http://schemas.microsoft.com/office/drawing/2014/main" id="{9BF31769-F7CB-545E-A9C8-7745C3027A4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291C2DE9-AC4A-7B54-3A46-9CADBF8DE6A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9F0A4756-CC04-5D48-9C10-E1561F2126E5}" type="slidenum">
              <a:rPr lang="en-US" smtClean="0"/>
              <a:t>‹#›</a:t>
            </a:fld>
            <a:endParaRPr lang="en-US"/>
          </a:p>
        </p:txBody>
      </p:sp>
    </p:spTree>
    <p:extLst>
      <p:ext uri="{BB962C8B-B14F-4D97-AF65-F5344CB8AC3E}">
        <p14:creationId xmlns:p14="http://schemas.microsoft.com/office/powerpoint/2010/main" val="21086919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EC1F28-3DC3-E9DC-8A03-9C17F1C4451B}"/>
              </a:ext>
            </a:extLst>
          </p:cNvPr>
          <p:cNvSpPr>
            <a:spLocks noGrp="1"/>
          </p:cNvSpPr>
          <p:nvPr>
            <p:ph type="ctrTitle"/>
          </p:nvPr>
        </p:nvSpPr>
        <p:spPr>
          <a:xfrm>
            <a:off x="1524000" y="2091357"/>
            <a:ext cx="9144000" cy="2387600"/>
          </a:xfrm>
        </p:spPr>
        <p:txBody>
          <a:bodyPr/>
          <a:lstStyle/>
          <a:p>
            <a:r>
              <a:rPr lang="en-US" altLang="zh-CN" dirty="0"/>
              <a:t>Working</a:t>
            </a:r>
            <a:r>
              <a:rPr lang="zh-CN" altLang="en-US" dirty="0"/>
              <a:t> </a:t>
            </a:r>
            <a:r>
              <a:rPr lang="en-US" altLang="zh-CN" dirty="0"/>
              <a:t>Agreements</a:t>
            </a:r>
            <a:r>
              <a:rPr lang="zh-CN" altLang="en-US" dirty="0"/>
              <a:t> </a:t>
            </a:r>
            <a:r>
              <a:rPr lang="en-US" dirty="0"/>
              <a:t>on </a:t>
            </a:r>
            <a:r>
              <a:rPr lang="en-US" altLang="zh-CN" dirty="0"/>
              <a:t>the</a:t>
            </a:r>
            <a:r>
              <a:rPr lang="zh-CN" altLang="en-US" dirty="0"/>
              <a:t> </a:t>
            </a:r>
            <a:r>
              <a:rPr lang="en-US" dirty="0"/>
              <a:t>max CBW</a:t>
            </a:r>
            <a:r>
              <a:rPr lang="zh-CN" altLang="en-US" dirty="0"/>
              <a:t> </a:t>
            </a:r>
            <a:r>
              <a:rPr lang="en-US" altLang="zh-CN" dirty="0"/>
              <a:t>for</a:t>
            </a:r>
            <a:r>
              <a:rPr lang="zh-CN" altLang="en-US" dirty="0"/>
              <a:t> </a:t>
            </a:r>
            <a:r>
              <a:rPr lang="en-US" altLang="zh-CN" dirty="0"/>
              <a:t>UL</a:t>
            </a:r>
            <a:r>
              <a:rPr lang="zh-CN" altLang="en-US" dirty="0"/>
              <a:t> </a:t>
            </a:r>
            <a:r>
              <a:rPr lang="en-US" altLang="zh-CN" dirty="0"/>
              <a:t>and</a:t>
            </a:r>
            <a:r>
              <a:rPr lang="zh-CN" altLang="en-US" dirty="0"/>
              <a:t> </a:t>
            </a:r>
            <a:r>
              <a:rPr lang="en-US" altLang="zh-CN" dirty="0"/>
              <a:t>DL</a:t>
            </a:r>
            <a:endParaRPr lang="en-US" dirty="0"/>
          </a:p>
        </p:txBody>
      </p:sp>
      <p:sp>
        <p:nvSpPr>
          <p:cNvPr id="3" name="Subtitle 2">
            <a:extLst>
              <a:ext uri="{FF2B5EF4-FFF2-40B4-BE49-F238E27FC236}">
                <a16:creationId xmlns:a16="http://schemas.microsoft.com/office/drawing/2014/main" id="{107B25E1-9E95-BA1E-55A2-64BA531B1B33}"/>
              </a:ext>
            </a:extLst>
          </p:cNvPr>
          <p:cNvSpPr>
            <a:spLocks noGrp="1"/>
          </p:cNvSpPr>
          <p:nvPr>
            <p:ph type="subTitle" idx="1"/>
          </p:nvPr>
        </p:nvSpPr>
        <p:spPr>
          <a:xfrm>
            <a:off x="1524000" y="4571032"/>
            <a:ext cx="9144000" cy="1655762"/>
          </a:xfrm>
        </p:spPr>
        <p:txBody>
          <a:bodyPr/>
          <a:lstStyle/>
          <a:p>
            <a:r>
              <a:rPr lang="en-US" altLang="zh-CN" dirty="0"/>
              <a:t>RAN4</a:t>
            </a:r>
            <a:r>
              <a:rPr lang="zh-CN" altLang="en-US" dirty="0"/>
              <a:t> </a:t>
            </a:r>
            <a:r>
              <a:rPr lang="en-US" altLang="zh-CN" dirty="0"/>
              <a:t>Chair</a:t>
            </a:r>
            <a:endParaRPr lang="en-US" dirty="0"/>
          </a:p>
        </p:txBody>
      </p:sp>
      <p:sp>
        <p:nvSpPr>
          <p:cNvPr id="4" name="TextBox 3">
            <a:extLst>
              <a:ext uri="{FF2B5EF4-FFF2-40B4-BE49-F238E27FC236}">
                <a16:creationId xmlns:a16="http://schemas.microsoft.com/office/drawing/2014/main" id="{06860158-5BC3-8EBD-ADB4-70EE84F95179}"/>
              </a:ext>
            </a:extLst>
          </p:cNvPr>
          <p:cNvSpPr txBox="1"/>
          <p:nvPr/>
        </p:nvSpPr>
        <p:spPr>
          <a:xfrm>
            <a:off x="600501" y="106700"/>
            <a:ext cx="10440537" cy="1477328"/>
          </a:xfrm>
          <a:prstGeom prst="rect">
            <a:avLst/>
          </a:prstGeom>
          <a:noFill/>
        </p:spPr>
        <p:txBody>
          <a:bodyPr wrap="square" rtlCol="0">
            <a:spAutoFit/>
          </a:bodyPr>
          <a:lstStyle/>
          <a:p>
            <a:r>
              <a:rPr lang="en-US" dirty="0"/>
              <a:t>3GPP TSG-RAN4 Meeting  #118						R4-260</a:t>
            </a:r>
            <a:r>
              <a:rPr lang="en-US" altLang="zh-CN" dirty="0"/>
              <a:t>2322</a:t>
            </a:r>
            <a:endParaRPr lang="en-US" dirty="0"/>
          </a:p>
          <a:p>
            <a:r>
              <a:rPr lang="en-US" dirty="0"/>
              <a:t>Gothenburg, Sweden, Feb. 09-13, 2026</a:t>
            </a:r>
          </a:p>
          <a:p>
            <a:endParaRPr lang="en-US" dirty="0"/>
          </a:p>
          <a:p>
            <a:r>
              <a:rPr lang="en-US" dirty="0"/>
              <a:t>Agenda item:	8.</a:t>
            </a:r>
            <a:r>
              <a:rPr lang="en-US" altLang="zh-CN" dirty="0"/>
              <a:t>1</a:t>
            </a:r>
            <a:endParaRPr lang="en-US" dirty="0"/>
          </a:p>
          <a:p>
            <a:r>
              <a:rPr lang="en-US" dirty="0"/>
              <a:t>Document for:</a:t>
            </a:r>
            <a:r>
              <a:rPr lang="zh-CN" altLang="en-US" dirty="0"/>
              <a:t> </a:t>
            </a:r>
            <a:r>
              <a:rPr lang="en-US" altLang="zh-CN" dirty="0"/>
              <a:t>	Approval</a:t>
            </a:r>
            <a:r>
              <a:rPr lang="en-US" dirty="0"/>
              <a:t>	</a:t>
            </a:r>
          </a:p>
        </p:txBody>
      </p:sp>
    </p:spTree>
    <p:extLst>
      <p:ext uri="{BB962C8B-B14F-4D97-AF65-F5344CB8AC3E}">
        <p14:creationId xmlns:p14="http://schemas.microsoft.com/office/powerpoint/2010/main" val="38105936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3A79924-CE80-C2F1-B629-FD2F18342E2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D3797CA8-9A41-810B-4330-E0F4BAD9E6EB}"/>
              </a:ext>
            </a:extLst>
          </p:cNvPr>
          <p:cNvSpPr>
            <a:spLocks noGrp="1"/>
          </p:cNvSpPr>
          <p:nvPr>
            <p:ph type="title"/>
          </p:nvPr>
        </p:nvSpPr>
        <p:spPr>
          <a:xfrm>
            <a:off x="269488" y="18255"/>
            <a:ext cx="10515600" cy="1325563"/>
          </a:xfrm>
        </p:spPr>
        <p:txBody>
          <a:bodyPr>
            <a:normAutofit/>
          </a:bodyPr>
          <a:lstStyle/>
          <a:p>
            <a:r>
              <a:rPr lang="en-US" altLang="zh-CN" sz="3600" dirty="0"/>
              <a:t>DL</a:t>
            </a:r>
            <a:endParaRPr lang="en-US" sz="3600" dirty="0"/>
          </a:p>
        </p:txBody>
      </p:sp>
      <p:sp>
        <p:nvSpPr>
          <p:cNvPr id="3" name="Content Placeholder 2">
            <a:extLst>
              <a:ext uri="{FF2B5EF4-FFF2-40B4-BE49-F238E27FC236}">
                <a16:creationId xmlns:a16="http://schemas.microsoft.com/office/drawing/2014/main" id="{CB551449-EEF4-C3AB-0324-0D1C1F5C8764}"/>
              </a:ext>
            </a:extLst>
          </p:cNvPr>
          <p:cNvSpPr>
            <a:spLocks noGrp="1"/>
          </p:cNvSpPr>
          <p:nvPr>
            <p:ph idx="1"/>
          </p:nvPr>
        </p:nvSpPr>
        <p:spPr>
          <a:xfrm>
            <a:off x="269488" y="1108366"/>
            <a:ext cx="11085149" cy="5136318"/>
          </a:xfrm>
        </p:spPr>
        <p:txBody>
          <a:bodyPr>
            <a:normAutofit lnSpcReduction="10000"/>
          </a:bodyPr>
          <a:lstStyle/>
          <a:p>
            <a:pPr lvl="1" hangingPunct="0"/>
            <a:r>
              <a:rPr lang="en-US" altLang="zh-CN" u="sng" dirty="0"/>
              <a:t>DL in ~7GHz</a:t>
            </a:r>
            <a:endParaRPr lang="en-US" altLang="zh-CN" dirty="0"/>
          </a:p>
          <a:p>
            <a:pPr lvl="2" algn="just" hangingPunct="0"/>
            <a:r>
              <a:rPr lang="en-US" altLang="zh-CN" dirty="0"/>
              <a:t>To support 400MHz</a:t>
            </a:r>
            <a:endParaRPr lang="zh-CN" altLang="zh-CN" sz="1400" dirty="0"/>
          </a:p>
          <a:p>
            <a:pPr lvl="3" algn="just" hangingPunct="0"/>
            <a:r>
              <a:rPr lang="en-US" altLang="zh-CN" dirty="0"/>
              <a:t>From network perspective, single CC 400MHz max BS CBW is feasible and preferrable</a:t>
            </a:r>
            <a:endParaRPr lang="zh-CN" altLang="zh-CN" sz="1200" dirty="0"/>
          </a:p>
          <a:p>
            <a:pPr lvl="3" algn="just" hangingPunct="0"/>
            <a:r>
              <a:rPr lang="en-US" altLang="zh-CN" dirty="0"/>
              <a:t>From UE perspective, single CC 400MHz max CBW is challenging but feasible. 200MHz max CBW is preferred by the majority UE vendors. The feasibility of UE to support single CC 400MHz max CBW will be further studied. </a:t>
            </a:r>
            <a:endParaRPr lang="zh-CN" altLang="zh-CN" sz="1200" dirty="0"/>
          </a:p>
          <a:p>
            <a:pPr lvl="4" algn="just" hangingPunct="0"/>
            <a:r>
              <a:rPr lang="en-US" altLang="zh-CN" dirty="0"/>
              <a:t>Subject to further fact check, it is referenced by some companies that commercial FR1 devices already support 400MHz for intra-band non-contiguous CA in n77, common architecture is single antenna with shared LNA . Other companies have different view on the referred commercial FR1 devices and believe the related observation does not reflect the facts. It is noted that the observation son the commercial FR1 devices in NR does not represent RAN4’s consensus.</a:t>
            </a:r>
            <a:endParaRPr lang="zh-CN" altLang="zh-CN" sz="1200" dirty="0"/>
          </a:p>
          <a:p>
            <a:pPr lvl="2" algn="just" hangingPunct="0"/>
            <a:r>
              <a:rPr lang="en-US" altLang="zh-CN" dirty="0"/>
              <a:t>RAN4 has no consensus regarding the difference between single CC 400MHz and 200+200MHz CA from both NW and UE perspectives, in terms of power consumption, implementation complexity, spectrum efficiency, overhead, HARQ process, etc. RAN4 will continue the study in coming meetings. </a:t>
            </a:r>
            <a:endParaRPr lang="zh-CN" altLang="zh-CN" sz="1400" dirty="0"/>
          </a:p>
          <a:p>
            <a:pPr lvl="3" algn="just" hangingPunct="0"/>
            <a:r>
              <a:rPr lang="en-US" altLang="zh-CN" dirty="0"/>
              <a:t>This study is not aiming to do the </a:t>
            </a:r>
            <a:r>
              <a:rPr lang="en-US" altLang="zh-CN" dirty="0" err="1"/>
              <a:t>downselection</a:t>
            </a:r>
            <a:r>
              <a:rPr lang="en-US" altLang="zh-CN" dirty="0"/>
              <a:t> between single CC and CA.</a:t>
            </a:r>
            <a:endParaRPr lang="zh-CN" altLang="zh-CN" sz="1200" dirty="0"/>
          </a:p>
          <a:p>
            <a:pPr lvl="2" algn="just" hangingPunct="0"/>
            <a:r>
              <a:rPr lang="en-US" altLang="zh-CN" dirty="0"/>
              <a:t>Other spectrum which potentially has more than 200MHz is not precluded.</a:t>
            </a:r>
            <a:r>
              <a:rPr lang="zh-CN" altLang="zh-CN" dirty="0"/>
              <a:t> </a:t>
            </a:r>
            <a:endParaRPr lang="en-US" dirty="0"/>
          </a:p>
        </p:txBody>
      </p:sp>
    </p:spTree>
    <p:extLst>
      <p:ext uri="{BB962C8B-B14F-4D97-AF65-F5344CB8AC3E}">
        <p14:creationId xmlns:p14="http://schemas.microsoft.com/office/powerpoint/2010/main" val="31887167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335E02-EFAA-B491-A395-B55B9CDC189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437D6A40-1823-4364-82A5-ADD280B7A34E}"/>
              </a:ext>
            </a:extLst>
          </p:cNvPr>
          <p:cNvSpPr>
            <a:spLocks noGrp="1"/>
          </p:cNvSpPr>
          <p:nvPr>
            <p:ph type="title"/>
          </p:nvPr>
        </p:nvSpPr>
        <p:spPr>
          <a:xfrm>
            <a:off x="269488" y="18255"/>
            <a:ext cx="10515600" cy="1325563"/>
          </a:xfrm>
        </p:spPr>
        <p:txBody>
          <a:bodyPr>
            <a:normAutofit/>
          </a:bodyPr>
          <a:lstStyle/>
          <a:p>
            <a:r>
              <a:rPr lang="en-US" altLang="zh-CN" sz="3600" dirty="0"/>
              <a:t>UL</a:t>
            </a:r>
            <a:endParaRPr lang="en-US" sz="3600" dirty="0"/>
          </a:p>
        </p:txBody>
      </p:sp>
      <p:sp>
        <p:nvSpPr>
          <p:cNvPr id="3" name="Content Placeholder 2">
            <a:extLst>
              <a:ext uri="{FF2B5EF4-FFF2-40B4-BE49-F238E27FC236}">
                <a16:creationId xmlns:a16="http://schemas.microsoft.com/office/drawing/2014/main" id="{0E4C6311-4375-F80E-A790-6DE9EA1F595A}"/>
              </a:ext>
            </a:extLst>
          </p:cNvPr>
          <p:cNvSpPr>
            <a:spLocks noGrp="1"/>
          </p:cNvSpPr>
          <p:nvPr>
            <p:ph idx="1"/>
          </p:nvPr>
        </p:nvSpPr>
        <p:spPr>
          <a:xfrm>
            <a:off x="269488" y="1253330"/>
            <a:ext cx="11195681" cy="4835236"/>
          </a:xfrm>
        </p:spPr>
        <p:txBody>
          <a:bodyPr>
            <a:normAutofit/>
          </a:bodyPr>
          <a:lstStyle/>
          <a:p>
            <a:pPr lvl="1" hangingPunct="0"/>
            <a:r>
              <a:rPr lang="en-US" altLang="zh-CN" u="sng" dirty="0"/>
              <a:t>UL in ~7GHz</a:t>
            </a:r>
            <a:endParaRPr lang="en-US" altLang="zh-CN" dirty="0"/>
          </a:p>
          <a:p>
            <a:pPr lvl="2" algn="just" hangingPunct="0"/>
            <a:r>
              <a:rPr lang="en-US" altLang="zh-CN" dirty="0"/>
              <a:t>200MHz max CBW is taken as the baseline for UE.</a:t>
            </a:r>
            <a:endParaRPr lang="zh-CN" altLang="zh-CN" sz="1400" dirty="0"/>
          </a:p>
          <a:p>
            <a:pPr lvl="3" algn="just" hangingPunct="0"/>
            <a:r>
              <a:rPr lang="en-US" altLang="zh-CN" dirty="0"/>
              <a:t>200MHz max CBW is feasible. </a:t>
            </a:r>
            <a:endParaRPr lang="zh-CN" altLang="zh-CN" sz="1200" dirty="0"/>
          </a:p>
          <a:p>
            <a:pPr lvl="3" algn="just" hangingPunct="0"/>
            <a:r>
              <a:rPr lang="en-US" altLang="zh-CN" dirty="0"/>
              <a:t>400MHz max CBW for UE is generally considered as infeasible by majority UE vendors</a:t>
            </a:r>
            <a:endParaRPr lang="zh-CN" altLang="zh-CN" sz="1200" dirty="0"/>
          </a:p>
          <a:p>
            <a:pPr lvl="4" algn="just" hangingPunct="0"/>
            <a:r>
              <a:rPr lang="en-US" altLang="zh-CN" dirty="0"/>
              <a:t>Some UE vendors consider it is feasible to support 400MHz max CBW for UE.</a:t>
            </a:r>
            <a:endParaRPr lang="zh-CN" altLang="zh-CN" sz="1200" dirty="0"/>
          </a:p>
          <a:p>
            <a:pPr lvl="3" algn="just" hangingPunct="0"/>
            <a:r>
              <a:rPr lang="en-US" altLang="zh-CN" dirty="0"/>
              <a:t>RAN4 will continue the study on the feasibility to support 400MHz max CBW at UE. If the feasibility to support 400MHz as single CC at UE is confirmed, this agreement can be revisited.</a:t>
            </a:r>
            <a:endParaRPr lang="zh-CN" altLang="zh-CN" sz="1200" dirty="0"/>
          </a:p>
          <a:p>
            <a:pPr lvl="3" algn="just" hangingPunct="0"/>
            <a:r>
              <a:rPr lang="en-US" altLang="zh-CN" dirty="0"/>
              <a:t>This agreement is from RAN4 perspective. It should not be used to preclude introducing CBW more than 200MHz in the future.</a:t>
            </a:r>
            <a:endParaRPr lang="zh-CN" altLang="zh-CN" sz="1200" dirty="0"/>
          </a:p>
          <a:p>
            <a:pPr lvl="2" algn="just" hangingPunct="0"/>
            <a:r>
              <a:rPr lang="en-US" altLang="zh-CN" dirty="0"/>
              <a:t>It is considered as feasible and preferrable to support 400MHz max BS CBW from network perspective.</a:t>
            </a:r>
            <a:endParaRPr lang="zh-CN" altLang="zh-CN" sz="1400" dirty="0"/>
          </a:p>
          <a:p>
            <a:pPr lvl="2" algn="just" hangingPunct="0"/>
            <a:r>
              <a:rPr lang="en-US" altLang="zh-CN" dirty="0"/>
              <a:t>Other spectrum which potentially has more than 200MHz is not precluded. </a:t>
            </a:r>
            <a:endParaRPr lang="zh-CN" altLang="zh-CN" sz="1400" dirty="0"/>
          </a:p>
          <a:p>
            <a:pPr lvl="1" hangingPunct="0"/>
            <a:endParaRPr lang="en-US" altLang="zh-CN" dirty="0"/>
          </a:p>
        </p:txBody>
      </p:sp>
    </p:spTree>
    <p:extLst>
      <p:ext uri="{BB962C8B-B14F-4D97-AF65-F5344CB8AC3E}">
        <p14:creationId xmlns:p14="http://schemas.microsoft.com/office/powerpoint/2010/main" val="190726580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81977B2-5125-3F3E-6AD1-B54527533828}"/>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A7DB539-DAB5-9C39-4528-0CDE989BEB8D}"/>
              </a:ext>
            </a:extLst>
          </p:cNvPr>
          <p:cNvSpPr>
            <a:spLocks noGrp="1"/>
          </p:cNvSpPr>
          <p:nvPr>
            <p:ph idx="1"/>
          </p:nvPr>
        </p:nvSpPr>
        <p:spPr>
          <a:xfrm>
            <a:off x="269488" y="1253330"/>
            <a:ext cx="11653024" cy="4835236"/>
          </a:xfrm>
        </p:spPr>
        <p:txBody>
          <a:bodyPr>
            <a:normAutofit/>
          </a:bodyPr>
          <a:lstStyle/>
          <a:p>
            <a:pPr lvl="1" hangingPunct="0"/>
            <a:endParaRPr lang="en-US" altLang="zh-CN" dirty="0"/>
          </a:p>
          <a:p>
            <a:pPr lvl="1" hangingPunct="0"/>
            <a:r>
              <a:rPr lang="en-US" altLang="zh-CN" dirty="0"/>
              <a:t>It is FFS if and how to jointly consider the device type and max UE CBW</a:t>
            </a:r>
            <a:r>
              <a:rPr lang="zh-CN" altLang="zh-CN" dirty="0"/>
              <a:t> </a:t>
            </a:r>
            <a:endParaRPr lang="en-US" dirty="0"/>
          </a:p>
        </p:txBody>
      </p:sp>
    </p:spTree>
    <p:extLst>
      <p:ext uri="{BB962C8B-B14F-4D97-AF65-F5344CB8AC3E}">
        <p14:creationId xmlns:p14="http://schemas.microsoft.com/office/powerpoint/2010/main" val="206648142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2432</TotalTime>
  <Words>414</Words>
  <Application>Microsoft Macintosh PowerPoint</Application>
  <PresentationFormat>宽屏</PresentationFormat>
  <Paragraphs>28</Paragraphs>
  <Slides>4</Slides>
  <Notes>0</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4</vt:i4>
      </vt:variant>
    </vt:vector>
  </HeadingPairs>
  <TitlesOfParts>
    <vt:vector size="8" baseType="lpstr">
      <vt:lpstr>Aptos</vt:lpstr>
      <vt:lpstr>Aptos Display</vt:lpstr>
      <vt:lpstr>Arial</vt:lpstr>
      <vt:lpstr>Office Theme</vt:lpstr>
      <vt:lpstr>Working Agreements on the max CBW for UL and DL</vt:lpstr>
      <vt:lpstr>DL</vt:lpstr>
      <vt:lpstr>UL</vt:lpstr>
      <vt:lpstr>PowerPoint 演示文稿</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Working Agreements on max. CBW</dc:title>
  <dc:subject/>
  <dc:creator>RAN4 Chair</dc:creator>
  <cp:keywords/>
  <dc:description/>
  <cp:lastModifiedBy>Ruixin WANG</cp:lastModifiedBy>
  <cp:revision>68</cp:revision>
  <dcterms:created xsi:type="dcterms:W3CDTF">2026-02-10T07:57:34Z</dcterms:created>
  <dcterms:modified xsi:type="dcterms:W3CDTF">2026-02-13T14:24:06Z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1770877334</vt:lpwstr>
  </property>
</Properties>
</file>