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FFFF"/>
    <a:srgbClr val="BFF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ad, Seyed Ali" userId="91ea363e-b91a-4b7d-8cf6-ee649c946848" providerId="ADAL" clId="{C4190056-0FF4-44DC-A63C-425DCA274C5B}"/>
    <pc:docChg chg="undo redo custSel modSld sldOrd">
      <pc:chgData name="Arad, Seyed Ali" userId="91ea363e-b91a-4b7d-8cf6-ee649c946848" providerId="ADAL" clId="{C4190056-0FF4-44DC-A63C-425DCA274C5B}" dt="2025-01-29T17:47:22.128" v="1507" actId="20577"/>
      <pc:docMkLst>
        <pc:docMk/>
      </pc:docMkLst>
      <pc:sldChg chg="modSp mod">
        <pc:chgData name="Arad, Seyed Ali" userId="91ea363e-b91a-4b7d-8cf6-ee649c946848" providerId="ADAL" clId="{C4190056-0FF4-44DC-A63C-425DCA274C5B}" dt="2025-01-29T16:31:43.185" v="1442" actId="20577"/>
        <pc:sldMkLst>
          <pc:docMk/>
          <pc:sldMk cId="3421332272" sldId="256"/>
        </pc:sldMkLst>
      </pc:sldChg>
      <pc:sldChg chg="addSp delSp modSp mod">
        <pc:chgData name="Arad, Seyed Ali" userId="91ea363e-b91a-4b7d-8cf6-ee649c946848" providerId="ADAL" clId="{C4190056-0FF4-44DC-A63C-425DCA274C5B}" dt="2025-01-29T17:46:26.193" v="1499" actId="20577"/>
        <pc:sldMkLst>
          <pc:docMk/>
          <pc:sldMk cId="322413719" sldId="257"/>
        </pc:sldMkLst>
      </pc:sldChg>
      <pc:sldChg chg="addSp modSp mod ord">
        <pc:chgData name="Arad, Seyed Ali" userId="91ea363e-b91a-4b7d-8cf6-ee649c946848" providerId="ADAL" clId="{C4190056-0FF4-44DC-A63C-425DCA274C5B}" dt="2025-01-29T17:47:22.128" v="1507" actId="20577"/>
        <pc:sldMkLst>
          <pc:docMk/>
          <pc:sldMk cId="1715327367" sldId="260"/>
        </pc:sldMkLst>
      </pc:sldChg>
      <pc:sldChg chg="modSp mod ord">
        <pc:chgData name="Arad, Seyed Ali" userId="91ea363e-b91a-4b7d-8cf6-ee649c946848" providerId="ADAL" clId="{C4190056-0FF4-44DC-A63C-425DCA274C5B}" dt="2025-01-29T16:16:43.489" v="1031" actId="20577"/>
        <pc:sldMkLst>
          <pc:docMk/>
          <pc:sldMk cId="4202630676" sldId="263"/>
        </pc:sldMkLst>
      </pc:sldChg>
    </pc:docChg>
  </pc:docChgLst>
  <pc:docChgLst>
    <pc:chgData name="Arad, Seyed Ali" userId="91ea363e-b91a-4b7d-8cf6-ee649c946848" providerId="ADAL" clId="{54F30710-9484-4DCB-81BF-773DDD6B3B4D}"/>
    <pc:docChg chg="modSld">
      <pc:chgData name="Arad, Seyed Ali" userId="91ea363e-b91a-4b7d-8cf6-ee649c946848" providerId="ADAL" clId="{54F30710-9484-4DCB-81BF-773DDD6B3B4D}" dt="2025-05-09T18:13:16.821" v="90" actId="108"/>
      <pc:docMkLst>
        <pc:docMk/>
      </pc:docMkLst>
      <pc:sldChg chg="modSp mod">
        <pc:chgData name="Arad, Seyed Ali" userId="91ea363e-b91a-4b7d-8cf6-ee649c946848" providerId="ADAL" clId="{54F30710-9484-4DCB-81BF-773DDD6B3B4D}" dt="2025-05-09T18:13:16.821" v="90" actId="108"/>
        <pc:sldMkLst>
          <pc:docMk/>
          <pc:sldMk cId="3421332272" sldId="256"/>
        </pc:sldMkLst>
        <pc:spChg chg="mod">
          <ac:chgData name="Arad, Seyed Ali" userId="91ea363e-b91a-4b7d-8cf6-ee649c946848" providerId="ADAL" clId="{54F30710-9484-4DCB-81BF-773DDD6B3B4D}" dt="2025-05-09T18:13:16.821" v="90" actId="108"/>
          <ac:spMkLst>
            <pc:docMk/>
            <pc:sldMk cId="3421332272" sldId="256"/>
            <ac:spMk id="3" creationId="{023C63C1-3E8B-0F9C-3A8E-E52ED1FCA69F}"/>
          </ac:spMkLst>
        </pc:spChg>
        <pc:spChg chg="mod">
          <ac:chgData name="Arad, Seyed Ali" userId="91ea363e-b91a-4b7d-8cf6-ee649c946848" providerId="ADAL" clId="{54F30710-9484-4DCB-81BF-773DDD6B3B4D}" dt="2025-05-07T13:13:01.195" v="54" actId="20577"/>
          <ac:spMkLst>
            <pc:docMk/>
            <pc:sldMk cId="3421332272" sldId="256"/>
            <ac:spMk id="4" creationId="{231D8916-6EA1-50FB-E291-44A278EF0ACA}"/>
          </ac:spMkLst>
        </pc:spChg>
        <pc:spChg chg="mod">
          <ac:chgData name="Arad, Seyed Ali" userId="91ea363e-b91a-4b7d-8cf6-ee649c946848" providerId="ADAL" clId="{54F30710-9484-4DCB-81BF-773DDD6B3B4D}" dt="2025-05-09T16:57:26.665" v="89" actId="108"/>
          <ac:spMkLst>
            <pc:docMk/>
            <pc:sldMk cId="3421332272" sldId="256"/>
            <ac:spMk id="5" creationId="{370464B3-6800-451F-B0C4-68FC0CE39F5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07/11/2025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3CF6A-7C46-4DF0-9B0B-D692A0448EB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10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07/11/2025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07/11/2025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07/11/2025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07/11/2025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07/11/2025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748DAB4-7E88-1090-69B4-84ED3A1F1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9086" y="1122363"/>
            <a:ext cx="10149840" cy="2387600"/>
          </a:xfrm>
        </p:spPr>
        <p:txBody>
          <a:bodyPr>
            <a:normAutofit/>
          </a:bodyPr>
          <a:lstStyle/>
          <a:p>
            <a:r>
              <a:rPr lang="en-US" sz="4000" b="1" dirty="0"/>
              <a:t>Motivation for </a:t>
            </a:r>
            <a:r>
              <a:rPr lang="en-US" sz="4000" b="1" dirty="0" smtClean="0"/>
              <a:t>a Rel-20 basket for low-band </a:t>
            </a:r>
            <a:r>
              <a:rPr lang="en-US" sz="4000" b="1" dirty="0"/>
              <a:t>carrier aggregation via </a:t>
            </a:r>
            <a:r>
              <a:rPr lang="en-US" sz="4000" b="1" dirty="0" smtClean="0"/>
              <a:t>switching</a:t>
            </a:r>
            <a:endParaRPr lang="en-GB" sz="40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76324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RAN WG4 Meeting </a:t>
            </a:r>
            <a:r>
              <a:rPr lang="en-US" dirty="0" smtClean="0">
                <a:solidFill>
                  <a:schemeClr val="tx1"/>
                </a:solidFill>
              </a:rPr>
              <a:t>#117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CA" dirty="0" smtClean="0">
                <a:solidFill>
                  <a:schemeClr val="tx1"/>
                </a:solidFill>
              </a:rPr>
              <a:t>Dallas</a:t>
            </a:r>
            <a:r>
              <a:rPr lang="pl-PL" dirty="0" smtClean="0">
                <a:solidFill>
                  <a:schemeClr val="tx1"/>
                </a:solidFill>
              </a:rPr>
              <a:t>, </a:t>
            </a:r>
            <a:r>
              <a:rPr lang="en-CA" dirty="0" smtClean="0">
                <a:solidFill>
                  <a:schemeClr val="tx1"/>
                </a:solidFill>
              </a:rPr>
              <a:t>USA</a:t>
            </a:r>
            <a:r>
              <a:rPr lang="pl-PL" dirty="0" smtClean="0">
                <a:solidFill>
                  <a:schemeClr val="tx1"/>
                </a:solidFill>
              </a:rPr>
              <a:t>, </a:t>
            </a:r>
            <a:r>
              <a:rPr lang="en-CA" dirty="0" smtClean="0">
                <a:solidFill>
                  <a:schemeClr val="tx1"/>
                </a:solidFill>
              </a:rPr>
              <a:t>Nov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en-CA" dirty="0" smtClean="0">
                <a:solidFill>
                  <a:schemeClr val="tx1"/>
                </a:solidFill>
              </a:rPr>
              <a:t>17 </a:t>
            </a:r>
            <a:r>
              <a:rPr lang="pl-PL" dirty="0" smtClean="0">
                <a:solidFill>
                  <a:schemeClr val="tx1"/>
                </a:solidFill>
              </a:rPr>
              <a:t>-</a:t>
            </a:r>
            <a:r>
              <a:rPr lang="en-CA" dirty="0" smtClean="0">
                <a:solidFill>
                  <a:schemeClr val="tx1"/>
                </a:solidFill>
              </a:rPr>
              <a:t> 21</a:t>
            </a:r>
            <a:r>
              <a:rPr lang="pl-PL" dirty="0" smtClean="0">
                <a:solidFill>
                  <a:schemeClr val="tx1"/>
                </a:solidFill>
              </a:rPr>
              <a:t>, </a:t>
            </a:r>
            <a:r>
              <a:rPr lang="pl-PL" dirty="0">
                <a:solidFill>
                  <a:schemeClr val="tx1"/>
                </a:solidFill>
              </a:rPr>
              <a:t>2025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Agenda Item </a:t>
            </a:r>
            <a:r>
              <a:rPr lang="en-US" dirty="0" smtClean="0">
                <a:solidFill>
                  <a:schemeClr val="tx1"/>
                </a:solidFill>
              </a:rPr>
              <a:t>13.1.2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it-IT" dirty="0">
                <a:solidFill>
                  <a:schemeClr val="tx1"/>
                </a:solidFill>
              </a:rPr>
              <a:t>Source</a:t>
            </a:r>
            <a:r>
              <a:rPr lang="it-IT" dirty="0" smtClean="0">
                <a:solidFill>
                  <a:schemeClr val="tx1"/>
                </a:solidFill>
              </a:rPr>
              <a:t>: </a:t>
            </a:r>
            <a:r>
              <a:rPr lang="it-IT" dirty="0">
                <a:solidFill>
                  <a:schemeClr val="tx1"/>
                </a:solidFill>
              </a:rPr>
              <a:t>TELUS, Bell </a:t>
            </a:r>
            <a:r>
              <a:rPr lang="it-IT" dirty="0" smtClean="0">
                <a:solidFill>
                  <a:schemeClr val="tx1"/>
                </a:solidFill>
              </a:rPr>
              <a:t>Mobility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23C63C1-3E8B-0F9C-3A8E-E52ED1FCA69F}"/>
              </a:ext>
            </a:extLst>
          </p:cNvPr>
          <p:cNvSpPr txBox="1">
            <a:spLocks/>
          </p:cNvSpPr>
          <p:nvPr/>
        </p:nvSpPr>
        <p:spPr>
          <a:xfrm>
            <a:off x="10106526" y="433895"/>
            <a:ext cx="1381663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CA" dirty="0">
                <a:solidFill>
                  <a:schemeClr val="tx1"/>
                </a:solidFill>
              </a:rPr>
              <a:t>R4-2521889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015" y="306462"/>
            <a:ext cx="10515600" cy="461547"/>
          </a:xfrm>
        </p:spPr>
        <p:txBody>
          <a:bodyPr>
            <a:noAutofit/>
          </a:bodyPr>
          <a:lstStyle/>
          <a:p>
            <a:r>
              <a:rPr lang="en-US" sz="3200" b="1" dirty="0"/>
              <a:t>Rel-19 </a:t>
            </a:r>
            <a:r>
              <a:rPr lang="en-US" sz="3200" b="1" dirty="0" err="1"/>
              <a:t>NR_LBCA_Sw</a:t>
            </a:r>
            <a:r>
              <a:rPr lang="en-US" sz="3200" b="1" dirty="0"/>
              <a:t> WI </a:t>
            </a:r>
            <a:r>
              <a:rPr lang="en-US" sz="3200" b="1" dirty="0" smtClean="0"/>
              <a:t>status</a:t>
            </a:r>
            <a:endParaRPr lang="en-GB" sz="3200" b="1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E24CD7-6490-9DD1-C5E4-CAA7063C8905}"/>
              </a:ext>
            </a:extLst>
          </p:cNvPr>
          <p:cNvSpPr txBox="1">
            <a:spLocks/>
          </p:cNvSpPr>
          <p:nvPr/>
        </p:nvSpPr>
        <p:spPr>
          <a:xfrm>
            <a:off x="773015" y="1032095"/>
            <a:ext cx="10634351" cy="5395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2400" dirty="0"/>
              <a:t>Current Status: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In Rel-19 3GPP approved new WI (</a:t>
            </a:r>
            <a:r>
              <a:rPr lang="en-US" sz="2000" dirty="0" err="1"/>
              <a:t>NR_LBCA_Sw</a:t>
            </a:r>
            <a:r>
              <a:rPr lang="en-US" sz="2000" dirty="0"/>
              <a:t>) to enable low band-low band CA via switching [1]</a:t>
            </a:r>
          </a:p>
          <a:p>
            <a:pPr lvl="1">
              <a:spcAft>
                <a:spcPts val="600"/>
              </a:spcAft>
            </a:pPr>
            <a:r>
              <a:rPr lang="en-US" sz="2000" dirty="0" smtClean="0"/>
              <a:t>At RAN #109, the core part of the feature has been completed [2]:</a:t>
            </a:r>
            <a:endParaRPr lang="en-US" sz="2000" dirty="0"/>
          </a:p>
          <a:p>
            <a:pPr lvl="2">
              <a:spcAft>
                <a:spcPts val="600"/>
              </a:spcAft>
            </a:pPr>
            <a:r>
              <a:rPr lang="en-US" sz="1800" dirty="0" smtClean="0"/>
              <a:t>Requirements </a:t>
            </a:r>
            <a:r>
              <a:rPr lang="en-US" sz="1800" dirty="0"/>
              <a:t>for the feature </a:t>
            </a:r>
            <a:r>
              <a:rPr lang="en-US" sz="1800" dirty="0" smtClean="0"/>
              <a:t>have been specified for the following band </a:t>
            </a:r>
            <a:r>
              <a:rPr lang="en-US" sz="1800" dirty="0"/>
              <a:t>combinations: </a:t>
            </a:r>
            <a:endParaRPr lang="en-US" sz="1800" dirty="0" smtClean="0"/>
          </a:p>
          <a:p>
            <a:pPr marL="1371600" lvl="3" indent="0">
              <a:spcAft>
                <a:spcPts val="600"/>
              </a:spcAft>
              <a:buNone/>
            </a:pPr>
            <a:r>
              <a:rPr lang="en-US" sz="1600" dirty="0" smtClean="0"/>
              <a:t>CA_n5A-n29A</a:t>
            </a:r>
            <a:r>
              <a:rPr lang="en-US" sz="1600" dirty="0"/>
              <a:t>, CA_n12A-n29A, CA_n14A-n29A, CA_n28A-n67A, </a:t>
            </a:r>
            <a:r>
              <a:rPr lang="en-US" sz="1600" dirty="0" smtClean="0"/>
              <a:t>CA_n29A-n71A</a:t>
            </a:r>
            <a:endParaRPr lang="en-US" sz="1600" dirty="0"/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400" dirty="0" smtClean="0"/>
              <a:t>New basket proposal: </a:t>
            </a:r>
            <a:endParaRPr lang="en-US" sz="2400" dirty="0"/>
          </a:p>
          <a:p>
            <a:pPr lvl="1">
              <a:spcAft>
                <a:spcPts val="600"/>
              </a:spcAft>
            </a:pPr>
            <a:r>
              <a:rPr lang="en-US" sz="2000" dirty="0" smtClean="0"/>
              <a:t>TELUS and Bell hold near-national spectrum holding in band n13 and have spectrum sharing agreement</a:t>
            </a:r>
          </a:p>
          <a:p>
            <a:pPr lvl="2">
              <a:spcAft>
                <a:spcPts val="600"/>
              </a:spcAft>
            </a:pPr>
            <a:r>
              <a:rPr lang="en-CA" sz="1600" dirty="0" smtClean="0"/>
              <a:t>Adding a LB-LB CA combo CA_n13A-n29A would be beneficial to both operators</a:t>
            </a:r>
            <a:endParaRPr lang="en-US" sz="1600" dirty="0"/>
          </a:p>
          <a:p>
            <a:pPr lvl="1">
              <a:spcAft>
                <a:spcPts val="600"/>
              </a:spcAft>
            </a:pPr>
            <a:r>
              <a:rPr lang="en-CA" sz="2000" dirty="0" smtClean="0"/>
              <a:t>Requirements specification is needed for CA_n13A-n29A using the Rel-19 LB-LB CA via switching framework; a new basket within Rel-20 is needed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2413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ounded Rectangle 50"/>
          <p:cNvSpPr/>
          <p:nvPr/>
        </p:nvSpPr>
        <p:spPr>
          <a:xfrm>
            <a:off x="1335419" y="3784084"/>
            <a:ext cx="8137502" cy="2735128"/>
          </a:xfrm>
          <a:prstGeom prst="roundRect">
            <a:avLst>
              <a:gd name="adj" fmla="val 7971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CA" sz="1200" dirty="0" smtClean="0">
                <a:solidFill>
                  <a:schemeClr val="tx1"/>
                </a:solidFill>
              </a:rPr>
              <a:t>Switching operation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1335419" y="1078860"/>
            <a:ext cx="8137502" cy="2269554"/>
          </a:xfrm>
          <a:prstGeom prst="roundRect">
            <a:avLst>
              <a:gd name="adj" fmla="val 7971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CA" sz="1200" dirty="0" smtClean="0">
                <a:solidFill>
                  <a:schemeClr val="tx1"/>
                </a:solidFill>
              </a:rPr>
              <a:t>Band plan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02414"/>
            <a:ext cx="10515600" cy="39835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/>
              <a:t>Scenario </a:t>
            </a:r>
            <a:r>
              <a:rPr lang="en-US" sz="3200" b="1" dirty="0"/>
              <a:t>where this solution is </a:t>
            </a:r>
            <a:r>
              <a:rPr lang="en-US" sz="3200" b="1" dirty="0" smtClean="0"/>
              <a:t>applicable (UE centric view)</a:t>
            </a:r>
            <a:endParaRPr lang="en-GB" sz="3200" b="1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797995" y="2668877"/>
            <a:ext cx="71310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484461" y="1957634"/>
            <a:ext cx="1322261" cy="210510"/>
          </a:xfrm>
          <a:prstGeom prst="rect">
            <a:avLst/>
          </a:prstGeom>
          <a:solidFill>
            <a:srgbClr val="B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100" dirty="0">
                <a:solidFill>
                  <a:schemeClr val="tx1"/>
                </a:solidFill>
              </a:rPr>
              <a:t>n</a:t>
            </a:r>
            <a:r>
              <a:rPr lang="en-CA" sz="1100" dirty="0" smtClean="0">
                <a:solidFill>
                  <a:schemeClr val="tx1"/>
                </a:solidFill>
              </a:rPr>
              <a:t>29 </a:t>
            </a:r>
            <a:r>
              <a:rPr lang="en-CA" sz="1100" dirty="0">
                <a:solidFill>
                  <a:schemeClr val="tx1"/>
                </a:solidFill>
              </a:rPr>
              <a:t>DL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17060" y="2227340"/>
            <a:ext cx="1322261" cy="210510"/>
          </a:xfrm>
          <a:prstGeom prst="rect">
            <a:avLst/>
          </a:prstGeom>
          <a:solidFill>
            <a:srgbClr val="BFFFB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100" dirty="0" smtClean="0">
                <a:solidFill>
                  <a:schemeClr val="tx1"/>
                </a:solidFill>
              </a:rPr>
              <a:t>n13 </a:t>
            </a:r>
            <a:r>
              <a:rPr lang="en-CA" sz="1100" dirty="0">
                <a:solidFill>
                  <a:schemeClr val="tx1"/>
                </a:solidFill>
              </a:rPr>
              <a:t>UL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28983" y="2227340"/>
            <a:ext cx="1322261" cy="210510"/>
          </a:xfrm>
          <a:prstGeom prst="rect">
            <a:avLst/>
          </a:prstGeom>
          <a:solidFill>
            <a:srgbClr val="B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100" dirty="0">
                <a:solidFill>
                  <a:schemeClr val="tx1"/>
                </a:solidFill>
              </a:rPr>
              <a:t>n</a:t>
            </a:r>
            <a:r>
              <a:rPr lang="en-CA" sz="1100" dirty="0" smtClean="0">
                <a:solidFill>
                  <a:schemeClr val="tx1"/>
                </a:solidFill>
              </a:rPr>
              <a:t>13 DL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912576" y="1581802"/>
            <a:ext cx="1216407" cy="213894"/>
          </a:xfrm>
          <a:prstGeom prst="rect">
            <a:avLst/>
          </a:prstGeom>
          <a:solidFill>
            <a:srgbClr val="B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100" dirty="0" smtClean="0">
                <a:solidFill>
                  <a:schemeClr val="tx1"/>
                </a:solidFill>
              </a:rPr>
              <a:t>n12 </a:t>
            </a:r>
            <a:r>
              <a:rPr lang="en-CA" sz="1100" dirty="0">
                <a:solidFill>
                  <a:schemeClr val="tx1"/>
                </a:solidFill>
              </a:rPr>
              <a:t>DL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484461" y="2582673"/>
            <a:ext cx="0" cy="191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274307" y="2779653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 smtClean="0"/>
              <a:t>717</a:t>
            </a:r>
            <a:endParaRPr lang="en-US" sz="1200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3806722" y="2575413"/>
            <a:ext cx="0" cy="191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484913" y="2772234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 smtClean="0"/>
              <a:t>728</a:t>
            </a:r>
            <a:endParaRPr lang="en-US" sz="1200" dirty="0"/>
          </a:p>
        </p:txBody>
      </p:sp>
      <p:cxnSp>
        <p:nvCxnSpPr>
          <p:cNvPr id="19" name="Straight Connector 18"/>
          <p:cNvCxnSpPr/>
          <p:nvPr/>
        </p:nvCxnSpPr>
        <p:spPr>
          <a:xfrm>
            <a:off x="5141694" y="2584811"/>
            <a:ext cx="0" cy="191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931540" y="2781791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 smtClean="0"/>
              <a:t>746</a:t>
            </a:r>
            <a:endParaRPr lang="en-US" sz="1200" dirty="0"/>
          </a:p>
        </p:txBody>
      </p:sp>
      <p:cxnSp>
        <p:nvCxnSpPr>
          <p:cNvPr id="21" name="Straight Connector 20"/>
          <p:cNvCxnSpPr/>
          <p:nvPr/>
        </p:nvCxnSpPr>
        <p:spPr>
          <a:xfrm>
            <a:off x="6444683" y="2584721"/>
            <a:ext cx="0" cy="191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234529" y="2781701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 smtClean="0"/>
              <a:t>756</a:t>
            </a:r>
            <a:endParaRPr lang="en-US" sz="1200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7404487" y="2589733"/>
            <a:ext cx="0" cy="191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194333" y="2786713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 smtClean="0"/>
              <a:t>777</a:t>
            </a:r>
            <a:endParaRPr lang="en-US" sz="1200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8753786" y="2589733"/>
            <a:ext cx="0" cy="191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543632" y="2786713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 smtClean="0"/>
              <a:t>787</a:t>
            </a:r>
            <a:endParaRPr lang="en-US" sz="1200" dirty="0"/>
          </a:p>
        </p:txBody>
      </p:sp>
      <p:sp>
        <p:nvSpPr>
          <p:cNvPr id="27" name="TextBox 26"/>
          <p:cNvSpPr txBox="1"/>
          <p:nvPr/>
        </p:nvSpPr>
        <p:spPr>
          <a:xfrm>
            <a:off x="3786988" y="2769728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 smtClean="0"/>
              <a:t>729</a:t>
            </a:r>
            <a:endParaRPr lang="en-US" sz="1200" dirty="0"/>
          </a:p>
        </p:txBody>
      </p:sp>
      <p:sp>
        <p:nvSpPr>
          <p:cNvPr id="28" name="TextBox 27"/>
          <p:cNvSpPr txBox="1"/>
          <p:nvPr/>
        </p:nvSpPr>
        <p:spPr>
          <a:xfrm>
            <a:off x="6444683" y="1350969"/>
            <a:ext cx="972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 smtClean="0"/>
              <a:t>n14,</a:t>
            </a:r>
          </a:p>
          <a:p>
            <a:r>
              <a:rPr lang="en-CA" sz="1200" dirty="0" smtClean="0"/>
              <a:t>Public safety</a:t>
            </a:r>
            <a:endParaRPr lang="en-US" sz="1200" dirty="0"/>
          </a:p>
        </p:txBody>
      </p:sp>
      <p:sp>
        <p:nvSpPr>
          <p:cNvPr id="29" name="Rectangle 28"/>
          <p:cNvSpPr/>
          <p:nvPr/>
        </p:nvSpPr>
        <p:spPr>
          <a:xfrm>
            <a:off x="5719313" y="5492751"/>
            <a:ext cx="2576147" cy="8100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CA" sz="1200" dirty="0" smtClean="0">
                <a:solidFill>
                  <a:schemeClr val="tx1"/>
                </a:solidFill>
              </a:rPr>
              <a:t>n13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1" name="Trapezoid 30"/>
          <p:cNvSpPr/>
          <p:nvPr/>
        </p:nvSpPr>
        <p:spPr>
          <a:xfrm>
            <a:off x="5917259" y="5925147"/>
            <a:ext cx="855345" cy="377679"/>
          </a:xfrm>
          <a:prstGeom prst="trapezoi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200" dirty="0">
                <a:solidFill>
                  <a:schemeClr val="tx1"/>
                </a:solidFill>
              </a:rPr>
              <a:t>R</a:t>
            </a:r>
            <a:r>
              <a:rPr lang="en-CA" sz="1200" dirty="0" smtClean="0">
                <a:solidFill>
                  <a:schemeClr val="tx1"/>
                </a:solidFill>
              </a:rPr>
              <a:t>x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3" name="Trapezoid 32"/>
          <p:cNvSpPr/>
          <p:nvPr/>
        </p:nvSpPr>
        <p:spPr>
          <a:xfrm>
            <a:off x="7237758" y="5925147"/>
            <a:ext cx="855345" cy="377679"/>
          </a:xfrm>
          <a:prstGeom prst="trapezoi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200" dirty="0" err="1">
                <a:solidFill>
                  <a:schemeClr val="tx1"/>
                </a:solidFill>
              </a:rPr>
              <a:t>T</a:t>
            </a:r>
            <a:r>
              <a:rPr lang="en-CA" sz="1200" dirty="0" err="1" smtClean="0">
                <a:solidFill>
                  <a:schemeClr val="tx1"/>
                </a:solidFill>
              </a:rPr>
              <a:t>x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339067" y="5492751"/>
            <a:ext cx="2576147" cy="8100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CA" sz="1200" dirty="0" smtClean="0">
                <a:solidFill>
                  <a:schemeClr val="tx1"/>
                </a:solidFill>
              </a:rPr>
              <a:t>n29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36" name="Trapezoid 35"/>
          <p:cNvSpPr/>
          <p:nvPr/>
        </p:nvSpPr>
        <p:spPr>
          <a:xfrm>
            <a:off x="2554991" y="5925147"/>
            <a:ext cx="855345" cy="377679"/>
          </a:xfrm>
          <a:prstGeom prst="trapezoi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200" dirty="0">
                <a:solidFill>
                  <a:schemeClr val="tx1"/>
                </a:solidFill>
              </a:rPr>
              <a:t>R</a:t>
            </a:r>
            <a:r>
              <a:rPr lang="en-CA" sz="1200" dirty="0" smtClean="0">
                <a:solidFill>
                  <a:schemeClr val="tx1"/>
                </a:solidFill>
              </a:rPr>
              <a:t>x</a:t>
            </a:r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5391689" y="4280118"/>
            <a:ext cx="0" cy="2906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 flipV="1">
            <a:off x="5174974" y="4063403"/>
            <a:ext cx="216715" cy="21671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5400000" flipH="1" flipV="1">
            <a:off x="5391689" y="4063027"/>
            <a:ext cx="216715" cy="21671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5391689" y="4570741"/>
            <a:ext cx="1380915" cy="7292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H="1">
            <a:off x="4082139" y="4565729"/>
            <a:ext cx="1309549" cy="729669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3912576" y="2570386"/>
            <a:ext cx="0" cy="1918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6457599" y="2227340"/>
            <a:ext cx="953105" cy="210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630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200" b="1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91184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000" dirty="0"/>
              <a:t>[1] RP-243317: </a:t>
            </a:r>
            <a:r>
              <a:rPr lang="en-US" sz="2000" dirty="0"/>
              <a:t>New WID on low band carrier aggregation via switching</a:t>
            </a:r>
          </a:p>
          <a:p>
            <a:pPr marL="0" indent="0">
              <a:buNone/>
            </a:pPr>
            <a:r>
              <a:rPr lang="en-US" sz="2000" dirty="0"/>
              <a:t>[2] </a:t>
            </a:r>
            <a:r>
              <a:rPr lang="en-US" sz="2000" dirty="0" smtClean="0"/>
              <a:t>RP-252800: </a:t>
            </a:r>
            <a:r>
              <a:rPr lang="en-US" sz="2000" dirty="0"/>
              <a:t>Status report for WI Low band carrier aggregation via switching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928139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f4ab56b7-6ec4-4073-8d92-ac7cc2e7a5df}" enabled="1" method="Privileged" siteId="{49dfc6a3-5fb7-49f4-adea-c54e725bb85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4042</TotalTime>
  <Words>227</Words>
  <Application>Microsoft Office PowerPoint</Application>
  <PresentationFormat>Widescreen</PresentationFormat>
  <Paragraphs>41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Nokia Pure Text Light</vt:lpstr>
      <vt:lpstr>Office Theme</vt:lpstr>
      <vt:lpstr>Motivation for a Rel-20 basket for low-band carrier aggregation via switching</vt:lpstr>
      <vt:lpstr>Rel-19 NR_LBCA_Sw WI status</vt:lpstr>
      <vt:lpstr>Scenario where this solution is applicable (UE centric view)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a new work item on low band carrier aggregation via switching in Rel-20</dc:title>
  <dc:creator>Navaneeth Madan Gopal</dc:creator>
  <cp:lastModifiedBy>Ivo Maljevic</cp:lastModifiedBy>
  <cp:revision>40</cp:revision>
  <dcterms:created xsi:type="dcterms:W3CDTF">2024-11-27T11:31:47Z</dcterms:created>
  <dcterms:modified xsi:type="dcterms:W3CDTF">2025-11-07T15:16:41Z</dcterms:modified>
</cp:coreProperties>
</file>