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1018" r:id="rId6"/>
    <p:sldId id="1015" r:id="rId7"/>
    <p:sldId id="997" r:id="rId8"/>
    <p:sldId id="1001" r:id="rId9"/>
    <p:sldId id="998" r:id="rId10"/>
    <p:sldId id="973" r:id="rId11"/>
    <p:sldId id="999" r:id="rId12"/>
    <p:sldId id="928" r:id="rId13"/>
    <p:sldId id="993" r:id="rId14"/>
    <p:sldId id="986" r:id="rId15"/>
    <p:sldId id="984" r:id="rId16"/>
    <p:sldId id="981" r:id="rId17"/>
    <p:sldId id="992" r:id="rId18"/>
    <p:sldId id="988" r:id="rId19"/>
    <p:sldId id="991" r:id="rId20"/>
    <p:sldId id="1007" r:id="rId21"/>
    <p:sldId id="1006" r:id="rId22"/>
    <p:sldId id="1008" r:id="rId23"/>
    <p:sldId id="1005" r:id="rId24"/>
    <p:sldId id="1003" r:id="rId25"/>
    <p:sldId id="1017" r:id="rId26"/>
    <p:sldId id="1019"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1E9657"/>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5" autoAdjust="0"/>
    <p:restoredTop sz="95557" autoAdjust="0"/>
  </p:normalViewPr>
  <p:slideViewPr>
    <p:cSldViewPr snapToGrid="0">
      <p:cViewPr varScale="1">
        <p:scale>
          <a:sx n="141" d="100"/>
          <a:sy n="141" d="100"/>
        </p:scale>
        <p:origin x="256"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1073596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4176517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103475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6C573-AFDA-0606-9948-385C093FC2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959ED5-2970-C455-EDDC-B99C224DEF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D11699-A057-189F-7BAD-98361BCB347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C4CC2E0-1F0E-490B-9487-B85F4F4B8FB3}"/>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861654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3/Templat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ran/WG4_Radio/TSGR4_114/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no/"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RAN4#116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Yang Tang</a:t>
            </a:r>
            <a:endParaRPr lang="en-US" dirty="0">
              <a:latin typeface="+mj-ea"/>
              <a:ea typeface="+mj-ea"/>
            </a:endParaRP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altLang="zh-CN" sz="1400" b="1" dirty="0">
                <a:latin typeface="微软雅黑" panose="020B0503020204020204" pitchFamily="34" charset="-122"/>
                <a:ea typeface="微软雅黑" panose="020B0503020204020204" pitchFamily="34" charset="-122"/>
              </a:rPr>
              <a:t>3GPP TSG-RAN WG4 Meeting #116	</a:t>
            </a:r>
            <a:endParaRPr lang="en-US" altLang="zh-CN" sz="1400" dirty="0">
              <a:latin typeface="微软雅黑" panose="020B0503020204020204" pitchFamily="34" charset="-122"/>
              <a:ea typeface="微软雅黑" panose="020B0503020204020204" pitchFamily="34" charset="-122"/>
            </a:endParaRPr>
          </a:p>
          <a:p>
            <a:r>
              <a:rPr lang="en-US" altLang="zh-CN" sz="1400" b="1" dirty="0">
                <a:latin typeface="微软雅黑" panose="020B0503020204020204" pitchFamily="34" charset="-122"/>
                <a:ea typeface="微软雅黑" panose="020B0503020204020204" pitchFamily="34" charset="-122"/>
              </a:rPr>
              <a:t>Bengaluru, India, 25</a:t>
            </a:r>
            <a:r>
              <a:rPr lang="en-US" altLang="zh-CN" sz="1400" b="1" baseline="30000" dirty="0">
                <a:latin typeface="微软雅黑" panose="020B0503020204020204" pitchFamily="34" charset="-122"/>
                <a:ea typeface="微软雅黑" panose="020B0503020204020204" pitchFamily="34" charset="-122"/>
              </a:rPr>
              <a:t>th</a:t>
            </a:r>
            <a:r>
              <a:rPr lang="en-US" altLang="zh-CN" sz="1400" b="1" dirty="0">
                <a:latin typeface="微软雅黑" panose="020B0503020204020204" pitchFamily="34" charset="-122"/>
                <a:ea typeface="微软雅黑" panose="020B0503020204020204" pitchFamily="34" charset="-122"/>
              </a:rPr>
              <a:t> – 29</a:t>
            </a:r>
            <a:r>
              <a:rPr lang="en-US" altLang="zh-CN" sz="1400" b="1" baseline="30000" dirty="0">
                <a:latin typeface="微软雅黑" panose="020B0503020204020204" pitchFamily="34" charset="-122"/>
                <a:ea typeface="微软雅黑" panose="020B0503020204020204" pitchFamily="34" charset="-122"/>
              </a:rPr>
              <a:t>th</a:t>
            </a:r>
            <a:r>
              <a:rPr lang="en-US" altLang="zh-CN" sz="1400" b="1" dirty="0">
                <a:latin typeface="微软雅黑" panose="020B0503020204020204" pitchFamily="34" charset="-122"/>
                <a:ea typeface="微软雅黑" panose="020B0503020204020204" pitchFamily="34" charset="-122"/>
              </a:rPr>
              <a:t> August, 2025</a:t>
            </a:r>
          </a:p>
          <a:p>
            <a:r>
              <a:rPr lang="en-US" altLang="zh-CN" sz="1400" b="1" dirty="0">
                <a:latin typeface="微软雅黑" panose="020B0503020204020204" pitchFamily="34" charset="-122"/>
                <a:ea typeface="微软雅黑" panose="020B0503020204020204" pitchFamily="34" charset="-122"/>
              </a:rPr>
              <a:t>Agenda Item: 2</a:t>
            </a:r>
            <a:endParaRPr lang="en-US" altLang="zh-CN"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8376233" y="274551"/>
            <a:ext cx="2519149" cy="338554"/>
          </a:xfrm>
          <a:prstGeom prst="rect">
            <a:avLst/>
          </a:prstGeom>
          <a:noFill/>
        </p:spPr>
        <p:txBody>
          <a:bodyPr wrap="square" rtlCol="0">
            <a:spAutoFit/>
          </a:bodyPr>
          <a:lstStyle/>
          <a:p>
            <a:pPr algn="r"/>
            <a:r>
              <a:rPr lang="en-US" sz="1600" b="1" dirty="0">
                <a:latin typeface="+mj-ea"/>
                <a:ea typeface="+mj-ea"/>
              </a:rPr>
              <a:t>R4-2509002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a:t>
            </a:r>
            <a:r>
              <a:rPr lang="en-US" altLang="zh-CN" sz="1400" dirty="0" err="1"/>
              <a:t>for“New</a:t>
            </a:r>
            <a:r>
              <a:rPr lang="en-US" altLang="zh-CN" sz="1400" dirty="0"/>
              <a:t> </a:t>
            </a:r>
            <a:r>
              <a:rPr lang="en-US" altLang="zh-CN" sz="1400" dirty="0" err="1"/>
              <a:t>specifications”in</a:t>
            </a:r>
            <a:r>
              <a:rPr lang="en-US" altLang="zh-CN" sz="1400" dirty="0"/>
              <a:t>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2025</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Aug.15, 2025 09:00 (GMT+02.00) Brussels, Copenhagen, Madrid, Paris</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Sept. 01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Sept. 02</a:t>
            </a:r>
            <a:r>
              <a:rPr lang="en-US" sz="1200" dirty="0">
                <a:solidFill>
                  <a:srgbClr val="FF0000"/>
                </a:solidFill>
              </a:rPr>
              <a:t>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Sept. 04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Sept. 04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Aug. 29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Sept. 04 (Thursday)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targeting completion by </a:t>
            </a:r>
            <a:r>
              <a:rPr lang="en-GB" altLang="zh-CN" sz="1200" dirty="0">
                <a:solidFill>
                  <a:srgbClr val="FF3300"/>
                </a:solidFill>
              </a:rPr>
              <a:t>Sept 2025 </a:t>
            </a:r>
            <a:r>
              <a:rPr lang="en-GB" altLang="zh-CN" sz="1200" dirty="0"/>
              <a:t>but showing less than 100% progress should be accompanied by a request for extension with appropriate justification and plan, along with a revised WI at </a:t>
            </a:r>
            <a:r>
              <a:rPr lang="en-GB" altLang="zh-CN" sz="1200" dirty="0">
                <a:solidFill>
                  <a:srgbClr val="FF3300"/>
                </a:solidFill>
              </a:rPr>
              <a:t>RAN#109</a:t>
            </a:r>
            <a:r>
              <a:rPr lang="en-GB" altLang="zh-CN" sz="1200" dirty="0"/>
              <a:t>. In the absence of such a request, any WI with a Sept. 2025 target and incomplete progress will be considered a request to stop the WI.</a:t>
            </a:r>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is planned to be submitted to RAN plenary for approval, please share the draft version to Carolyn for pre-check no later than </a:t>
            </a:r>
            <a:r>
              <a:rPr lang="en-US" altLang="zh-CN" sz="1400" dirty="0">
                <a:solidFill>
                  <a:srgbClr val="FF3300"/>
                </a:solidFill>
              </a:rPr>
              <a:t>Sept. 04 (Thursday) 23:00 UTC</a:t>
            </a:r>
            <a:r>
              <a:rPr lang="en-US" altLang="zh-CN" sz="1400" dirty="0"/>
              <a:t>.</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an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Aug. 24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Aug. 26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1452432250"/>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https://www.3gpp.org/ftp/tsg_ran/WG4_Radio/TSGR4_116/Inbox/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August 25</a:t>
            </a:r>
            <a:r>
              <a:rPr lang="en-US" sz="1400" baseline="30000" dirty="0">
                <a:solidFill>
                  <a:srgbClr val="FF0000"/>
                </a:solidFill>
              </a:rPr>
              <a:t>th</a:t>
            </a:r>
            <a:r>
              <a:rPr lang="en-US" sz="1400" dirty="0">
                <a:solidFill>
                  <a:srgbClr val="FF0000"/>
                </a:solidFill>
              </a:rPr>
              <a:t> ~ 29</a:t>
            </a:r>
            <a:r>
              <a:rPr lang="en-US" sz="1400" baseline="30000" dirty="0">
                <a:solidFill>
                  <a:srgbClr val="FF0000"/>
                </a:solidFill>
              </a:rPr>
              <a:t>th </a:t>
            </a:r>
            <a:r>
              <a:rPr lang="en-US" sz="1400" dirty="0">
                <a:solidFill>
                  <a:srgbClr val="FF0000"/>
                </a:solidFill>
              </a:rPr>
              <a:t>, 2025</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a:t>BSRF, </a:t>
            </a:r>
            <a:r>
              <a:rPr lang="en-US" altLang="zh-CN" sz="1200" dirty="0" err="1"/>
              <a:t>Demod</a:t>
            </a:r>
            <a:r>
              <a:rPr lang="en-US" altLang="zh-CN" sz="1200" dirty="0"/>
              <a:t>, test, NTN</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in the best effort way.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August 15</a:t>
            </a:r>
            <a:r>
              <a:rPr lang="en-US" sz="1400" baseline="30000" dirty="0">
                <a:solidFill>
                  <a:srgbClr val="FF0000"/>
                </a:solidFill>
                <a:cs typeface="+mn-cs"/>
              </a:rPr>
              <a:t>th</a:t>
            </a:r>
            <a:r>
              <a:rPr lang="en-US" sz="1400" dirty="0">
                <a:solidFill>
                  <a:srgbClr val="FF0000"/>
                </a:solidFill>
                <a:cs typeface="+mn-cs"/>
              </a:rPr>
              <a:t> (Friday) 2025, 23:55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1109525" y="4443460"/>
            <a:ext cx="587449"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 assignment before Mon</a:t>
            </a: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03564" y="5524066"/>
            <a:ext cx="575634" cy="6658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number request &amp; submission</a:t>
            </a:r>
            <a:r>
              <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Arial" charset="0"/>
              </a:rPr>
              <a:t> </a:t>
            </a:r>
          </a:p>
        </p:txBody>
      </p:sp>
      <p:sp>
        <p:nvSpPr>
          <p:cNvPr id="101" name="矩形 100"/>
          <p:cNvSpPr/>
          <p:nvPr/>
        </p:nvSpPr>
        <p:spPr bwMode="auto">
          <a:xfrm>
            <a:off x="4937833" y="3736107"/>
            <a:ext cx="1385484" cy="67570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1" name="矩形 80"/>
          <p:cNvSpPr/>
          <p:nvPr/>
        </p:nvSpPr>
        <p:spPr bwMode="auto">
          <a:xfrm>
            <a:off x="2984762" y="4977917"/>
            <a:ext cx="3338555"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0" name="矩形 79"/>
          <p:cNvSpPr/>
          <p:nvPr/>
        </p:nvSpPr>
        <p:spPr bwMode="auto">
          <a:xfrm>
            <a:off x="9381205" y="4419062"/>
            <a:ext cx="2630686"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79" name="矩形 78"/>
          <p:cNvSpPr/>
          <p:nvPr/>
        </p:nvSpPr>
        <p:spPr bwMode="auto">
          <a:xfrm>
            <a:off x="1755052" y="4419063"/>
            <a:ext cx="3866307"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6" name="Rectangle 77">
            <a:extLst>
              <a:ext uri="{FF2B5EF4-FFF2-40B4-BE49-F238E27FC236}">
                <a16:creationId xmlns:a16="http://schemas.microsoft.com/office/drawing/2014/main" id="{18560DB6-8070-4A8A-B9C8-2CBC509A9ECA}"/>
              </a:ext>
            </a:extLst>
          </p:cNvPr>
          <p:cNvSpPr/>
          <p:nvPr/>
        </p:nvSpPr>
        <p:spPr>
          <a:xfrm>
            <a:off x="2434120"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p>
        </p:txBody>
      </p:sp>
      <p:sp>
        <p:nvSpPr>
          <p:cNvPr id="7" name="Rectangle 77">
            <a:extLst>
              <a:ext uri="{FF2B5EF4-FFF2-40B4-BE49-F238E27FC236}">
                <a16:creationId xmlns:a16="http://schemas.microsoft.com/office/drawing/2014/main" id="{18560DB6-8070-4A8A-B9C8-2CBC509A9ECA}"/>
              </a:ext>
            </a:extLst>
          </p:cNvPr>
          <p:cNvSpPr/>
          <p:nvPr/>
        </p:nvSpPr>
        <p:spPr>
          <a:xfrm>
            <a:off x="370901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8" name="Rectangle 77">
            <a:extLst>
              <a:ext uri="{FF2B5EF4-FFF2-40B4-BE49-F238E27FC236}">
                <a16:creationId xmlns:a16="http://schemas.microsoft.com/office/drawing/2014/main" id="{18560DB6-8070-4A8A-B9C8-2CBC509A9ECA}"/>
              </a:ext>
            </a:extLst>
          </p:cNvPr>
          <p:cNvSpPr/>
          <p:nvPr/>
        </p:nvSpPr>
        <p:spPr>
          <a:xfrm>
            <a:off x="498391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9" name="Rectangle 77">
            <a:extLst>
              <a:ext uri="{FF2B5EF4-FFF2-40B4-BE49-F238E27FC236}">
                <a16:creationId xmlns:a16="http://schemas.microsoft.com/office/drawing/2014/main" id="{18560DB6-8070-4A8A-B9C8-2CBC509A9ECA}"/>
              </a:ext>
            </a:extLst>
          </p:cNvPr>
          <p:cNvSpPr/>
          <p:nvPr/>
        </p:nvSpPr>
        <p:spPr>
          <a:xfrm>
            <a:off x="562135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10" name="Rectangle 77">
            <a:extLst>
              <a:ext uri="{FF2B5EF4-FFF2-40B4-BE49-F238E27FC236}">
                <a16:creationId xmlns:a16="http://schemas.microsoft.com/office/drawing/2014/main" id="{18560DB6-8070-4A8A-B9C8-2CBC509A9ECA}"/>
              </a:ext>
            </a:extLst>
          </p:cNvPr>
          <p:cNvSpPr/>
          <p:nvPr/>
        </p:nvSpPr>
        <p:spPr>
          <a:xfrm>
            <a:off x="625880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89625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12" name="Rectangle 77">
            <a:extLst>
              <a:ext uri="{FF2B5EF4-FFF2-40B4-BE49-F238E27FC236}">
                <a16:creationId xmlns:a16="http://schemas.microsoft.com/office/drawing/2014/main" id="{18560DB6-8070-4A8A-B9C8-2CBC509A9ECA}"/>
              </a:ext>
            </a:extLst>
          </p:cNvPr>
          <p:cNvSpPr/>
          <p:nvPr/>
        </p:nvSpPr>
        <p:spPr>
          <a:xfrm>
            <a:off x="753370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13" name="Rectangle 77">
            <a:extLst>
              <a:ext uri="{FF2B5EF4-FFF2-40B4-BE49-F238E27FC236}">
                <a16:creationId xmlns:a16="http://schemas.microsoft.com/office/drawing/2014/main" id="{18560DB6-8070-4A8A-B9C8-2CBC509A9ECA}"/>
              </a:ext>
            </a:extLst>
          </p:cNvPr>
          <p:cNvSpPr/>
          <p:nvPr/>
        </p:nvSpPr>
        <p:spPr>
          <a:xfrm>
            <a:off x="817115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4" name="Rectangle 77">
            <a:extLst>
              <a:ext uri="{FF2B5EF4-FFF2-40B4-BE49-F238E27FC236}">
                <a16:creationId xmlns:a16="http://schemas.microsoft.com/office/drawing/2014/main" id="{18560DB6-8070-4A8A-B9C8-2CBC509A9ECA}"/>
              </a:ext>
            </a:extLst>
          </p:cNvPr>
          <p:cNvSpPr/>
          <p:nvPr/>
        </p:nvSpPr>
        <p:spPr>
          <a:xfrm>
            <a:off x="880859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15" name="Rectangle 77">
            <a:extLst>
              <a:ext uri="{FF2B5EF4-FFF2-40B4-BE49-F238E27FC236}">
                <a16:creationId xmlns:a16="http://schemas.microsoft.com/office/drawing/2014/main" id="{18560DB6-8070-4A8A-B9C8-2CBC509A9ECA}"/>
              </a:ext>
            </a:extLst>
          </p:cNvPr>
          <p:cNvSpPr/>
          <p:nvPr/>
        </p:nvSpPr>
        <p:spPr>
          <a:xfrm>
            <a:off x="944604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1008349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72094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1796672" y="3208184"/>
            <a:ext cx="3165581" cy="324665"/>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Pre-meeting </a:t>
            </a:r>
            <a:r>
              <a:rPr lang="en-GB" sz="800" kern="0" dirty="0">
                <a:solidFill>
                  <a:srgbClr val="FFFFFF"/>
                </a:solidFill>
                <a:latin typeface="微软雅黑" panose="020B0503020204020204" pitchFamily="34" charset="-122"/>
                <a:ea typeface="微软雅黑" panose="020B0503020204020204" pitchFamily="34" charset="-122"/>
              </a:rPr>
              <a:t>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2" name="Rectangle 67">
            <a:extLst>
              <a:ext uri="{FF2B5EF4-FFF2-40B4-BE49-F238E27FC236}">
                <a16:creationId xmlns:a16="http://schemas.microsoft.com/office/drawing/2014/main" id="{61214404-3E99-431F-A1D1-0A44E2021497}"/>
              </a:ext>
            </a:extLst>
          </p:cNvPr>
          <p:cNvSpPr/>
          <p:nvPr/>
        </p:nvSpPr>
        <p:spPr>
          <a:xfrm>
            <a:off x="5621358" y="3208184"/>
            <a:ext cx="3165580" cy="324665"/>
          </a:xfrm>
          <a:prstGeom prst="rect">
            <a:avLst/>
          </a:prstGeom>
          <a:solidFill>
            <a:srgbClr val="000000"/>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446048" y="3208184"/>
            <a:ext cx="2533466" cy="324665"/>
          </a:xfrm>
          <a:prstGeom prst="rect">
            <a:avLst/>
          </a:prstGeom>
          <a:solidFill>
            <a:srgbClr val="124191"/>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Post-meeting week</a:t>
            </a:r>
          </a:p>
        </p:txBody>
      </p:sp>
      <p:sp>
        <p:nvSpPr>
          <p:cNvPr id="24" name="Rectangle 67">
            <a:extLst>
              <a:ext uri="{FF2B5EF4-FFF2-40B4-BE49-F238E27FC236}">
                <a16:creationId xmlns:a16="http://schemas.microsoft.com/office/drawing/2014/main" id="{61214404-3E99-431F-A1D1-0A44E2021497}"/>
              </a:ext>
            </a:extLst>
          </p:cNvPr>
          <p:cNvSpPr/>
          <p:nvPr/>
        </p:nvSpPr>
        <p:spPr>
          <a:xfrm>
            <a:off x="8808622" y="3208184"/>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45" name="Rectangle 77">
            <a:extLst>
              <a:ext uri="{FF2B5EF4-FFF2-40B4-BE49-F238E27FC236}">
                <a16:creationId xmlns:a16="http://schemas.microsoft.com/office/drawing/2014/main" id="{18560DB6-8070-4A8A-B9C8-2CBC509A9ECA}"/>
              </a:ext>
            </a:extLst>
          </p:cNvPr>
          <p:cNvSpPr/>
          <p:nvPr/>
        </p:nvSpPr>
        <p:spPr>
          <a:xfrm>
            <a:off x="1796672"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46" name="Rectangle 77">
            <a:extLst>
              <a:ext uri="{FF2B5EF4-FFF2-40B4-BE49-F238E27FC236}">
                <a16:creationId xmlns:a16="http://schemas.microsoft.com/office/drawing/2014/main" id="{18560DB6-8070-4A8A-B9C8-2CBC509A9ECA}"/>
              </a:ext>
            </a:extLst>
          </p:cNvPr>
          <p:cNvSpPr/>
          <p:nvPr/>
        </p:nvSpPr>
        <p:spPr>
          <a:xfrm>
            <a:off x="3071568"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47" name="Rectangle 77">
            <a:extLst>
              <a:ext uri="{FF2B5EF4-FFF2-40B4-BE49-F238E27FC236}">
                <a16:creationId xmlns:a16="http://schemas.microsoft.com/office/drawing/2014/main" id="{18560DB6-8070-4A8A-B9C8-2CBC509A9ECA}"/>
              </a:ext>
            </a:extLst>
          </p:cNvPr>
          <p:cNvSpPr/>
          <p:nvPr/>
        </p:nvSpPr>
        <p:spPr>
          <a:xfrm>
            <a:off x="434646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48" name="Rectangle 77">
            <a:extLst>
              <a:ext uri="{FF2B5EF4-FFF2-40B4-BE49-F238E27FC236}">
                <a16:creationId xmlns:a16="http://schemas.microsoft.com/office/drawing/2014/main" id="{18560DB6-8070-4A8A-B9C8-2CBC509A9ECA}"/>
              </a:ext>
            </a:extLst>
          </p:cNvPr>
          <p:cNvSpPr/>
          <p:nvPr/>
        </p:nvSpPr>
        <p:spPr>
          <a:xfrm>
            <a:off x="1135839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4981184" y="3206826"/>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503565" y="4953058"/>
            <a:ext cx="551646"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3071568" y="4446162"/>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summary for topics</a:t>
            </a: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4346463" y="4446162"/>
            <a:ext cx="615789" cy="494821"/>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Formal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summary submission by Saturday</a:t>
            </a: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3710931" y="4446162"/>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Summary review &amp; comments</a:t>
            </a: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3071568"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Initial list for block approval for basket</a:t>
            </a: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4346463" y="4996726"/>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Deadline for flag for block  approval</a:t>
            </a: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5621359"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Updated list for block approval</a:t>
            </a: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6439365" y="5509165"/>
            <a:ext cx="152956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 of meeting notes per day</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allocation </a:t>
            </a: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6454689" y="3832586"/>
            <a:ext cx="1514245" cy="427863"/>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WF/CR template</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8171151" y="5500762"/>
            <a:ext cx="615789" cy="24790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Check-in</a:t>
            </a: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6435457" y="4241649"/>
            <a:ext cx="1557651" cy="1198125"/>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Online discussions &amp;</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GTW conference call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CR for maintenance 2:30pm on Thursday</a:t>
            </a:r>
          </a:p>
          <a:p>
            <a:pPr marL="0" marR="0" lvl="0" indent="0" algn="ctr" defTabSz="514299" rtl="0" eaLnBrk="1" fontAlgn="auto" latinLnBrk="0" hangingPunct="1">
              <a:lnSpc>
                <a:spcPct val="100000"/>
              </a:lnSpc>
              <a:spcBef>
                <a:spcPts val="0"/>
              </a:spcBef>
              <a:spcAft>
                <a:spcPts val="3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TOHRU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request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new&amp;revision</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(10.10.10.10) </a:t>
            </a: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&amp;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4987775" y="5504248"/>
            <a:ext cx="615789" cy="509938"/>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schedule &amp; Ad hoc chair assignment</a:t>
            </a: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433398"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List of email threads for post-meeting </a:t>
            </a: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10084810"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Submission of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post-meeting</a:t>
            </a: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712781"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Comments</a:t>
            </a: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358393"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Approve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post-meeting</a:t>
            </a: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444613" y="3832586"/>
            <a:ext cx="120609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Pre-RAN Action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798112" y="2911736"/>
            <a:ext cx="615789" cy="227266"/>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chairs</a:t>
            </a: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79374" y="2911736"/>
            <a:ext cx="615789" cy="227266"/>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moderator</a:t>
            </a: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358393" y="2911736"/>
            <a:ext cx="615789" cy="22726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delegates</a:t>
            </a:r>
          </a:p>
        </p:txBody>
      </p:sp>
      <p:sp>
        <p:nvSpPr>
          <p:cNvPr id="83" name="文本框 82"/>
          <p:cNvSpPr txBox="1"/>
          <p:nvPr/>
        </p:nvSpPr>
        <p:spPr>
          <a:xfrm>
            <a:off x="3133923" y="4212548"/>
            <a:ext cx="1634494"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Topic Moderator &amp; summary: slide #5</a:t>
            </a:r>
          </a:p>
        </p:txBody>
      </p:sp>
      <p:sp>
        <p:nvSpPr>
          <p:cNvPr id="84" name="文本框 83"/>
          <p:cNvSpPr txBox="1"/>
          <p:nvPr/>
        </p:nvSpPr>
        <p:spPr>
          <a:xfrm>
            <a:off x="3187634" y="5501144"/>
            <a:ext cx="178766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Basket WIs Block approval: slide #7</a:t>
            </a:r>
          </a:p>
        </p:txBody>
      </p:sp>
      <p:sp>
        <p:nvSpPr>
          <p:cNvPr id="85" name="文本框 84"/>
          <p:cNvSpPr txBox="1"/>
          <p:nvPr/>
        </p:nvSpPr>
        <p:spPr>
          <a:xfrm>
            <a:off x="10057547" y="4929177"/>
            <a:ext cx="163378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Post-meeting process: slide #15</a:t>
            </a:r>
          </a:p>
        </p:txBody>
      </p:sp>
      <p:sp>
        <p:nvSpPr>
          <p:cNvPr id="88" name="文本框 87"/>
          <p:cNvSpPr txBox="1"/>
          <p:nvPr/>
        </p:nvSpPr>
        <p:spPr>
          <a:xfrm>
            <a:off x="7933916" y="4528960"/>
            <a:ext cx="79541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GTW Slide #8</a:t>
            </a:r>
          </a:p>
        </p:txBody>
      </p:sp>
      <p:sp>
        <p:nvSpPr>
          <p:cNvPr id="89" name="文本框 88"/>
          <p:cNvSpPr txBox="1"/>
          <p:nvPr/>
        </p:nvSpPr>
        <p:spPr>
          <a:xfrm>
            <a:off x="7933916" y="4872609"/>
            <a:ext cx="8996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Tohru Slide #13</a:t>
            </a:r>
          </a:p>
        </p:txBody>
      </p:sp>
      <p:sp>
        <p:nvSpPr>
          <p:cNvPr id="90" name="文本框 89"/>
          <p:cNvSpPr txBox="1"/>
          <p:nvPr/>
        </p:nvSpPr>
        <p:spPr>
          <a:xfrm>
            <a:off x="7933916" y="5033588"/>
            <a:ext cx="116570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 request Slide #9</a:t>
            </a:r>
          </a:p>
        </p:txBody>
      </p:sp>
      <p:sp>
        <p:nvSpPr>
          <p:cNvPr id="91" name="文本框 90"/>
          <p:cNvSpPr txBox="1"/>
          <p:nvPr/>
        </p:nvSpPr>
        <p:spPr>
          <a:xfrm>
            <a:off x="7943222" y="3884189"/>
            <a:ext cx="118974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WF/CR rules Slide #10</a:t>
            </a:r>
          </a:p>
        </p:txBody>
      </p:sp>
      <p:sp>
        <p:nvSpPr>
          <p:cNvPr id="92" name="文本框 91"/>
          <p:cNvSpPr txBox="1"/>
          <p:nvPr/>
        </p:nvSpPr>
        <p:spPr>
          <a:xfrm>
            <a:off x="7943222" y="4051308"/>
            <a:ext cx="1303562"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TR/TS rules Slide #11/12</a:t>
            </a:r>
          </a:p>
        </p:txBody>
      </p:sp>
      <p:sp>
        <p:nvSpPr>
          <p:cNvPr id="93" name="文本框 92"/>
          <p:cNvSpPr txBox="1"/>
          <p:nvPr/>
        </p:nvSpPr>
        <p:spPr>
          <a:xfrm>
            <a:off x="9892224" y="3875104"/>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#16</a:t>
            </a:r>
          </a:p>
        </p:txBody>
      </p:sp>
      <p:sp>
        <p:nvSpPr>
          <p:cNvPr id="95" name="文本框 94"/>
          <p:cNvSpPr txBox="1"/>
          <p:nvPr/>
        </p:nvSpPr>
        <p:spPr>
          <a:xfrm>
            <a:off x="8763237" y="5520558"/>
            <a:ext cx="142699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Register/check-in Slide #14</a:t>
            </a:r>
          </a:p>
        </p:txBody>
      </p:sp>
      <p:sp>
        <p:nvSpPr>
          <p:cNvPr id="70" name="文本框 69"/>
          <p:cNvSpPr txBox="1"/>
          <p:nvPr/>
        </p:nvSpPr>
        <p:spPr>
          <a:xfrm>
            <a:off x="5632690" y="5579427"/>
            <a:ext cx="758072" cy="27756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5754715" y="5965779"/>
            <a:ext cx="3183376" cy="12787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 (</a:t>
            </a:r>
            <a:r>
              <a:rPr kumimoji="0" lang="en-US"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82" name="文本框 81"/>
          <p:cNvSpPr txBox="1"/>
          <p:nvPr/>
        </p:nvSpPr>
        <p:spPr>
          <a:xfrm>
            <a:off x="7533703" y="6109800"/>
            <a:ext cx="1729091"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No email are expected in RAN4 reflector</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4967915" y="3791546"/>
            <a:ext cx="615789" cy="65331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Moderators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5621358" y="3791547"/>
            <a:ext cx="812487" cy="58255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Flag for maintenance @</a:t>
            </a:r>
            <a:r>
              <a:rPr kumimoji="0" lang="en-US" altLang="zh-CN"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02" name="文本框 101"/>
          <p:cNvSpPr txBox="1"/>
          <p:nvPr/>
        </p:nvSpPr>
        <p:spPr>
          <a:xfrm>
            <a:off x="3587720" y="3879467"/>
            <a:ext cx="147027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NWM flag process Slide #17</a:t>
            </a:r>
          </a:p>
        </p:txBody>
      </p:sp>
      <p:sp>
        <p:nvSpPr>
          <p:cNvPr id="98" name="文本框 97"/>
          <p:cNvSpPr txBox="1"/>
          <p:nvPr/>
        </p:nvSpPr>
        <p:spPr>
          <a:xfrm>
            <a:off x="9891004" y="3997132"/>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#19</a:t>
            </a:r>
          </a:p>
        </p:txBody>
      </p:sp>
      <p:sp>
        <p:nvSpPr>
          <p:cNvPr id="103" name="文本框 102"/>
          <p:cNvSpPr txBox="1"/>
          <p:nvPr/>
        </p:nvSpPr>
        <p:spPr>
          <a:xfrm>
            <a:off x="3890123" y="5819830"/>
            <a:ext cx="715931" cy="180419"/>
          </a:xfrm>
          <a:prstGeom prst="rect">
            <a:avLst/>
          </a:prstGeom>
          <a:solidFill>
            <a:srgbClr val="1E9657"/>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room</a:t>
            </a:r>
          </a:p>
        </p:txBody>
      </p:sp>
      <p:sp>
        <p:nvSpPr>
          <p:cNvPr id="107" name="文本框 106"/>
          <p:cNvSpPr txBox="1"/>
          <p:nvPr/>
        </p:nvSpPr>
        <p:spPr>
          <a:xfrm>
            <a:off x="3318790" y="5805952"/>
            <a:ext cx="54694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kumimoji="0" lang="en-US" altLang="zh-CN"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a:t>
            </a:r>
            <a:r>
              <a:rPr lang="en-US" altLang="zh-CN" sz="700" b="1" dirty="0">
                <a:solidFill>
                  <a:srgbClr val="000000"/>
                </a:solidFill>
                <a:latin typeface="微软雅黑" panose="020B0503020204020204" pitchFamily="34" charset="-122"/>
                <a:ea typeface="微软雅黑" panose="020B0503020204020204" pitchFamily="34" charset="-122"/>
              </a:rPr>
              <a:t>3</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8" name="Rectangle 77">
            <a:extLst>
              <a:ext uri="{FF2B5EF4-FFF2-40B4-BE49-F238E27FC236}">
                <a16:creationId xmlns:a16="http://schemas.microsoft.com/office/drawing/2014/main" id="{5C8CFFF4-844B-2C3F-0124-28D75DCE91DE}"/>
              </a:ext>
            </a:extLst>
          </p:cNvPr>
          <p:cNvSpPr/>
          <p:nvPr/>
        </p:nvSpPr>
        <p:spPr>
          <a:xfrm>
            <a:off x="540207" y="3571743"/>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9" name="Rectangle 77">
            <a:extLst>
              <a:ext uri="{FF2B5EF4-FFF2-40B4-BE49-F238E27FC236}">
                <a16:creationId xmlns:a16="http://schemas.microsoft.com/office/drawing/2014/main" id="{F6D74991-786C-8D0A-0E6D-F861FCC7E62F}"/>
              </a:ext>
            </a:extLst>
          </p:cNvPr>
          <p:cNvSpPr/>
          <p:nvPr/>
        </p:nvSpPr>
        <p:spPr>
          <a:xfrm>
            <a:off x="1176596" y="3575310"/>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Tree>
    <p:extLst>
      <p:ext uri="{BB962C8B-B14F-4D97-AF65-F5344CB8AC3E}">
        <p14:creationId xmlns:p14="http://schemas.microsoft.com/office/powerpoint/2010/main" val="1224632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en-US" sz="1400" dirty="0"/>
          </a:p>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5208960"/>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F239-285F-2A52-A87D-6B35E5A4F2B0}"/>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C9C3998-E6C4-F039-30AD-ACEA8BEA2A7F}"/>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95953EF-66E1-D0D9-55B0-B9B45E7C8FA3}"/>
              </a:ext>
            </a:extLst>
          </p:cNvPr>
          <p:cNvSpPr>
            <a:spLocks noGrp="1"/>
          </p:cNvSpPr>
          <p:nvPr>
            <p:ph idx="1"/>
          </p:nvPr>
        </p:nvSpPr>
        <p:spPr>
          <a:xfrm>
            <a:off x="401652" y="1101305"/>
            <a:ext cx="11272485" cy="5208960"/>
          </a:xfrm>
        </p:spPr>
        <p:txBody>
          <a:bodyPr/>
          <a:lstStyle/>
          <a:p>
            <a:pPr marL="342882" lvl="2" indent="-342882">
              <a:spcBef>
                <a:spcPts val="0"/>
              </a:spcBef>
              <a:spcAft>
                <a:spcPts val="600"/>
              </a:spcAft>
              <a:buBlip>
                <a:blip r:embed="rId3"/>
              </a:buBlip>
            </a:pPr>
            <a:r>
              <a:rPr lang="en-US" altLang="zh-CN" sz="1400" dirty="0">
                <a:cs typeface="+mn-cs"/>
              </a:rPr>
              <a:t>The title of the formal CR in 3GU and the title of the formal CR on the CR coversheet should be the same. Be mindful to ensure that what is put in 3GU and what is on the CR coversheet is the same.</a:t>
            </a:r>
          </a:p>
          <a:p>
            <a:pPr marL="342882" lvl="2" indent="-342882">
              <a:spcBef>
                <a:spcPts val="0"/>
              </a:spcBef>
              <a:spcAft>
                <a:spcPts val="600"/>
              </a:spcAft>
              <a:buBlip>
                <a:blip r:embed="rId3"/>
              </a:buBlip>
            </a:pPr>
            <a:r>
              <a:rPr lang="en-US" altLang="zh-CN" sz="1400" dirty="0">
                <a:cs typeface="+mn-cs"/>
              </a:rPr>
              <a:t>On the </a:t>
            </a:r>
            <a:r>
              <a:rPr lang="en-US" altLang="zh-CN" sz="1400" dirty="0" err="1">
                <a:cs typeface="+mn-cs"/>
              </a:rPr>
              <a:t>tdoc</a:t>
            </a:r>
            <a:r>
              <a:rPr lang="en-US" altLang="zh-CN" sz="1400" dirty="0">
                <a:cs typeface="+mn-cs"/>
              </a:rPr>
              <a:t> number:</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be the last piece of text at the top row of the CR cover sheet.</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not have extra spaces before or after the hyphen separating R4-25XXXXX (Note: 25XXXXX is to be replaced by the </a:t>
            </a:r>
            <a:r>
              <a:rPr lang="en-US" altLang="zh-CN" sz="1400" dirty="0" err="1">
                <a:cs typeface="+mn-cs"/>
              </a:rPr>
              <a:t>tdoc</a:t>
            </a:r>
            <a:r>
              <a:rPr lang="en-US" altLang="zh-CN" sz="1400" dirty="0">
                <a:cs typeface="+mn-cs"/>
              </a:rPr>
              <a:t> number allocated) and the </a:t>
            </a:r>
            <a:r>
              <a:rPr lang="en-US" altLang="zh-CN" sz="1400" dirty="0" err="1">
                <a:cs typeface="+mn-cs"/>
              </a:rPr>
              <a:t>tdoc</a:t>
            </a:r>
            <a:r>
              <a:rPr lang="en-US" altLang="zh-CN" sz="1400" dirty="0">
                <a:cs typeface="+mn-cs"/>
              </a:rPr>
              <a:t> number.</a:t>
            </a:r>
          </a:p>
          <a:p>
            <a:pPr marL="342882" lvl="2" indent="-342882">
              <a:spcBef>
                <a:spcPts val="0"/>
              </a:spcBef>
              <a:spcAft>
                <a:spcPts val="600"/>
              </a:spcAft>
              <a:buBlip>
                <a:blip r:embed="rId3"/>
              </a:buBlip>
            </a:pPr>
            <a:r>
              <a:rPr lang="en-US" altLang="zh-CN" sz="1400" dirty="0">
                <a:cs typeface="+mn-cs"/>
              </a:rPr>
              <a:t>The specification number should not include “TS” and only the specification number.</a:t>
            </a:r>
          </a:p>
          <a:p>
            <a:pPr marL="342882" lvl="2" indent="-342882">
              <a:spcBef>
                <a:spcPts val="0"/>
              </a:spcBef>
              <a:spcAft>
                <a:spcPts val="600"/>
              </a:spcAft>
              <a:buBlip>
                <a:blip r:embed="rId3"/>
              </a:buBlip>
            </a:pPr>
            <a:r>
              <a:rPr lang="en-US" altLang="zh-CN" sz="1400" dirty="0">
                <a:cs typeface="+mn-cs"/>
              </a:rPr>
              <a:t>The CR number should not include &lt; &gt;, please only put the CR number.</a:t>
            </a:r>
          </a:p>
          <a:p>
            <a:pPr marL="342882" lvl="2" indent="-342882">
              <a:spcBef>
                <a:spcPts val="0"/>
              </a:spcBef>
              <a:spcAft>
                <a:spcPts val="600"/>
              </a:spcAft>
              <a:buBlip>
                <a:blip r:embed="rId3"/>
              </a:buBlip>
            </a:pPr>
            <a:r>
              <a:rPr lang="en-US" altLang="zh-CN" sz="1400" dirty="0">
                <a:cs typeface="+mn-cs"/>
              </a:rPr>
              <a:t>The revision should only include the revision number, otherwise put – , to represent null.</a:t>
            </a:r>
          </a:p>
          <a:p>
            <a:pPr marL="342882" lvl="2" indent="-342882">
              <a:spcBef>
                <a:spcPts val="0"/>
              </a:spcBef>
              <a:spcAft>
                <a:spcPts val="600"/>
              </a:spcAft>
              <a:buBlip>
                <a:blip r:embed="rId3"/>
              </a:buBlip>
            </a:pPr>
            <a:r>
              <a:rPr lang="en-US" altLang="zh-CN" sz="1400" dirty="0">
                <a:cs typeface="+mn-cs"/>
              </a:rPr>
              <a:t>The current version should be the version of the specification in alignment with the release. Ex. If it is a CR for Rel-18, make sure the specification version on the CR coversheet reflects the current version of it. In addition, make sure it is the same as in 3GU.</a:t>
            </a:r>
          </a:p>
          <a:p>
            <a:pPr marL="342882" lvl="2" indent="-342882">
              <a:spcBef>
                <a:spcPts val="0"/>
              </a:spcBef>
              <a:spcAft>
                <a:spcPts val="600"/>
              </a:spcAft>
              <a:buBlip>
                <a:blip r:embed="rId3"/>
              </a:buBlip>
            </a:pPr>
            <a:r>
              <a:rPr lang="en-US" altLang="zh-CN" sz="1400" dirty="0">
                <a:cs typeface="+mn-cs"/>
              </a:rPr>
              <a:t>Remove changes-on-changes from BIG CRs.</a:t>
            </a:r>
          </a:p>
          <a:p>
            <a:pPr marL="342882" lvl="2" indent="-342882">
              <a:spcBef>
                <a:spcPts val="0"/>
              </a:spcBef>
              <a:spcAft>
                <a:spcPts val="600"/>
              </a:spcAft>
              <a:buBlip>
                <a:blip r:embed="rId3"/>
              </a:buBlip>
            </a:pPr>
            <a:r>
              <a:rPr lang="en-US" altLang="zh-CN" sz="1400" dirty="0">
                <a:cs typeface="+mn-cs"/>
              </a:rPr>
              <a:t>Do not use colored fonts, highlighting, or underlining to show changes in a CR, please use revision marks only.</a:t>
            </a:r>
          </a:p>
          <a:p>
            <a:pPr marL="342882" lvl="2" indent="-342882">
              <a:spcBef>
                <a:spcPts val="0"/>
              </a:spcBef>
              <a:spcAft>
                <a:spcPts val="600"/>
              </a:spcAft>
              <a:buBlip>
                <a:blip r:embed="rId3"/>
              </a:buBlip>
            </a:pPr>
            <a:r>
              <a:rPr lang="en-US" altLang="zh-CN" sz="1400" dirty="0">
                <a:cs typeface="+mn-cs"/>
              </a:rPr>
              <a:t>Existing clauses/notes in a specification should not be renumbered. If a clause or a note is no longer needed, it should be voided.</a:t>
            </a:r>
          </a:p>
          <a:p>
            <a:pPr marL="342882" lvl="2" indent="-342882">
              <a:spcBef>
                <a:spcPts val="0"/>
              </a:spcBef>
              <a:spcAft>
                <a:spcPts val="600"/>
              </a:spcAft>
              <a:buBlip>
                <a:blip r:embed="rId3"/>
              </a:buBlip>
            </a:pPr>
            <a:r>
              <a:rPr lang="en-US" altLang="zh-CN" sz="1400" dirty="0">
                <a:cs typeface="+mn-cs"/>
              </a:rPr>
              <a:t>Do not leave MS Word comments in the final CR version.</a:t>
            </a:r>
          </a:p>
          <a:p>
            <a:pPr marL="342882" lvl="2" indent="-342882">
              <a:spcBef>
                <a:spcPts val="0"/>
              </a:spcBef>
              <a:spcAft>
                <a:spcPts val="600"/>
              </a:spcAft>
              <a:buBlip>
                <a:blip r:embed="rId3"/>
              </a:buBlip>
            </a:pPr>
            <a:r>
              <a:rPr lang="en-US" altLang="zh-CN" sz="1400" dirty="0">
                <a:cs typeface="+mn-cs"/>
              </a:rPr>
              <a:t>Keep the modified clauses in the correct numerical order in a CR.</a:t>
            </a:r>
          </a:p>
          <a:p>
            <a:pPr marL="342882" lvl="2" indent="-342882">
              <a:spcBef>
                <a:spcPts val="0"/>
              </a:spcBef>
              <a:spcAft>
                <a:spcPts val="600"/>
              </a:spcAft>
              <a:buBlip>
                <a:blip r:embed="rId3"/>
              </a:buBlip>
            </a:pPr>
            <a:r>
              <a:rPr lang="en-US" altLang="zh-CN" sz="1400" dirty="0">
                <a:cs typeface="+mn-cs"/>
              </a:rPr>
              <a:t>(For more details into the styles please see the latest 3GPP drafting rules 21.801: https://portal.3gpp.org/</a:t>
            </a:r>
            <a:r>
              <a:rPr lang="en-US" altLang="zh-CN" sz="1400" dirty="0" err="1">
                <a:cs typeface="+mn-cs"/>
              </a:rPr>
              <a:t>desktopmodules</a:t>
            </a:r>
            <a:r>
              <a:rPr lang="en-US" altLang="zh-CN" sz="1400" dirty="0">
                <a:cs typeface="+mn-cs"/>
              </a:rPr>
              <a:t>/Specifications/</a:t>
            </a:r>
            <a:r>
              <a:rPr lang="en-US" altLang="zh-CN" sz="1400" dirty="0" err="1">
                <a:cs typeface="+mn-cs"/>
              </a:rPr>
              <a:t>SpecificationDetails.aspx?specificationId</a:t>
            </a:r>
            <a:r>
              <a:rPr lang="en-US" altLang="zh-CN" sz="1400" dirty="0">
                <a:cs typeface="+mn-cs"/>
              </a:rPr>
              <a:t>=552)</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endParaRPr lang="en-US" altLang="zh-CN" sz="1400" dirty="0">
              <a:cs typeface="+mn-cs"/>
            </a:endParaRPr>
          </a:p>
        </p:txBody>
      </p:sp>
    </p:spTree>
    <p:extLst>
      <p:ext uri="{BB962C8B-B14F-4D97-AF65-F5344CB8AC3E}">
        <p14:creationId xmlns:p14="http://schemas.microsoft.com/office/powerpoint/2010/main" val="3336440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uple of elephants playing in the grass&#10;&#10;AI-generated content may be incorrect.">
            <a:extLst>
              <a:ext uri="{FF2B5EF4-FFF2-40B4-BE49-F238E27FC236}">
                <a16:creationId xmlns:a16="http://schemas.microsoft.com/office/drawing/2014/main" id="{EB7C66DD-814D-0359-7C2D-0D9FBABC37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499" y="203043"/>
            <a:ext cx="9167885" cy="6107222"/>
          </a:xfrm>
          <a:prstGeom prst="rect">
            <a:avLst/>
          </a:prstGeom>
        </p:spPr>
      </p:pic>
      <p:sp>
        <p:nvSpPr>
          <p:cNvPr id="2" name="标题 1"/>
          <p:cNvSpPr>
            <a:spLocks noGrp="1"/>
          </p:cNvSpPr>
          <p:nvPr>
            <p:ph type="ctrTitle"/>
          </p:nvPr>
        </p:nvSpPr>
        <p:spPr>
          <a:xfrm>
            <a:off x="190982" y="1219200"/>
            <a:ext cx="2320724" cy="1298562"/>
          </a:xfrm>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0" y="3256654"/>
            <a:ext cx="2696901" cy="1752600"/>
          </a:xfrm>
        </p:spPr>
        <p:txBody>
          <a:bodyPr/>
          <a:lstStyle/>
          <a:p>
            <a:pPr algn="l"/>
            <a:r>
              <a:rPr lang="en-US" altLang="zh-CN" sz="2400" dirty="0"/>
              <a:t>Wish you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RAN4#116</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graphicFrame>
        <p:nvGraphicFramePr>
          <p:cNvPr id="7" name="Table 6">
            <a:extLst>
              <a:ext uri="{FF2B5EF4-FFF2-40B4-BE49-F238E27FC236}">
                <a16:creationId xmlns:a16="http://schemas.microsoft.com/office/drawing/2014/main" id="{3E8867EC-8030-8CEE-E51F-03805430F657}"/>
              </a:ext>
            </a:extLst>
          </p:cNvPr>
          <p:cNvGraphicFramePr>
            <a:graphicFrameLocks noGrp="1"/>
          </p:cNvGraphicFramePr>
          <p:nvPr>
            <p:extLst>
              <p:ext uri="{D42A27DB-BD31-4B8C-83A1-F6EECF244321}">
                <p14:modId xmlns:p14="http://schemas.microsoft.com/office/powerpoint/2010/main" val="3457735087"/>
              </p:ext>
            </p:extLst>
          </p:nvPr>
        </p:nvGraphicFramePr>
        <p:xfrm>
          <a:off x="878186" y="1448553"/>
          <a:ext cx="8879274" cy="3551710"/>
        </p:xfrm>
        <a:graphic>
          <a:graphicData uri="http://schemas.openxmlformats.org/drawingml/2006/table">
            <a:tbl>
              <a:tblPr>
                <a:tableStyleId>{5C22544A-7EE6-4342-B048-85BDC9FD1C3A}</a:tableStyleId>
              </a:tblPr>
              <a:tblGrid>
                <a:gridCol w="664759">
                  <a:extLst>
                    <a:ext uri="{9D8B030D-6E8A-4147-A177-3AD203B41FA5}">
                      <a16:colId xmlns:a16="http://schemas.microsoft.com/office/drawing/2014/main" val="1784637677"/>
                    </a:ext>
                  </a:extLst>
                </a:gridCol>
                <a:gridCol w="1709379">
                  <a:extLst>
                    <a:ext uri="{9D8B030D-6E8A-4147-A177-3AD203B41FA5}">
                      <a16:colId xmlns:a16="http://schemas.microsoft.com/office/drawing/2014/main" val="578023149"/>
                    </a:ext>
                  </a:extLst>
                </a:gridCol>
                <a:gridCol w="1709379">
                  <a:extLst>
                    <a:ext uri="{9D8B030D-6E8A-4147-A177-3AD203B41FA5}">
                      <a16:colId xmlns:a16="http://schemas.microsoft.com/office/drawing/2014/main" val="727414997"/>
                    </a:ext>
                  </a:extLst>
                </a:gridCol>
                <a:gridCol w="1709379">
                  <a:extLst>
                    <a:ext uri="{9D8B030D-6E8A-4147-A177-3AD203B41FA5}">
                      <a16:colId xmlns:a16="http://schemas.microsoft.com/office/drawing/2014/main" val="169180359"/>
                    </a:ext>
                  </a:extLst>
                </a:gridCol>
                <a:gridCol w="3086378">
                  <a:extLst>
                    <a:ext uri="{9D8B030D-6E8A-4147-A177-3AD203B41FA5}">
                      <a16:colId xmlns:a16="http://schemas.microsoft.com/office/drawing/2014/main" val="4107370338"/>
                    </a:ext>
                  </a:extLst>
                </a:gridCol>
              </a:tblGrid>
              <a:tr h="843647">
                <a:tc>
                  <a:txBody>
                    <a:bodyPr/>
                    <a:lstStyle/>
                    <a:p>
                      <a:pPr algn="ctr" fontAlgn="t">
                        <a:buNone/>
                      </a:pPr>
                      <a:r>
                        <a:rPr lang="en-US" sz="2400" u="sng" strike="noStrike">
                          <a:effectLst/>
                          <a:hlinkClick r:id="rId3"/>
                        </a:rPr>
                        <a:t>S.No.</a:t>
                      </a:r>
                      <a:endParaRPr lang="en-US" sz="2400" b="1" i="0" u="sng"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RAN #</a:t>
                      </a:r>
                      <a:endParaRPr lang="en-US" sz="2400" b="1"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Meeting Type</a:t>
                      </a:r>
                      <a:endParaRPr lang="en-US" sz="2400" b="1" i="0" u="none"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Delegate Nos.</a:t>
                      </a:r>
                      <a:endParaRPr lang="en-US" sz="2400" b="1"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Meeting Venue: Marriott</a:t>
                      </a:r>
                      <a:endParaRPr lang="en-US" sz="2400" b="1" i="0" u="none" strike="noStrike">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256535106"/>
                  </a:ext>
                </a:extLst>
              </a:tr>
              <a:tr h="466104">
                <a:tc>
                  <a:txBody>
                    <a:bodyPr/>
                    <a:lstStyle/>
                    <a:p>
                      <a:pPr algn="ctr" fontAlgn="t">
                        <a:buNone/>
                      </a:pPr>
                      <a:r>
                        <a:rPr lang="en-US" sz="2400" u="none" strike="noStrike" dirty="0">
                          <a:effectLst/>
                        </a:rPr>
                        <a:t>1</a:t>
                      </a:r>
                      <a:endParaRPr lang="en-US" sz="2400" b="0" i="0" u="none" strike="noStrike" dirty="0">
                        <a:solidFill>
                          <a:srgbClr val="000000"/>
                        </a:solidFill>
                        <a:effectLst/>
                        <a:latin typeface="&quot;Aptos Narrow&quot;"/>
                      </a:endParaRPr>
                    </a:p>
                  </a:txBody>
                  <a:tcPr marL="9525" marR="9525" marT="9525" marB="0"/>
                </a:tc>
                <a:tc>
                  <a:txBody>
                    <a:bodyPr/>
                    <a:lstStyle/>
                    <a:p>
                      <a:pPr algn="ctr" fontAlgn="t">
                        <a:buNone/>
                      </a:pPr>
                      <a:r>
                        <a:rPr lang="en-US" sz="2400" u="none" strike="noStrike">
                          <a:effectLst/>
                        </a:rPr>
                        <a:t>RAN#4</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Plenary</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300</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GBR(1+2+3+4)</a:t>
                      </a:r>
                      <a:endParaRPr lang="en-US" sz="2400" b="0" i="0" u="none" strike="noStrike">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1774263083"/>
                  </a:ext>
                </a:extLst>
              </a:tr>
              <a:tr h="466104">
                <a:tc>
                  <a:txBody>
                    <a:bodyPr/>
                    <a:lstStyle/>
                    <a:p>
                      <a:pPr algn="ctr" fontAlgn="t">
                        <a:buNone/>
                      </a:pPr>
                      <a:r>
                        <a:rPr lang="en-US" sz="2400" u="none" strike="noStrike">
                          <a:effectLst/>
                        </a:rPr>
                        <a:t>2</a:t>
                      </a:r>
                      <a:endParaRPr lang="en-US" sz="2400" b="0" i="0" u="none" strike="noStrike">
                        <a:solidFill>
                          <a:srgbClr val="000000"/>
                        </a:solidFill>
                        <a:effectLst/>
                        <a:latin typeface="&quot;Aptos Narrow&quot;"/>
                      </a:endParaRPr>
                    </a:p>
                  </a:txBody>
                  <a:tcPr marL="9525" marR="9525" marT="9525" marB="0"/>
                </a:tc>
                <a:tc>
                  <a:txBody>
                    <a:bodyPr/>
                    <a:lstStyle/>
                    <a:p>
                      <a:pPr algn="ctr" fontAlgn="t">
                        <a:buNone/>
                      </a:pPr>
                      <a:r>
                        <a:rPr lang="en-US" sz="2400" u="none" strike="noStrike">
                          <a:effectLst/>
                        </a:rPr>
                        <a:t>RAN#4</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BR#1</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150</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Ballroom 1+2</a:t>
                      </a:r>
                      <a:endParaRPr lang="en-US" sz="2400" b="0" i="0" u="none" strike="noStrike">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1473010295"/>
                  </a:ext>
                </a:extLst>
              </a:tr>
              <a:tr h="466104">
                <a:tc>
                  <a:txBody>
                    <a:bodyPr/>
                    <a:lstStyle/>
                    <a:p>
                      <a:pPr algn="ctr" fontAlgn="t">
                        <a:buNone/>
                      </a:pPr>
                      <a:r>
                        <a:rPr lang="en-US" sz="2400" u="none" strike="noStrike">
                          <a:effectLst/>
                        </a:rPr>
                        <a:t>3</a:t>
                      </a:r>
                      <a:endParaRPr lang="en-US" sz="2400" b="0" i="0" u="none" strike="noStrike">
                        <a:solidFill>
                          <a:srgbClr val="000000"/>
                        </a:solidFill>
                        <a:effectLst/>
                        <a:latin typeface="&quot;Aptos Narrow&quot;"/>
                      </a:endParaRPr>
                    </a:p>
                  </a:txBody>
                  <a:tcPr marL="9525" marR="9525" marT="9525" marB="0"/>
                </a:tc>
                <a:tc>
                  <a:txBody>
                    <a:bodyPr/>
                    <a:lstStyle/>
                    <a:p>
                      <a:pPr algn="ctr" fontAlgn="t">
                        <a:buNone/>
                      </a:pPr>
                      <a:r>
                        <a:rPr lang="en-US" sz="2400" u="none" strike="noStrike">
                          <a:effectLst/>
                        </a:rPr>
                        <a:t>RAN#4</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BR#2</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100</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Ballroom 3</a:t>
                      </a:r>
                      <a:endParaRPr lang="en-US" sz="2400" b="0" i="0" u="none" strike="noStrike">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1481439334"/>
                  </a:ext>
                </a:extLst>
              </a:tr>
              <a:tr h="466104">
                <a:tc>
                  <a:txBody>
                    <a:bodyPr/>
                    <a:lstStyle/>
                    <a:p>
                      <a:pPr algn="ctr" fontAlgn="t">
                        <a:buNone/>
                      </a:pPr>
                      <a:r>
                        <a:rPr lang="en-US" sz="2400" u="none" strike="noStrike">
                          <a:effectLst/>
                        </a:rPr>
                        <a:t>4</a:t>
                      </a:r>
                      <a:endParaRPr lang="en-US" sz="2400" b="0" i="0" u="none" strike="noStrike">
                        <a:solidFill>
                          <a:srgbClr val="000000"/>
                        </a:solidFill>
                        <a:effectLst/>
                        <a:latin typeface="&quot;Aptos Narrow&quot;"/>
                      </a:endParaRPr>
                    </a:p>
                  </a:txBody>
                  <a:tcPr marL="9525" marR="9525" marT="9525" marB="0"/>
                </a:tc>
                <a:tc>
                  <a:txBody>
                    <a:bodyPr/>
                    <a:lstStyle/>
                    <a:p>
                      <a:pPr algn="ctr" fontAlgn="t">
                        <a:buNone/>
                      </a:pPr>
                      <a:r>
                        <a:rPr lang="en-US" sz="2400" u="none" strike="noStrike">
                          <a:effectLst/>
                        </a:rPr>
                        <a:t>RAN#4</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BR#3</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100</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Ballroom 4</a:t>
                      </a:r>
                      <a:endParaRPr lang="en-US" sz="2400" b="0" i="0" u="none" strike="noStrike">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2941624155"/>
                  </a:ext>
                </a:extLst>
              </a:tr>
              <a:tr h="843647">
                <a:tc>
                  <a:txBody>
                    <a:bodyPr/>
                    <a:lstStyle/>
                    <a:p>
                      <a:pPr algn="ctr" fontAlgn="t">
                        <a:buNone/>
                      </a:pPr>
                      <a:r>
                        <a:rPr lang="en-US" sz="2400" u="none" strike="noStrike">
                          <a:effectLst/>
                        </a:rPr>
                        <a:t>5</a:t>
                      </a:r>
                      <a:endParaRPr lang="en-US" sz="2400" b="0" i="0" u="none" strike="noStrike">
                        <a:solidFill>
                          <a:srgbClr val="000000"/>
                        </a:solidFill>
                        <a:effectLst/>
                        <a:latin typeface="&quot;Aptos Narrow&quot;"/>
                      </a:endParaRPr>
                    </a:p>
                  </a:txBody>
                  <a:tcPr marL="9525" marR="9525" marT="9525" marB="0"/>
                </a:tc>
                <a:tc>
                  <a:txBody>
                    <a:bodyPr/>
                    <a:lstStyle/>
                    <a:p>
                      <a:pPr algn="ctr" fontAlgn="t">
                        <a:buNone/>
                      </a:pPr>
                      <a:r>
                        <a:rPr lang="en-US" sz="2400" u="none" strike="noStrike">
                          <a:effectLst/>
                        </a:rPr>
                        <a:t>RAN#4</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a:effectLst/>
                        </a:rPr>
                        <a:t>BR#4</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ctr" fontAlgn="t">
                        <a:buNone/>
                      </a:pPr>
                      <a:r>
                        <a:rPr lang="en-US" sz="2400" u="none" strike="noStrike">
                          <a:effectLst/>
                        </a:rPr>
                        <a:t>70</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l" fontAlgn="t">
                        <a:buNone/>
                      </a:pPr>
                      <a:r>
                        <a:rPr lang="en-US" sz="2400" u="none" strike="noStrike" dirty="0">
                          <a:effectLst/>
                        </a:rPr>
                        <a:t>Executive Lounge (15th floor)</a:t>
                      </a:r>
                      <a:endParaRPr lang="en-US" sz="2400" b="0" i="0" u="none" strike="noStrike" dirty="0">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4182387373"/>
                  </a:ext>
                </a:extLst>
              </a:tr>
            </a:tbl>
          </a:graphicData>
        </a:graphic>
      </p:graphicFrame>
    </p:spTree>
    <p:extLst>
      <p:ext uri="{BB962C8B-B14F-4D97-AF65-F5344CB8AC3E}">
        <p14:creationId xmlns:p14="http://schemas.microsoft.com/office/powerpoint/2010/main" val="232802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#22 and 23.</a:t>
            </a:r>
          </a:p>
        </p:txBody>
      </p:sp>
    </p:spTree>
    <p:extLst>
      <p:ext uri="{BB962C8B-B14F-4D97-AF65-F5344CB8AC3E}">
        <p14:creationId xmlns:p14="http://schemas.microsoft.com/office/powerpoint/2010/main" val="1322249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[116][10x]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should provide the technical summary to sufficiently categorize the technical proposals, suggest the discussion points and possible way forward if any. </a:t>
            </a:r>
          </a:p>
          <a:p>
            <a:pPr lvl="2">
              <a:spcBef>
                <a:spcPts val="0"/>
              </a:spcBef>
              <a:spcAft>
                <a:spcPts val="600"/>
              </a:spcAft>
            </a:pPr>
            <a:r>
              <a:rPr lang="en-US" altLang="zh-CN" sz="1050" dirty="0"/>
              <a:t>A template for the moderator summary can be found in https://www.3gpp.org/ftp/</a:t>
            </a:r>
            <a:r>
              <a:rPr lang="en-US" altLang="zh-CN" sz="1050" dirty="0" err="1"/>
              <a:t>tsg_ran</a:t>
            </a:r>
            <a:r>
              <a:rPr lang="en-US" altLang="zh-CN" sz="1050" dirty="0"/>
              <a:t>/WG4_Radio/TSGR4_115/Templates/Topic%20Summary%20template%20-%20RAN4_2025.docx</a:t>
            </a:r>
          </a:p>
          <a:p>
            <a:pPr lvl="1">
              <a:spcBef>
                <a:spcPts val="0"/>
              </a:spcBef>
              <a:spcAft>
                <a:spcPts val="600"/>
              </a:spcAft>
            </a:pPr>
            <a:r>
              <a:rPr lang="en-US" altLang="zh-CN" sz="1200" dirty="0"/>
              <a:t>Moderator is expected to drive the progress based on the consensus and continue organizing the discussions in the 2</a:t>
            </a:r>
            <a:r>
              <a:rPr lang="en-US" altLang="zh-CN" sz="1200" baseline="30000" dirty="0"/>
              <a:t>nd</a:t>
            </a:r>
            <a:r>
              <a:rPr lang="en-US" altLang="zh-CN" sz="1200" dirty="0"/>
              <a:t> round if there are concerns received from companies.</a:t>
            </a:r>
          </a:p>
          <a:p>
            <a:pPr lvl="1">
              <a:spcBef>
                <a:spcPts val="0"/>
              </a:spcBef>
              <a:spcAft>
                <a:spcPts val="600"/>
              </a:spcAft>
            </a:pPr>
            <a:r>
              <a:rPr lang="en-US" altLang="zh-CN" sz="1200" dirty="0" err="1"/>
              <a:t>Tdoc</a:t>
            </a:r>
            <a:r>
              <a:rPr lang="en-US" altLang="zh-CN" sz="1200" dirty="0"/>
              <a:t> of a moderator summary is sourced </a:t>
            </a:r>
            <a:r>
              <a:rPr lang="en-US" altLang="zh-CN" sz="1200" dirty="0" err="1"/>
              <a:t>as“Moderator</a:t>
            </a:r>
            <a:r>
              <a:rPr lang="en-US" altLang="zh-CN" sz="1200" dirty="0"/>
              <a:t> (company name)”.</a:t>
            </a:r>
            <a:endParaRPr lang="en-US" altLang="zh-CN" sz="1400" dirty="0"/>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Aug. 18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Aug 20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Aug 21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Aug 22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Aug 23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t>
            </a:r>
            <a:r>
              <a:rPr lang="en-US" sz="1400" dirty="0"/>
              <a:t>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Aug 20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Aug 22</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Aug 25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Aug 26-29 </a:t>
            </a:r>
            <a:r>
              <a:rPr lang="en-US" sz="1200" dirty="0">
                <a:solidFill>
                  <a:srgbClr val="FF0000"/>
                </a:solidFill>
              </a:rPr>
              <a:t>(Tuesday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Sept. 02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73679432"/>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R4-25xxxxx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[116][xxx]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during the meeting</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schemas.microsoft.com/office/2006/metadata/properties"/>
    <ds:schemaRef ds:uri="http://www.w3.org/XML/1998/namespace"/>
    <ds:schemaRef ds:uri="http://purl.org/dc/terms/"/>
    <ds:schemaRef ds:uri="http://schemas.microsoft.com/office/infopath/2007/PartnerControls"/>
    <ds:schemaRef ds:uri="http://purl.org/dc/dcmitype/"/>
    <ds:schemaRef ds:uri="http://schemas.microsoft.com/office/2006/documentManagement/types"/>
    <ds:schemaRef ds:uri="a915fe38-2618-47b6-8303-829fb71466d5"/>
    <ds:schemaRef ds:uri="http://schemas.openxmlformats.org/package/2006/metadata/core-properties"/>
    <ds:schemaRef ds:uri="23d77754-4ccc-4c57-9291-cab09e8189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503916</TotalTime>
  <Words>6705</Words>
  <Application>Microsoft Macintosh PowerPoint</Application>
  <PresentationFormat>Widescreen</PresentationFormat>
  <Paragraphs>474</Paragraphs>
  <Slides>24</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"Aptos Narrow"</vt:lpstr>
      <vt:lpstr>微软雅黑</vt:lpstr>
      <vt:lpstr>Arial</vt:lpstr>
      <vt:lpstr>Arial Black</vt:lpstr>
      <vt:lpstr>Calibri</vt:lpstr>
      <vt:lpstr>Times New Roman</vt:lpstr>
      <vt:lpstr>3gpp</vt:lpstr>
      <vt:lpstr>RAN4#116 meeting Arrangements and Guidelines</vt:lpstr>
      <vt:lpstr>General Aspects </vt:lpstr>
      <vt:lpstr>Meeting rooms for RAN4#116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during the meeting</vt:lpstr>
      <vt:lpstr>CR/WF submission</vt:lpstr>
      <vt:lpstr>Correctly preparation for TR and TS</vt:lpstr>
      <vt:lpstr>Correctly preparation for TR and TS (cont.)</vt:lpstr>
      <vt:lpstr>Guidance of TOHRU for GTW </vt:lpstr>
      <vt:lpstr>Register and check-in</vt:lpstr>
      <vt:lpstr>Post-meeting email process procedures/timelines  </vt:lpstr>
      <vt:lpstr>PowerPoint Presentation</vt:lpstr>
      <vt:lpstr>PowerPoint Presentation</vt:lpstr>
      <vt:lpstr>How to upload and access contributions</vt:lpstr>
      <vt:lpstr>MCC 3GU parsing tool</vt:lpstr>
      <vt:lpstr>Other guidelines</vt:lpstr>
      <vt:lpstr>Other guidelines (cont.) </vt:lpstr>
      <vt:lpstr>Additional information for CR and essential corrections of a CR (I)</vt:lpstr>
      <vt:lpstr>Additional information for CR and essential corrections of a CR (II)</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Yang Tang</cp:lastModifiedBy>
  <cp:revision>2126</cp:revision>
  <cp:lastPrinted>2016-09-15T08:31:35Z</cp:lastPrinted>
  <dcterms:created xsi:type="dcterms:W3CDTF">2009-11-27T05:15:11Z</dcterms:created>
  <dcterms:modified xsi:type="dcterms:W3CDTF">2025-08-15T17:09:06Z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1744641779</vt:lpwstr>
  </property>
</Properties>
</file>