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1"/>
  </p:notesMasterIdLst>
  <p:handoutMasterIdLst>
    <p:handoutMasterId r:id="rId12"/>
  </p:handoutMasterIdLst>
  <p:sldIdLst>
    <p:sldId id="934" r:id="rId5"/>
    <p:sldId id="1033" r:id="rId6"/>
    <p:sldId id="1034" r:id="rId7"/>
    <p:sldId id="1035" r:id="rId8"/>
    <p:sldId id="1036" r:id="rId9"/>
    <p:sldId id="1037" r:id="rId10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BD71"/>
    <a:srgbClr val="FF3300"/>
    <a:srgbClr val="1E9657"/>
    <a:srgbClr val="000000"/>
    <a:srgbClr val="B1D254"/>
    <a:srgbClr val="D1DAE9"/>
    <a:srgbClr val="F0F3F8"/>
    <a:srgbClr val="0000FF"/>
    <a:srgbClr val="FFFFFF"/>
    <a:srgbClr val="72AF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93" autoAdjust="0"/>
    <p:restoredTop sz="95301" autoAdjust="0"/>
  </p:normalViewPr>
  <p:slideViewPr>
    <p:cSldViewPr snapToGrid="0">
      <p:cViewPr varScale="1">
        <p:scale>
          <a:sx n="127" d="100"/>
          <a:sy n="127" d="100"/>
        </p:scale>
        <p:origin x="800" y="1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2802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45286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29772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2925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59FDB58-73C4-413E-BB6C-BBE882DFCE1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Arial" charset="0"/>
              </a:rPr>
              <a:pPr marL="0" marR="0" lvl="0" indent="0" algn="r" defTabSz="929256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8112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RAN4#116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Yang Tang</a:t>
            </a:r>
            <a:endParaRPr lang="en-US" dirty="0">
              <a:latin typeface="+mj-ea"/>
              <a:ea typeface="+mj-ea"/>
            </a:endParaRPr>
          </a:p>
          <a:p>
            <a:r>
              <a:rPr lang="en-US" dirty="0">
                <a:latin typeface="+mj-ea"/>
                <a:ea typeface="+mj-ea"/>
              </a:rPr>
              <a:t>Vice Chair: </a:t>
            </a:r>
            <a:r>
              <a:rPr lang="en-US" dirty="0"/>
              <a:t>Gene Fong</a:t>
            </a:r>
            <a:r>
              <a:rPr lang="en-US" dirty="0">
                <a:latin typeface="+mj-ea"/>
                <a:ea typeface="+mj-ea"/>
              </a:rPr>
              <a:t>, </a:t>
            </a:r>
            <a:r>
              <a:rPr lang="en-US" dirty="0"/>
              <a:t>Shan Yang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id="{E4CE5DCD-72B3-468A-A585-E6721DD18679}"/>
              </a:ext>
            </a:extLst>
          </p:cNvPr>
          <p:cNvSpPr txBox="1"/>
          <p:nvPr/>
        </p:nvSpPr>
        <p:spPr>
          <a:xfrm>
            <a:off x="265327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#116	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Bengaluru, India, August 25th – 29th, 2025</a:t>
            </a:r>
          </a:p>
          <a:p>
            <a:r>
              <a:rPr lang="en-US" altLang="zh-CN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altLang="zh-CN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747" y="-222024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8071865"/>
              </p:ext>
            </p:extLst>
          </p:nvPr>
        </p:nvGraphicFramePr>
        <p:xfrm>
          <a:off x="339438" y="689513"/>
          <a:ext cx="11596307" cy="5798038"/>
        </p:xfrm>
        <a:graphic>
          <a:graphicData uri="http://schemas.openxmlformats.org/drawingml/2006/table">
            <a:tbl>
              <a:tblPr/>
              <a:tblGrid>
                <a:gridCol w="8362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41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69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8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403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920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3 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 Breakout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4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5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9:00-10:00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4. RAN4#116 Vice Chair Election (2 positions)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5. Plan on RAN4 6G discussion and meeting arrangement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6. Guidance and plan on R19/R20 basket WI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7. On TEI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handeling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8. Incoming LS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68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10:10-10:30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Spectrum </a:t>
                      </a: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[108]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HPUE_NR_bands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[110]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[111]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HPUE_Basket_CADC_SUL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 (28)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 (10:30-11:00)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1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E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656735"/>
                  </a:ext>
                </a:extLst>
              </a:tr>
              <a:tr h="39560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[112]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LTE_NR_Other_basket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nb-NO" altLang="zh-CN" sz="8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Tips for RRM session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[213] LCS_BDS_B2b_LCS_NAVIC_L1_SPS (3)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NR_duplex_evo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(62) (1 hour)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[212] NR_RRM_Ph5_Part2 (37) (1 hour)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 (35)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Ku band </a:t>
                      </a: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Chaired by Tank (CHTTL)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1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  <a:endParaRPr kumimoji="0" lang="it-IT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49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non-spectrum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IoT_device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After16:15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[115] 4.9GHz band for US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operation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(15)</a:t>
                      </a: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 NR_RRM_Ph5_Part1 (35) (1 hour)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[209] NR_NTN_Ku_bands (11) (1 hour)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16:30 – 17:00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[208] NR_IoT_NTN_req_test_enh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(29), Chaired by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NGSO testing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[323] NTN_testing_NGSO_channel_model (14)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nn-NO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NR_LPWUS_demod (10)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NR_MIMO_demod (10)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SBFD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 and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Xiang Gao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Main Ad-hoc: (15:30-16:30)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30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435348"/>
                  </a:ext>
                </a:extLst>
              </a:tr>
              <a:tr h="34852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7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[135] A-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IoT_BSCW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NR_Mob_Ph4_Part1 (52)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(27)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 Chaired by Tina(Yuanyuan) Zhang (Samsung)</a:t>
                      </a: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Online</a:t>
                      </a: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[205] NonCol_intraB_ENDC_NR_CA_Ph2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[210] NR_ATG_enh (21)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</a:t>
                      </a:r>
                      <a:r>
                        <a:rPr kumimoji="0" lang="fr-FR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NR_BS_RF_Part2_CLTA_SE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Fei (ZTE) and Michal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[216] [217] NR_MIMO_Ph5,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0049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288661"/>
              </p:ext>
            </p:extLst>
          </p:nvPr>
        </p:nvGraphicFramePr>
        <p:xfrm>
          <a:off x="251209" y="1410676"/>
          <a:ext cx="11353430" cy="4903038"/>
        </p:xfrm>
        <a:graphic>
          <a:graphicData uri="http://schemas.openxmlformats.org/drawingml/2006/table">
            <a:tbl>
              <a:tblPr/>
              <a:tblGrid>
                <a:gridCol w="799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384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7297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7475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[117] NR_ENDC_RF_Ph4_part2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[127] NR_FR1_7MHz_BW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zh-CN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[223] NR_Mob_Ph4_Part1 (52) Cont.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[224] NR_Mob_Ph4_Part2 (13)</a:t>
                      </a: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6Rx demod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NR_ENDC_RF_Ph4_Demod_6Rx chaired by Tricia (Huawei)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UE and SAN RF NTN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[311] NR_IoT_NTN_less_than_5MHz_BSRF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NR_NTN_Ph3_General_UE_RF (22)</a:t>
                      </a: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NR_LPWUS,</a:t>
                      </a:r>
                      <a:r>
                        <a:rPr lang="en-US" altLang="zh-CN" sz="800" strike="noStrike" kern="1200" baseline="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lang="en-US" altLang="zh-CN" sz="800" strike="noStrike" kern="1200" baseline="0" dirty="0" err="1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Xusheng</a:t>
                      </a:r>
                      <a:r>
                        <a:rPr lang="en-US" altLang="zh-CN" sz="800" strike="noStrike" kern="1200" baseline="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(vivo)</a:t>
                      </a:r>
                      <a:endParaRPr lang="en-US" altLang="zh-CN" sz="800" strike="noStrike" kern="1200" dirty="0"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0078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  <a:endParaRPr kumimoji="0" lang="zh-CN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516519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[118] NR_ENDC_RF_Ph4_part3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(16)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NR_LBCA_Sw (33)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 (12:00 - 13:00)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[218] NR_duplex_evo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Yanze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Fu (Samsung)</a:t>
                      </a: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(36)</a:t>
                      </a: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rgbClr val="00B05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SCM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[320] NR_SCM, chaired by Alexander Hamilton (Nokia)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00B05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4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14:30-16:30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[126] NR_LBCA_Sw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 16:00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FS_NR_AIML_Mob_Part1 (38)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 FS_NR_AIML_Mob_Part2 (14)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[312] NR_NTN_Ku_Band_General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NR_NTN_Ku_Band_Coexistence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IoT NTN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 (22)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Demod_Ph5 UE and BS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[321] NR_demod_Ph5_Part1_General_BS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E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[322] NR_demod_Ph5_Part2_UE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Karsten Petersen (Nokia) and </a:t>
                      </a:r>
                      <a:r>
                        <a:rPr kumimoji="0" lang="en-US" altLang="zh-CN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Jingzhou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Wu (CTC)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[330] NR_LPWUS_demod (10) chaired by Jahidur (if time available)</a:t>
                      </a:r>
                      <a:endParaRPr kumimoji="0" lang="nn-NO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72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</a:t>
                      </a:r>
                      <a:r>
                        <a:rPr kumimoji="0" lang="nn-NO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Break</a:t>
                      </a:r>
                      <a:endParaRPr kumimoji="0" lang="nn-NO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9311092"/>
                  </a:ext>
                </a:extLst>
              </a:tr>
              <a:tr h="3616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32, cont.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NR_XR_Ph3 (30)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5G Broadcast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[317] 5G_Broadcast_GSO_NTN_band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(17:00~18:00):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[134/135] A-IoT Chaired by Xiaoran Zhang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[101~104]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UERF_maintenance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selected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topics), </a:t>
                      </a:r>
                      <a:r>
                        <a:rPr kumimoji="0" lang="fr-FR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Haijie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Qiu (Xiaomi)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dirty="0">
                          <a:solidFill>
                            <a:srgbClr val="2FBD7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[211][212] NR_RRM_Ph5, Chaired by Jerry Cui (Apple)</a:t>
                      </a:r>
                      <a:endParaRPr lang="en-US" altLang="zh-CN" sz="800" b="1" dirty="0">
                        <a:solidFill>
                          <a:srgbClr val="2FBD7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 BSRF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 RF maintenance chaired by </a:t>
                      </a:r>
                      <a:r>
                        <a:rPr kumimoji="0" lang="sv-SE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Torbjörn Elfström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1E9657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555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210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0846486"/>
              </p:ext>
            </p:extLst>
          </p:nvPr>
        </p:nvGraphicFramePr>
        <p:xfrm>
          <a:off x="279896" y="986109"/>
          <a:ext cx="11510452" cy="5472963"/>
        </p:xfrm>
        <a:graphic>
          <a:graphicData uri="http://schemas.openxmlformats.org/drawingml/2006/table">
            <a:tbl>
              <a:tblPr/>
              <a:tblGrid>
                <a:gridCol w="935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814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9898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59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878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(68)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6RX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Andrey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intel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Netw_Energy_NR_enh_Part1 (52)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[221] Netw_Energy_NR_enh_Part2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 IoT NTN/IoT NTN TDD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15]  IoT_NTN_Ph3 chaired by Daniel (MTK)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16] IoT_NTN_TDD_UE_SAN_RF </a:t>
                      </a: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Dorin (Thales)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BSRF 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[302] NR_BS_RF_Part1_E_EIRP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[303] NR_BS_RF_Part2_CLTA_SE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[304] NR_BS_RF_Part3_OTA_TRP (18)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(8:30-9:30)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[136] NR_LPWUS_UERF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lang="en-US" altLang="zh-CN" sz="800" b="0" i="0" u="none" strike="noStrike" kern="1200" dirty="0" err="1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Ruixin</a:t>
                      </a:r>
                      <a:r>
                        <a:rPr lang="en-US" altLang="zh-CN" sz="800" b="0" i="0" u="none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Wang (vivo)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Ad-hoc: </a:t>
                      </a:r>
                      <a:r>
                        <a:rPr lang="en-US" altLang="zh-CN" sz="800" b="1" i="0" u="none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coex</a:t>
                      </a:r>
                      <a:r>
                        <a:rPr lang="en-US" altLang="zh-CN" sz="800" b="1" i="0" u="none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(9:30 -10:30)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[313]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NR_NTN_Ku_Band_Coexistence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Manook(SES)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60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554715"/>
                  </a:ext>
                </a:extLst>
              </a:tr>
              <a:tr h="3485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(22,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After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11:30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[123]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CN" sz="800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[222] NR_LPWUS (53) (1 hour)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[229] IoT_NTN_TDD (7) (1 hour)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 (43)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</a:t>
                      </a:r>
                    </a:p>
                    <a:p>
                      <a:r>
                        <a:rPr lang="fr-FR" altLang="zh-CN" sz="800" b="0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[225] [226] Rel-19 NR_Mob_Ph4, </a:t>
                      </a:r>
                      <a:r>
                        <a:rPr lang="fr-FR" altLang="zh-CN" sz="800" b="0" strike="noStrike" kern="1200" dirty="0" err="1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lang="fr-FR" altLang="zh-CN" sz="800" b="0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Qiming Li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626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415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[133] NR_MIMO_Ph5_UE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[130]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[138]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pt-B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[227] NR_NTN_Ph3_Part2 (17)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NR_NTN_Ph3_Part1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</a:t>
                      </a: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LS to RAN2 on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NR_RRM_Ph5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[305] NR_ATG_enh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[308] NR_LPWUS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SBFD (2nd pass)  Ad-hoc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Jackson Wang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NR_duplex_evo_General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[307] NR_duplex_evo_BSRF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fontAlgn="t"/>
                      <a:r>
                        <a:rPr lang="en-US" altLang="zh-CN" sz="800" b="1" kern="1200" dirty="0">
                          <a:solidFill>
                            <a:srgbClr val="2FBD7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RRM Ad-hoc: (14:30-15:30)</a:t>
                      </a:r>
                      <a:endParaRPr lang="zh-CN" altLang="zh-CN" sz="800" kern="1200" dirty="0">
                        <a:solidFill>
                          <a:srgbClr val="2FBD7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fontAlgn="t"/>
                      <a:r>
                        <a:rPr lang="en-US" altLang="zh-CN" sz="800" kern="1200" dirty="0">
                          <a:solidFill>
                            <a:srgbClr val="2FBD7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[227] NR_XR_Ph3, Chaired by Rafael Paiva (Nokia)</a:t>
                      </a:r>
                      <a:endParaRPr lang="zh-CN" altLang="zh-CN" sz="800" kern="1200" dirty="0">
                        <a:solidFill>
                          <a:srgbClr val="2FBD71"/>
                        </a:solidFill>
                        <a:effectLst/>
                        <a:latin typeface="+mj-ea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Ad-Hoc: (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15:30-16:30</a:t>
                      </a:r>
                      <a:r>
                        <a:rPr kumimoji="0" lang="en-US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Demod_Maintenance_Part2 chaired by Manasa Raghavan (Apple)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Demod_Maintenance_Part1 chaired by Axel Mueller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481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t-BR" altLang="zh-CN" sz="800" b="1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pt-B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sng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0" i="0" u="none" strike="noStrike" kern="1200" dirty="0">
                        <a:solidFill>
                          <a:srgbClr val="C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968582"/>
                  </a:ext>
                </a:extLst>
              </a:tr>
              <a:tr h="53446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[128] NR_IoT_NTN_HPUE_part1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(25)</a:t>
                      </a:r>
                      <a:endParaRPr kumimoji="0" lang="nn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Ambient_IoT_Solutions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(19)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strike="noStrike" baseline="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[228] IoT_NTN_Ph3 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(10)</a:t>
                      </a: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[326] 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NR_ATG_enh_demod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[335] A-</a:t>
                      </a:r>
                      <a:r>
                        <a:rPr kumimoji="0" lang="en-US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IoT_demod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 (17:00~18:15):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 Chaired by Iwo Angelow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 Chaired by Per Lindell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Jingjing Chen(CMCC)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(18:00-19:00)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</a:p>
                    <a:p>
                      <a:pPr marL="0" marR="0" lvl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[206] </a:t>
                      </a:r>
                      <a:r>
                        <a:rPr kumimoji="0" lang="nn-NO" altLang="zh-CN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NR_LBCA_Sw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Chaired by Jerry Cui (Apple)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 chaired by Ruixin Wang (vivo)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</a:t>
                      </a: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(18:15-19:00)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[128/129]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Runsen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2FBD7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Tang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Social Event (In Sheraton Hotel)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434974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9922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192" y="-83247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7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2506651"/>
              </p:ext>
            </p:extLst>
          </p:nvPr>
        </p:nvGraphicFramePr>
        <p:xfrm>
          <a:off x="401652" y="754954"/>
          <a:ext cx="11318156" cy="5493446"/>
        </p:xfrm>
        <a:graphic>
          <a:graphicData uri="http://schemas.openxmlformats.org/drawingml/2006/table">
            <a:tbl>
              <a:tblPr/>
              <a:tblGrid>
                <a:gridCol w="8744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887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6516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 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 (RAN4 Breakout1)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(RAN4 Breakout2 )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 (RAN4 Breakout3)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NTN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[114] </a:t>
                      </a:r>
                      <a:r>
                        <a:rPr kumimoji="0" lang="nn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NR_IoT_NTN_Bands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BREAK: 6Rx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Andrey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</a:t>
                      </a: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intel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[216] NR_MIMO_Ph5_Part1 </a:t>
                      </a: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[217] NR_MIMO_Ph5_Part2 (15)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Ad-hoc: Ku band RF (8:00 – 9:00)  [Start at 8:00]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 Chaired by Tank (CHTTL) 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Demod  (9:00 – 10:30)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NR_IoT_NTN_less_than_5MHz_demod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[328] NR_duplex_evo_demod (8)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8:30 - 9:30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[214] </a:t>
                      </a: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[215]</a:t>
                      </a: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FS_NR_AIML_Mob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Fahad Syed Muhammad  (Nokia)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9:30-10:30 [229]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IoT_NTN_TDD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CH (Qualcomm)</a:t>
                      </a:r>
                      <a:endParaRPr lang="en-US" altLang="zh-CN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48960"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b-NO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2FBD7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861867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basket WI</a:t>
                      </a: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[105] NR_Baskets_Part_1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(6)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 NR_Baskets_Part_2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b-NO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(7)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11:00 - 12:00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Rel-19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UE features and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open issues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12:00 - 13:00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Time slot for:</a:t>
                      </a:r>
                    </a:p>
                    <a:p>
                      <a:pPr marL="252000" marR="0" lvl="0" indent="-1440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Offline discussion on Rel-19 core CRs (Encourage RRM delegates to stay in the RRM room)</a:t>
                      </a:r>
                    </a:p>
                    <a:p>
                      <a:pPr marL="252000" marR="0" lvl="0" indent="-14400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Request revision/new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tdoc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numbers 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[325] NR_ENDC_RF_Ph4_Demod_6Rx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[333] NR_7MHz_demod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[334] 5G_Broadcast_Ph2 (3)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(11:00-12:00)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[128/129] NR_IoT_NTN_HPUE_part1/2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Runsen Tang (Samsung)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1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RRM Ad-hoc: (12:00-13:00)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[226] [227] NR_NTN_Ph3, Charied by CH (Qualcomm)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strike="sngStrike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55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:00-14:30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just" defTabSz="91435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altLang="zh-CN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accent3">
                            <a:lumMod val="65000"/>
                          </a:schemeClr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[101] Upto_R16_UERF_maintenance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(Cont)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[102] R17_UERF_maintenance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(2)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[103] R18_UERF_maintenance_Part1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(13)</a:t>
                      </a:r>
                      <a:endParaRPr kumimoji="0" lang="fr-FR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 Return</a:t>
                      </a:r>
                      <a:r>
                        <a:rPr kumimoji="0" lang="en-US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to Rel-19 open issues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[301] BSRF_Maintenance_TEI (68)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[318] Demod_Maintenance_TEI_Part1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[319] Demod_Maintenance_TEI_Part2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Ad-hoc: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MIMO </a:t>
                      </a:r>
                      <a:r>
                        <a:rPr kumimoji="0" lang="en-US" altLang="zh-CN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(14:30 – 15:30)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[327] NR_MIMO_demod chaired by Lili (Samsung)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Calibri" panose="020F0502020204030204" pitchFamily="34" charset="0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399859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17:00-18:00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[104] R18_UERF_maintenance_Part2</a:t>
                      </a:r>
                      <a:r>
                        <a:rPr kumimoji="0" lang="nb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Early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Rel-19 selected topics</a:t>
                      </a:r>
                      <a:endParaRPr kumimoji="0" lang="fr-FR" altLang="zh-CN" sz="800" b="0" i="0" u="none" strike="sng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Up to Rel-19 Maintenance and TEI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[203] Maintenance_R18_R19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(116)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[202] Maintenance_R17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(68)</a:t>
                      </a:r>
                      <a:endParaRPr kumimoji="0" lang="en-US" altLang="zh-CN" sz="8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[201] Maintenance_up_to_R16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(88)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NOTE: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Please request the revision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tdoc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numbers before this session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</a:t>
                      </a: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[331] NR_NTN_Ph3_demod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[332] IoT_NTN_Ph3_demod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</a:t>
                      </a:r>
                      <a:r>
                        <a:rPr kumimoji="0" lang="en-US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critical issues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Ku band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coex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SCM for </a:t>
                      </a:r>
                      <a:r>
                        <a:rPr kumimoji="0" lang="en-US" sz="8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, UE/SAN RF, others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17:00-18:00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[116] NR_ENDC_RF_Ph4_part1 Chaired by Leo(Ye)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18:00-19:30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</a:t>
                      </a:r>
                      <a:r>
                        <a:rPr kumimoji="0" lang="en-US" altLang="zh-CN" sz="800" b="1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[131] NR_AIML_air_part1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Vali (Qualcomm) (18:00-19:00)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Tom (Ericsson)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(19:00-19:30)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</a:p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[220] [221]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Netw_Energy_NR_enh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, 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Zhixun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Tang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BDaT TBD Online or Ad-hoc: </a:t>
                      </a: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Rel-19 critical issue TBD</a:t>
                      </a:r>
                      <a:endParaRPr kumimoji="0" lang="en-US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</a:t>
                      </a:r>
                      <a:r>
                        <a:rPr lang="nn-NO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list 2nd </a:t>
                      </a:r>
                      <a:r>
                        <a:rPr lang="nn-NO" altLang="zh-CN" sz="800" b="1" i="0" u="none" strike="noStrike" kern="1200" baseline="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round</a:t>
                      </a:r>
                      <a:endParaRPr lang="nn-NO" altLang="zh-CN" sz="80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[137]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Feature list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by Jingjing Chen(CMCC)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77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5782485"/>
              </p:ext>
            </p:extLst>
          </p:nvPr>
        </p:nvGraphicFramePr>
        <p:xfrm>
          <a:off x="239391" y="1416731"/>
          <a:ext cx="11657335" cy="3651972"/>
        </p:xfrm>
        <a:graphic>
          <a:graphicData uri="http://schemas.openxmlformats.org/drawingml/2006/table">
            <a:tbl>
              <a:tblPr/>
              <a:tblGrid>
                <a:gridCol w="7899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168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71684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151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</a:t>
                      </a:r>
                      <a:r>
                        <a:rPr kumimoji="0" lang="en-US" altLang="en-US" sz="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BDaT</a:t>
                      </a:r>
                      <a:endParaRPr kumimoji="0" lang="en-US" altLang="en-US" sz="800" b="1" i="0" u="none" strike="noStrike" cap="none" normalizeH="0" baseline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8:00-10:30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AI/ML 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[132] NR_AIML_air_part2 (cont)</a:t>
                      </a:r>
                      <a:endParaRPr lang="en-US" altLang="zh-CN" sz="800" b="1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(no NTN topic)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(UE RF related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[309] NR_NTN_Ph3_General_UE_SAN_RF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[310] NR_IoT_NTN_less_than_5MHz_UERF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[314] NR_NTN_Ku_Band_UE_SAN_RF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[315] IoT_NTN_Ph3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[316] IoT_NTN_TDD_UE_SAN_RF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altLang="zh-CN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4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10:30-11:00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Coffee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uLnTx/>
                        <a:uFillTx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134724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(start with NTN topics)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(OTA topics are treated first)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[337] TRP_TRS_MIMO_OTA_Ph3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de-DE" altLang="zh-CN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[338] NR_FR2_OTA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(Other topics in thread order)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46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-14:00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Lunch break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C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4553815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-15:00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0F3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15:00 (or earlier time) 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New or revised Rel-19 WID/SID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AE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30979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dcmitype/"/>
    <ds:schemaRef ds:uri="http://schemas.microsoft.com/office/infopath/2007/PartnerControls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a915fe38-2618-47b6-8303-829fb71466d5"/>
    <ds:schemaRef ds:uri="http://purl.org/dc/terms/"/>
    <ds:schemaRef ds:uri="23d77754-4ccc-4c57-9291-cab09e81894a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  <clbl:label id="{d747bccc-1f7a-43de-9506-0ef23dd23464}" enabled="1" method="Privileged" siteId="{98e9ba89-e1a1-4e38-9007-8bdabc25de1d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550077</TotalTime>
  <Words>3181</Words>
  <Application>Microsoft Macintosh PowerPoint</Application>
  <PresentationFormat>Widescreen</PresentationFormat>
  <Paragraphs>401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微软雅黑</vt:lpstr>
      <vt:lpstr>Arial</vt:lpstr>
      <vt:lpstr>Arial Black</vt:lpstr>
      <vt:lpstr>Calibri</vt:lpstr>
      <vt:lpstr>Times New Roman</vt:lpstr>
      <vt:lpstr>3gpp</vt:lpstr>
      <vt:lpstr>RAN4#116 meeting schedule</vt:lpstr>
      <vt:lpstr>Monday</vt:lpstr>
      <vt:lpstr>Tuesday</vt:lpstr>
      <vt:lpstr>Wednesday</vt:lpstr>
      <vt:lpstr>Thursday</vt:lpstr>
      <vt:lpstr>Friday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Yang Tang</cp:lastModifiedBy>
  <cp:revision>4021</cp:revision>
  <cp:lastPrinted>2016-09-15T08:31:35Z</cp:lastPrinted>
  <dcterms:created xsi:type="dcterms:W3CDTF">2009-11-27T05:15:11Z</dcterms:created>
  <dcterms:modified xsi:type="dcterms:W3CDTF">2025-08-27T13:11:51Z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(3)WmCX6XJXnVGYXJet/b3Cj8Rn7P85nC/Cu/Iv04k3M5rgJfICxdLbw0IbFfZbsZTDgXvh19dg
LZAQ8DvGq0yxnJm6oaoPZcJxJj7cT96WpFjVFCYDEfWZBGGLg0Hk7yiICIawbHPmphpNxd4d
NXIhFfCL8uuLn5Mf1lOCr0UG6iGdNowsUKmiqgEY/9lVNg1dohnQ3NyAwOOwT9vQOjw2IxrA
NP4gXAZDSgGLq/h2PN</vt:lpwstr>
  </property>
  <property fmtid="{D5CDD505-2E9C-101B-9397-08002B2CF9AE}" pid="11" name="_2015_ms_pID_7253431">
    <vt:lpwstr>H8aKn1tKtJkz0uZ5pdba1vdFQx2H6oSmdQ9HF3vykmrih/07Pra3Dd
s5GYVd+6uIn1eoaajDgTee4bvz2dkce8aPxsZ63AMleypWNeC/VutvSdbhBxdLZZEMLSbfS+
3/pmGq2g6cfO1GOY4K1ER1nIPxQMcMRLaUIWc5fV0A2zfPey8DiH86nOW+3fe6sA3YApjGWJ
d3VT8M6oyU5MWIdQwfBweVp7iLgPjr7vKCEQ</vt:lpwstr>
  </property>
  <property fmtid="{D5CDD505-2E9C-101B-9397-08002B2CF9AE}" pid="12" name="_2015_ms_pID_7253432">
    <vt:lpwstr>vv4OgNkLvT4KwGFYJJzDz94=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1744642617</vt:lpwstr>
  </property>
</Properties>
</file>