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29"/>
  </p:notesMasterIdLst>
  <p:handoutMasterIdLst>
    <p:handoutMasterId r:id="rId30"/>
  </p:handoutMasterIdLst>
  <p:sldIdLst>
    <p:sldId id="934" r:id="rId5"/>
    <p:sldId id="1018" r:id="rId6"/>
    <p:sldId id="1015" r:id="rId7"/>
    <p:sldId id="997" r:id="rId8"/>
    <p:sldId id="1001" r:id="rId9"/>
    <p:sldId id="998" r:id="rId10"/>
    <p:sldId id="973" r:id="rId11"/>
    <p:sldId id="999" r:id="rId12"/>
    <p:sldId id="928" r:id="rId13"/>
    <p:sldId id="993" r:id="rId14"/>
    <p:sldId id="986" r:id="rId15"/>
    <p:sldId id="984" r:id="rId16"/>
    <p:sldId id="981" r:id="rId17"/>
    <p:sldId id="992" r:id="rId18"/>
    <p:sldId id="988" r:id="rId19"/>
    <p:sldId id="991" r:id="rId20"/>
    <p:sldId id="1007" r:id="rId21"/>
    <p:sldId id="1006" r:id="rId22"/>
    <p:sldId id="1008" r:id="rId23"/>
    <p:sldId id="1005" r:id="rId24"/>
    <p:sldId id="1003" r:id="rId25"/>
    <p:sldId id="1017" r:id="rId26"/>
    <p:sldId id="1019" r:id="rId27"/>
    <p:sldId id="977" r:id="rId28"/>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FF"/>
    <a:srgbClr val="1E9657"/>
    <a:srgbClr val="72AF2F"/>
    <a:srgbClr val="B1D254"/>
    <a:srgbClr val="000000"/>
    <a:srgbClr val="000099"/>
    <a:srgbClr val="000066"/>
    <a:srgbClr val="CC00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000" autoAdjust="0"/>
    <p:restoredTop sz="95502" autoAdjust="0"/>
  </p:normalViewPr>
  <p:slideViewPr>
    <p:cSldViewPr snapToGrid="0">
      <p:cViewPr varScale="1">
        <p:scale>
          <a:sx n="133" d="100"/>
          <a:sy n="133" d="100"/>
        </p:scale>
        <p:origin x="216" y="190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1</a:t>
            </a:fld>
            <a:endParaRPr lang="en-GB" altLang="en-US" dirty="0"/>
          </a:p>
        </p:txBody>
      </p:sp>
    </p:spTree>
    <p:extLst>
      <p:ext uri="{BB962C8B-B14F-4D97-AF65-F5344CB8AC3E}">
        <p14:creationId xmlns:p14="http://schemas.microsoft.com/office/powerpoint/2010/main" val="1073596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4176517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3103475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11</a:t>
            </a:fld>
            <a:endParaRPr lang="en-GB" altLang="en-US" dirty="0"/>
          </a:p>
        </p:txBody>
      </p:sp>
    </p:spTree>
    <p:extLst>
      <p:ext uri="{BB962C8B-B14F-4D97-AF65-F5344CB8AC3E}">
        <p14:creationId xmlns:p14="http://schemas.microsoft.com/office/powerpoint/2010/main" val="9300953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522230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6C573-AFDA-0606-9948-385C093FC27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B4959ED5-2970-C455-EDDC-B99C224DEF0E}"/>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B2D11699-A057-189F-7BAD-98361BCB347A}"/>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0C4CC2E0-1F0E-490B-9487-B85F4F4B8FB3}"/>
              </a:ext>
            </a:extLst>
          </p:cNvPr>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861654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3gpp.org/ftp/Information/All_Template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13/Template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3gpp.org/ftp/Information/All_Template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tohru.3gpp.org/"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www.3gpp.org/ftp/TSG_RAN/WG4_Radio/TSGR4_109/Invitation/TSG_RAN4#109_GTW_TOHRU_guidance_v3.docx"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3gpp.org/ftp/tsg_ran/WG4_Radio/TSGR4_106bis-e/Invitation/TSG_RAN4#106-bis-e_NWM_guidance.docx"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3gpp.org/ftp/tsg_ran/WG4_Radio/TSGR4_114/Inbox/"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hyperlink" Target="https://www.3gpp.org/ftp/Meetings_3GPP_SYNC/RAN4/"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extendoffice.com/documents/outlook/4495-outlook-reply-subject-prefix.html"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RAN4#116 meeting Arrangements and Guidelines</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Yang Tang</a:t>
            </a:r>
            <a:endParaRPr lang="en-US" dirty="0">
              <a:latin typeface="+mj-ea"/>
              <a:ea typeface="+mj-ea"/>
            </a:endParaRPr>
          </a:p>
          <a:p>
            <a:r>
              <a:rPr lang="en-US" dirty="0">
                <a:latin typeface="+mj-ea"/>
                <a:ea typeface="+mj-ea"/>
              </a:rPr>
              <a:t>Vice Chair: </a:t>
            </a:r>
            <a:r>
              <a:rPr lang="en-US" altLang="zh-CN" dirty="0"/>
              <a:t>Gene Fong, Shan Yang</a:t>
            </a:r>
          </a:p>
        </p:txBody>
      </p:sp>
      <p:sp>
        <p:nvSpPr>
          <p:cNvPr id="2" name="TextBox 1">
            <a:extLst>
              <a:ext uri="{FF2B5EF4-FFF2-40B4-BE49-F238E27FC236}">
                <a16:creationId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altLang="zh-CN" sz="1400" b="1" dirty="0">
                <a:latin typeface="微软雅黑" panose="020B0503020204020204" pitchFamily="34" charset="-122"/>
                <a:ea typeface="微软雅黑" panose="020B0503020204020204" pitchFamily="34" charset="-122"/>
              </a:rPr>
              <a:t>3GPP TSG-RAN WG4 Meeting #116	</a:t>
            </a:r>
            <a:endParaRPr lang="en-US" altLang="zh-CN" sz="1400"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Bengaluru, India, 25</a:t>
            </a:r>
            <a:r>
              <a:rPr lang="en-US" altLang="zh-CN" sz="1400" b="1" baseline="30000" dirty="0">
                <a:latin typeface="微软雅黑" panose="020B0503020204020204" pitchFamily="34" charset="-122"/>
                <a:ea typeface="微软雅黑" panose="020B0503020204020204" pitchFamily="34" charset="-122"/>
              </a:rPr>
              <a:t>th</a:t>
            </a:r>
            <a:r>
              <a:rPr lang="en-US" altLang="zh-CN" sz="1400" b="1" dirty="0">
                <a:latin typeface="微软雅黑" panose="020B0503020204020204" pitchFamily="34" charset="-122"/>
                <a:ea typeface="微软雅黑" panose="020B0503020204020204" pitchFamily="34" charset="-122"/>
              </a:rPr>
              <a:t> – 29</a:t>
            </a:r>
            <a:r>
              <a:rPr lang="en-US" altLang="zh-CN" sz="1400" b="1" baseline="30000" dirty="0">
                <a:latin typeface="微软雅黑" panose="020B0503020204020204" pitchFamily="34" charset="-122"/>
                <a:ea typeface="微软雅黑" panose="020B0503020204020204" pitchFamily="34" charset="-122"/>
              </a:rPr>
              <a:t>th</a:t>
            </a:r>
            <a:r>
              <a:rPr lang="en-US" altLang="zh-CN" sz="1400" b="1" dirty="0">
                <a:latin typeface="微软雅黑" panose="020B0503020204020204" pitchFamily="34" charset="-122"/>
                <a:ea typeface="微软雅黑" panose="020B0503020204020204" pitchFamily="34" charset="-122"/>
              </a:rPr>
              <a:t> August, 2025</a:t>
            </a:r>
          </a:p>
          <a:p>
            <a:r>
              <a:rPr lang="en-US" altLang="zh-CN" sz="1400" b="1" dirty="0">
                <a:latin typeface="微软雅黑" panose="020B0503020204020204" pitchFamily="34" charset="-122"/>
                <a:ea typeface="微软雅黑" panose="020B0503020204020204" pitchFamily="34" charset="-122"/>
              </a:rPr>
              <a:t>Agenda Item: 2</a:t>
            </a:r>
            <a:endParaRPr lang="en-US" altLang="zh-CN" sz="1400" dirty="0">
              <a:latin typeface="微软雅黑" panose="020B0503020204020204" pitchFamily="34" charset="-122"/>
              <a:ea typeface="微软雅黑" panose="020B0503020204020204" pitchFamily="34" charset="-122"/>
            </a:endParaRPr>
          </a:p>
        </p:txBody>
      </p:sp>
      <p:sp>
        <p:nvSpPr>
          <p:cNvPr id="6" name="TextBox 1">
            <a:extLst>
              <a:ext uri="{FF2B5EF4-FFF2-40B4-BE49-F238E27FC236}">
                <a16:creationId xmlns:a16="http://schemas.microsoft.com/office/drawing/2014/main" id="{E4CE5DCD-72B3-468A-A585-E6721DD18679}"/>
              </a:ext>
            </a:extLst>
          </p:cNvPr>
          <p:cNvSpPr txBox="1"/>
          <p:nvPr/>
        </p:nvSpPr>
        <p:spPr>
          <a:xfrm>
            <a:off x="8376233" y="274551"/>
            <a:ext cx="2519149" cy="338554"/>
          </a:xfrm>
          <a:prstGeom prst="rect">
            <a:avLst/>
          </a:prstGeom>
          <a:noFill/>
        </p:spPr>
        <p:txBody>
          <a:bodyPr wrap="square" rtlCol="0">
            <a:spAutoFit/>
          </a:bodyPr>
          <a:lstStyle/>
          <a:p>
            <a:pPr algn="r"/>
            <a:r>
              <a:rPr lang="en-US" sz="1600" b="1" dirty="0">
                <a:latin typeface="+mj-ea"/>
                <a:ea typeface="+mj-ea"/>
              </a:rPr>
              <a:t>R4-25xxxxx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a:cs typeface="+mn-cs"/>
              </a:rPr>
              <a:t>The latest CR-Form template can be found at</a:t>
            </a:r>
          </a:p>
          <a:p>
            <a:pPr lvl="1">
              <a:spcBef>
                <a:spcPts val="0"/>
              </a:spcBef>
              <a:spcAft>
                <a:spcPts val="600"/>
              </a:spcAft>
            </a:pPr>
            <a:r>
              <a:rPr lang="en-US" sz="1200" dirty="0">
                <a:hlinkClick r:id="rId3"/>
              </a:rPr>
              <a:t>http://www.3gpp.org/ftp/Information/All_Templates</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a:cs typeface="+mn-cs"/>
              </a:rPr>
              <a:t>CR submissions with reference to the original CR/TP/TR,</a:t>
            </a:r>
            <a:r>
              <a:rPr lang="zh-CN" altLang="en-US" sz="1400" dirty="0">
                <a:cs typeface="+mn-cs"/>
              </a:rPr>
              <a:t> </a:t>
            </a:r>
            <a:r>
              <a:rPr lang="en-US" sz="1400" dirty="0" err="1">
                <a:cs typeface="+mn-cs"/>
              </a:rPr>
              <a:t>etc</a:t>
            </a:r>
            <a:r>
              <a:rPr lang="en-US" sz="1400" dirty="0">
                <a:cs typeface="+mn-cs"/>
              </a:rPr>
              <a:t> with the values that CR is going to correct</a:t>
            </a:r>
          </a:p>
          <a:p>
            <a:pPr lvl="1">
              <a:spcBef>
                <a:spcPts val="0"/>
              </a:spcBef>
              <a:spcAft>
                <a:spcPts val="600"/>
              </a:spcAft>
            </a:pPr>
            <a:r>
              <a:rPr lang="en-US" sz="1200" dirty="0">
                <a:cs typeface="+mn-cs"/>
              </a:rPr>
              <a:t>To make reader easily review CR, it is expected that the author(s</a:t>
            </a:r>
            <a:r>
              <a:rPr lang="zh-CN" altLang="en-US" sz="1200" dirty="0">
                <a:cs typeface="+mn-cs"/>
              </a:rPr>
              <a:t>）</a:t>
            </a:r>
            <a:r>
              <a:rPr lang="en-US" altLang="zh-CN" sz="1200" dirty="0">
                <a:cs typeface="+mn-cs"/>
              </a:rPr>
              <a:t>provide the reference to the original CR/TP/TR, which captures the values that CR is to correct. The reference is expected to provide in the cover page of CR.</a:t>
            </a:r>
            <a:endParaRPr lang="en-US" sz="1200" dirty="0">
              <a:cs typeface="+mn-cs"/>
            </a:endParaRPr>
          </a:p>
          <a:p>
            <a:pPr marL="342882" lvl="1" indent="-342882">
              <a:spcBef>
                <a:spcPts val="0"/>
              </a:spcBef>
              <a:spcAft>
                <a:spcPts val="600"/>
              </a:spcAft>
              <a:buBlip>
                <a:blip r:embed="rId2"/>
              </a:buBlip>
            </a:pPr>
            <a:r>
              <a:rPr lang="en-US" sz="1400" dirty="0">
                <a:cs typeface="+mn-cs"/>
              </a:rPr>
              <a:t>3GU tool</a:t>
            </a:r>
          </a:p>
          <a:p>
            <a:pPr lvl="1">
              <a:spcBef>
                <a:spcPts val="0"/>
              </a:spcBef>
              <a:spcAft>
                <a:spcPts val="600"/>
              </a:spcAft>
            </a:pPr>
            <a:r>
              <a:rPr lang="en-US" sz="1200" dirty="0">
                <a:cs typeface="+mn-cs"/>
              </a:rPr>
              <a:t>There is a tool in 3GU which allows you to use the 3GU automatic pre-filled coversheet, so no need to fill in by hand all the CR details every time:</a:t>
            </a:r>
          </a:p>
          <a:p>
            <a:pPr lvl="1">
              <a:spcBef>
                <a:spcPts val="0"/>
              </a:spcBef>
              <a:spcAft>
                <a:spcPts val="600"/>
              </a:spcAft>
            </a:pPr>
            <a:r>
              <a:rPr lang="en-US" sz="1200" dirty="0">
                <a:cs typeface="+mn-cs"/>
              </a:rPr>
              <a:t>If 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the "online</a:t>
            </a:r>
            <a:r>
              <a:rPr lang="en-US" altLang="zh-CN" sz="1200" dirty="0"/>
              <a:t>"</a:t>
            </a:r>
            <a:r>
              <a:rPr lang="en-US" altLang="zh-CN" sz="1200" dirty="0">
                <a:cs typeface="+mn-cs"/>
              </a:rPr>
              <a:t> </a:t>
            </a:r>
            <a:r>
              <a:rPr lang="en-US" sz="1200" dirty="0">
                <a:cs typeface="+mn-cs"/>
              </a:rPr>
              <a:t>listing 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a:t>"</a:t>
            </a:r>
            <a:r>
              <a:rPr lang="en-US" sz="1200" dirty="0">
                <a:cs typeface="+mn-cs"/>
              </a:rPr>
              <a:t>Status: reserved</a:t>
            </a:r>
            <a:r>
              <a:rPr lang="en-US" altLang="zh-CN" sz="1200" dirty="0"/>
              <a:t>"</a:t>
            </a:r>
            <a:r>
              <a:rPr lang="en-US" sz="1200" dirty="0">
                <a:cs typeface="+mn-cs"/>
              </a:rPr>
              <a:t> field which says </a:t>
            </a:r>
            <a:r>
              <a:rPr lang="en-US" altLang="zh-CN" sz="1200" dirty="0"/>
              <a:t>"</a:t>
            </a:r>
            <a:r>
              <a:rPr lang="en-US" sz="1200" dirty="0">
                <a:cs typeface="+mn-cs"/>
              </a:rPr>
              <a:t>(Download prefilled cover page)</a:t>
            </a:r>
            <a:r>
              <a:rPr lang="en-US" altLang="zh-CN" sz="1200" dirty="0"/>
              <a:t>"</a:t>
            </a:r>
            <a:r>
              <a:rPr lang="en-US" sz="1200" dirty="0">
                <a:cs typeface="+mn-cs"/>
              </a:rPr>
              <a:t>.</a:t>
            </a:r>
          </a:p>
          <a:p>
            <a:pPr lvl="1">
              <a:spcBef>
                <a:spcPts val="0"/>
              </a:spcBef>
              <a:spcAft>
                <a:spcPts val="600"/>
              </a:spcAft>
            </a:pPr>
            <a:r>
              <a:rPr lang="en-US" sz="1200" dirty="0">
                <a:cs typeface="+mn-cs"/>
              </a:rPr>
              <a:t>Using 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used "</a:t>
            </a:r>
            <a:r>
              <a:rPr lang="en-US" sz="1200" b="1" dirty="0"/>
              <a:t>other comments</a:t>
            </a:r>
            <a:r>
              <a:rPr lang="en-US" altLang="zh-CN" sz="1200" dirty="0"/>
              <a:t>" </a:t>
            </a:r>
            <a:r>
              <a:rPr lang="en-US" sz="1200" dirty="0"/>
              <a:t>on the CR coversheet to provide additional information for where you would like a new clause to be placed in the spec, if you have a preference.</a:t>
            </a:r>
          </a:p>
          <a:p>
            <a:pPr marL="342882" lvl="1" indent="-342882">
              <a:spcBef>
                <a:spcPts val="0"/>
              </a:spcBef>
              <a:spcAft>
                <a:spcPts val="600"/>
              </a:spcAft>
              <a:buBlip>
                <a:blip r:embed="rId2"/>
              </a:buBlip>
            </a:pPr>
            <a:r>
              <a:rPr lang="en-US" altLang="zh-CN" sz="1400" dirty="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styles.</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The WF template is provided in the server </a:t>
            </a:r>
            <a:r>
              <a:rPr lang="en-US" altLang="zh-CN" sz="1400" dirty="0">
                <a:hlinkClick r:id="rId4"/>
              </a:rPr>
              <a:t>https://www.3gpp.org/ftp/tsg_ran/WG4_Radio/TSGR4_113/Templates</a:t>
            </a:r>
            <a:endParaRPr lang="en-US" altLang="zh-CN" sz="1400" dirty="0">
              <a:cs typeface="+mn-cs"/>
            </a:endParaRPr>
          </a:p>
          <a:p>
            <a:pPr lvl="1">
              <a:spcBef>
                <a:spcPts val="0"/>
              </a:spcBef>
              <a:spcAft>
                <a:spcPts val="600"/>
              </a:spcAft>
            </a:pPr>
            <a:r>
              <a:rPr lang="en-US" altLang="zh-CN" sz="1200" dirty="0">
                <a:cs typeface="+mn-cs"/>
              </a:rPr>
              <a:t>The clean version of final formal WF </a:t>
            </a:r>
            <a:r>
              <a:rPr lang="en-US" altLang="zh-CN" sz="1200" dirty="0" err="1">
                <a:cs typeface="+mn-cs"/>
              </a:rPr>
              <a:t>Tdoc</a:t>
            </a:r>
            <a:r>
              <a:rPr lang="en-US" altLang="zh-CN" sz="1200" dirty="0">
                <a:cs typeface="+mn-cs"/>
              </a:rPr>
              <a:t> is expected. No green highlighted is expected.</a:t>
            </a:r>
          </a:p>
          <a:p>
            <a:pPr marL="0" lvl="1" indent="0">
              <a:spcBef>
                <a:spcPts val="0"/>
              </a:spcBef>
              <a:spcAft>
                <a:spcPts val="600"/>
              </a:spcAft>
              <a:buNone/>
            </a:pPr>
            <a:r>
              <a:rPr lang="en-US" altLang="zh-CN" sz="1400" dirty="0">
                <a:cs typeface="+mn-cs"/>
              </a:rPr>
              <a:t> </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submission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marL="342882" lvl="1" indent="-342882">
              <a:spcBef>
                <a:spcPts val="0"/>
              </a:spcBef>
              <a:spcAft>
                <a:spcPts val="600"/>
              </a:spcAft>
              <a:buBlip>
                <a:blip r:embed="rId3"/>
              </a:buBlip>
            </a:pPr>
            <a:r>
              <a:rPr lang="en-US" altLang="zh-CN" sz="1400" dirty="0"/>
              <a:t>Capture the new TR/TS in the table </a:t>
            </a:r>
            <a:r>
              <a:rPr lang="en-US" altLang="zh-CN" sz="1400" dirty="0" err="1"/>
              <a:t>for“New</a:t>
            </a:r>
            <a:r>
              <a:rPr lang="en-US" altLang="zh-CN" sz="1400" dirty="0"/>
              <a:t> </a:t>
            </a:r>
            <a:r>
              <a:rPr lang="en-US" altLang="zh-CN" sz="1400" dirty="0" err="1"/>
              <a:t>specifications”in</a:t>
            </a:r>
            <a:r>
              <a:rPr lang="en-US" altLang="zh-CN" sz="1400" dirty="0"/>
              <a:t> the approved WID/SID </a:t>
            </a:r>
          </a:p>
          <a:p>
            <a:pPr lvl="1">
              <a:spcBef>
                <a:spcPts val="0"/>
              </a:spcBef>
              <a:spcAft>
                <a:spcPts val="600"/>
              </a:spcAft>
            </a:pPr>
            <a:r>
              <a:rPr lang="en-US" sz="1200" dirty="0">
                <a:cs typeface="+mn-cs"/>
              </a:rPr>
              <a:t>Keep the TS/TR number as 3Y.XXX, e.g., 38.xxx for NR.</a:t>
            </a:r>
          </a:p>
          <a:p>
            <a:pPr lvl="1">
              <a:spcBef>
                <a:spcPts val="0"/>
              </a:spcBef>
              <a:spcAft>
                <a:spcPts val="600"/>
              </a:spcAft>
            </a:pPr>
            <a:r>
              <a:rPr lang="en-US" sz="1200" dirty="0">
                <a:cs typeface="+mn-cs"/>
              </a:rPr>
              <a:t>Usually for SID, the title of TR is the same as the title of SID. </a:t>
            </a:r>
            <a:endParaRPr lang="en-US" sz="1400" dirty="0">
              <a:cs typeface="+mn-cs"/>
            </a:endParaRPr>
          </a:p>
          <a:p>
            <a:pPr marL="342882" lvl="1" indent="-342882">
              <a:spcBef>
                <a:spcPts val="0"/>
              </a:spcBef>
              <a:spcAft>
                <a:spcPts val="600"/>
              </a:spcAft>
              <a:buBlip>
                <a:blip r:embed="rId3"/>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TR/TS.</a:t>
            </a:r>
          </a:p>
          <a:p>
            <a:pPr lvl="1">
              <a:spcBef>
                <a:spcPts val="0"/>
              </a:spcBef>
              <a:spcAft>
                <a:spcPts val="600"/>
              </a:spcAft>
            </a:pPr>
            <a:r>
              <a:rPr lang="en-US" altLang="zh-CN" sz="1200" dirty="0">
                <a:cs typeface="+mn-cs"/>
              </a:rPr>
              <a:t>Please contact WG secretary for TR/TS number after WID/SID capturing new TS/TR is approved in RAN and before submission to RAN for approval.</a:t>
            </a:r>
            <a:endParaRPr lang="en-US" altLang="zh-CN" sz="1400" dirty="0">
              <a:cs typeface="+mn-cs"/>
            </a:endParaRPr>
          </a:p>
          <a:p>
            <a:pPr marL="342882" lvl="1" indent="-342882">
              <a:spcBef>
                <a:spcPts val="0"/>
              </a:spcBef>
              <a:spcAft>
                <a:spcPts val="600"/>
              </a:spcAft>
              <a:buBlip>
                <a:blip r:embed="rId3"/>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meeting.</a:t>
            </a:r>
          </a:p>
          <a:p>
            <a:pPr marL="342882" lvl="1" indent="-342882">
              <a:spcBef>
                <a:spcPts val="0"/>
              </a:spcBef>
              <a:spcAft>
                <a:spcPts val="600"/>
              </a:spcAft>
              <a:buBlip>
                <a:blip r:embed="rId3"/>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checker.</a:t>
            </a:r>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4"/>
              </a:rPr>
              <a:t>https://www.3gpp.org/ftp/Information/All_Templates</a:t>
            </a:r>
            <a:r>
              <a:rPr lang="en-US" altLang="zh-CN" sz="1200" dirty="0"/>
              <a:t> (presentation cover).</a:t>
            </a:r>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
        <p:nvSpPr>
          <p:cNvPr id="2" name="文本框 1"/>
          <p:cNvSpPr txBox="1"/>
          <p:nvPr/>
        </p:nvSpPr>
        <p:spPr>
          <a:xfrm>
            <a:off x="2954332" y="3376796"/>
            <a:ext cx="250732" cy="116901"/>
          </a:xfrm>
          <a:prstGeom prst="rect">
            <a:avLst/>
          </a:prstGeom>
          <a:solidFill>
            <a:schemeClr val="bg1"/>
          </a:solidFill>
        </p:spPr>
        <p:txBody>
          <a:bodyPr wrap="none" lIns="0" tIns="0" rIns="0" bIns="0" rtlCol="0">
            <a:noAutofit/>
          </a:bodyPr>
          <a:lstStyle/>
          <a:p>
            <a:r>
              <a:rPr lang="en-US" altLang="zh-CN" sz="1000" dirty="0">
                <a:latin typeface="Times New Roman" panose="02020603050405020304" pitchFamily="18" charset="0"/>
                <a:cs typeface="Times New Roman" panose="02020603050405020304" pitchFamily="18" charset="0"/>
              </a:rPr>
              <a:t>2025</a:t>
            </a:r>
            <a:endParaRPr lang="zh-CN" alt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174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7159490" cy="5095171"/>
          </a:xfrm>
        </p:spPr>
        <p:txBody>
          <a:bodyPr/>
          <a:lstStyle/>
          <a:p>
            <a:pPr marL="342882" lvl="1" indent="-342882">
              <a:spcBef>
                <a:spcPts val="0"/>
              </a:spcBef>
              <a:spcAft>
                <a:spcPts val="600"/>
              </a:spcAft>
              <a:buBlip>
                <a:blip r:embed="rId2"/>
              </a:buBlip>
            </a:pPr>
            <a:r>
              <a:rPr lang="en-US" altLang="zh-CN" sz="1400" dirty="0">
                <a:cs typeface="+mn-cs"/>
              </a:rPr>
              <a:t>TOHRU (Trace Online Hand Raising Utility) will be used</a:t>
            </a:r>
          </a:p>
          <a:p>
            <a:pPr lvl="1">
              <a:spcBef>
                <a:spcPts val="0"/>
              </a:spcBef>
              <a:spcAft>
                <a:spcPts val="600"/>
              </a:spcAft>
            </a:pPr>
            <a:r>
              <a:rPr lang="en-US" altLang="zh-CN" sz="1200" dirty="0"/>
              <a:t>3GPP TOHRU will be used in this meeting for three online sessions.</a:t>
            </a:r>
          </a:p>
          <a:p>
            <a:pPr lvl="1">
              <a:spcBef>
                <a:spcPts val="0"/>
              </a:spcBef>
              <a:spcAft>
                <a:spcPts val="600"/>
              </a:spcAft>
            </a:pPr>
            <a:r>
              <a:rPr lang="en-US" altLang="zh-CN" sz="1200" dirty="0"/>
              <a:t>Hyperlink: </a:t>
            </a:r>
            <a:r>
              <a:rPr lang="zh-CN" altLang="zh-CN" sz="1200" dirty="0"/>
              <a:t> </a:t>
            </a:r>
            <a:r>
              <a:rPr lang="en-GB" altLang="zh-CN" sz="1200" u="sng" dirty="0">
                <a:hlinkClick r:id="rId3"/>
              </a:rPr>
              <a:t>https://tohru.3gpp.org/</a:t>
            </a:r>
            <a:endParaRPr lang="en-GB" altLang="zh-CN" sz="1200" u="sng" dirty="0"/>
          </a:p>
          <a:p>
            <a:pPr lvl="1">
              <a:spcBef>
                <a:spcPts val="0"/>
              </a:spcBef>
              <a:spcAft>
                <a:spcPts val="60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a:t>registeration</a:t>
            </a:r>
            <a:r>
              <a:rPr lang="en-GB" altLang="zh-CN" sz="1200" dirty="0"/>
              <a:t>. </a:t>
            </a:r>
          </a:p>
          <a:p>
            <a:pPr lvl="1">
              <a:spcBef>
                <a:spcPts val="0"/>
              </a:spcBef>
              <a:spcAft>
                <a:spcPts val="600"/>
              </a:spcAft>
            </a:pPr>
            <a:r>
              <a:rPr lang="en-GB" altLang="zh-CN" sz="1200" dirty="0"/>
              <a:t>Meeting name (TOHRU Meeting IDs):</a:t>
            </a:r>
          </a:p>
          <a:p>
            <a:pPr lvl="2">
              <a:spcBef>
                <a:spcPts val="0"/>
              </a:spcBef>
              <a:spcAft>
                <a:spcPts val="600"/>
              </a:spcAft>
            </a:pPr>
            <a:r>
              <a:rPr lang="en-US" altLang="zh-CN" sz="1200" dirty="0"/>
              <a:t>Main session: RAN4_Main</a:t>
            </a:r>
          </a:p>
          <a:p>
            <a:pPr lvl="2">
              <a:spcBef>
                <a:spcPts val="0"/>
              </a:spcBef>
              <a:spcAft>
                <a:spcPts val="600"/>
              </a:spcAft>
            </a:pPr>
            <a:r>
              <a:rPr lang="en-US" altLang="zh-CN" sz="1200" dirty="0"/>
              <a:t>RRM session: RAN4_RRM</a:t>
            </a:r>
          </a:p>
          <a:p>
            <a:pPr lvl="2">
              <a:spcBef>
                <a:spcPts val="0"/>
              </a:spcBef>
              <a:spcAft>
                <a:spcPts val="600"/>
              </a:spcAft>
            </a:pPr>
            <a:r>
              <a:rPr lang="en-US" altLang="zh-CN" sz="1200" dirty="0" err="1"/>
              <a:t>BSRF_Demod_testing</a:t>
            </a:r>
            <a:r>
              <a:rPr lang="en-US" altLang="zh-CN" sz="1200" dirty="0"/>
              <a:t> session: RAN4_BSRF</a:t>
            </a:r>
          </a:p>
          <a:p>
            <a:pPr lvl="2">
              <a:spcBef>
                <a:spcPts val="0"/>
              </a:spcBef>
              <a:spcAft>
                <a:spcPts val="600"/>
              </a:spcAft>
            </a:pPr>
            <a:r>
              <a:rPr lang="en-US" altLang="zh-CN" sz="1200" dirty="0"/>
              <a:t>NOTE: Ad hoc session: MS teams will be provided.</a:t>
            </a:r>
          </a:p>
          <a:p>
            <a:pPr lvl="1">
              <a:spcBef>
                <a:spcPts val="0"/>
              </a:spcBef>
              <a:spcAft>
                <a:spcPts val="600"/>
              </a:spcAft>
            </a:pPr>
            <a:r>
              <a:rPr lang="en-US" altLang="zh-CN" sz="1200" dirty="0"/>
              <a:t>Enter your name </a:t>
            </a:r>
          </a:p>
          <a:p>
            <a:pPr lvl="2">
              <a:spcBef>
                <a:spcPts val="0"/>
              </a:spcBef>
              <a:spcAft>
                <a:spcPts val="600"/>
              </a:spcAft>
            </a:pPr>
            <a:r>
              <a:rPr lang="en-GB" altLang="zh-CN" sz="1200" b="1" dirty="0"/>
              <a:t>&lt;represented company&gt;, &lt;first name&gt; &lt;family name&gt;</a:t>
            </a:r>
            <a:br>
              <a:rPr lang="en-GB" altLang="zh-CN" sz="1200" dirty="0"/>
            </a:br>
            <a:r>
              <a:rPr lang="en-GB" altLang="zh-CN" sz="1200" dirty="0"/>
              <a:t>e.g.: XY Telecom - Peter </a:t>
            </a:r>
            <a:r>
              <a:rPr lang="en-GB" altLang="zh-CN" sz="1200" dirty="0" err="1"/>
              <a:t>Mustermann</a:t>
            </a:r>
            <a:endParaRPr lang="en-GB" altLang="zh-CN" sz="1200" dirty="0"/>
          </a:p>
          <a:p>
            <a:pPr lvl="1">
              <a:spcBef>
                <a:spcPts val="0"/>
              </a:spcBef>
              <a:spcAft>
                <a:spcPts val="60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spcBef>
                <a:spcPts val="0"/>
              </a:spcBef>
              <a:spcAft>
                <a:spcPts val="600"/>
              </a:spcAft>
            </a:pPr>
            <a:r>
              <a:rPr lang="en-US" altLang="zh-CN" sz="1200" dirty="0"/>
              <a:t>The other buttons are similar as the previous external TOHRU tool.</a:t>
            </a:r>
          </a:p>
          <a:p>
            <a:pPr marL="342882" lvl="1" indent="-342882">
              <a:spcBef>
                <a:spcPts val="0"/>
              </a:spcBef>
              <a:spcAft>
                <a:spcPts val="600"/>
              </a:spcAft>
              <a:buBlip>
                <a:blip r:embed="rId2"/>
              </a:buBlip>
            </a:pPr>
            <a:r>
              <a:rPr lang="en-US" altLang="zh-CN" sz="1400" dirty="0">
                <a:cs typeface="+mn-cs"/>
              </a:rPr>
              <a:t>Please find references at </a:t>
            </a:r>
          </a:p>
          <a:p>
            <a:pPr lvl="1">
              <a:spcBef>
                <a:spcPts val="0"/>
              </a:spcBef>
              <a:spcAft>
                <a:spcPts val="600"/>
              </a:spcAft>
            </a:pPr>
            <a:r>
              <a:rPr lang="en-US" altLang="zh-CN" sz="1200" dirty="0">
                <a:hlinkClick r:id="rId4"/>
              </a:rPr>
              <a:t>https://www.3gpp.org/ftp/TSG_RAN/WG4_Radio/TSGR4_109/Invitation/TSG_RAN4%23109_GTW_TOHRU_guidance_v3.docx</a:t>
            </a: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GTW </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5"/>
          <a:stretch>
            <a:fillRect/>
          </a:stretch>
        </p:blipFill>
        <p:spPr>
          <a:xfrm>
            <a:off x="7609668" y="3201604"/>
            <a:ext cx="3216190" cy="3549576"/>
          </a:xfrm>
          <a:prstGeom prst="rect">
            <a:avLst/>
          </a:prstGeom>
        </p:spPr>
      </p:pic>
      <p:pic>
        <p:nvPicPr>
          <p:cNvPr id="11" name="图片 10"/>
          <p:cNvPicPr>
            <a:picLocks noChangeAspect="1"/>
          </p:cNvPicPr>
          <p:nvPr/>
        </p:nvPicPr>
        <p:blipFill>
          <a:blip r:embed="rId6"/>
          <a:stretch>
            <a:fillRect/>
          </a:stretch>
        </p:blipFill>
        <p:spPr>
          <a:xfrm>
            <a:off x="7609668" y="1232682"/>
            <a:ext cx="2469711" cy="1937227"/>
          </a:xfrm>
          <a:prstGeom prst="rect">
            <a:avLst/>
          </a:prstGeom>
        </p:spPr>
      </p:pic>
    </p:spTree>
    <p:extLst>
      <p:ext uri="{BB962C8B-B14F-4D97-AF65-F5344CB8AC3E}">
        <p14:creationId xmlns:p14="http://schemas.microsoft.com/office/powerpoint/2010/main" val="3871972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790348" cy="5095171"/>
          </a:xfrm>
        </p:spPr>
        <p:txBody>
          <a:bodyPr/>
          <a:lstStyle/>
          <a:p>
            <a:pPr marL="342882" lvl="1" indent="-342882">
              <a:spcBef>
                <a:spcPts val="0"/>
              </a:spcBef>
              <a:spcAft>
                <a:spcPts val="600"/>
              </a:spcAft>
              <a:buBlip>
                <a:blip r:embed="rId2"/>
              </a:buBlip>
            </a:pPr>
            <a:r>
              <a:rPr lang="en-US" altLang="zh-CN" sz="1400" dirty="0"/>
              <a:t>The registration deadline for f2f participants and remote access is </a:t>
            </a:r>
            <a:r>
              <a:rPr lang="en-US" altLang="zh-CN" sz="1400" dirty="0">
                <a:solidFill>
                  <a:srgbClr val="FF0000"/>
                </a:solidFill>
              </a:rPr>
              <a:t>Aug.15, 2025 09:00 (GMT+02.00) Brussels, Copenhagen, Madrid, Paris</a:t>
            </a:r>
          </a:p>
          <a:p>
            <a:pPr marL="342882" lvl="1" indent="-342882">
              <a:spcBef>
                <a:spcPts val="0"/>
              </a:spcBef>
              <a:spcAft>
                <a:spcPts val="600"/>
              </a:spcAft>
              <a:buBlip>
                <a:blip r:embed="rId2"/>
              </a:buBlip>
            </a:pPr>
            <a:r>
              <a:rPr lang="en-US" altLang="zh-CN" sz="1400" dirty="0"/>
              <a:t>Changes to the working procedures and please refer to updated 3GPP working procedure (especially F.2) for more details</a:t>
            </a:r>
          </a:p>
          <a:p>
            <a:pPr lvl="1">
              <a:spcBef>
                <a:spcPts val="0"/>
              </a:spcBef>
              <a:spcAft>
                <a:spcPts val="600"/>
              </a:spcAft>
            </a:pPr>
            <a:r>
              <a:rPr lang="en-GB" altLang="zh-CN" sz="1200" dirty="0"/>
              <a:t>Attendance at ordinary meetings now counts towards accrual and maintenance of voting rights.</a:t>
            </a:r>
          </a:p>
          <a:p>
            <a:pPr lvl="1">
              <a:spcBef>
                <a:spcPts val="0"/>
              </a:spcBef>
              <a:spcAft>
                <a:spcPts val="600"/>
              </a:spcAft>
            </a:pPr>
            <a:r>
              <a:rPr lang="en-GB" altLang="zh-CN" sz="1200" dirty="0"/>
              <a:t>The new rules apply for future meetings starting from meetings after TSG#95-e. Past e-meetings do not count towards voting rights.</a:t>
            </a:r>
          </a:p>
          <a:p>
            <a:pPr lvl="1">
              <a:spcBef>
                <a:spcPts val="0"/>
              </a:spcBef>
              <a:spcAft>
                <a:spcPts val="600"/>
              </a:spcAft>
            </a:pPr>
            <a:r>
              <a:rPr lang="en-GB" altLang="zh-CN" sz="1200" dirty="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a:t>Please note that the delegates need to check in themselves between the start and the end of the meeting.</a:t>
            </a:r>
          </a:p>
          <a:p>
            <a:pPr marL="342882" lvl="1" indent="-342882">
              <a:spcBef>
                <a:spcPts val="0"/>
              </a:spcBef>
              <a:spcAft>
                <a:spcPts val="600"/>
              </a:spcAft>
              <a:buBlip>
                <a:blip r:embed="rId2"/>
              </a:buBlip>
            </a:pPr>
            <a:r>
              <a:rPr lang="en-GB" altLang="zh-CN" sz="1400" dirty="0"/>
              <a:t>For face-to-face (ordinary) meeting, please check in via 10.10.10.10 during the meeting</a:t>
            </a:r>
          </a:p>
          <a:p>
            <a:pPr lvl="1">
              <a:spcBef>
                <a:spcPts val="0"/>
              </a:spcBef>
              <a:spcAft>
                <a:spcPts val="600"/>
              </a:spcAft>
            </a:pPr>
            <a:r>
              <a:rPr lang="en-GB" altLang="zh-CN" sz="1200" dirty="0"/>
              <a:t>Remote participants will not be able to check in for RAN4 meeting when it is a face-to-face (ordinary) meeting.</a:t>
            </a:r>
          </a:p>
          <a:p>
            <a:pPr lvl="1">
              <a:spcBef>
                <a:spcPts val="0"/>
              </a:spcBef>
              <a:spcAft>
                <a:spcPts val="600"/>
              </a:spcAft>
            </a:pPr>
            <a:r>
              <a:rPr lang="en-GB" altLang="zh-CN" sz="1200" dirty="0"/>
              <a:t>No voting rights will be accrued through remote participants.</a:t>
            </a:r>
            <a:endParaRPr lang="en-GB" altLang="zh-CN" sz="1000" dirty="0"/>
          </a:p>
          <a:p>
            <a:pPr marL="342882" lvl="1" indent="-342882">
              <a:spcBef>
                <a:spcPts val="0"/>
              </a:spcBef>
              <a:spcAft>
                <a:spcPts val="600"/>
              </a:spcAft>
              <a:buBlip>
                <a:blip r:embed="rId2"/>
              </a:buBlip>
            </a:pPr>
            <a:r>
              <a:rPr lang="en-GB" altLang="zh-CN" sz="1400" dirty="0">
                <a:solidFill>
                  <a:schemeClr val="bg1">
                    <a:lumMod val="75000"/>
                  </a:schemeClr>
                </a:solidFill>
              </a:rPr>
              <a:t>For e-meeting, please follow the guidance below to check in</a:t>
            </a:r>
          </a:p>
          <a:p>
            <a:pPr lvl="1">
              <a:spcBef>
                <a:spcPts val="0"/>
              </a:spcBef>
              <a:spcAft>
                <a:spcPts val="600"/>
              </a:spcAft>
            </a:pPr>
            <a:r>
              <a:rPr lang="en-US" altLang="zh-CN" sz="1200" dirty="0">
                <a:solidFill>
                  <a:schemeClr val="bg1">
                    <a:lumMod val="75000"/>
                  </a:schemeClr>
                </a:solidFill>
              </a:rPr>
              <a:t>Option 1: Through registration email, click the direct link (only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 Through registration email, copy/paste token into the registration link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2-Bis: Through registration email, copy/paste token into the registration link (if you registered before the deadline of registration for this meeting)</a:t>
            </a:r>
          </a:p>
          <a:p>
            <a:pPr lvl="1">
              <a:spcBef>
                <a:spcPts val="0"/>
              </a:spcBef>
              <a:spcAft>
                <a:spcPts val="600"/>
              </a:spcAft>
            </a:pPr>
            <a:r>
              <a:rPr lang="en-US" altLang="zh-CN" sz="1200" dirty="0">
                <a:solidFill>
                  <a:schemeClr val="bg1">
                    <a:lumMod val="75000"/>
                  </a:schemeClr>
                </a:solidFill>
              </a:rPr>
              <a:t>Option 3: Through the 3GU portal (You need to be logged in)</a:t>
            </a:r>
          </a:p>
          <a:p>
            <a:pPr lvl="2">
              <a:spcBef>
                <a:spcPts val="0"/>
              </a:spcBef>
              <a:spcAft>
                <a:spcPts val="600"/>
              </a:spcAft>
            </a:pPr>
            <a:r>
              <a:rPr lang="en-US" altLang="zh-CN" sz="1200" dirty="0">
                <a:solidFill>
                  <a:schemeClr val="bg1">
                    <a:lumMod val="75000"/>
                  </a:schemeClr>
                </a:solidFill>
                <a:latin typeface="+mj-ea"/>
                <a:ea typeface="+mj-ea"/>
              </a:rPr>
              <a:t>Click on the meeting you wish to check-in to</a:t>
            </a:r>
          </a:p>
          <a:p>
            <a:pPr lvl="2">
              <a:spcBef>
                <a:spcPts val="0"/>
              </a:spcBef>
              <a:spcAft>
                <a:spcPts val="600"/>
              </a:spcAft>
            </a:pPr>
            <a:r>
              <a:rPr lang="en-GB" altLang="zh-CN" sz="1200" dirty="0">
                <a:solidFill>
                  <a:schemeClr val="bg1">
                    <a:lumMod val="75000"/>
                  </a:schemeClr>
                </a:solidFill>
                <a:latin typeface="+mj-ea"/>
                <a:ea typeface="+mj-ea"/>
              </a:rPr>
              <a:t>then, click on “Presence Token” link</a:t>
            </a:r>
            <a:endParaRPr lang="en-US" altLang="zh-CN" sz="1200" dirty="0">
              <a:solidFill>
                <a:schemeClr val="bg1">
                  <a:lumMod val="75000"/>
                </a:schemeClr>
              </a:solidFill>
              <a:latin typeface="+mj-ea"/>
              <a:ea typeface="+mj-ea"/>
            </a:endParaRPr>
          </a:p>
          <a:p>
            <a:pPr lvl="1">
              <a:spcBef>
                <a:spcPts val="0"/>
              </a:spcBef>
              <a:spcAft>
                <a:spcPts val="600"/>
              </a:spcAft>
            </a:pPr>
            <a:r>
              <a:rPr lang="en-US" altLang="zh-CN" sz="1200" dirty="0">
                <a:solidFill>
                  <a:schemeClr val="bg1">
                    <a:lumMod val="75000"/>
                  </a:schemeClr>
                </a:solidFill>
              </a:rPr>
              <a:t>Note: although the date of registration to a given meeting is not the cut-off date when the new rules start to apply, it is still expected for delegates to register before the deadline of registration to be eligible to take part in the GTW conference calls.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a:t>Tdocs</a:t>
            </a:r>
            <a:r>
              <a:rPr lang="en-US" sz="1400" dirty="0"/>
              <a:t> under post-meeting email process:</a:t>
            </a:r>
          </a:p>
          <a:p>
            <a:pPr lvl="1">
              <a:spcBef>
                <a:spcPts val="0"/>
              </a:spcBef>
              <a:spcAft>
                <a:spcPts val="600"/>
              </a:spcAft>
            </a:pPr>
            <a:r>
              <a:rPr lang="en-US" sz="1200" dirty="0"/>
              <a:t>Big draft CRs for Rel-19 on-going </a:t>
            </a:r>
            <a:r>
              <a:rPr lang="en-US" sz="1200" dirty="0" err="1"/>
              <a:t>WIs.</a:t>
            </a:r>
            <a:endParaRPr lang="en-US" sz="1200" dirty="0"/>
          </a:p>
          <a:p>
            <a:pPr lvl="1">
              <a:spcBef>
                <a:spcPts val="0"/>
              </a:spcBef>
              <a:spcAft>
                <a:spcPts val="600"/>
              </a:spcAft>
            </a:pPr>
            <a:r>
              <a:rPr lang="en-US" sz="1200" dirty="0"/>
              <a:t>Big draft CRs/TRs for Rel-19 basket </a:t>
            </a:r>
            <a:r>
              <a:rPr lang="en-US" sz="1200" dirty="0" err="1"/>
              <a:t>WIs.</a:t>
            </a:r>
            <a:endParaRPr lang="en-US" sz="1200" dirty="0"/>
          </a:p>
          <a:p>
            <a:pPr lvl="1">
              <a:spcBef>
                <a:spcPts val="0"/>
              </a:spcBef>
              <a:spcAft>
                <a:spcPts val="600"/>
              </a:spcAft>
            </a:pPr>
            <a:r>
              <a:rPr lang="en-US" sz="1200" dirty="0"/>
              <a:t>Other </a:t>
            </a:r>
            <a:r>
              <a:rPr lang="en-US" sz="1200" dirty="0" err="1"/>
              <a:t>tdocs</a:t>
            </a:r>
            <a:r>
              <a:rPr lang="en-US" sz="1200" dirty="0"/>
              <a:t>/topics based on Chairs guidance.</a:t>
            </a:r>
          </a:p>
          <a:p>
            <a:pPr>
              <a:spcBef>
                <a:spcPts val="0"/>
              </a:spcBef>
              <a:spcAft>
                <a:spcPts val="600"/>
              </a:spcAft>
            </a:pPr>
            <a:r>
              <a:rPr lang="en-US" sz="1400" dirty="0"/>
              <a:t>Procedures and timelines:</a:t>
            </a:r>
          </a:p>
          <a:p>
            <a:pPr lvl="1">
              <a:spcBef>
                <a:spcPts val="0"/>
              </a:spcBef>
              <a:spcAft>
                <a:spcPts val="600"/>
              </a:spcAft>
            </a:pPr>
            <a:r>
              <a:rPr lang="en-US" sz="1200" dirty="0">
                <a:solidFill>
                  <a:srgbClr val="FF0000"/>
                </a:solidFill>
              </a:rPr>
              <a:t>Sept. 01 (Monday), 17:00 UTC</a:t>
            </a:r>
            <a:r>
              <a:rPr lang="en-US" sz="1200" dirty="0"/>
              <a:t>: Session chairs will provide the list of </a:t>
            </a:r>
            <a:r>
              <a:rPr lang="en-US" sz="1200" dirty="0" err="1"/>
              <a:t>tdocs</a:t>
            </a:r>
            <a:r>
              <a:rPr lang="en-US" sz="1200" dirty="0"/>
              <a:t> for post-meeting email process.</a:t>
            </a:r>
            <a:endParaRPr lang="en-US" altLang="zh-CN" sz="1200" dirty="0"/>
          </a:p>
          <a:p>
            <a:pPr lvl="1">
              <a:spcBef>
                <a:spcPts val="0"/>
              </a:spcBef>
              <a:spcAft>
                <a:spcPts val="600"/>
              </a:spcAft>
            </a:pPr>
            <a:r>
              <a:rPr lang="en-US" altLang="zh-CN" sz="1200" dirty="0">
                <a:solidFill>
                  <a:srgbClr val="FF0000"/>
                </a:solidFill>
              </a:rPr>
              <a:t>Sept. 02</a:t>
            </a:r>
            <a:r>
              <a:rPr lang="en-US" sz="1200" dirty="0">
                <a:solidFill>
                  <a:srgbClr val="FF0000"/>
                </a:solidFill>
              </a:rPr>
              <a:t> (Tuesday</a:t>
            </a:r>
            <a:r>
              <a:rPr lang="en-US" altLang="zh-CN" sz="1200" dirty="0">
                <a:solidFill>
                  <a:srgbClr val="FF0000"/>
                </a:solidFill>
              </a:rPr>
              <a:t>), 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altLang="zh-CN" sz="1200" dirty="0">
                <a:solidFill>
                  <a:srgbClr val="FF0000"/>
                </a:solidFill>
              </a:rPr>
              <a:t>Sept. 04 (Thursday), 13:00 UTC</a:t>
            </a:r>
            <a:r>
              <a:rPr lang="en-US" altLang="zh-CN" sz="1200" dirty="0"/>
              <a:t>: Companies provided comments if any and author should provide necessary revisions.</a:t>
            </a:r>
          </a:p>
          <a:p>
            <a:pPr lvl="1">
              <a:spcBef>
                <a:spcPts val="0"/>
              </a:spcBef>
              <a:spcAft>
                <a:spcPts val="600"/>
              </a:spcAft>
            </a:pPr>
            <a:r>
              <a:rPr lang="en-US" altLang="zh-CN" sz="1200" dirty="0">
                <a:solidFill>
                  <a:srgbClr val="FF0000"/>
                </a:solidFill>
              </a:rPr>
              <a:t>Sept. 04 (Thursday), 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to remind all delegated to upload all Cat A draft CRs/CRs timely. In case Cat A draft CRs/CRs are not available before close of meeting on </a:t>
            </a:r>
            <a:r>
              <a:rPr lang="en-US" altLang="zh-CN" sz="1200" dirty="0">
                <a:solidFill>
                  <a:srgbClr val="FF0000"/>
                </a:solidFill>
              </a:rPr>
              <a:t>Aug. 29 (Friday) 17:00 (local time)</a:t>
            </a:r>
            <a:r>
              <a:rPr lang="en-US" altLang="zh-CN" sz="1200" dirty="0"/>
              <a:t>, the respective Draft CRs may be postponed and not implemented.</a:t>
            </a:r>
          </a:p>
          <a:p>
            <a:pPr lvl="1">
              <a:spcBef>
                <a:spcPts val="0"/>
              </a:spcBef>
              <a:spcAft>
                <a:spcPts val="600"/>
              </a:spcAft>
            </a:pPr>
            <a:r>
              <a:rPr lang="en-US" altLang="zh-CN" sz="1200" dirty="0"/>
              <a:t>Delegates are strongly encouraged to participate in review on Big CRs during post-meeting email process 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Pre-RAN action (TS/TR/SR review) after ordinary meeting</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altLang="zh-CN" sz="1400" dirty="0"/>
              <a:t>Please  WI/SI rapporteurs share draft SR(status report)  and revised WID (RAN4 led WIs</a:t>
            </a:r>
            <a:r>
              <a:rPr lang="zh-CN" altLang="en-US" sz="1400" dirty="0"/>
              <a:t>）</a:t>
            </a:r>
            <a:r>
              <a:rPr lang="en-US" altLang="zh-CN" sz="1400" dirty="0"/>
              <a:t>if any in RAN4 reflector no later than </a:t>
            </a:r>
            <a:r>
              <a:rPr lang="en-US" altLang="zh-CN" sz="1400" dirty="0">
                <a:solidFill>
                  <a:srgbClr val="FF0000"/>
                </a:solidFill>
              </a:rPr>
              <a:t>Sept. 04 (Thursday) 17:00 UTC </a:t>
            </a:r>
            <a:r>
              <a:rPr lang="zh-CN" altLang="en-US" sz="1400" dirty="0"/>
              <a:t>；</a:t>
            </a:r>
            <a:r>
              <a:rPr lang="en-US" altLang="zh-CN" sz="1400" dirty="0"/>
              <a:t>Guidance from MCC for SR and revised WID submission</a:t>
            </a:r>
          </a:p>
          <a:p>
            <a:pPr lvl="1">
              <a:spcBef>
                <a:spcPts val="0"/>
              </a:spcBef>
              <a:spcAft>
                <a:spcPts val="600"/>
              </a:spcAft>
            </a:pPr>
            <a:r>
              <a:rPr lang="en-GB" altLang="zh-CN" sz="1200" dirty="0"/>
              <a:t>1. WIs targeting completion by </a:t>
            </a:r>
            <a:r>
              <a:rPr lang="en-GB" altLang="zh-CN" sz="1200" dirty="0">
                <a:solidFill>
                  <a:srgbClr val="FF3300"/>
                </a:solidFill>
              </a:rPr>
              <a:t>Sept 2025 </a:t>
            </a:r>
            <a:r>
              <a:rPr lang="en-GB" altLang="zh-CN" sz="1200" dirty="0"/>
              <a:t>but showing less than 100% progress should be accompanied by a request for extension with appropriate justification and plan, along with a revised WI at </a:t>
            </a:r>
            <a:r>
              <a:rPr lang="en-GB" altLang="zh-CN" sz="1200" dirty="0">
                <a:solidFill>
                  <a:srgbClr val="FF3300"/>
                </a:solidFill>
              </a:rPr>
              <a:t>RAN#109</a:t>
            </a:r>
            <a:r>
              <a:rPr lang="en-GB" altLang="zh-CN" sz="1200" dirty="0"/>
              <a:t>. In the absence of such a request, any WI with a Sept. 2025 target and incomplete progress will be considered a request to stop the WI.</a:t>
            </a:r>
          </a:p>
          <a:p>
            <a:pPr lvl="2">
              <a:spcBef>
                <a:spcPts val="0"/>
              </a:spcBef>
              <a:spcAft>
                <a:spcPts val="600"/>
              </a:spcAft>
            </a:pPr>
            <a:r>
              <a:rPr lang="en-GB" altLang="zh-CN" sz="1200" dirty="0"/>
              <a:t> </a:t>
            </a:r>
            <a:r>
              <a:rPr lang="en-US" altLang="zh-CN" sz="1200" dirty="0"/>
              <a:t>I</a:t>
            </a:r>
            <a:r>
              <a:rPr lang="en-GB" altLang="zh-CN" sz="1200" dirty="0"/>
              <a:t>n such a case CRs will be requested to de</a:t>
            </a:r>
            <a:r>
              <a:rPr lang="en-US" altLang="zh-CN" sz="1200" dirty="0"/>
              <a:t>-</a:t>
            </a:r>
            <a:r>
              <a:rPr lang="en-GB" altLang="zh-CN" sz="1200" dirty="0"/>
              <a:t>implement changes already in the specs and introduced under this WI.</a:t>
            </a:r>
            <a:endParaRPr lang="zh-CN" altLang="zh-CN" sz="1200" dirty="0"/>
          </a:p>
          <a:p>
            <a:pPr lvl="1">
              <a:spcBef>
                <a:spcPts val="0"/>
              </a:spcBef>
              <a:spcAft>
                <a:spcPts val="600"/>
              </a:spcAft>
            </a:pPr>
            <a:r>
              <a:rPr lang="en-GB" altLang="zh-CN" sz="1200" dirty="0"/>
              <a:t>2. Status report target dates have to match the target dates submitted in rev WIDs to the same TSG meeting.</a:t>
            </a:r>
            <a:endParaRPr lang="zh-CN" altLang="zh-CN" sz="1200" dirty="0"/>
          </a:p>
          <a:p>
            <a:pPr lvl="1">
              <a:spcBef>
                <a:spcPts val="0"/>
              </a:spcBef>
              <a:spcAft>
                <a:spcPts val="600"/>
              </a:spcAft>
            </a:pPr>
            <a:r>
              <a:rPr lang="en-GB" altLang="zh-CN" sz="1200" dirty="0"/>
              <a:t>3. </a:t>
            </a:r>
            <a:r>
              <a:rPr lang="en-US" altLang="zh-CN" sz="1200" dirty="0"/>
              <a:t>R</a:t>
            </a:r>
            <a:r>
              <a:rPr lang="en-GB" altLang="zh-CN" sz="1200" dirty="0" err="1"/>
              <a:t>evised</a:t>
            </a:r>
            <a:r>
              <a:rPr lang="en-GB" altLang="zh-CN" sz="1200" dirty="0"/>
              <a:t> WIDs have to show revision marks relative to the last approved WID.</a:t>
            </a:r>
            <a:endParaRPr lang="en-US" altLang="zh-CN" sz="1400" dirty="0"/>
          </a:p>
          <a:p>
            <a:pPr marL="342882" lvl="1" indent="-342882">
              <a:spcBef>
                <a:spcPts val="0"/>
              </a:spcBef>
              <a:spcAft>
                <a:spcPts val="600"/>
              </a:spcAft>
              <a:buBlip>
                <a:blip r:embed="rId2"/>
              </a:buBlip>
            </a:pPr>
            <a:r>
              <a:rPr lang="en-US" altLang="zh-CN" sz="1400" dirty="0"/>
              <a:t>Please do not submit the formal SR/revised WID to upcoming RAN plenary, before RAN4 Chair(s) check the draft SR and revised WID and send the feedback, to facilitate the treatment in RAN</a:t>
            </a:r>
          </a:p>
          <a:p>
            <a:pPr lvl="1">
              <a:spcBef>
                <a:spcPts val="0"/>
              </a:spcBef>
              <a:spcAft>
                <a:spcPts val="600"/>
              </a:spcAft>
            </a:pPr>
            <a:r>
              <a:rPr lang="en-US" altLang="zh-CN" sz="1200" dirty="0"/>
              <a:t>NOTE: According to offline feedback from MCC, it is suggested to clarify the rule that all the fallback modes for each proposed band combinations should be finalized before the work on those band combinations is done in the Rel-18 basket WIDs.</a:t>
            </a:r>
          </a:p>
          <a:p>
            <a:pPr marL="342882" lvl="1" indent="-342882">
              <a:spcBef>
                <a:spcPts val="0"/>
              </a:spcBef>
              <a:spcAft>
                <a:spcPts val="600"/>
              </a:spcAft>
              <a:buBlip>
                <a:blip r:embed="rId2"/>
              </a:buBlip>
            </a:pPr>
            <a:endParaRPr lang="en-US" altLang="zh-CN" sz="1400" dirty="0"/>
          </a:p>
          <a:p>
            <a:pPr marL="342882" lvl="1" indent="-342882">
              <a:spcBef>
                <a:spcPts val="0"/>
              </a:spcBef>
              <a:spcAft>
                <a:spcPts val="600"/>
              </a:spcAft>
              <a:buBlip>
                <a:blip r:embed="rId2"/>
              </a:buBlip>
            </a:pPr>
            <a:r>
              <a:rPr lang="en-US" altLang="zh-CN" sz="1400" dirty="0"/>
              <a:t>For draft TS/TR which is planned to be submitted to RAN plenary for approval, please share the draft version to Carolyn for pre-check no later than </a:t>
            </a:r>
            <a:r>
              <a:rPr lang="en-US" altLang="zh-CN" sz="1400" dirty="0">
                <a:solidFill>
                  <a:srgbClr val="FF3300"/>
                </a:solidFill>
              </a:rPr>
              <a:t>Sept. 04 (Thursday) 23:00 UTC</a:t>
            </a:r>
            <a:r>
              <a:rPr lang="en-US" altLang="zh-CN" sz="1400" dirty="0"/>
              <a:t>.</a:t>
            </a:r>
          </a:p>
          <a:p>
            <a:pPr marL="342882" lvl="1" indent="-342882">
              <a:spcBef>
                <a:spcPts val="0"/>
              </a:spcBef>
              <a:spcAft>
                <a:spcPts val="600"/>
              </a:spcAft>
              <a:buBlip>
                <a:blip r:embed="rId2"/>
              </a:buBlip>
            </a:pPr>
            <a:endParaRPr lang="en-US" altLang="zh-CN" sz="1400" dirty="0"/>
          </a:p>
          <a:p>
            <a:pPr marL="342882" lvl="1" indent="-342882">
              <a:spcBef>
                <a:spcPts val="0"/>
              </a:spcBef>
              <a:spcAft>
                <a:spcPts val="600"/>
              </a:spcAft>
              <a:buBlip>
                <a:blip r:embed="rId2"/>
              </a:buBlip>
            </a:pPr>
            <a:r>
              <a:rPr lang="en-US" altLang="zh-CN" sz="1400" dirty="0"/>
              <a:t>If you want to close an item, please make sure that you submit all the necessary documents including TS/TR to RAN plenary.</a:t>
            </a:r>
          </a:p>
          <a:p>
            <a:pPr marL="742912" lvl="2" indent="-342882">
              <a:spcBef>
                <a:spcPts val="0"/>
              </a:spcBef>
              <a:spcAft>
                <a:spcPts val="600"/>
              </a:spcAft>
              <a:buBlip>
                <a:blip r:embed="rId2"/>
              </a:buBlip>
            </a:pPr>
            <a:endParaRPr lang="zh-CN" altLang="zh-CN" sz="1400" dirty="0">
              <a:solidFill>
                <a:srgbClr val="000000"/>
              </a:solidFill>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Tree>
    <p:extLst>
      <p:ext uri="{BB962C8B-B14F-4D97-AF65-F5344CB8AC3E}">
        <p14:creationId xmlns:p14="http://schemas.microsoft.com/office/powerpoint/2010/main" val="1668698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NWM flag process</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596643" cy="5095171"/>
          </a:xfrm>
        </p:spPr>
        <p:txBody>
          <a:bodyPr/>
          <a:lstStyle/>
          <a:p>
            <a:pPr marL="342882" lvl="1" indent="-342882">
              <a:spcBef>
                <a:spcPts val="0"/>
              </a:spcBef>
              <a:spcAft>
                <a:spcPts val="600"/>
              </a:spcAft>
              <a:buBlip>
                <a:blip r:embed="rId2"/>
              </a:buBlip>
            </a:pPr>
            <a:r>
              <a:rPr lang="en-US" altLang="zh-CN" sz="1400" dirty="0">
                <a:solidFill>
                  <a:srgbClr val="000000"/>
                </a:solidFill>
              </a:rPr>
              <a:t>Because a large numbers of CRs/contributions are submitted for early release maintenance and some spectrum related topics, we would like to improve the efficiency to handle those </a:t>
            </a:r>
            <a:r>
              <a:rPr lang="en-US" altLang="zh-CN" sz="1400" dirty="0" err="1">
                <a:solidFill>
                  <a:srgbClr val="000000"/>
                </a:solidFill>
              </a:rPr>
              <a:t>tdoc</a:t>
            </a:r>
            <a:r>
              <a:rPr lang="en-US" altLang="zh-CN" sz="1400" dirty="0">
                <a:solidFill>
                  <a:srgbClr val="000000"/>
                </a:solidFill>
              </a:rPr>
              <a:t>-s in face-to-face meeting</a:t>
            </a:r>
          </a:p>
          <a:p>
            <a:pPr lvl="1">
              <a:spcBef>
                <a:spcPts val="0"/>
              </a:spcBef>
              <a:spcAft>
                <a:spcPts val="600"/>
              </a:spcAft>
            </a:pPr>
            <a:r>
              <a:rPr lang="en-US" altLang="zh-CN" sz="1200" dirty="0"/>
              <a:t>Previously only after </a:t>
            </a:r>
            <a:r>
              <a:rPr lang="en-US" altLang="zh-CN" sz="1200" dirty="0" err="1"/>
              <a:t>tdocs</a:t>
            </a:r>
            <a:r>
              <a:rPr lang="en-US" altLang="zh-CN" sz="1200" dirty="0"/>
              <a:t> are handled online in the first round, the proponents can know who have comments. And there may be no comments for some CRs, which can be directly endorsed/agreed and actually no online time would be needed.</a:t>
            </a:r>
          </a:p>
          <a:p>
            <a:pPr lvl="1">
              <a:spcBef>
                <a:spcPts val="0"/>
              </a:spcBef>
              <a:spcAft>
                <a:spcPts val="600"/>
              </a:spcAft>
            </a:pPr>
            <a:r>
              <a:rPr lang="en-US" altLang="zh-CN" sz="1200" dirty="0"/>
              <a:t>For those </a:t>
            </a:r>
            <a:r>
              <a:rPr lang="en-US" altLang="zh-CN" sz="1200" dirty="0" err="1"/>
              <a:t>tdocs</a:t>
            </a:r>
            <a:r>
              <a:rPr lang="en-US" altLang="zh-CN" sz="1200" dirty="0"/>
              <a:t> on which companies have comments, earlier offline discussions would be helpful to save online time in face-to-face meeting.</a:t>
            </a:r>
          </a:p>
          <a:p>
            <a:pPr lvl="1">
              <a:spcBef>
                <a:spcPts val="0"/>
              </a:spcBef>
              <a:spcAft>
                <a:spcPts val="600"/>
              </a:spcAft>
            </a:pPr>
            <a:r>
              <a:rPr lang="en-US" altLang="zh-CN" sz="1200" dirty="0"/>
              <a:t>The proponent(s) should know which companies have comment and then have offline discussion with them earlier.</a:t>
            </a:r>
          </a:p>
          <a:p>
            <a:pPr lvl="1">
              <a:spcBef>
                <a:spcPts val="0"/>
              </a:spcBef>
              <a:spcAft>
                <a:spcPts val="600"/>
              </a:spcAft>
            </a:pPr>
            <a:r>
              <a:rPr lang="en-US" altLang="zh-CN" sz="1200" dirty="0"/>
              <a:t>So we would like to provide a scheme to help the proponents/moderators identify which companies will have comments or concerns.</a:t>
            </a:r>
          </a:p>
          <a:p>
            <a:pPr marL="342882" lvl="1" indent="-342882">
              <a:spcBef>
                <a:spcPts val="0"/>
              </a:spcBef>
              <a:spcAft>
                <a:spcPts val="600"/>
              </a:spcAft>
              <a:buBlip>
                <a:blip r:embed="rId2"/>
              </a:buBlip>
            </a:pPr>
            <a:r>
              <a:rPr lang="en-US" altLang="zh-CN" sz="1400" dirty="0">
                <a:solidFill>
                  <a:srgbClr val="000000"/>
                </a:solidFill>
              </a:rPr>
              <a:t>NWM flag process: Use NWM tool to trigger early offline discussions</a:t>
            </a:r>
          </a:p>
          <a:p>
            <a:pPr lvl="1">
              <a:spcBef>
                <a:spcPts val="0"/>
              </a:spcBef>
              <a:spcAft>
                <a:spcPts val="600"/>
              </a:spcAft>
            </a:pPr>
            <a:r>
              <a:rPr lang="en-US" altLang="zh-CN" sz="1200" dirty="0">
                <a:solidFill>
                  <a:srgbClr val="FF0000"/>
                </a:solidFill>
              </a:rPr>
              <a:t>Before Aug. 24 (Sunday): </a:t>
            </a:r>
            <a:r>
              <a:rPr lang="en-US" altLang="zh-CN" sz="1200" dirty="0"/>
              <a:t>For topic threads which need </a:t>
            </a:r>
            <a:r>
              <a:rPr lang="en-US" altLang="zh-CN" sz="1200" dirty="0" err="1"/>
              <a:t>nwm</a:t>
            </a:r>
            <a:r>
              <a:rPr lang="en-US" altLang="zh-CN" sz="1200" dirty="0"/>
              <a:t> flag process, moderators will provide the NWM link, where delegates can flag the </a:t>
            </a:r>
            <a:r>
              <a:rPr lang="en-US" altLang="zh-CN" sz="1200" dirty="0" err="1"/>
              <a:t>tdocs</a:t>
            </a:r>
            <a:r>
              <a:rPr lang="en-US" altLang="zh-CN" sz="1200" dirty="0"/>
              <a:t>/CRs with brief reasons</a:t>
            </a:r>
          </a:p>
          <a:p>
            <a:pPr lvl="2">
              <a:spcBef>
                <a:spcPts val="0"/>
              </a:spcBef>
              <a:spcAft>
                <a:spcPts val="600"/>
              </a:spcAft>
            </a:pPr>
            <a:r>
              <a:rPr lang="en-US" altLang="zh-CN" sz="1200" dirty="0">
                <a:solidFill>
                  <a:srgbClr val="000000"/>
                </a:solidFill>
              </a:rPr>
              <a:t>NWM flag process is just for maintenance and some spectrum related items with many CRs.</a:t>
            </a:r>
          </a:p>
          <a:p>
            <a:pPr lvl="2">
              <a:spcBef>
                <a:spcPts val="0"/>
              </a:spcBef>
              <a:spcAft>
                <a:spcPts val="600"/>
              </a:spcAft>
            </a:pPr>
            <a:r>
              <a:rPr lang="en-US" altLang="zh-CN" sz="1200" dirty="0">
                <a:solidFill>
                  <a:srgbClr val="000000"/>
                </a:solidFill>
              </a:rPr>
              <a:t>Format of NWM would be simple.</a:t>
            </a:r>
          </a:p>
          <a:p>
            <a:pPr lvl="3">
              <a:spcBef>
                <a:spcPts val="0"/>
              </a:spcBef>
              <a:spcAft>
                <a:spcPts val="600"/>
              </a:spcAft>
            </a:pPr>
            <a:r>
              <a:rPr lang="en-US" altLang="zh-CN" sz="1200" dirty="0">
                <a:solidFill>
                  <a:srgbClr val="000000"/>
                </a:solidFill>
              </a:rPr>
              <a:t>Only the </a:t>
            </a:r>
            <a:r>
              <a:rPr lang="en-US" altLang="zh-CN" sz="1200" dirty="0" err="1">
                <a:solidFill>
                  <a:srgbClr val="000000"/>
                </a:solidFill>
              </a:rPr>
              <a:t>tdoc</a:t>
            </a:r>
            <a:r>
              <a:rPr lang="en-US" altLang="zh-CN" sz="1200" dirty="0">
                <a:solidFill>
                  <a:srgbClr val="000000"/>
                </a:solidFill>
              </a:rPr>
              <a:t> numbers and titles are listed.</a:t>
            </a:r>
          </a:p>
          <a:p>
            <a:pPr lvl="1">
              <a:spcBef>
                <a:spcPts val="0"/>
              </a:spcBef>
              <a:spcAft>
                <a:spcPts val="600"/>
              </a:spcAft>
            </a:pPr>
            <a:r>
              <a:rPr lang="en-US" altLang="zh-CN" sz="1200" dirty="0">
                <a:solidFill>
                  <a:srgbClr val="FF0000"/>
                </a:solidFill>
              </a:rPr>
              <a:t>By Aug. 26 (Tuesday), 18:00 (local time)</a:t>
            </a:r>
            <a:r>
              <a:rPr lang="en-US" altLang="zh-CN" sz="1200" dirty="0"/>
              <a:t>: Delegates flag the </a:t>
            </a:r>
            <a:r>
              <a:rPr lang="en-US" altLang="zh-CN" sz="1200" dirty="0" err="1"/>
              <a:t>tdocs</a:t>
            </a:r>
            <a:r>
              <a:rPr lang="en-US" altLang="zh-CN" sz="1200" dirty="0"/>
              <a:t> in the list</a:t>
            </a:r>
          </a:p>
          <a:p>
            <a:pPr lvl="2">
              <a:spcBef>
                <a:spcPts val="0"/>
              </a:spcBef>
              <a:spcAft>
                <a:spcPts val="600"/>
              </a:spcAft>
            </a:pPr>
            <a:r>
              <a:rPr lang="en-US" altLang="zh-CN" sz="1200" dirty="0">
                <a:solidFill>
                  <a:srgbClr val="000000"/>
                </a:solidFill>
              </a:rPr>
              <a:t>Flag process would be simple.</a:t>
            </a:r>
          </a:p>
          <a:p>
            <a:pPr lvl="3">
              <a:spcBef>
                <a:spcPts val="0"/>
              </a:spcBef>
              <a:spcAft>
                <a:spcPts val="600"/>
              </a:spcAft>
            </a:pPr>
            <a:r>
              <a:rPr lang="en-US" altLang="zh-CN" sz="1200" dirty="0">
                <a:solidFill>
                  <a:srgbClr val="000000"/>
                </a:solidFill>
              </a:rPr>
              <a:t>Fill in the feedback form with a brief description of reason, like “Company A flag R4-2xxxxxx because XYX</a:t>
            </a:r>
            <a:r>
              <a:rPr lang="zh-CN" altLang="en-US" sz="1200" dirty="0">
                <a:solidFill>
                  <a:srgbClr val="000000"/>
                </a:solidFill>
              </a:rPr>
              <a:t>”，</a:t>
            </a:r>
            <a:r>
              <a:rPr lang="en-US" altLang="zh-CN" sz="1200" dirty="0">
                <a:solidFill>
                  <a:srgbClr val="000000"/>
                </a:solidFill>
              </a:rPr>
              <a:t>or with delegate name who flags </a:t>
            </a:r>
            <a:r>
              <a:rPr lang="en-US" altLang="zh-CN" sz="1200" dirty="0" err="1">
                <a:solidFill>
                  <a:srgbClr val="000000"/>
                </a:solidFill>
              </a:rPr>
              <a:t>tdoc</a:t>
            </a:r>
            <a:r>
              <a:rPr lang="en-US" altLang="zh-CN" sz="1200" dirty="0">
                <a:solidFill>
                  <a:srgbClr val="000000"/>
                </a:solidFill>
              </a:rPr>
              <a:t> like “Company A Aaron flags R4-2xxxxxx because XYZ”.</a:t>
            </a:r>
          </a:p>
          <a:p>
            <a:pPr lvl="3">
              <a:spcBef>
                <a:spcPts val="0"/>
              </a:spcBef>
              <a:spcAft>
                <a:spcPts val="600"/>
              </a:spcAft>
            </a:pPr>
            <a:r>
              <a:rPr lang="en-US" altLang="zh-CN" sz="1200" dirty="0">
                <a:solidFill>
                  <a:srgbClr val="000000"/>
                </a:solidFill>
              </a:rPr>
              <a:t>The purpose is to let the proponents know who they need to talk to.</a:t>
            </a:r>
            <a:endParaRPr lang="en-US" altLang="zh-CN" sz="1200" dirty="0"/>
          </a:p>
          <a:p>
            <a:pPr lvl="1">
              <a:spcBef>
                <a:spcPts val="0"/>
              </a:spcBef>
              <a:spcAft>
                <a:spcPts val="600"/>
              </a:spcAft>
            </a:pPr>
            <a:r>
              <a:rPr lang="en-US" altLang="zh-CN" sz="1200" dirty="0"/>
              <a:t>During the online treatment, session chairs will treat those </a:t>
            </a:r>
            <a:r>
              <a:rPr lang="en-US" altLang="zh-CN" sz="1200" dirty="0" err="1"/>
              <a:t>tdocs</a:t>
            </a:r>
            <a:r>
              <a:rPr lang="en-US" altLang="zh-CN" sz="1200" dirty="0"/>
              <a:t> as usual manner and can directly treat the revision(s).</a:t>
            </a:r>
          </a:p>
          <a:p>
            <a:pPr marL="342882" lvl="2" indent="-342882">
              <a:spcBef>
                <a:spcPts val="0"/>
              </a:spcBef>
              <a:spcAft>
                <a:spcPts val="600"/>
              </a:spcAft>
              <a:buBlip>
                <a:blip r:embed="rId2"/>
              </a:buBlip>
            </a:pPr>
            <a:r>
              <a:rPr lang="en-US" altLang="zh-CN" sz="1200" dirty="0"/>
              <a:t>Please refer to the following document for NWM tool at </a:t>
            </a:r>
            <a:r>
              <a:rPr lang="en-US" altLang="zh-CN" sz="1200" dirty="0">
                <a:hlinkClick r:id="rId3"/>
              </a:rPr>
              <a:t>https://www.3gpp.org/ftp/tsg_ran/WG4_Radio/TSGR4_106bis-e/Invitation/TSG_RAN4%23106-bis-e_NWM_guidance.docx</a:t>
            </a:r>
            <a:endParaRPr lang="en-US" altLang="zh-CN" sz="12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3720530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a:t>Upload/download </a:t>
            </a:r>
            <a:r>
              <a:rPr lang="en-US" sz="1400" dirty="0" err="1"/>
              <a:t>tdocs</a:t>
            </a:r>
            <a:r>
              <a:rPr lang="en-US" sz="1400" dirty="0"/>
              <a:t> during the meeting</a:t>
            </a:r>
          </a:p>
          <a:p>
            <a:pPr lvl="1">
              <a:spcBef>
                <a:spcPts val="0"/>
              </a:spcBef>
              <a:spcAft>
                <a:spcPts val="600"/>
              </a:spcAft>
            </a:pPr>
            <a:r>
              <a:rPr lang="en-US" altLang="zh-CN" sz="1200" dirty="0"/>
              <a:t>10.10.10.10 as local server in F2F, which will be sync-up by MCC to</a:t>
            </a:r>
            <a:r>
              <a:rPr lang="en-US" altLang="zh-CN" sz="1200" dirty="0">
                <a:hlinkClick r:id="rId2"/>
              </a:rPr>
              <a:t> https://www.3gpp.org/ftp/Meetings_3GPP_SYNC/RAN4</a:t>
            </a:r>
            <a:r>
              <a:rPr lang="en-US" altLang="zh-CN" sz="1200" dirty="0"/>
              <a:t> </a:t>
            </a: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How to upload and access contributions</a:t>
            </a:r>
            <a:endParaRPr lang="ru-RU" b="1" dirty="0">
              <a:latin typeface="微软雅黑" panose="020B0503020204020204" pitchFamily="34" charset="-122"/>
              <a:ea typeface="微软雅黑" panose="020B0503020204020204" pitchFamily="34" charset="-122"/>
            </a:endParaRPr>
          </a:p>
        </p:txBody>
      </p:sp>
      <p:graphicFrame>
        <p:nvGraphicFramePr>
          <p:cNvPr id="8"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1452432250"/>
              </p:ext>
            </p:extLst>
          </p:nvPr>
        </p:nvGraphicFramePr>
        <p:xfrm>
          <a:off x="135907" y="1878738"/>
          <a:ext cx="11948672" cy="4489754"/>
        </p:xfrm>
        <a:graphic>
          <a:graphicData uri="http://schemas.openxmlformats.org/drawingml/2006/table">
            <a:tbl>
              <a:tblPr firstRow="1" firstCol="1" bandRow="1"/>
              <a:tblGrid>
                <a:gridCol w="2444047">
                  <a:extLst>
                    <a:ext uri="{9D8B030D-6E8A-4147-A177-3AD203B41FA5}">
                      <a16:colId xmlns:a16="http://schemas.microsoft.com/office/drawing/2014/main" val="1688750464"/>
                    </a:ext>
                  </a:extLst>
                </a:gridCol>
                <a:gridCol w="1711096">
                  <a:extLst>
                    <a:ext uri="{9D8B030D-6E8A-4147-A177-3AD203B41FA5}">
                      <a16:colId xmlns:a16="http://schemas.microsoft.com/office/drawing/2014/main" val="1786498016"/>
                    </a:ext>
                  </a:extLst>
                </a:gridCol>
                <a:gridCol w="1972111">
                  <a:extLst>
                    <a:ext uri="{9D8B030D-6E8A-4147-A177-3AD203B41FA5}">
                      <a16:colId xmlns:a16="http://schemas.microsoft.com/office/drawing/2014/main" val="2421473489"/>
                    </a:ext>
                  </a:extLst>
                </a:gridCol>
                <a:gridCol w="5821418">
                  <a:extLst>
                    <a:ext uri="{9D8B030D-6E8A-4147-A177-3AD203B41FA5}">
                      <a16:colId xmlns:a16="http://schemas.microsoft.com/office/drawing/2014/main" val="3228653515"/>
                    </a:ext>
                  </a:extLst>
                </a:gridCol>
              </a:tblGrid>
              <a:tr h="351270">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Folder access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Before the 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Up to end of Pre-meeting, during the F2F meeting, and post-meeting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Comments</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extLst>
                  <a:ext uri="{0D108BD9-81ED-4DB2-BD59-A6C34878D82A}">
                    <a16:rowId xmlns:a16="http://schemas.microsoft.com/office/drawing/2014/main" val="3816685720"/>
                  </a:ext>
                </a:extLst>
              </a:tr>
              <a:tr h="1862758">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dirty="0">
                          <a:effectLst/>
                          <a:latin typeface="+mj-ea"/>
                          <a:ea typeface="+mj-ea"/>
                          <a:hlinkClick r:id="rId3"/>
                        </a:rPr>
                        <a:t>https://www.3gpp.org/ftp/tsg_ran/WG4_Radio/TSGR4_116/Inbox/</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l">
                        <a:lnSpc>
                          <a:spcPct val="107000"/>
                        </a:lnSpc>
                        <a:spcAft>
                          <a:spcPts val="800"/>
                        </a:spcAft>
                      </a:pPr>
                      <a:r>
                        <a:rPr lang="en-US" sz="1000" dirty="0">
                          <a:effectLst/>
                          <a:latin typeface="+mj-ea"/>
                          <a:ea typeface="+mj-ea"/>
                        </a:rPr>
                        <a:t>Used for the upload of documents (same as during an e-meeting)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r>
                        <a:rPr lang="en-GB" sz="1000" dirty="0">
                          <a:effectLst/>
                          <a:latin typeface="+mj-ea"/>
                          <a:ea typeface="+mj-ea"/>
                          <a:cs typeface="Times New Roman" panose="02020603050405020304" pitchFamily="18" charset="0"/>
                        </a:rPr>
                        <a:t>Used the same as during an e-meeting for pre-meeting and post-meeting contributions</a:t>
                      </a: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As usual, the meeting contributions are to be uploaded to 3GU </a:t>
                      </a:r>
                      <a:r>
                        <a:rPr lang="en-GB" sz="1000">
                          <a:effectLst/>
                          <a:latin typeface="+mj-ea"/>
                          <a:ea typeface="+mj-ea"/>
                        </a:rPr>
                        <a:t>till  Deadline</a:t>
                      </a:r>
                      <a:endParaRPr lang="en-GB" sz="1000" dirty="0">
                        <a:effectLst/>
                        <a:latin typeface="+mj-ea"/>
                        <a:ea typeface="+mj-ea"/>
                      </a:endParaRPr>
                    </a:p>
                    <a:p>
                      <a:pPr>
                        <a:lnSpc>
                          <a:spcPct val="107000"/>
                        </a:lnSpc>
                        <a:spcAft>
                          <a:spcPts val="800"/>
                        </a:spcAft>
                      </a:pPr>
                      <a:r>
                        <a:rPr lang="en-GB" sz="1000" dirty="0">
                          <a:effectLst/>
                          <a:latin typeface="+mj-ea"/>
                          <a:ea typeface="+mj-ea"/>
                        </a:rPr>
                        <a:t> For the pre-meeting contributions, the FTP server can be used for uploading Topic summaries, etc. into the inbox </a:t>
                      </a:r>
                    </a:p>
                    <a:p>
                      <a:pPr>
                        <a:lnSpc>
                          <a:spcPct val="107000"/>
                        </a:lnSpc>
                        <a:spcAft>
                          <a:spcPts val="800"/>
                        </a:spcAft>
                      </a:pPr>
                      <a:r>
                        <a:rPr lang="en-GB" sz="1000" dirty="0">
                          <a:effectLst/>
                          <a:latin typeface="+mj-ea"/>
                          <a:ea typeface="+mj-ea"/>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latin typeface="+mj-ea"/>
                          <a:ea typeface="+mj-ea"/>
                        </a:rPr>
                        <a:t> The FTP server should be used again during post-meeting.</a:t>
                      </a:r>
                    </a:p>
                    <a:p>
                      <a:pPr>
                        <a:lnSpc>
                          <a:spcPct val="107000"/>
                        </a:lnSpc>
                        <a:spcAft>
                          <a:spcPts val="800"/>
                        </a:spcAft>
                      </a:pPr>
                      <a:r>
                        <a:rPr lang="en-GB" sz="1000" dirty="0">
                          <a:effectLst/>
                          <a:latin typeface="+mj-ea"/>
                          <a:ea typeface="+mj-ea"/>
                        </a:rPr>
                        <a:t> MCC will backup all available files from local FTP server (10.10.10.10) to the FTP server after the F2F meeting close and before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extLst>
                  <a:ext uri="{0D108BD9-81ED-4DB2-BD59-A6C34878D82A}">
                    <a16:rowId xmlns:a16="http://schemas.microsoft.com/office/drawing/2014/main" val="1150589395"/>
                  </a:ext>
                </a:extLst>
              </a:tr>
              <a:tr h="379939">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FTP local server (10.10.10.10)</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just">
                        <a:lnSpc>
                          <a:spcPct val="107000"/>
                        </a:lnSpc>
                        <a:spcAft>
                          <a:spcPts val="800"/>
                        </a:spcAft>
                      </a:pPr>
                      <a:r>
                        <a:rPr lang="en-GB" sz="1000" dirty="0">
                          <a:effectLst/>
                          <a:latin typeface="+mj-ea"/>
                          <a:ea typeface="+mj-ea"/>
                        </a:rPr>
                        <a:t> </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by F2F participants in the meeting location.</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rowSpan="2">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latin typeface="+mj-ea"/>
                          <a:ea typeface="+mj-ea"/>
                        </a:rPr>
                        <a:t> The upload of any documents during the F2F meeting should be done using the local FTP server (10.10.10.10)</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3481674761"/>
                  </a:ext>
                </a:extLst>
              </a:tr>
              <a:tr h="45488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The credentials that is required to access the local FTP server 10.10.10.10 remotely to 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Should only be used by </a:t>
                      </a:r>
                      <a:r>
                        <a:rPr lang="en-GB" sz="1000" dirty="0">
                          <a:effectLst/>
                          <a:latin typeface="+mj-ea"/>
                          <a:ea typeface="+mj-ea"/>
                        </a:rPr>
                        <a:t>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vMerge="1">
                  <a:txBody>
                    <a:bodyPr/>
                    <a:lstStyle/>
                    <a:p>
                      <a:endParaRPr lang="en-GB"/>
                    </a:p>
                  </a:txBody>
                  <a:tcPr/>
                </a:tc>
                <a:extLst>
                  <a:ext uri="{0D108BD9-81ED-4DB2-BD59-A6C34878D82A}">
                    <a16:rowId xmlns:a16="http://schemas.microsoft.com/office/drawing/2014/main" val="1801549262"/>
                  </a:ext>
                </a:extLst>
              </a:tr>
              <a:tr h="141382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a:effectLst/>
                          <a:latin typeface="+mj-ea"/>
                          <a:ea typeface="+mj-ea"/>
                          <a:hlinkClick r:id="rId4"/>
                        </a:rPr>
                        <a:t>https://www.3gpp.org/ftp/Meetings_3GPP_SYNC/RAN4/</a:t>
                      </a: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for any delegate who would like to only </a:t>
                      </a:r>
                      <a:r>
                        <a:rPr lang="en-GB" sz="1000" dirty="0">
                          <a:effectLst/>
                          <a:latin typeface="+mj-ea"/>
                          <a:ea typeface="+mj-ea"/>
                        </a:rPr>
                        <a:t>read contributions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latin typeface="+mj-ea"/>
                          <a:ea typeface="+mj-ea"/>
                        </a:rPr>
                        <a:t> The RAN4 sync server has a delay and occurs around every 10 minutes</a:t>
                      </a:r>
                    </a:p>
                    <a:p>
                      <a:pPr>
                        <a:lnSpc>
                          <a:spcPct val="107000"/>
                        </a:lnSpc>
                        <a:spcAft>
                          <a:spcPts val="800"/>
                        </a:spcAft>
                      </a:pPr>
                      <a:r>
                        <a:rPr lang="en-GB" sz="1000" dirty="0">
                          <a:effectLst/>
                          <a:latin typeface="+mj-ea"/>
                          <a:ea typeface="+mj-ea"/>
                        </a:rPr>
                        <a:t> Access to the RAN4 sync server does not start until the meeting set-up have been done by ETSI IT.</a:t>
                      </a:r>
                    </a:p>
                    <a:p>
                      <a:pPr>
                        <a:lnSpc>
                          <a:spcPct val="107000"/>
                        </a:lnSpc>
                        <a:spcAft>
                          <a:spcPts val="800"/>
                        </a:spcAft>
                      </a:pPr>
                      <a:r>
                        <a:rPr lang="en-GB" sz="1000" dirty="0">
                          <a:effectLst/>
                          <a:latin typeface="+mj-ea"/>
                          <a:ea typeface="+mj-ea"/>
                        </a:rPr>
                        <a:t> The RAN4 sync server access starts before the start of the meeting.</a:t>
                      </a:r>
                    </a:p>
                    <a:p>
                      <a:pPr>
                        <a:lnSpc>
                          <a:spcPct val="107000"/>
                        </a:lnSpc>
                        <a:spcAft>
                          <a:spcPts val="800"/>
                        </a:spcAft>
                      </a:pPr>
                      <a:r>
                        <a:rPr lang="en-GB" sz="1000" dirty="0">
                          <a:effectLst/>
                          <a:latin typeface="+mj-ea"/>
                          <a:ea typeface="+mj-ea"/>
                        </a:rPr>
                        <a:t> The RAN4 sync server stops after the meeting close and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1194473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a:solidFill>
                  <a:srgbClr val="000000"/>
                </a:solidFill>
              </a:rPr>
              <a:t>MCC 3GU parsing tool will be used to identify the problem of CR, especially for CR cover page. The CR which does not pass the MCC 3GU parsing tool will not be included in the CR pack for RAN plenary formal approval.</a:t>
            </a:r>
          </a:p>
          <a:p>
            <a:pPr marL="342882" lvl="1" indent="-342882">
              <a:spcBef>
                <a:spcPts val="0"/>
              </a:spcBef>
              <a:spcAft>
                <a:spcPts val="600"/>
              </a:spcAft>
              <a:buBlip>
                <a:blip r:embed="rId2"/>
              </a:buBlip>
            </a:pPr>
            <a:r>
              <a:rPr lang="en-US" sz="1400" dirty="0">
                <a:solidFill>
                  <a:srgbClr val="000000"/>
                </a:solidFill>
              </a:rPr>
              <a:t>Before the meeting starts, the author and MCC will receive the feedback of checking via MCC 3GU parsing tool, and based on the information shared by author or MCC the Session chairs or MCC will handle the problem identified by the tool</a:t>
            </a:r>
          </a:p>
          <a:p>
            <a:pPr lvl="1">
              <a:spcBef>
                <a:spcPts val="0"/>
              </a:spcBef>
              <a:spcAft>
                <a:spcPts val="600"/>
              </a:spcAft>
            </a:pPr>
            <a:r>
              <a:rPr lang="en-US" sz="1200" dirty="0"/>
              <a:t>The revision may or may not be needed to fix the problem depending on the Session chairs guidance.</a:t>
            </a:r>
          </a:p>
          <a:p>
            <a:pPr lvl="2">
              <a:spcBef>
                <a:spcPts val="0"/>
              </a:spcBef>
              <a:spcAft>
                <a:spcPts val="600"/>
              </a:spcAft>
            </a:pPr>
            <a:r>
              <a:rPr lang="en-US" sz="1200" dirty="0"/>
              <a:t>For some draft CRs, the revision may not be urgent </a:t>
            </a:r>
            <a:r>
              <a:rPr lang="en-US" altLang="zh-CN" sz="1200" dirty="0"/>
              <a:t>before the online treatment. </a:t>
            </a:r>
            <a:endParaRPr lang="en-US" sz="1200" dirty="0"/>
          </a:p>
          <a:p>
            <a:pPr marL="342882" lvl="1" indent="-342882">
              <a:spcBef>
                <a:spcPts val="0"/>
              </a:spcBef>
              <a:spcAft>
                <a:spcPts val="600"/>
              </a:spcAft>
              <a:buBlip>
                <a:blip r:embed="rId2"/>
              </a:buBlip>
            </a:pPr>
            <a:r>
              <a:rPr lang="en-US" sz="1400" dirty="0">
                <a:solidFill>
                  <a:srgbClr val="000000"/>
                </a:solidFill>
              </a:rPr>
              <a:t>During the meeting, session chairs may not have information on whether the revised CRs pass the MCC 3GU parsing tool or not, so the problem of CR parsing will be fixed in the post-meeting email process. </a:t>
            </a:r>
          </a:p>
          <a:p>
            <a:pPr lvl="1">
              <a:spcBef>
                <a:spcPts val="0"/>
              </a:spcBef>
              <a:spcAft>
                <a:spcPts val="600"/>
              </a:spcAft>
            </a:pPr>
            <a:r>
              <a:rPr lang="en-US" altLang="zh-CN" sz="1200" dirty="0"/>
              <a:t>At the beginning of the post-meeting process, the Session chairs will provide the list of the revised CRs which did not pass the MCC 3GU parsing tool checking and need be further revision.</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MCC 3GU parsing tool</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3033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August 25</a:t>
            </a:r>
            <a:r>
              <a:rPr lang="en-US" sz="1400" baseline="30000" dirty="0">
                <a:solidFill>
                  <a:srgbClr val="FF0000"/>
                </a:solidFill>
              </a:rPr>
              <a:t>th</a:t>
            </a:r>
            <a:r>
              <a:rPr lang="en-US" sz="1400" dirty="0">
                <a:solidFill>
                  <a:srgbClr val="FF0000"/>
                </a:solidFill>
              </a:rPr>
              <a:t> ~ 29</a:t>
            </a:r>
            <a:r>
              <a:rPr lang="en-US" sz="1400" baseline="30000" dirty="0">
                <a:solidFill>
                  <a:srgbClr val="FF0000"/>
                </a:solidFill>
              </a:rPr>
              <a:t>th </a:t>
            </a:r>
            <a:r>
              <a:rPr lang="en-US" sz="1400" dirty="0">
                <a:solidFill>
                  <a:srgbClr val="FF0000"/>
                </a:solidFill>
              </a:rPr>
              <a:t>, 2025</a:t>
            </a:r>
            <a:r>
              <a:rPr lang="en-US" sz="1400" dirty="0"/>
              <a:t>.</a:t>
            </a:r>
          </a:p>
          <a:p>
            <a:pPr lvl="1">
              <a:spcBef>
                <a:spcPts val="0"/>
              </a:spcBef>
              <a:spcAft>
                <a:spcPts val="600"/>
              </a:spcAft>
            </a:pPr>
            <a:r>
              <a:rPr lang="en-US" sz="1200" dirty="0"/>
              <a:t>Three sessions in three separate rooms: Main, RRM, </a:t>
            </a:r>
            <a:r>
              <a:rPr lang="en-US" sz="1200" dirty="0" err="1"/>
              <a:t>BDaT</a:t>
            </a:r>
            <a:r>
              <a:rPr lang="en-US" sz="1200" dirty="0"/>
              <a:t>(</a:t>
            </a:r>
            <a:r>
              <a:rPr lang="en-US" altLang="zh-CN" sz="1200" dirty="0"/>
              <a:t>BSRF, </a:t>
            </a:r>
            <a:r>
              <a:rPr lang="en-US" altLang="zh-CN" sz="1200" dirty="0" err="1"/>
              <a:t>Demod</a:t>
            </a:r>
            <a:r>
              <a:rPr lang="en-US" altLang="zh-CN" sz="1200" dirty="0"/>
              <a:t>, test, NTN</a:t>
            </a:r>
            <a:r>
              <a:rPr lang="en-US" sz="1200" dirty="0"/>
              <a:t>). </a:t>
            </a:r>
            <a:r>
              <a:rPr lang="en-US" sz="1200" b="1" dirty="0"/>
              <a:t>1</a:t>
            </a:r>
            <a:r>
              <a:rPr lang="en-US" altLang="zh-CN" sz="1200" b="1" dirty="0"/>
              <a:t>-Way</a:t>
            </a:r>
            <a:r>
              <a:rPr lang="en-US" sz="1200" b="1" dirty="0"/>
              <a:t> </a:t>
            </a:r>
            <a:r>
              <a:rPr lang="en-US" sz="1200" b="1" dirty="0" err="1"/>
              <a:t>GoToWebinar</a:t>
            </a:r>
            <a:r>
              <a:rPr lang="en-US" sz="1200" b="1" dirty="0"/>
              <a:t> (GTW) </a:t>
            </a:r>
            <a:r>
              <a:rPr lang="en-US" sz="1200" dirty="0"/>
              <a:t>conference calls will be set each session and 1-way MS teams will be set for ad hoc in the best effort way. </a:t>
            </a:r>
            <a:r>
              <a:rPr lang="en-US" altLang="zh-CN" sz="1200" dirty="0"/>
              <a:t>A number of ad hoc sessions will be arranged (refer to meeting schedule).</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3"/>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 August 15</a:t>
            </a:r>
            <a:r>
              <a:rPr lang="en-US" sz="1400" baseline="30000" dirty="0">
                <a:solidFill>
                  <a:srgbClr val="FF0000"/>
                </a:solidFill>
                <a:cs typeface="+mn-cs"/>
              </a:rPr>
              <a:t>th</a:t>
            </a:r>
            <a:r>
              <a:rPr lang="en-US" sz="1400" dirty="0">
                <a:solidFill>
                  <a:srgbClr val="FF0000"/>
                </a:solidFill>
                <a:cs typeface="+mn-cs"/>
              </a:rPr>
              <a:t> (Friday) 2025, 23:55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Please find one picture for meeting flow below and details in the corresponding slides.</a:t>
            </a:r>
          </a:p>
        </p:txBody>
      </p:sp>
      <p:sp>
        <p:nvSpPr>
          <p:cNvPr id="54" name="Rectangle: Rounded Corners 201">
            <a:extLst>
              <a:ext uri="{FF2B5EF4-FFF2-40B4-BE49-F238E27FC236}">
                <a16:creationId xmlns:a16="http://schemas.microsoft.com/office/drawing/2014/main" id="{B6CDA6FF-6740-49E7-B14C-1831ED62E0F8}"/>
              </a:ext>
            </a:extLst>
          </p:cNvPr>
          <p:cNvSpPr/>
          <p:nvPr/>
        </p:nvSpPr>
        <p:spPr>
          <a:xfrm>
            <a:off x="1109525" y="4443460"/>
            <a:ext cx="587449"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 assignment before Mon</a:t>
            </a:r>
          </a:p>
        </p:txBody>
      </p:sp>
      <p:sp>
        <p:nvSpPr>
          <p:cNvPr id="55" name="Rectangle: Rounded Corners 201">
            <a:extLst>
              <a:ext uri="{FF2B5EF4-FFF2-40B4-BE49-F238E27FC236}">
                <a16:creationId xmlns:a16="http://schemas.microsoft.com/office/drawing/2014/main" id="{B6CDA6FF-6740-49E7-B14C-1831ED62E0F8}"/>
              </a:ext>
            </a:extLst>
          </p:cNvPr>
          <p:cNvSpPr/>
          <p:nvPr/>
        </p:nvSpPr>
        <p:spPr>
          <a:xfrm>
            <a:off x="503564" y="5524066"/>
            <a:ext cx="575634" cy="6658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number request &amp; submission</a:t>
            </a:r>
            <a:r>
              <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Arial" charset="0"/>
              </a:rPr>
              <a:t> </a:t>
            </a:r>
          </a:p>
        </p:txBody>
      </p:sp>
      <p:sp>
        <p:nvSpPr>
          <p:cNvPr id="101" name="矩形 100"/>
          <p:cNvSpPr/>
          <p:nvPr/>
        </p:nvSpPr>
        <p:spPr bwMode="auto">
          <a:xfrm>
            <a:off x="4937833" y="3736107"/>
            <a:ext cx="1385484" cy="67570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1" name="矩形 80"/>
          <p:cNvSpPr/>
          <p:nvPr/>
        </p:nvSpPr>
        <p:spPr bwMode="auto">
          <a:xfrm>
            <a:off x="2984762" y="4977917"/>
            <a:ext cx="3338555"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0" name="矩形 79"/>
          <p:cNvSpPr/>
          <p:nvPr/>
        </p:nvSpPr>
        <p:spPr bwMode="auto">
          <a:xfrm>
            <a:off x="9381205" y="4419062"/>
            <a:ext cx="2630686"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79" name="矩形 78"/>
          <p:cNvSpPr/>
          <p:nvPr/>
        </p:nvSpPr>
        <p:spPr bwMode="auto">
          <a:xfrm>
            <a:off x="1755052" y="4419063"/>
            <a:ext cx="3866307"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6" name="Rectangle 77">
            <a:extLst>
              <a:ext uri="{FF2B5EF4-FFF2-40B4-BE49-F238E27FC236}">
                <a16:creationId xmlns:a16="http://schemas.microsoft.com/office/drawing/2014/main" id="{18560DB6-8070-4A8A-B9C8-2CBC509A9ECA}"/>
              </a:ext>
            </a:extLst>
          </p:cNvPr>
          <p:cNvSpPr/>
          <p:nvPr/>
        </p:nvSpPr>
        <p:spPr>
          <a:xfrm>
            <a:off x="2434120"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p>
        </p:txBody>
      </p:sp>
      <p:sp>
        <p:nvSpPr>
          <p:cNvPr id="7" name="Rectangle 77">
            <a:extLst>
              <a:ext uri="{FF2B5EF4-FFF2-40B4-BE49-F238E27FC236}">
                <a16:creationId xmlns:a16="http://schemas.microsoft.com/office/drawing/2014/main" id="{18560DB6-8070-4A8A-B9C8-2CBC509A9ECA}"/>
              </a:ext>
            </a:extLst>
          </p:cNvPr>
          <p:cNvSpPr/>
          <p:nvPr/>
        </p:nvSpPr>
        <p:spPr>
          <a:xfrm>
            <a:off x="370901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8" name="Rectangle 77">
            <a:extLst>
              <a:ext uri="{FF2B5EF4-FFF2-40B4-BE49-F238E27FC236}">
                <a16:creationId xmlns:a16="http://schemas.microsoft.com/office/drawing/2014/main" id="{18560DB6-8070-4A8A-B9C8-2CBC509A9ECA}"/>
              </a:ext>
            </a:extLst>
          </p:cNvPr>
          <p:cNvSpPr/>
          <p:nvPr/>
        </p:nvSpPr>
        <p:spPr>
          <a:xfrm>
            <a:off x="4983911"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9" name="Rectangle 77">
            <a:extLst>
              <a:ext uri="{FF2B5EF4-FFF2-40B4-BE49-F238E27FC236}">
                <a16:creationId xmlns:a16="http://schemas.microsoft.com/office/drawing/2014/main" id="{18560DB6-8070-4A8A-B9C8-2CBC509A9ECA}"/>
              </a:ext>
            </a:extLst>
          </p:cNvPr>
          <p:cNvSpPr/>
          <p:nvPr/>
        </p:nvSpPr>
        <p:spPr>
          <a:xfrm>
            <a:off x="5621359"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10" name="Rectangle 77">
            <a:extLst>
              <a:ext uri="{FF2B5EF4-FFF2-40B4-BE49-F238E27FC236}">
                <a16:creationId xmlns:a16="http://schemas.microsoft.com/office/drawing/2014/main" id="{18560DB6-8070-4A8A-B9C8-2CBC509A9ECA}"/>
              </a:ext>
            </a:extLst>
          </p:cNvPr>
          <p:cNvSpPr/>
          <p:nvPr/>
        </p:nvSpPr>
        <p:spPr>
          <a:xfrm>
            <a:off x="6258807"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1" name="Rectangle 77">
            <a:extLst>
              <a:ext uri="{FF2B5EF4-FFF2-40B4-BE49-F238E27FC236}">
                <a16:creationId xmlns:a16="http://schemas.microsoft.com/office/drawing/2014/main" id="{18560DB6-8070-4A8A-B9C8-2CBC509A9ECA}"/>
              </a:ext>
            </a:extLst>
          </p:cNvPr>
          <p:cNvSpPr/>
          <p:nvPr/>
        </p:nvSpPr>
        <p:spPr>
          <a:xfrm>
            <a:off x="689625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12" name="Rectangle 77">
            <a:extLst>
              <a:ext uri="{FF2B5EF4-FFF2-40B4-BE49-F238E27FC236}">
                <a16:creationId xmlns:a16="http://schemas.microsoft.com/office/drawing/2014/main" id="{18560DB6-8070-4A8A-B9C8-2CBC509A9ECA}"/>
              </a:ext>
            </a:extLst>
          </p:cNvPr>
          <p:cNvSpPr/>
          <p:nvPr/>
        </p:nvSpPr>
        <p:spPr>
          <a:xfrm>
            <a:off x="753370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13" name="Rectangle 77">
            <a:extLst>
              <a:ext uri="{FF2B5EF4-FFF2-40B4-BE49-F238E27FC236}">
                <a16:creationId xmlns:a16="http://schemas.microsoft.com/office/drawing/2014/main" id="{18560DB6-8070-4A8A-B9C8-2CBC509A9ECA}"/>
              </a:ext>
            </a:extLst>
          </p:cNvPr>
          <p:cNvSpPr/>
          <p:nvPr/>
        </p:nvSpPr>
        <p:spPr>
          <a:xfrm>
            <a:off x="8171151"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4" name="Rectangle 77">
            <a:extLst>
              <a:ext uri="{FF2B5EF4-FFF2-40B4-BE49-F238E27FC236}">
                <a16:creationId xmlns:a16="http://schemas.microsoft.com/office/drawing/2014/main" id="{18560DB6-8070-4A8A-B9C8-2CBC509A9ECA}"/>
              </a:ext>
            </a:extLst>
          </p:cNvPr>
          <p:cNvSpPr/>
          <p:nvPr/>
        </p:nvSpPr>
        <p:spPr>
          <a:xfrm>
            <a:off x="8808599"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15" name="Rectangle 77">
            <a:extLst>
              <a:ext uri="{FF2B5EF4-FFF2-40B4-BE49-F238E27FC236}">
                <a16:creationId xmlns:a16="http://schemas.microsoft.com/office/drawing/2014/main" id="{18560DB6-8070-4A8A-B9C8-2CBC509A9ECA}"/>
              </a:ext>
            </a:extLst>
          </p:cNvPr>
          <p:cNvSpPr/>
          <p:nvPr/>
        </p:nvSpPr>
        <p:spPr>
          <a:xfrm>
            <a:off x="9446047"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6" name="Rectangle 77">
            <a:extLst>
              <a:ext uri="{FF2B5EF4-FFF2-40B4-BE49-F238E27FC236}">
                <a16:creationId xmlns:a16="http://schemas.microsoft.com/office/drawing/2014/main" id="{18560DB6-8070-4A8A-B9C8-2CBC509A9ECA}"/>
              </a:ext>
            </a:extLst>
          </p:cNvPr>
          <p:cNvSpPr/>
          <p:nvPr/>
        </p:nvSpPr>
        <p:spPr>
          <a:xfrm>
            <a:off x="1008349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7" name="Rectangle 77">
            <a:extLst>
              <a:ext uri="{FF2B5EF4-FFF2-40B4-BE49-F238E27FC236}">
                <a16:creationId xmlns:a16="http://schemas.microsoft.com/office/drawing/2014/main" id="{18560DB6-8070-4A8A-B9C8-2CBC509A9ECA}"/>
              </a:ext>
            </a:extLst>
          </p:cNvPr>
          <p:cNvSpPr/>
          <p:nvPr/>
        </p:nvSpPr>
        <p:spPr>
          <a:xfrm>
            <a:off x="1072094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1" name="Rectangle 67">
            <a:extLst>
              <a:ext uri="{FF2B5EF4-FFF2-40B4-BE49-F238E27FC236}">
                <a16:creationId xmlns:a16="http://schemas.microsoft.com/office/drawing/2014/main" id="{61214404-3E99-431F-A1D1-0A44E2021497}"/>
              </a:ext>
            </a:extLst>
          </p:cNvPr>
          <p:cNvSpPr/>
          <p:nvPr/>
        </p:nvSpPr>
        <p:spPr>
          <a:xfrm>
            <a:off x="1796672" y="3208184"/>
            <a:ext cx="3165581" cy="324665"/>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Pre-meeting </a:t>
            </a:r>
            <a:r>
              <a:rPr lang="en-GB" sz="800" kern="0" dirty="0">
                <a:solidFill>
                  <a:srgbClr val="FFFFFF"/>
                </a:solidFill>
                <a:latin typeface="微软雅黑" panose="020B0503020204020204" pitchFamily="34" charset="-122"/>
                <a:ea typeface="微软雅黑" panose="020B0503020204020204" pitchFamily="34" charset="-122"/>
              </a:rPr>
              <a:t>week</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2" name="Rectangle 67">
            <a:extLst>
              <a:ext uri="{FF2B5EF4-FFF2-40B4-BE49-F238E27FC236}">
                <a16:creationId xmlns:a16="http://schemas.microsoft.com/office/drawing/2014/main" id="{61214404-3E99-431F-A1D1-0A44E2021497}"/>
              </a:ext>
            </a:extLst>
          </p:cNvPr>
          <p:cNvSpPr/>
          <p:nvPr/>
        </p:nvSpPr>
        <p:spPr>
          <a:xfrm>
            <a:off x="5621358" y="3208184"/>
            <a:ext cx="3165580" cy="324665"/>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week</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3" name="Rectangle 67">
            <a:extLst>
              <a:ext uri="{FF2B5EF4-FFF2-40B4-BE49-F238E27FC236}">
                <a16:creationId xmlns:a16="http://schemas.microsoft.com/office/drawing/2014/main" id="{61214404-3E99-431F-A1D1-0A44E2021497}"/>
              </a:ext>
            </a:extLst>
          </p:cNvPr>
          <p:cNvSpPr/>
          <p:nvPr/>
        </p:nvSpPr>
        <p:spPr>
          <a:xfrm>
            <a:off x="9446048" y="3208184"/>
            <a:ext cx="2533466" cy="324665"/>
          </a:xfrm>
          <a:prstGeom prst="rect">
            <a:avLst/>
          </a:prstGeom>
          <a:solidFill>
            <a:srgbClr val="124191"/>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Post-meeting week</a:t>
            </a:r>
          </a:p>
        </p:txBody>
      </p:sp>
      <p:sp>
        <p:nvSpPr>
          <p:cNvPr id="24" name="Rectangle 67">
            <a:extLst>
              <a:ext uri="{FF2B5EF4-FFF2-40B4-BE49-F238E27FC236}">
                <a16:creationId xmlns:a16="http://schemas.microsoft.com/office/drawing/2014/main" id="{61214404-3E99-431F-A1D1-0A44E2021497}"/>
              </a:ext>
            </a:extLst>
          </p:cNvPr>
          <p:cNvSpPr/>
          <p:nvPr/>
        </p:nvSpPr>
        <p:spPr>
          <a:xfrm>
            <a:off x="8808622" y="3208184"/>
            <a:ext cx="615789" cy="324665"/>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45" name="Rectangle 77">
            <a:extLst>
              <a:ext uri="{FF2B5EF4-FFF2-40B4-BE49-F238E27FC236}">
                <a16:creationId xmlns:a16="http://schemas.microsoft.com/office/drawing/2014/main" id="{18560DB6-8070-4A8A-B9C8-2CBC509A9ECA}"/>
              </a:ext>
            </a:extLst>
          </p:cNvPr>
          <p:cNvSpPr/>
          <p:nvPr/>
        </p:nvSpPr>
        <p:spPr>
          <a:xfrm>
            <a:off x="1796672"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46" name="Rectangle 77">
            <a:extLst>
              <a:ext uri="{FF2B5EF4-FFF2-40B4-BE49-F238E27FC236}">
                <a16:creationId xmlns:a16="http://schemas.microsoft.com/office/drawing/2014/main" id="{18560DB6-8070-4A8A-B9C8-2CBC509A9ECA}"/>
              </a:ext>
            </a:extLst>
          </p:cNvPr>
          <p:cNvSpPr/>
          <p:nvPr/>
        </p:nvSpPr>
        <p:spPr>
          <a:xfrm>
            <a:off x="3071568"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47" name="Rectangle 77">
            <a:extLst>
              <a:ext uri="{FF2B5EF4-FFF2-40B4-BE49-F238E27FC236}">
                <a16:creationId xmlns:a16="http://schemas.microsoft.com/office/drawing/2014/main" id="{18560DB6-8070-4A8A-B9C8-2CBC509A9ECA}"/>
              </a:ext>
            </a:extLst>
          </p:cNvPr>
          <p:cNvSpPr/>
          <p:nvPr/>
        </p:nvSpPr>
        <p:spPr>
          <a:xfrm>
            <a:off x="434646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48" name="Rectangle 77">
            <a:extLst>
              <a:ext uri="{FF2B5EF4-FFF2-40B4-BE49-F238E27FC236}">
                <a16:creationId xmlns:a16="http://schemas.microsoft.com/office/drawing/2014/main" id="{18560DB6-8070-4A8A-B9C8-2CBC509A9ECA}"/>
              </a:ext>
            </a:extLst>
          </p:cNvPr>
          <p:cNvSpPr/>
          <p:nvPr/>
        </p:nvSpPr>
        <p:spPr>
          <a:xfrm>
            <a:off x="1135839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49" name="Rectangle 67">
            <a:extLst>
              <a:ext uri="{FF2B5EF4-FFF2-40B4-BE49-F238E27FC236}">
                <a16:creationId xmlns:a16="http://schemas.microsoft.com/office/drawing/2014/main" id="{61214404-3E99-431F-A1D1-0A44E2021497}"/>
              </a:ext>
            </a:extLst>
          </p:cNvPr>
          <p:cNvSpPr/>
          <p:nvPr/>
        </p:nvSpPr>
        <p:spPr>
          <a:xfrm>
            <a:off x="4981184" y="3206826"/>
            <a:ext cx="615789" cy="324665"/>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56" name="Rectangle: Rounded Corners 201">
            <a:extLst>
              <a:ext uri="{FF2B5EF4-FFF2-40B4-BE49-F238E27FC236}">
                <a16:creationId xmlns:a16="http://schemas.microsoft.com/office/drawing/2014/main" id="{B6CDA6FF-6740-49E7-B14C-1831ED62E0F8}"/>
              </a:ext>
            </a:extLst>
          </p:cNvPr>
          <p:cNvSpPr/>
          <p:nvPr/>
        </p:nvSpPr>
        <p:spPr>
          <a:xfrm>
            <a:off x="503565" y="4953058"/>
            <a:ext cx="551646"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Registration</a:t>
            </a:r>
          </a:p>
        </p:txBody>
      </p:sp>
      <p:sp>
        <p:nvSpPr>
          <p:cNvPr id="57" name="Rectangle: Rounded Corners 201">
            <a:extLst>
              <a:ext uri="{FF2B5EF4-FFF2-40B4-BE49-F238E27FC236}">
                <a16:creationId xmlns:a16="http://schemas.microsoft.com/office/drawing/2014/main" id="{B6CDA6FF-6740-49E7-B14C-1831ED62E0F8}"/>
              </a:ext>
            </a:extLst>
          </p:cNvPr>
          <p:cNvSpPr/>
          <p:nvPr/>
        </p:nvSpPr>
        <p:spPr>
          <a:xfrm>
            <a:off x="3071568" y="4446162"/>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summary for topics</a:t>
            </a:r>
          </a:p>
        </p:txBody>
      </p:sp>
      <p:sp>
        <p:nvSpPr>
          <p:cNvPr id="58" name="Rectangle: Rounded Corners 201">
            <a:extLst>
              <a:ext uri="{FF2B5EF4-FFF2-40B4-BE49-F238E27FC236}">
                <a16:creationId xmlns:a16="http://schemas.microsoft.com/office/drawing/2014/main" id="{B6CDA6FF-6740-49E7-B14C-1831ED62E0F8}"/>
              </a:ext>
            </a:extLst>
          </p:cNvPr>
          <p:cNvSpPr/>
          <p:nvPr/>
        </p:nvSpPr>
        <p:spPr>
          <a:xfrm>
            <a:off x="4346463" y="4446162"/>
            <a:ext cx="615789" cy="494821"/>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Formal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summary submission by Saturday</a:t>
            </a:r>
          </a:p>
        </p:txBody>
      </p:sp>
      <p:sp>
        <p:nvSpPr>
          <p:cNvPr id="59" name="Rectangle: Rounded Corners 201">
            <a:extLst>
              <a:ext uri="{FF2B5EF4-FFF2-40B4-BE49-F238E27FC236}">
                <a16:creationId xmlns:a16="http://schemas.microsoft.com/office/drawing/2014/main" id="{B6CDA6FF-6740-49E7-B14C-1831ED62E0F8}"/>
              </a:ext>
            </a:extLst>
          </p:cNvPr>
          <p:cNvSpPr/>
          <p:nvPr/>
        </p:nvSpPr>
        <p:spPr>
          <a:xfrm>
            <a:off x="3710931" y="4446162"/>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Summary review &amp; comments</a:t>
            </a:r>
          </a:p>
        </p:txBody>
      </p:sp>
      <p:sp>
        <p:nvSpPr>
          <p:cNvPr id="60" name="Rectangle: Rounded Corners 201">
            <a:extLst>
              <a:ext uri="{FF2B5EF4-FFF2-40B4-BE49-F238E27FC236}">
                <a16:creationId xmlns:a16="http://schemas.microsoft.com/office/drawing/2014/main" id="{B6CDA6FF-6740-49E7-B14C-1831ED62E0F8}"/>
              </a:ext>
            </a:extLst>
          </p:cNvPr>
          <p:cNvSpPr/>
          <p:nvPr/>
        </p:nvSpPr>
        <p:spPr>
          <a:xfrm>
            <a:off x="3071568" y="4996726"/>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Initial list for block approval for basket</a:t>
            </a:r>
          </a:p>
        </p:txBody>
      </p:sp>
      <p:sp>
        <p:nvSpPr>
          <p:cNvPr id="61" name="Rectangle: Rounded Corners 201">
            <a:extLst>
              <a:ext uri="{FF2B5EF4-FFF2-40B4-BE49-F238E27FC236}">
                <a16:creationId xmlns:a16="http://schemas.microsoft.com/office/drawing/2014/main" id="{B6CDA6FF-6740-49E7-B14C-1831ED62E0F8}"/>
              </a:ext>
            </a:extLst>
          </p:cNvPr>
          <p:cNvSpPr/>
          <p:nvPr/>
        </p:nvSpPr>
        <p:spPr>
          <a:xfrm>
            <a:off x="4346463" y="4996726"/>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Deadline for flag for block  approval</a:t>
            </a:r>
          </a:p>
        </p:txBody>
      </p:sp>
      <p:sp>
        <p:nvSpPr>
          <p:cNvPr id="62" name="Rectangle: Rounded Corners 201">
            <a:extLst>
              <a:ext uri="{FF2B5EF4-FFF2-40B4-BE49-F238E27FC236}">
                <a16:creationId xmlns:a16="http://schemas.microsoft.com/office/drawing/2014/main" id="{B6CDA6FF-6740-49E7-B14C-1831ED62E0F8}"/>
              </a:ext>
            </a:extLst>
          </p:cNvPr>
          <p:cNvSpPr/>
          <p:nvPr/>
        </p:nvSpPr>
        <p:spPr>
          <a:xfrm>
            <a:off x="5621359" y="4996726"/>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Updated list for block approval</a:t>
            </a:r>
          </a:p>
        </p:txBody>
      </p:sp>
      <p:sp>
        <p:nvSpPr>
          <p:cNvPr id="63" name="Rectangle: Rounded Corners 201">
            <a:extLst>
              <a:ext uri="{FF2B5EF4-FFF2-40B4-BE49-F238E27FC236}">
                <a16:creationId xmlns:a16="http://schemas.microsoft.com/office/drawing/2014/main" id="{B6CDA6FF-6740-49E7-B14C-1831ED62E0F8}"/>
              </a:ext>
            </a:extLst>
          </p:cNvPr>
          <p:cNvSpPr/>
          <p:nvPr/>
        </p:nvSpPr>
        <p:spPr>
          <a:xfrm>
            <a:off x="6439365" y="5509165"/>
            <a:ext cx="1529569" cy="427863"/>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 of meeting notes per day</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allocation </a:t>
            </a:r>
          </a:p>
        </p:txBody>
      </p:sp>
      <p:sp>
        <p:nvSpPr>
          <p:cNvPr id="64" name="Rectangle: Rounded Corners 201">
            <a:extLst>
              <a:ext uri="{FF2B5EF4-FFF2-40B4-BE49-F238E27FC236}">
                <a16:creationId xmlns:a16="http://schemas.microsoft.com/office/drawing/2014/main" id="{B6CDA6FF-6740-49E7-B14C-1831ED62E0F8}"/>
              </a:ext>
            </a:extLst>
          </p:cNvPr>
          <p:cNvSpPr/>
          <p:nvPr/>
        </p:nvSpPr>
        <p:spPr>
          <a:xfrm>
            <a:off x="6454689" y="3832586"/>
            <a:ext cx="1514245" cy="427863"/>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WF/CR template</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TS/TR</a:t>
            </a:r>
          </a:p>
        </p:txBody>
      </p:sp>
      <p:sp>
        <p:nvSpPr>
          <p:cNvPr id="65" name="Rectangle: Rounded Corners 201">
            <a:extLst>
              <a:ext uri="{FF2B5EF4-FFF2-40B4-BE49-F238E27FC236}">
                <a16:creationId xmlns:a16="http://schemas.microsoft.com/office/drawing/2014/main" id="{B6CDA6FF-6740-49E7-B14C-1831ED62E0F8}"/>
              </a:ext>
            </a:extLst>
          </p:cNvPr>
          <p:cNvSpPr/>
          <p:nvPr/>
        </p:nvSpPr>
        <p:spPr>
          <a:xfrm>
            <a:off x="8171151" y="5500762"/>
            <a:ext cx="615789" cy="24790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Check-in</a:t>
            </a:r>
          </a:p>
        </p:txBody>
      </p:sp>
      <p:sp>
        <p:nvSpPr>
          <p:cNvPr id="66" name="Rectangle: Rounded Corners 201">
            <a:extLst>
              <a:ext uri="{FF2B5EF4-FFF2-40B4-BE49-F238E27FC236}">
                <a16:creationId xmlns:a16="http://schemas.microsoft.com/office/drawing/2014/main" id="{B6CDA6FF-6740-49E7-B14C-1831ED62E0F8}"/>
              </a:ext>
            </a:extLst>
          </p:cNvPr>
          <p:cNvSpPr/>
          <p:nvPr/>
        </p:nvSpPr>
        <p:spPr>
          <a:xfrm>
            <a:off x="6435457" y="4241649"/>
            <a:ext cx="1557651" cy="1198125"/>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Online discussions &amp;</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GTW conference call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CR for maintenance 2:30pm on Thursday</a:t>
            </a:r>
          </a:p>
          <a:p>
            <a:pPr marL="0" marR="0" lvl="0" indent="0" algn="ctr" defTabSz="514299" rtl="0" eaLnBrk="1" fontAlgn="auto" latinLnBrk="0" hangingPunct="1">
              <a:lnSpc>
                <a:spcPct val="100000"/>
              </a:lnSpc>
              <a:spcBef>
                <a:spcPts val="0"/>
              </a:spcBef>
              <a:spcAft>
                <a:spcPts val="3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TOHRU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request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new&amp;revision</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(10.10.10.10) </a:t>
            </a: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&amp;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How to access contributions</a:t>
            </a:r>
          </a:p>
        </p:txBody>
      </p:sp>
      <p:sp>
        <p:nvSpPr>
          <p:cNvPr id="67" name="Rectangle: Rounded Corners 201">
            <a:extLst>
              <a:ext uri="{FF2B5EF4-FFF2-40B4-BE49-F238E27FC236}">
                <a16:creationId xmlns:a16="http://schemas.microsoft.com/office/drawing/2014/main" id="{B6CDA6FF-6740-49E7-B14C-1831ED62E0F8}"/>
              </a:ext>
            </a:extLst>
          </p:cNvPr>
          <p:cNvSpPr/>
          <p:nvPr/>
        </p:nvSpPr>
        <p:spPr>
          <a:xfrm>
            <a:off x="4987775" y="5504248"/>
            <a:ext cx="615789" cy="509938"/>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schedule &amp; Ad hoc chair assignment</a:t>
            </a:r>
          </a:p>
        </p:txBody>
      </p:sp>
      <p:sp>
        <p:nvSpPr>
          <p:cNvPr id="69" name="Rectangle: Rounded Corners 201">
            <a:extLst>
              <a:ext uri="{FF2B5EF4-FFF2-40B4-BE49-F238E27FC236}">
                <a16:creationId xmlns:a16="http://schemas.microsoft.com/office/drawing/2014/main" id="{B6CDA6FF-6740-49E7-B14C-1831ED62E0F8}"/>
              </a:ext>
            </a:extLst>
          </p:cNvPr>
          <p:cNvSpPr/>
          <p:nvPr/>
        </p:nvSpPr>
        <p:spPr>
          <a:xfrm>
            <a:off x="9433398" y="4449891"/>
            <a:ext cx="615789" cy="427863"/>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List of email threads for post-meeting </a:t>
            </a:r>
          </a:p>
        </p:txBody>
      </p:sp>
      <p:sp>
        <p:nvSpPr>
          <p:cNvPr id="71" name="Rectangle: Rounded Corners 201">
            <a:extLst>
              <a:ext uri="{FF2B5EF4-FFF2-40B4-BE49-F238E27FC236}">
                <a16:creationId xmlns:a16="http://schemas.microsoft.com/office/drawing/2014/main" id="{B6CDA6FF-6740-49E7-B14C-1831ED62E0F8}"/>
              </a:ext>
            </a:extLst>
          </p:cNvPr>
          <p:cNvSpPr/>
          <p:nvPr/>
        </p:nvSpPr>
        <p:spPr>
          <a:xfrm>
            <a:off x="10084810" y="4449891"/>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Submission of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post-meeting</a:t>
            </a:r>
          </a:p>
        </p:txBody>
      </p:sp>
      <p:sp>
        <p:nvSpPr>
          <p:cNvPr id="72" name="Rectangle: Rounded Corners 201">
            <a:extLst>
              <a:ext uri="{FF2B5EF4-FFF2-40B4-BE49-F238E27FC236}">
                <a16:creationId xmlns:a16="http://schemas.microsoft.com/office/drawing/2014/main" id="{B6CDA6FF-6740-49E7-B14C-1831ED62E0F8}"/>
              </a:ext>
            </a:extLst>
          </p:cNvPr>
          <p:cNvSpPr/>
          <p:nvPr/>
        </p:nvSpPr>
        <p:spPr>
          <a:xfrm>
            <a:off x="10712781" y="4449891"/>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Comments</a:t>
            </a:r>
          </a:p>
        </p:txBody>
      </p:sp>
      <p:sp>
        <p:nvSpPr>
          <p:cNvPr id="73" name="Rectangle: Rounded Corners 201">
            <a:extLst>
              <a:ext uri="{FF2B5EF4-FFF2-40B4-BE49-F238E27FC236}">
                <a16:creationId xmlns:a16="http://schemas.microsoft.com/office/drawing/2014/main" id="{B6CDA6FF-6740-49E7-B14C-1831ED62E0F8}"/>
              </a:ext>
            </a:extLst>
          </p:cNvPr>
          <p:cNvSpPr/>
          <p:nvPr/>
        </p:nvSpPr>
        <p:spPr>
          <a:xfrm>
            <a:off x="11358393" y="4449891"/>
            <a:ext cx="615789" cy="427863"/>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Approve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post-meeting</a:t>
            </a:r>
          </a:p>
        </p:txBody>
      </p:sp>
      <p:sp>
        <p:nvSpPr>
          <p:cNvPr id="75" name="Rectangle: Rounded Corners 201">
            <a:extLst>
              <a:ext uri="{FF2B5EF4-FFF2-40B4-BE49-F238E27FC236}">
                <a16:creationId xmlns:a16="http://schemas.microsoft.com/office/drawing/2014/main" id="{B6CDA6FF-6740-49E7-B14C-1831ED62E0F8}"/>
              </a:ext>
            </a:extLst>
          </p:cNvPr>
          <p:cNvSpPr/>
          <p:nvPr/>
        </p:nvSpPr>
        <p:spPr>
          <a:xfrm>
            <a:off x="10444613" y="3832586"/>
            <a:ext cx="1206099" cy="427863"/>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Pre-RAN Action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MCC 3GU parsing tool</a:t>
            </a:r>
          </a:p>
        </p:txBody>
      </p:sp>
      <p:sp>
        <p:nvSpPr>
          <p:cNvPr id="76" name="Rectangle: Rounded Corners 201">
            <a:extLst>
              <a:ext uri="{FF2B5EF4-FFF2-40B4-BE49-F238E27FC236}">
                <a16:creationId xmlns:a16="http://schemas.microsoft.com/office/drawing/2014/main" id="{B6CDA6FF-6740-49E7-B14C-1831ED62E0F8}"/>
              </a:ext>
            </a:extLst>
          </p:cNvPr>
          <p:cNvSpPr/>
          <p:nvPr/>
        </p:nvSpPr>
        <p:spPr>
          <a:xfrm>
            <a:off x="9798112" y="2911736"/>
            <a:ext cx="615789" cy="227266"/>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chairs</a:t>
            </a:r>
          </a:p>
        </p:txBody>
      </p:sp>
      <p:sp>
        <p:nvSpPr>
          <p:cNvPr id="77" name="Rectangle: Rounded Corners 201">
            <a:extLst>
              <a:ext uri="{FF2B5EF4-FFF2-40B4-BE49-F238E27FC236}">
                <a16:creationId xmlns:a16="http://schemas.microsoft.com/office/drawing/2014/main" id="{B6CDA6FF-6740-49E7-B14C-1831ED62E0F8}"/>
              </a:ext>
            </a:extLst>
          </p:cNvPr>
          <p:cNvSpPr/>
          <p:nvPr/>
        </p:nvSpPr>
        <p:spPr>
          <a:xfrm>
            <a:off x="10579374" y="2911736"/>
            <a:ext cx="615789" cy="227266"/>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moderator</a:t>
            </a:r>
          </a:p>
        </p:txBody>
      </p:sp>
      <p:sp>
        <p:nvSpPr>
          <p:cNvPr id="78" name="Rectangle: Rounded Corners 201">
            <a:extLst>
              <a:ext uri="{FF2B5EF4-FFF2-40B4-BE49-F238E27FC236}">
                <a16:creationId xmlns:a16="http://schemas.microsoft.com/office/drawing/2014/main" id="{B6CDA6FF-6740-49E7-B14C-1831ED62E0F8}"/>
              </a:ext>
            </a:extLst>
          </p:cNvPr>
          <p:cNvSpPr/>
          <p:nvPr/>
        </p:nvSpPr>
        <p:spPr>
          <a:xfrm>
            <a:off x="11358393" y="2911736"/>
            <a:ext cx="615789" cy="227266"/>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delegates</a:t>
            </a:r>
          </a:p>
        </p:txBody>
      </p:sp>
      <p:sp>
        <p:nvSpPr>
          <p:cNvPr id="83" name="文本框 82"/>
          <p:cNvSpPr txBox="1"/>
          <p:nvPr/>
        </p:nvSpPr>
        <p:spPr>
          <a:xfrm>
            <a:off x="3133923" y="4212548"/>
            <a:ext cx="1634494" cy="18041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Topic Moderator &amp; summary: slide #5</a:t>
            </a:r>
          </a:p>
        </p:txBody>
      </p:sp>
      <p:sp>
        <p:nvSpPr>
          <p:cNvPr id="84" name="文本框 83"/>
          <p:cNvSpPr txBox="1"/>
          <p:nvPr/>
        </p:nvSpPr>
        <p:spPr>
          <a:xfrm>
            <a:off x="3187634" y="5501144"/>
            <a:ext cx="178766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Basket WIs Block approval: slide #7</a:t>
            </a:r>
          </a:p>
        </p:txBody>
      </p:sp>
      <p:sp>
        <p:nvSpPr>
          <p:cNvPr id="85" name="文本框 84"/>
          <p:cNvSpPr txBox="1"/>
          <p:nvPr/>
        </p:nvSpPr>
        <p:spPr>
          <a:xfrm>
            <a:off x="10057547" y="4929177"/>
            <a:ext cx="163378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Post-meeting process: slide #15</a:t>
            </a:r>
          </a:p>
        </p:txBody>
      </p:sp>
      <p:sp>
        <p:nvSpPr>
          <p:cNvPr id="88" name="文本框 87"/>
          <p:cNvSpPr txBox="1"/>
          <p:nvPr/>
        </p:nvSpPr>
        <p:spPr>
          <a:xfrm>
            <a:off x="7933916" y="4528960"/>
            <a:ext cx="79541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GTW Slide #8</a:t>
            </a:r>
          </a:p>
        </p:txBody>
      </p:sp>
      <p:sp>
        <p:nvSpPr>
          <p:cNvPr id="89" name="文本框 88"/>
          <p:cNvSpPr txBox="1"/>
          <p:nvPr/>
        </p:nvSpPr>
        <p:spPr>
          <a:xfrm>
            <a:off x="7933916" y="4872609"/>
            <a:ext cx="89960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Tohru Slide #13</a:t>
            </a:r>
          </a:p>
        </p:txBody>
      </p:sp>
      <p:sp>
        <p:nvSpPr>
          <p:cNvPr id="90" name="文本框 89"/>
          <p:cNvSpPr txBox="1"/>
          <p:nvPr/>
        </p:nvSpPr>
        <p:spPr>
          <a:xfrm>
            <a:off x="7933916" y="5033588"/>
            <a:ext cx="116570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err="1">
                <a:ln>
                  <a:noFill/>
                </a:ln>
                <a:solidFill>
                  <a:srgbClr val="000000"/>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 request Slide #9</a:t>
            </a:r>
          </a:p>
        </p:txBody>
      </p:sp>
      <p:sp>
        <p:nvSpPr>
          <p:cNvPr id="91" name="文本框 90"/>
          <p:cNvSpPr txBox="1"/>
          <p:nvPr/>
        </p:nvSpPr>
        <p:spPr>
          <a:xfrm>
            <a:off x="7943222" y="3884189"/>
            <a:ext cx="118974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WF/CR rules Slide #10</a:t>
            </a:r>
          </a:p>
        </p:txBody>
      </p:sp>
      <p:sp>
        <p:nvSpPr>
          <p:cNvPr id="92" name="文本框 91"/>
          <p:cNvSpPr txBox="1"/>
          <p:nvPr/>
        </p:nvSpPr>
        <p:spPr>
          <a:xfrm>
            <a:off x="7943222" y="4051308"/>
            <a:ext cx="1303562"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TR/TS rules Slide #11/12</a:t>
            </a:r>
          </a:p>
        </p:txBody>
      </p:sp>
      <p:sp>
        <p:nvSpPr>
          <p:cNvPr id="93" name="文本框 92"/>
          <p:cNvSpPr txBox="1"/>
          <p:nvPr/>
        </p:nvSpPr>
        <p:spPr>
          <a:xfrm>
            <a:off x="9892224" y="3875104"/>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#16</a:t>
            </a:r>
          </a:p>
        </p:txBody>
      </p:sp>
      <p:sp>
        <p:nvSpPr>
          <p:cNvPr id="95" name="文本框 94"/>
          <p:cNvSpPr txBox="1"/>
          <p:nvPr/>
        </p:nvSpPr>
        <p:spPr>
          <a:xfrm>
            <a:off x="8763237" y="5520558"/>
            <a:ext cx="142699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Register/check-in Slide #14</a:t>
            </a:r>
          </a:p>
        </p:txBody>
      </p:sp>
      <p:sp>
        <p:nvSpPr>
          <p:cNvPr id="70" name="文本框 69"/>
          <p:cNvSpPr txBox="1"/>
          <p:nvPr/>
        </p:nvSpPr>
        <p:spPr>
          <a:xfrm>
            <a:off x="5632690" y="5579427"/>
            <a:ext cx="758072" cy="277568"/>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Provided before meeting</a:t>
            </a:r>
          </a:p>
        </p:txBody>
      </p:sp>
      <p:sp>
        <p:nvSpPr>
          <p:cNvPr id="74" name="Rectangle 67">
            <a:extLst>
              <a:ext uri="{FF2B5EF4-FFF2-40B4-BE49-F238E27FC236}">
                <a16:creationId xmlns:a16="http://schemas.microsoft.com/office/drawing/2014/main" id="{61214404-3E99-431F-A1D1-0A44E2021497}"/>
              </a:ext>
            </a:extLst>
          </p:cNvPr>
          <p:cNvSpPr/>
          <p:nvPr/>
        </p:nvSpPr>
        <p:spPr>
          <a:xfrm>
            <a:off x="5754715" y="5965779"/>
            <a:ext cx="3183376" cy="12787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 (</a:t>
            </a:r>
            <a:r>
              <a:rPr kumimoji="0" lang="en-US"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82" name="文本框 81"/>
          <p:cNvSpPr txBox="1"/>
          <p:nvPr/>
        </p:nvSpPr>
        <p:spPr>
          <a:xfrm>
            <a:off x="7533703" y="6109800"/>
            <a:ext cx="1729091" cy="18041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No email are expected in RAN4 reflector</a:t>
            </a:r>
          </a:p>
        </p:txBody>
      </p:sp>
      <p:sp>
        <p:nvSpPr>
          <p:cNvPr id="99" name="Rectangle: Rounded Corners 201">
            <a:extLst>
              <a:ext uri="{FF2B5EF4-FFF2-40B4-BE49-F238E27FC236}">
                <a16:creationId xmlns:a16="http://schemas.microsoft.com/office/drawing/2014/main" id="{B6CDA6FF-6740-49E7-B14C-1831ED62E0F8}"/>
              </a:ext>
            </a:extLst>
          </p:cNvPr>
          <p:cNvSpPr/>
          <p:nvPr/>
        </p:nvSpPr>
        <p:spPr>
          <a:xfrm>
            <a:off x="4967915" y="3791546"/>
            <a:ext cx="615789" cy="65331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Moderators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maintenance  before Sunday</a:t>
            </a:r>
          </a:p>
        </p:txBody>
      </p:sp>
      <p:sp>
        <p:nvSpPr>
          <p:cNvPr id="100" name="Rectangle: Rounded Corners 201">
            <a:extLst>
              <a:ext uri="{FF2B5EF4-FFF2-40B4-BE49-F238E27FC236}">
                <a16:creationId xmlns:a16="http://schemas.microsoft.com/office/drawing/2014/main" id="{B6CDA6FF-6740-49E7-B14C-1831ED62E0F8}"/>
              </a:ext>
            </a:extLst>
          </p:cNvPr>
          <p:cNvSpPr/>
          <p:nvPr/>
        </p:nvSpPr>
        <p:spPr>
          <a:xfrm>
            <a:off x="5621358" y="3791547"/>
            <a:ext cx="812487" cy="58255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Flag for maintenance @</a:t>
            </a:r>
            <a:r>
              <a:rPr kumimoji="0" lang="en-US" altLang="zh-CN"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02" name="文本框 101"/>
          <p:cNvSpPr txBox="1"/>
          <p:nvPr/>
        </p:nvSpPr>
        <p:spPr>
          <a:xfrm>
            <a:off x="3587720" y="3879467"/>
            <a:ext cx="147027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NWM flag process Slide #17</a:t>
            </a:r>
          </a:p>
        </p:txBody>
      </p:sp>
      <p:sp>
        <p:nvSpPr>
          <p:cNvPr id="98" name="文本框 97"/>
          <p:cNvSpPr txBox="1"/>
          <p:nvPr/>
        </p:nvSpPr>
        <p:spPr>
          <a:xfrm>
            <a:off x="9891004" y="399713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#19</a:t>
            </a:r>
          </a:p>
        </p:txBody>
      </p:sp>
      <p:sp>
        <p:nvSpPr>
          <p:cNvPr id="103" name="文本框 102"/>
          <p:cNvSpPr txBox="1"/>
          <p:nvPr/>
        </p:nvSpPr>
        <p:spPr>
          <a:xfrm>
            <a:off x="3890123" y="5819830"/>
            <a:ext cx="715931" cy="180419"/>
          </a:xfrm>
          <a:prstGeom prst="rect">
            <a:avLst/>
          </a:prstGeom>
          <a:solidFill>
            <a:srgbClr val="1E9657"/>
          </a:solid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room</a:t>
            </a:r>
          </a:p>
        </p:txBody>
      </p:sp>
      <p:sp>
        <p:nvSpPr>
          <p:cNvPr id="107" name="文本框 106"/>
          <p:cNvSpPr txBox="1"/>
          <p:nvPr/>
        </p:nvSpPr>
        <p:spPr>
          <a:xfrm>
            <a:off x="3318790" y="5805952"/>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kumimoji="0" lang="en-US" altLang="zh-CN"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a:t>
            </a:r>
            <a:r>
              <a:rPr lang="en-US" altLang="zh-CN" sz="700" b="1" dirty="0">
                <a:solidFill>
                  <a:srgbClr val="000000"/>
                </a:solidFill>
                <a:latin typeface="微软雅黑" panose="020B0503020204020204" pitchFamily="34" charset="-122"/>
                <a:ea typeface="微软雅黑" panose="020B0503020204020204" pitchFamily="34" charset="-122"/>
              </a:rPr>
              <a:t>3</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18" name="Rectangle 77">
            <a:extLst>
              <a:ext uri="{FF2B5EF4-FFF2-40B4-BE49-F238E27FC236}">
                <a16:creationId xmlns:a16="http://schemas.microsoft.com/office/drawing/2014/main" id="{5C8CFFF4-844B-2C3F-0124-28D75DCE91DE}"/>
              </a:ext>
            </a:extLst>
          </p:cNvPr>
          <p:cNvSpPr/>
          <p:nvPr/>
        </p:nvSpPr>
        <p:spPr>
          <a:xfrm>
            <a:off x="540207" y="3571743"/>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9" name="Rectangle 77">
            <a:extLst>
              <a:ext uri="{FF2B5EF4-FFF2-40B4-BE49-F238E27FC236}">
                <a16:creationId xmlns:a16="http://schemas.microsoft.com/office/drawing/2014/main" id="{F6D74991-786C-8D0A-0E6D-F861FCC7E62F}"/>
              </a:ext>
            </a:extLst>
          </p:cNvPr>
          <p:cNvSpPr/>
          <p:nvPr/>
        </p:nvSpPr>
        <p:spPr>
          <a:xfrm>
            <a:off x="1176596" y="3575310"/>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Tree>
    <p:extLst>
      <p:ext uri="{BB962C8B-B14F-4D97-AF65-F5344CB8AC3E}">
        <p14:creationId xmlns:p14="http://schemas.microsoft.com/office/powerpoint/2010/main" val="1224632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According to the agreement in RAN4#112bis, please follow the agreement below for the format of contributions</a:t>
            </a:r>
          </a:p>
          <a:p>
            <a:pPr lvl="1">
              <a:spcBef>
                <a:spcPts val="0"/>
              </a:spcBef>
              <a:spcAft>
                <a:spcPts val="600"/>
              </a:spcAft>
            </a:pPr>
            <a:r>
              <a:rPr lang="en-US" altLang="zh-CN" sz="1200" dirty="0"/>
              <a:t>RAN4 consensus is that the outdated (.doc/.</a:t>
            </a:r>
            <a:r>
              <a:rPr lang="en-US" altLang="zh-CN" sz="1200" dirty="0" err="1"/>
              <a:t>xls</a:t>
            </a:r>
            <a:r>
              <a:rPr lang="en-US" altLang="zh-CN" sz="1200" dirty="0"/>
              <a:t>/.ppt) formats is not expected to be used for RAN4 contribution submission.</a:t>
            </a:r>
            <a:endParaRPr lang="en-US" sz="1400" dirty="0"/>
          </a:p>
          <a:p>
            <a:pPr>
              <a:spcBef>
                <a:spcPts val="0"/>
              </a:spcBef>
              <a:spcAft>
                <a:spcPts val="600"/>
              </a:spcAft>
            </a:pPr>
            <a:r>
              <a:rPr lang="en-US" sz="1400" dirty="0"/>
              <a:t>Notes on email</a:t>
            </a:r>
          </a:p>
          <a:p>
            <a:pPr lvl="1">
              <a:spcBef>
                <a:spcPts val="0"/>
              </a:spcBef>
              <a:spcAft>
                <a:spcPts val="600"/>
              </a:spcAft>
            </a:pPr>
            <a:r>
              <a:rPr lang="en-US" sz="1200" dirty="0"/>
              <a:t>Each 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3"/>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for revised 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CRs</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4"/>
          <a:stretch>
            <a:fillRect/>
          </a:stretch>
        </p:blipFill>
        <p:spPr>
          <a:xfrm>
            <a:off x="1394450" y="4454470"/>
            <a:ext cx="9904576" cy="1415931"/>
          </a:xfrm>
          <a:prstGeom prst="rect">
            <a:avLst/>
          </a:prstGeom>
        </p:spPr>
      </p:pic>
    </p:spTree>
    <p:extLst>
      <p:ext uri="{BB962C8B-B14F-4D97-AF65-F5344CB8AC3E}">
        <p14:creationId xmlns:p14="http://schemas.microsoft.com/office/powerpoint/2010/main" val="962193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Guidance for </a:t>
            </a:r>
            <a:r>
              <a:rPr lang="en-US" altLang="zh-CN" sz="1400" dirty="0" err="1">
                <a:cs typeface="+mn-cs"/>
              </a:rPr>
              <a:t>Tdoc</a:t>
            </a:r>
            <a:r>
              <a:rPr lang="en-US" altLang="zh-CN" sz="1400" dirty="0">
                <a:cs typeface="+mn-cs"/>
              </a:rPr>
              <a:t> “type”, ”</a:t>
            </a:r>
            <a:r>
              <a:rPr lang="en-US" altLang="zh-CN" sz="1400" dirty="0" err="1">
                <a:cs typeface="+mn-cs"/>
              </a:rPr>
              <a:t>For”and</a:t>
            </a:r>
            <a:r>
              <a:rPr lang="en-US" altLang="zh-CN" sz="1400" dirty="0">
                <a:cs typeface="+mn-cs"/>
              </a:rPr>
              <a:t> other information when you request a </a:t>
            </a:r>
            <a:r>
              <a:rPr lang="en-US" altLang="zh-CN" sz="1400" dirty="0" err="1">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765416453"/>
              </p:ext>
            </p:extLst>
          </p:nvPr>
        </p:nvGraphicFramePr>
        <p:xfrm>
          <a:off x="307649" y="1703222"/>
          <a:ext cx="11622279" cy="4622800"/>
        </p:xfrm>
        <a:graphic>
          <a:graphicData uri="http://schemas.openxmlformats.org/drawingml/2006/table">
            <a:tbl>
              <a:tblPr firstRow="1" bandRow="1">
                <a:tableStyleId>{073A0DAA-6AF3-43AB-8588-CEC1D06C72B9}</a:tableStyleId>
              </a:tblPr>
              <a:tblGrid>
                <a:gridCol w="2871387">
                  <a:extLst>
                    <a:ext uri="{9D8B030D-6E8A-4147-A177-3AD203B41FA5}">
                      <a16:colId xmlns:a16="http://schemas.microsoft.com/office/drawing/2014/main" val="20000"/>
                    </a:ext>
                  </a:extLst>
                </a:gridCol>
                <a:gridCol w="1215255">
                  <a:extLst>
                    <a:ext uri="{9D8B030D-6E8A-4147-A177-3AD203B41FA5}">
                      <a16:colId xmlns:a16="http://schemas.microsoft.com/office/drawing/2014/main" val="20001"/>
                    </a:ext>
                  </a:extLst>
                </a:gridCol>
                <a:gridCol w="1247864">
                  <a:extLst>
                    <a:ext uri="{9D8B030D-6E8A-4147-A177-3AD203B41FA5}">
                      <a16:colId xmlns:a16="http://schemas.microsoft.com/office/drawing/2014/main" val="20002"/>
                    </a:ext>
                  </a:extLst>
                </a:gridCol>
                <a:gridCol w="6287773">
                  <a:extLst>
                    <a:ext uri="{9D8B030D-6E8A-4147-A177-3AD203B41FA5}">
                      <a16:colId xmlns:a16="http://schemas.microsoft.com/office/drawing/2014/main" val="20003"/>
                    </a:ext>
                  </a:extLst>
                </a:gridCol>
              </a:tblGrid>
              <a:tr h="370840">
                <a:tc>
                  <a:txBody>
                    <a:bodyPr/>
                    <a:lstStyle/>
                    <a:p>
                      <a:r>
                        <a:rPr lang="en-US" altLang="zh-CN" sz="1200" dirty="0" err="1">
                          <a:latin typeface="+mj-ea"/>
                          <a:ea typeface="+mj-ea"/>
                        </a:rPr>
                        <a:t>Tdoc</a:t>
                      </a:r>
                      <a:r>
                        <a:rPr lang="en-US" altLang="zh-CN" sz="1200" dirty="0">
                          <a:latin typeface="+mj-ea"/>
                          <a:ea typeface="+mj-ea"/>
                        </a:rPr>
                        <a:t> to be requested</a:t>
                      </a:r>
                      <a:r>
                        <a:rPr lang="en-US" altLang="zh-CN" sz="1200" baseline="0" dirty="0">
                          <a:latin typeface="+mj-ea"/>
                          <a:ea typeface="+mj-ea"/>
                        </a:rPr>
                        <a:t> </a:t>
                      </a:r>
                      <a:endParaRPr lang="zh-CN" altLang="en-US" sz="1200" dirty="0">
                        <a:latin typeface="+mj-ea"/>
                        <a:ea typeface="+mj-ea"/>
                      </a:endParaRPr>
                    </a:p>
                  </a:txBody>
                  <a:tcPr/>
                </a:tc>
                <a:tc>
                  <a:txBody>
                    <a:bodyPr/>
                    <a:lstStyle/>
                    <a:p>
                      <a:r>
                        <a:rPr lang="en-US" altLang="zh-CN" sz="1200" dirty="0">
                          <a:latin typeface="+mj-ea"/>
                          <a:ea typeface="+mj-ea"/>
                        </a:rPr>
                        <a:t>Type</a:t>
                      </a:r>
                      <a:endParaRPr lang="zh-CN" altLang="en-US" sz="1200" dirty="0">
                        <a:latin typeface="+mj-ea"/>
                        <a:ea typeface="+mj-ea"/>
                      </a:endParaRPr>
                    </a:p>
                  </a:txBody>
                  <a:tcPr/>
                </a:tc>
                <a:tc>
                  <a:txBody>
                    <a:bodyPr/>
                    <a:lstStyle/>
                    <a:p>
                      <a:r>
                        <a:rPr lang="en-US" altLang="zh-CN" sz="1200" dirty="0">
                          <a:latin typeface="+mj-ea"/>
                          <a:ea typeface="+mj-ea"/>
                        </a:rPr>
                        <a:t>For</a:t>
                      </a:r>
                      <a:endParaRPr lang="zh-CN" altLang="en-US" sz="1200" dirty="0">
                        <a:latin typeface="+mj-ea"/>
                        <a:ea typeface="+mj-ea"/>
                      </a:endParaRPr>
                    </a:p>
                  </a:txBody>
                  <a:tcPr/>
                </a:tc>
                <a:tc>
                  <a:txBody>
                    <a:bodyPr/>
                    <a:lstStyle/>
                    <a:p>
                      <a:r>
                        <a:rPr lang="en-US" altLang="zh-CN" sz="1200" dirty="0">
                          <a:latin typeface="+mj-ea"/>
                          <a:ea typeface="+mj-ea"/>
                        </a:rPr>
                        <a:t>Other information</a:t>
                      </a:r>
                      <a:endParaRPr lang="zh-CN" altLang="en-US" sz="1200" dirty="0">
                        <a:latin typeface="+mj-ea"/>
                        <a:ea typeface="+mj-ea"/>
                      </a:endParaRPr>
                    </a:p>
                  </a:txBody>
                  <a:tcPr/>
                </a:tc>
                <a:extLst>
                  <a:ext uri="{0D108BD9-81ED-4DB2-BD59-A6C34878D82A}">
                    <a16:rowId xmlns:a16="http://schemas.microsoft.com/office/drawing/2014/main" val="10000"/>
                  </a:ext>
                </a:extLst>
              </a:tr>
              <a:tr h="370840">
                <a:tc>
                  <a:txBody>
                    <a:bodyPr/>
                    <a:lstStyle/>
                    <a:p>
                      <a:r>
                        <a:rPr lang="en-US" altLang="zh-CN" sz="1200" dirty="0">
                          <a:latin typeface="+mj-ea"/>
                          <a:ea typeface="+mj-ea"/>
                        </a:rPr>
                        <a:t>Discussion paper</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1"/>
                  </a:ext>
                </a:extLst>
              </a:tr>
              <a:tr h="370840">
                <a:tc>
                  <a:txBody>
                    <a:bodyPr/>
                    <a:lstStyle/>
                    <a:p>
                      <a:r>
                        <a:rPr lang="en-US" altLang="zh-CN" sz="1200" dirty="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2"/>
                  </a:ext>
                </a:extLst>
              </a:tr>
              <a:tr h="370840">
                <a:tc>
                  <a:txBody>
                    <a:bodyPr/>
                    <a:lstStyle/>
                    <a:p>
                      <a:r>
                        <a:rPr lang="en-US" altLang="zh-CN" sz="1200" dirty="0">
                          <a:latin typeface="+mj-ea"/>
                          <a:ea typeface="+mj-ea"/>
                        </a:rPr>
                        <a:t>Way forward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3"/>
                  </a:ext>
                </a:extLst>
              </a:tr>
              <a:tr h="370840">
                <a:tc>
                  <a:txBody>
                    <a:bodyPr/>
                    <a:lstStyle/>
                    <a:p>
                      <a:r>
                        <a:rPr lang="en-US" altLang="zh-CN" sz="1200" dirty="0">
                          <a:latin typeface="+mj-ea"/>
                          <a:ea typeface="+mj-ea"/>
                        </a:rPr>
                        <a:t>(Reply) LS on ….</a:t>
                      </a:r>
                      <a:endParaRPr lang="zh-CN" altLang="en-US" sz="1200" dirty="0">
                        <a:latin typeface="+mj-ea"/>
                        <a:ea typeface="+mj-ea"/>
                      </a:endParaRPr>
                    </a:p>
                  </a:txBody>
                  <a:tcPr/>
                </a:tc>
                <a:tc>
                  <a:txBody>
                    <a:bodyPr/>
                    <a:lstStyle/>
                    <a:p>
                      <a:r>
                        <a:rPr lang="en-US" altLang="zh-CN" sz="1200" dirty="0">
                          <a:latin typeface="+mj-ea"/>
                          <a:ea typeface="+mj-ea"/>
                        </a:rPr>
                        <a:t>LS out</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r>
                        <a:rPr lang="en-US" altLang="zh-CN" sz="1200" dirty="0">
                          <a:latin typeface="+mj-ea"/>
                          <a:ea typeface="+mj-ea"/>
                        </a:rPr>
                        <a:t>Release, Related WIs,</a:t>
                      </a:r>
                      <a:r>
                        <a:rPr lang="en-US" altLang="zh-CN" sz="1200" baseline="0" dirty="0">
                          <a:latin typeface="+mj-ea"/>
                          <a:ea typeface="+mj-ea"/>
                        </a:rPr>
                        <a:t> </a:t>
                      </a:r>
                      <a:r>
                        <a:rPr lang="en-US" altLang="zh-CN" sz="1200" dirty="0">
                          <a:latin typeface="+mj-ea"/>
                          <a:ea typeface="+mj-ea"/>
                        </a:rPr>
                        <a:t>Reply to (if available), to, CC</a:t>
                      </a:r>
                      <a:endParaRPr lang="zh-CN" altLang="en-US" sz="1200" dirty="0">
                        <a:latin typeface="+mj-ea"/>
                        <a:ea typeface="+mj-ea"/>
                      </a:endParaRPr>
                    </a:p>
                  </a:txBody>
                  <a:tcPr/>
                </a:tc>
                <a:extLst>
                  <a:ext uri="{0D108BD9-81ED-4DB2-BD59-A6C34878D82A}">
                    <a16:rowId xmlns:a16="http://schemas.microsoft.com/office/drawing/2014/main" val="10004"/>
                  </a:ext>
                </a:extLst>
              </a:tr>
              <a:tr h="370840">
                <a:tc>
                  <a:txBody>
                    <a:bodyPr/>
                    <a:lstStyle/>
                    <a:p>
                      <a:r>
                        <a:rPr lang="en-US" altLang="zh-CN" sz="1200" dirty="0">
                          <a:latin typeface="+mj-ea"/>
                          <a:ea typeface="+mj-ea"/>
                        </a:rPr>
                        <a:t>CR on…</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5"/>
                  </a:ext>
                </a:extLst>
              </a:tr>
              <a:tr h="370840">
                <a:tc>
                  <a:txBody>
                    <a:bodyPr/>
                    <a:lstStyle/>
                    <a:p>
                      <a:r>
                        <a:rPr lang="en-US" altLang="zh-CN" sz="1200" dirty="0">
                          <a:latin typeface="+mj-ea"/>
                          <a:ea typeface="+mj-ea"/>
                        </a:rPr>
                        <a:t>Big CR on …</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6"/>
                  </a:ext>
                </a:extLst>
              </a:tr>
              <a:tr h="370840">
                <a:tc>
                  <a:txBody>
                    <a:bodyPr/>
                    <a:lstStyle/>
                    <a:p>
                      <a:r>
                        <a:rPr lang="en-US" altLang="zh-CN" sz="1200" dirty="0">
                          <a:latin typeface="+mj-ea"/>
                          <a:ea typeface="+mj-ea"/>
                        </a:rPr>
                        <a:t>Draft CR on…</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7"/>
                  </a:ext>
                </a:extLst>
              </a:tr>
              <a:tr h="370840">
                <a:tc>
                  <a:txBody>
                    <a:bodyPr/>
                    <a:lstStyle/>
                    <a:p>
                      <a:r>
                        <a:rPr lang="en-US" altLang="zh-CN" sz="1200" dirty="0">
                          <a:latin typeface="+mj-ea"/>
                          <a:ea typeface="+mj-ea"/>
                        </a:rPr>
                        <a:t>Draft big CR on …</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8"/>
                  </a:ext>
                </a:extLst>
              </a:tr>
              <a:tr h="370840">
                <a:tc>
                  <a:txBody>
                    <a:bodyPr/>
                    <a:lstStyle/>
                    <a:p>
                      <a:r>
                        <a:rPr lang="en-US" altLang="zh-CN" sz="1200" dirty="0">
                          <a:latin typeface="+mj-ea"/>
                          <a:ea typeface="+mj-ea"/>
                        </a:rPr>
                        <a:t>TP</a:t>
                      </a:r>
                      <a:r>
                        <a:rPr lang="en-US" altLang="zh-CN" sz="1200" baseline="0" dirty="0">
                          <a:latin typeface="+mj-ea"/>
                          <a:ea typeface="+mj-ea"/>
                        </a:rPr>
                        <a:t> for …</a:t>
                      </a:r>
                      <a:endParaRPr lang="zh-CN" altLang="en-US" sz="1200" dirty="0">
                        <a:latin typeface="+mj-ea"/>
                        <a:ea typeface="+mj-ea"/>
                      </a:endParaRPr>
                    </a:p>
                  </a:txBody>
                  <a:tcPr/>
                </a:tc>
                <a:tc>
                  <a:txBody>
                    <a:bodyPr/>
                    <a:lstStyle/>
                    <a:p>
                      <a:r>
                        <a:rPr lang="en-US" altLang="zh-CN" sz="1200" dirty="0" err="1">
                          <a:latin typeface="+mj-ea"/>
                          <a:ea typeface="+mj-ea"/>
                        </a:rPr>
                        <a:t>pCR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09"/>
                  </a:ext>
                </a:extLst>
              </a:tr>
              <a:tr h="370840">
                <a:tc>
                  <a:txBody>
                    <a:bodyPr/>
                    <a:lstStyle/>
                    <a:p>
                      <a:r>
                        <a:rPr lang="en-US" altLang="zh-CN" sz="1200" dirty="0">
                          <a:latin typeface="+mj-ea"/>
                          <a:ea typeface="+mj-ea"/>
                        </a:rPr>
                        <a:t>TR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0"/>
                  </a:ext>
                </a:extLst>
              </a:tr>
              <a:tr h="370840">
                <a:tc>
                  <a:txBody>
                    <a:bodyPr/>
                    <a:lstStyle/>
                    <a:p>
                      <a:r>
                        <a:rPr lang="en-US" altLang="zh-CN" sz="1200" dirty="0">
                          <a:latin typeface="+mj-ea"/>
                          <a:ea typeface="+mj-ea"/>
                        </a:rPr>
                        <a:t>(New)</a:t>
                      </a:r>
                      <a:r>
                        <a:rPr lang="en-US" altLang="zh-CN" sz="1200" baseline="0" dirty="0">
                          <a:latin typeface="+mj-ea"/>
                          <a:ea typeface="+mj-ea"/>
                        </a:rPr>
                        <a:t> TS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TS</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27522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CR and essential corrections of a CR (I)</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0" y="1273321"/>
            <a:ext cx="11272485" cy="5208960"/>
          </a:xfrm>
        </p:spPr>
        <p:txBody>
          <a:bodyPr/>
          <a:lstStyle/>
          <a:p>
            <a:pPr marL="342882" lvl="2" indent="-342882">
              <a:spcBef>
                <a:spcPts val="0"/>
              </a:spcBef>
              <a:spcAft>
                <a:spcPts val="600"/>
              </a:spcAft>
              <a:buBlip>
                <a:blip r:embed="rId3"/>
              </a:buBlip>
            </a:pPr>
            <a:r>
              <a:rPr lang="en-US" altLang="zh-CN" sz="1400" dirty="0">
                <a:cs typeface="+mn-cs"/>
              </a:rPr>
              <a:t>To control the workload of maintenance work and to allocate more time for Rel-19 and Rel-20 work, it is expected that only CRs with essential changes will be agreed in the future meetings</a:t>
            </a:r>
          </a:p>
          <a:p>
            <a:pPr lvl="1">
              <a:spcBef>
                <a:spcPts val="0"/>
              </a:spcBef>
              <a:spcAft>
                <a:spcPts val="600"/>
              </a:spcAft>
            </a:pPr>
            <a:r>
              <a:rPr lang="en-US" altLang="zh-CN" sz="1200" dirty="0"/>
              <a:t>Essential corrections include: complete references, remove [ ], resolve TBDs, stabilize parameters and references</a:t>
            </a:r>
          </a:p>
          <a:p>
            <a:pPr lvl="2">
              <a:spcBef>
                <a:spcPts val="0"/>
              </a:spcBef>
              <a:spcAft>
                <a:spcPts val="600"/>
              </a:spcAft>
            </a:pPr>
            <a:r>
              <a:rPr lang="en-US" altLang="zh-CN" sz="1200" dirty="0"/>
              <a:t>The CRs for other actions will be judged for agreement case by case</a:t>
            </a:r>
          </a:p>
          <a:p>
            <a:pPr lvl="1">
              <a:spcBef>
                <a:spcPts val="0"/>
              </a:spcBef>
              <a:spcAft>
                <a:spcPts val="600"/>
              </a:spcAft>
            </a:pPr>
            <a:r>
              <a:rPr lang="en-US" altLang="zh-CN" sz="1200" dirty="0"/>
              <a:t>The CRs with WI code of </a:t>
            </a:r>
            <a:r>
              <a:rPr lang="en-US" altLang="zh-CN" sz="1200" dirty="0" err="1"/>
              <a:t>NR_newRAT</a:t>
            </a:r>
            <a:r>
              <a:rPr lang="en-US" altLang="zh-CN" sz="1200" dirty="0"/>
              <a:t>-Core will be reviewed more strictly. </a:t>
            </a:r>
          </a:p>
          <a:p>
            <a:pPr lvl="1">
              <a:spcBef>
                <a:spcPts val="0"/>
              </a:spcBef>
              <a:spcAft>
                <a:spcPts val="600"/>
              </a:spcAft>
            </a:pPr>
            <a:r>
              <a:rPr lang="en-US" altLang="zh-CN" sz="1200" dirty="0"/>
              <a:t>Encourage companies to review CRs carefully </a:t>
            </a:r>
          </a:p>
        </p:txBody>
      </p:sp>
    </p:spTree>
    <p:extLst>
      <p:ext uri="{BB962C8B-B14F-4D97-AF65-F5344CB8AC3E}">
        <p14:creationId xmlns:p14="http://schemas.microsoft.com/office/powerpoint/2010/main" val="1748337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9F239-285F-2A52-A87D-6B35E5A4F2B0}"/>
            </a:ext>
          </a:extLst>
        </p:cNvPr>
        <p:cNvGrpSpPr/>
        <p:nvPr/>
      </p:nvGrpSpPr>
      <p:grpSpPr>
        <a:xfrm>
          <a:off x="0" y="0"/>
          <a:ext cx="0" cy="0"/>
          <a:chOff x="0" y="0"/>
          <a:chExt cx="0" cy="0"/>
        </a:xfrm>
      </p:grpSpPr>
      <p:sp>
        <p:nvSpPr>
          <p:cNvPr id="23" name="Title 1">
            <a:extLst>
              <a:ext uri="{FF2B5EF4-FFF2-40B4-BE49-F238E27FC236}">
                <a16:creationId xmlns:a16="http://schemas.microsoft.com/office/drawing/2014/main" id="{7C9C3998-E6C4-F039-30AD-ACEA8BEA2A7F}"/>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CR and essential corrections of a CR (II)</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95953EF-66E1-D0D9-55B0-B9B45E7C8FA3}"/>
              </a:ext>
            </a:extLst>
          </p:cNvPr>
          <p:cNvSpPr>
            <a:spLocks noGrp="1"/>
          </p:cNvSpPr>
          <p:nvPr>
            <p:ph idx="1"/>
          </p:nvPr>
        </p:nvSpPr>
        <p:spPr>
          <a:xfrm>
            <a:off x="401652" y="1101305"/>
            <a:ext cx="11272485" cy="5208960"/>
          </a:xfrm>
        </p:spPr>
        <p:txBody>
          <a:bodyPr/>
          <a:lstStyle/>
          <a:p>
            <a:pPr marL="342882" lvl="2" indent="-342882">
              <a:spcBef>
                <a:spcPts val="0"/>
              </a:spcBef>
              <a:spcAft>
                <a:spcPts val="600"/>
              </a:spcAft>
              <a:buBlip>
                <a:blip r:embed="rId3"/>
              </a:buBlip>
            </a:pPr>
            <a:r>
              <a:rPr lang="en-US" altLang="zh-CN" sz="1400" dirty="0">
                <a:cs typeface="+mn-cs"/>
              </a:rPr>
              <a:t>The title of the formal CR in 3GU and the title of the formal CR on the CR coversheet should be the same. Be mindful to ensure that what is put in 3GU and what is on the CR coversheet is the same.</a:t>
            </a:r>
          </a:p>
          <a:p>
            <a:pPr marL="342882" lvl="2" indent="-342882">
              <a:spcBef>
                <a:spcPts val="0"/>
              </a:spcBef>
              <a:spcAft>
                <a:spcPts val="600"/>
              </a:spcAft>
              <a:buBlip>
                <a:blip r:embed="rId3"/>
              </a:buBlip>
            </a:pPr>
            <a:r>
              <a:rPr lang="en-US" altLang="zh-CN" sz="1400" dirty="0">
                <a:cs typeface="+mn-cs"/>
              </a:rPr>
              <a:t>On the </a:t>
            </a:r>
            <a:r>
              <a:rPr lang="en-US" altLang="zh-CN" sz="1400" dirty="0" err="1">
                <a:cs typeface="+mn-cs"/>
              </a:rPr>
              <a:t>tdoc</a:t>
            </a:r>
            <a:r>
              <a:rPr lang="en-US" altLang="zh-CN" sz="1400" dirty="0">
                <a:cs typeface="+mn-cs"/>
              </a:rPr>
              <a:t> number:</a:t>
            </a:r>
          </a:p>
          <a:p>
            <a:pPr marL="800060" lvl="3" indent="-342882">
              <a:spcBef>
                <a:spcPts val="0"/>
              </a:spcBef>
              <a:spcAft>
                <a:spcPts val="600"/>
              </a:spcAft>
              <a:buBlip>
                <a:blip r:embed="rId3"/>
              </a:buBlip>
            </a:pPr>
            <a:r>
              <a:rPr lang="en-US" altLang="zh-CN" sz="1400" dirty="0">
                <a:cs typeface="+mn-cs"/>
              </a:rPr>
              <a:t>The </a:t>
            </a:r>
            <a:r>
              <a:rPr lang="en-US" altLang="zh-CN" sz="1400" dirty="0" err="1">
                <a:cs typeface="+mn-cs"/>
              </a:rPr>
              <a:t>tdoc</a:t>
            </a:r>
            <a:r>
              <a:rPr lang="en-US" altLang="zh-CN" sz="1400" dirty="0">
                <a:cs typeface="+mn-cs"/>
              </a:rPr>
              <a:t> number should be the last piece of text at the top row of the CR cover sheet.</a:t>
            </a:r>
          </a:p>
          <a:p>
            <a:pPr marL="800060" lvl="3" indent="-342882">
              <a:spcBef>
                <a:spcPts val="0"/>
              </a:spcBef>
              <a:spcAft>
                <a:spcPts val="600"/>
              </a:spcAft>
              <a:buBlip>
                <a:blip r:embed="rId3"/>
              </a:buBlip>
            </a:pPr>
            <a:r>
              <a:rPr lang="en-US" altLang="zh-CN" sz="1400" dirty="0">
                <a:cs typeface="+mn-cs"/>
              </a:rPr>
              <a:t>The </a:t>
            </a:r>
            <a:r>
              <a:rPr lang="en-US" altLang="zh-CN" sz="1400" dirty="0" err="1">
                <a:cs typeface="+mn-cs"/>
              </a:rPr>
              <a:t>tdoc</a:t>
            </a:r>
            <a:r>
              <a:rPr lang="en-US" altLang="zh-CN" sz="1400" dirty="0">
                <a:cs typeface="+mn-cs"/>
              </a:rPr>
              <a:t> number should not have extra spaces before or after the hyphen separating R4-25XXXXX (Note: 25XXXXX is to be replaced by the </a:t>
            </a:r>
            <a:r>
              <a:rPr lang="en-US" altLang="zh-CN" sz="1400" dirty="0" err="1">
                <a:cs typeface="+mn-cs"/>
              </a:rPr>
              <a:t>tdoc</a:t>
            </a:r>
            <a:r>
              <a:rPr lang="en-US" altLang="zh-CN" sz="1400" dirty="0">
                <a:cs typeface="+mn-cs"/>
              </a:rPr>
              <a:t> number allocated) and the </a:t>
            </a:r>
            <a:r>
              <a:rPr lang="en-US" altLang="zh-CN" sz="1400" dirty="0" err="1">
                <a:cs typeface="+mn-cs"/>
              </a:rPr>
              <a:t>tdoc</a:t>
            </a:r>
            <a:r>
              <a:rPr lang="en-US" altLang="zh-CN" sz="1400" dirty="0">
                <a:cs typeface="+mn-cs"/>
              </a:rPr>
              <a:t> number.</a:t>
            </a:r>
          </a:p>
          <a:p>
            <a:pPr marL="342882" lvl="2" indent="-342882">
              <a:spcBef>
                <a:spcPts val="0"/>
              </a:spcBef>
              <a:spcAft>
                <a:spcPts val="600"/>
              </a:spcAft>
              <a:buBlip>
                <a:blip r:embed="rId3"/>
              </a:buBlip>
            </a:pPr>
            <a:r>
              <a:rPr lang="en-US" altLang="zh-CN" sz="1400" dirty="0">
                <a:cs typeface="+mn-cs"/>
              </a:rPr>
              <a:t>The specification number should not include “TS” and only the specification number.</a:t>
            </a:r>
          </a:p>
          <a:p>
            <a:pPr marL="342882" lvl="2" indent="-342882">
              <a:spcBef>
                <a:spcPts val="0"/>
              </a:spcBef>
              <a:spcAft>
                <a:spcPts val="600"/>
              </a:spcAft>
              <a:buBlip>
                <a:blip r:embed="rId3"/>
              </a:buBlip>
            </a:pPr>
            <a:r>
              <a:rPr lang="en-US" altLang="zh-CN" sz="1400" dirty="0">
                <a:cs typeface="+mn-cs"/>
              </a:rPr>
              <a:t>The CR number should not include &lt; &gt;, please only put the CR number.</a:t>
            </a:r>
          </a:p>
          <a:p>
            <a:pPr marL="342882" lvl="2" indent="-342882">
              <a:spcBef>
                <a:spcPts val="0"/>
              </a:spcBef>
              <a:spcAft>
                <a:spcPts val="600"/>
              </a:spcAft>
              <a:buBlip>
                <a:blip r:embed="rId3"/>
              </a:buBlip>
            </a:pPr>
            <a:r>
              <a:rPr lang="en-US" altLang="zh-CN" sz="1400" dirty="0">
                <a:cs typeface="+mn-cs"/>
              </a:rPr>
              <a:t>The revision should only include the revision number, otherwise put – , to represent null.</a:t>
            </a:r>
          </a:p>
          <a:p>
            <a:pPr marL="342882" lvl="2" indent="-342882">
              <a:spcBef>
                <a:spcPts val="0"/>
              </a:spcBef>
              <a:spcAft>
                <a:spcPts val="600"/>
              </a:spcAft>
              <a:buBlip>
                <a:blip r:embed="rId3"/>
              </a:buBlip>
            </a:pPr>
            <a:r>
              <a:rPr lang="en-US" altLang="zh-CN" sz="1400" dirty="0">
                <a:cs typeface="+mn-cs"/>
              </a:rPr>
              <a:t>The current version should be the version of the specification in alignment with the release. Ex. If it is a CR for Rel-18, make sure the specification version on the CR coversheet reflects the current version of it. In addition, make sure it is the same as in 3GU.</a:t>
            </a:r>
          </a:p>
          <a:p>
            <a:pPr marL="342882" lvl="2" indent="-342882">
              <a:spcBef>
                <a:spcPts val="0"/>
              </a:spcBef>
              <a:spcAft>
                <a:spcPts val="600"/>
              </a:spcAft>
              <a:buBlip>
                <a:blip r:embed="rId3"/>
              </a:buBlip>
            </a:pPr>
            <a:r>
              <a:rPr lang="en-US" altLang="zh-CN" sz="1400" dirty="0">
                <a:cs typeface="+mn-cs"/>
              </a:rPr>
              <a:t>Remove changes-on-changes from BIG CRs.</a:t>
            </a:r>
          </a:p>
          <a:p>
            <a:pPr marL="342882" lvl="2" indent="-342882">
              <a:spcBef>
                <a:spcPts val="0"/>
              </a:spcBef>
              <a:spcAft>
                <a:spcPts val="600"/>
              </a:spcAft>
              <a:buBlip>
                <a:blip r:embed="rId3"/>
              </a:buBlip>
            </a:pPr>
            <a:r>
              <a:rPr lang="en-US" altLang="zh-CN" sz="1400" dirty="0">
                <a:cs typeface="+mn-cs"/>
              </a:rPr>
              <a:t>Do not use colored fonts, highlighting, or underlining to show changes in a CR, please use revision marks only.</a:t>
            </a:r>
          </a:p>
          <a:p>
            <a:pPr marL="342882" lvl="2" indent="-342882">
              <a:spcBef>
                <a:spcPts val="0"/>
              </a:spcBef>
              <a:spcAft>
                <a:spcPts val="600"/>
              </a:spcAft>
              <a:buBlip>
                <a:blip r:embed="rId3"/>
              </a:buBlip>
            </a:pPr>
            <a:r>
              <a:rPr lang="en-US" altLang="zh-CN" sz="1400" dirty="0">
                <a:cs typeface="+mn-cs"/>
              </a:rPr>
              <a:t>Existing clauses/notes in a specification should not be renumbered. If a clause or a note is no longer needed, it should be voided.</a:t>
            </a:r>
          </a:p>
          <a:p>
            <a:pPr marL="342882" lvl="2" indent="-342882">
              <a:spcBef>
                <a:spcPts val="0"/>
              </a:spcBef>
              <a:spcAft>
                <a:spcPts val="600"/>
              </a:spcAft>
              <a:buBlip>
                <a:blip r:embed="rId3"/>
              </a:buBlip>
            </a:pPr>
            <a:r>
              <a:rPr lang="en-US" altLang="zh-CN" sz="1400" dirty="0">
                <a:cs typeface="+mn-cs"/>
              </a:rPr>
              <a:t>Do not leave MS Word comments in the final CR version.</a:t>
            </a:r>
          </a:p>
          <a:p>
            <a:pPr marL="342882" lvl="2" indent="-342882">
              <a:spcBef>
                <a:spcPts val="0"/>
              </a:spcBef>
              <a:spcAft>
                <a:spcPts val="600"/>
              </a:spcAft>
              <a:buBlip>
                <a:blip r:embed="rId3"/>
              </a:buBlip>
            </a:pPr>
            <a:r>
              <a:rPr lang="en-US" altLang="zh-CN" sz="1400" dirty="0">
                <a:cs typeface="+mn-cs"/>
              </a:rPr>
              <a:t>Keep the modified clauses in the correct numerical order in a CR.</a:t>
            </a:r>
          </a:p>
          <a:p>
            <a:pPr marL="342882" lvl="2" indent="-342882">
              <a:spcBef>
                <a:spcPts val="0"/>
              </a:spcBef>
              <a:spcAft>
                <a:spcPts val="600"/>
              </a:spcAft>
              <a:buBlip>
                <a:blip r:embed="rId3"/>
              </a:buBlip>
            </a:pPr>
            <a:r>
              <a:rPr lang="en-US" altLang="zh-CN" sz="1400" dirty="0">
                <a:cs typeface="+mn-cs"/>
              </a:rPr>
              <a:t>(For more details into the styles please see the latest 3GPP drafting rules 21.801: https://portal.3gpp.org/</a:t>
            </a:r>
            <a:r>
              <a:rPr lang="en-US" altLang="zh-CN" sz="1400" dirty="0" err="1">
                <a:cs typeface="+mn-cs"/>
              </a:rPr>
              <a:t>desktopmodules</a:t>
            </a:r>
            <a:r>
              <a:rPr lang="en-US" altLang="zh-CN" sz="1400" dirty="0">
                <a:cs typeface="+mn-cs"/>
              </a:rPr>
              <a:t>/Specifications/</a:t>
            </a:r>
            <a:r>
              <a:rPr lang="en-US" altLang="zh-CN" sz="1400" dirty="0" err="1">
                <a:cs typeface="+mn-cs"/>
              </a:rPr>
              <a:t>SpecificationDetails.aspx?specificationId</a:t>
            </a:r>
            <a:r>
              <a:rPr lang="en-US" altLang="zh-CN" sz="1400" dirty="0">
                <a:cs typeface="+mn-cs"/>
              </a:rPr>
              <a:t>=552)</a:t>
            </a:r>
          </a:p>
          <a:p>
            <a:pPr marL="342882" lvl="2" indent="-342882">
              <a:spcBef>
                <a:spcPts val="0"/>
              </a:spcBef>
              <a:spcAft>
                <a:spcPts val="600"/>
              </a:spcAft>
              <a:buBlip>
                <a:blip r:embed="rId3"/>
              </a:buBlip>
            </a:pPr>
            <a:endParaRPr lang="en-US" altLang="zh-CN" sz="1400" dirty="0">
              <a:cs typeface="+mn-cs"/>
            </a:endParaRPr>
          </a:p>
          <a:p>
            <a:pPr marL="342882" lvl="2" indent="-342882">
              <a:spcBef>
                <a:spcPts val="0"/>
              </a:spcBef>
              <a:spcAft>
                <a:spcPts val="600"/>
              </a:spcAft>
              <a:buBlip>
                <a:blip r:embed="rId3"/>
              </a:buBlip>
            </a:pPr>
            <a:endParaRPr lang="en-US" altLang="zh-CN" sz="1400" dirty="0">
              <a:cs typeface="+mn-cs"/>
            </a:endParaRPr>
          </a:p>
        </p:txBody>
      </p:sp>
    </p:spTree>
    <p:extLst>
      <p:ext uri="{BB962C8B-B14F-4D97-AF65-F5344CB8AC3E}">
        <p14:creationId xmlns:p14="http://schemas.microsoft.com/office/powerpoint/2010/main" val="33364405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sz="2400" dirty="0"/>
              <a:t>Wish you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 for RAN4#116</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0" y="1273321"/>
            <a:ext cx="5223849" cy="2016599"/>
          </a:xfrm>
        </p:spPr>
        <p:txBody>
          <a:bodyPr/>
          <a:lstStyle/>
          <a:p>
            <a:pPr marL="342882" lvl="2" indent="-342882">
              <a:spcBef>
                <a:spcPts val="0"/>
              </a:spcBef>
              <a:spcAft>
                <a:spcPts val="600"/>
              </a:spcAft>
              <a:buBlip>
                <a:blip r:embed="rId3"/>
              </a:buBlip>
            </a:pPr>
            <a:r>
              <a:rPr lang="en-US" altLang="zh-CN" sz="1400" dirty="0">
                <a:cs typeface="+mn-cs"/>
              </a:rPr>
              <a:t>RAN4 meeting rooms:</a:t>
            </a:r>
          </a:p>
          <a:p>
            <a:pPr lvl="1">
              <a:spcBef>
                <a:spcPts val="0"/>
              </a:spcBef>
              <a:spcAft>
                <a:spcPts val="600"/>
              </a:spcAft>
            </a:pPr>
            <a:r>
              <a:rPr lang="en-US" altLang="zh-CN" sz="1200" dirty="0"/>
              <a:t>Main session: Grandmasters suite, Level 6,</a:t>
            </a:r>
            <a:r>
              <a:rPr lang="zh-CN" altLang="en-US" sz="1200" dirty="0"/>
              <a:t>（</a:t>
            </a:r>
            <a:r>
              <a:rPr lang="en-US" altLang="zh-CN" sz="1200" dirty="0"/>
              <a:t>300 persons</a:t>
            </a:r>
            <a:r>
              <a:rPr lang="zh-CN" altLang="en-US" sz="1200" dirty="0"/>
              <a:t>）</a:t>
            </a:r>
            <a:endParaRPr lang="en-US" altLang="zh-CN" sz="1200" dirty="0"/>
          </a:p>
          <a:p>
            <a:pPr lvl="1">
              <a:spcBef>
                <a:spcPts val="0"/>
              </a:spcBef>
              <a:spcAft>
                <a:spcPts val="600"/>
              </a:spcAft>
            </a:pPr>
            <a:r>
              <a:rPr lang="en-US" altLang="zh-CN" sz="1200" dirty="0"/>
              <a:t>RRM session: </a:t>
            </a:r>
            <a:r>
              <a:rPr lang="en-US" altLang="zh-CN" sz="1200" dirty="0" err="1"/>
              <a:t>Vihena+Wignacourt+breakout</a:t>
            </a:r>
            <a:r>
              <a:rPr lang="en-US" altLang="zh-CN" sz="1200" dirty="0"/>
              <a:t> Lobby, Level 6,</a:t>
            </a:r>
            <a:r>
              <a:rPr lang="zh-CN" altLang="en-US" sz="1200" dirty="0"/>
              <a:t>（</a:t>
            </a:r>
            <a:r>
              <a:rPr lang="en-US" altLang="zh-CN" sz="1200" dirty="0"/>
              <a:t>100</a:t>
            </a:r>
            <a:r>
              <a:rPr lang="zh-CN" altLang="en-US" sz="1200" dirty="0"/>
              <a:t>）</a:t>
            </a:r>
            <a:endParaRPr lang="en-US" altLang="zh-CN" sz="1200" dirty="0"/>
          </a:p>
          <a:p>
            <a:pPr lvl="1">
              <a:spcBef>
                <a:spcPts val="0"/>
              </a:spcBef>
              <a:spcAft>
                <a:spcPts val="600"/>
              </a:spcAft>
            </a:pPr>
            <a:r>
              <a:rPr lang="en-US" altLang="zh-CN" sz="1200" dirty="0" err="1"/>
              <a:t>BDaT</a:t>
            </a:r>
            <a:r>
              <a:rPr lang="en-US" altLang="zh-CN" sz="1200" dirty="0"/>
              <a:t> session: Pinto, Level 7,</a:t>
            </a:r>
            <a:r>
              <a:rPr lang="zh-CN" altLang="en-US" sz="1200" dirty="0"/>
              <a:t>（</a:t>
            </a:r>
            <a:r>
              <a:rPr lang="en-US" altLang="zh-CN" sz="1200" dirty="0"/>
              <a:t>80</a:t>
            </a:r>
            <a:r>
              <a:rPr lang="zh-CN" altLang="en-US" sz="1200" dirty="0"/>
              <a:t>）</a:t>
            </a:r>
            <a:endParaRPr lang="it-IT" altLang="zh-CN" sz="1200" dirty="0"/>
          </a:p>
          <a:p>
            <a:pPr lvl="1">
              <a:spcBef>
                <a:spcPts val="0"/>
              </a:spcBef>
              <a:spcAft>
                <a:spcPts val="600"/>
              </a:spcAft>
            </a:pPr>
            <a:r>
              <a:rPr lang="it-IT" altLang="zh-CN" sz="1200" dirty="0"/>
              <a:t>Ad hoc session: </a:t>
            </a:r>
            <a:r>
              <a:rPr lang="it-IT" altLang="zh-CN" sz="1200" dirty="0" err="1"/>
              <a:t>Verdala</a:t>
            </a:r>
            <a:r>
              <a:rPr lang="it-IT" altLang="zh-CN" sz="1200" dirty="0"/>
              <a:t>, Level 7,</a:t>
            </a:r>
            <a:r>
              <a:rPr lang="zh-CN" altLang="en-US" sz="1200" dirty="0"/>
              <a:t>（</a:t>
            </a:r>
            <a:r>
              <a:rPr lang="en-US" altLang="zh-CN" sz="1200" dirty="0"/>
              <a:t>50</a:t>
            </a:r>
            <a:r>
              <a:rPr lang="zh-CN" altLang="en-US" sz="1200" dirty="0"/>
              <a:t>）</a:t>
            </a:r>
            <a:endParaRPr lang="en-US" altLang="zh-CN" sz="1200" dirty="0"/>
          </a:p>
          <a:p>
            <a:pPr lvl="1">
              <a:spcBef>
                <a:spcPts val="0"/>
              </a:spcBef>
              <a:spcAft>
                <a:spcPts val="600"/>
              </a:spcAft>
            </a:pPr>
            <a:r>
              <a:rPr lang="en-US" altLang="zh-CN" sz="1200" dirty="0"/>
              <a:t>Breakout Room: </a:t>
            </a:r>
            <a:r>
              <a:rPr lang="en-US" altLang="zh-CN" sz="1200" dirty="0" err="1"/>
              <a:t>Perellos</a:t>
            </a:r>
            <a:r>
              <a:rPr lang="en-US" altLang="zh-CN" sz="1200" dirty="0"/>
              <a:t>, Level 5, (50)</a:t>
            </a:r>
          </a:p>
        </p:txBody>
      </p:sp>
      <p:pic>
        <p:nvPicPr>
          <p:cNvPr id="4" name="Picture 3">
            <a:extLst>
              <a:ext uri="{FF2B5EF4-FFF2-40B4-BE49-F238E27FC236}">
                <a16:creationId xmlns:a16="http://schemas.microsoft.com/office/drawing/2014/main" id="{8386EC4E-A20E-510F-636D-CE632F030518}"/>
              </a:ext>
            </a:extLst>
          </p:cNvPr>
          <p:cNvPicPr>
            <a:picLocks noChangeAspect="1"/>
          </p:cNvPicPr>
          <p:nvPr/>
        </p:nvPicPr>
        <p:blipFill>
          <a:blip r:embed="rId4"/>
          <a:stretch>
            <a:fillRect/>
          </a:stretch>
        </p:blipFill>
        <p:spPr>
          <a:xfrm>
            <a:off x="211529" y="3568081"/>
            <a:ext cx="5223849" cy="2800621"/>
          </a:xfrm>
          <a:prstGeom prst="rect">
            <a:avLst/>
          </a:prstGeom>
        </p:spPr>
      </p:pic>
      <p:pic>
        <p:nvPicPr>
          <p:cNvPr id="5" name="Picture 4">
            <a:extLst>
              <a:ext uri="{FF2B5EF4-FFF2-40B4-BE49-F238E27FC236}">
                <a16:creationId xmlns:a16="http://schemas.microsoft.com/office/drawing/2014/main" id="{A24AB2F2-28D1-F821-F430-116CB548510A}"/>
              </a:ext>
            </a:extLst>
          </p:cNvPr>
          <p:cNvPicPr>
            <a:picLocks noChangeAspect="1"/>
          </p:cNvPicPr>
          <p:nvPr/>
        </p:nvPicPr>
        <p:blipFill>
          <a:blip r:embed="rId5"/>
          <a:stretch>
            <a:fillRect/>
          </a:stretch>
        </p:blipFill>
        <p:spPr>
          <a:xfrm>
            <a:off x="6708617" y="3946893"/>
            <a:ext cx="4237021" cy="2780787"/>
          </a:xfrm>
          <a:prstGeom prst="rect">
            <a:avLst/>
          </a:prstGeom>
        </p:spPr>
      </p:pic>
      <p:pic>
        <p:nvPicPr>
          <p:cNvPr id="6" name="Picture 5">
            <a:extLst>
              <a:ext uri="{FF2B5EF4-FFF2-40B4-BE49-F238E27FC236}">
                <a16:creationId xmlns:a16="http://schemas.microsoft.com/office/drawing/2014/main" id="{6064A3BB-6CA0-F430-BBCE-75EAE2FD9B67}"/>
              </a:ext>
            </a:extLst>
          </p:cNvPr>
          <p:cNvPicPr>
            <a:picLocks noChangeAspect="1"/>
          </p:cNvPicPr>
          <p:nvPr/>
        </p:nvPicPr>
        <p:blipFill>
          <a:blip r:embed="rId6"/>
          <a:stretch>
            <a:fillRect/>
          </a:stretch>
        </p:blipFill>
        <p:spPr>
          <a:xfrm>
            <a:off x="6534353" y="1363199"/>
            <a:ext cx="4585547" cy="2583694"/>
          </a:xfrm>
          <a:prstGeom prst="rect">
            <a:avLst/>
          </a:prstGeom>
        </p:spPr>
      </p:pic>
      <p:sp>
        <p:nvSpPr>
          <p:cNvPr id="2" name="TextBox 1">
            <a:extLst>
              <a:ext uri="{FF2B5EF4-FFF2-40B4-BE49-F238E27FC236}">
                <a16:creationId xmlns:a16="http://schemas.microsoft.com/office/drawing/2014/main" id="{48727EC2-F152-0DA2-AE09-96D58FE3CAAE}"/>
              </a:ext>
            </a:extLst>
          </p:cNvPr>
          <p:cNvSpPr txBox="1"/>
          <p:nvPr/>
        </p:nvSpPr>
        <p:spPr>
          <a:xfrm rot="19751002">
            <a:off x="3916366" y="2421144"/>
            <a:ext cx="4359267" cy="830997"/>
          </a:xfrm>
          <a:prstGeom prst="rect">
            <a:avLst/>
          </a:prstGeom>
          <a:noFill/>
        </p:spPr>
        <p:txBody>
          <a:bodyPr wrap="square" rtlCol="0">
            <a:spAutoFit/>
          </a:bodyPr>
          <a:lstStyle/>
          <a:p>
            <a:r>
              <a:rPr lang="en-US" sz="4800" b="1" dirty="0">
                <a:solidFill>
                  <a:srgbClr val="FF0000"/>
                </a:solidFill>
              </a:rPr>
              <a:t>To be updated</a:t>
            </a:r>
            <a:endParaRPr sz="4800" b="1" dirty="0">
              <a:solidFill>
                <a:srgbClr val="FF0000"/>
              </a:solidFill>
            </a:endParaRPr>
          </a:p>
        </p:txBody>
      </p:sp>
    </p:spTree>
    <p:extLst>
      <p:ext uri="{BB962C8B-B14F-4D97-AF65-F5344CB8AC3E}">
        <p14:creationId xmlns:p14="http://schemas.microsoft.com/office/powerpoint/2010/main" val="2328020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err="1"/>
              <a:t>Tdoc</a:t>
            </a:r>
            <a:r>
              <a:rPr lang="en-US" altLang="zh-CN" sz="1400" dirty="0"/>
              <a:t> which is requested and/or submitted after deadline will not be treated. (the following guidance applies if the corresponding agenda(s) are set)</a:t>
            </a:r>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handling, where the principle is applied up to Rel-19.</a:t>
            </a:r>
          </a:p>
          <a:p>
            <a:pPr lvl="1">
              <a:spcBef>
                <a:spcPts val="0"/>
              </a:spcBef>
              <a:spcAft>
                <a:spcPts val="600"/>
              </a:spcAft>
            </a:pPr>
            <a:r>
              <a:rPr lang="en-US" altLang="zh-CN" sz="1200" dirty="0"/>
              <a:t>Formal CRs/big CRs/TP/Revised WIDs are expected in this ordinary meeting. Please follow additional restrictions in the frozen agenda.</a:t>
            </a:r>
            <a:endParaRPr lang="en-US" altLang="zh-CN" sz="1400" dirty="0">
              <a:cs typeface="+mn-cs"/>
            </a:endParaRPr>
          </a:p>
          <a:p>
            <a:pPr marL="342882" lvl="1" indent="-342882">
              <a:spcBef>
                <a:spcPts val="0"/>
              </a:spcBef>
              <a:spcAft>
                <a:spcPts val="600"/>
              </a:spcAft>
              <a:buBlip>
                <a:blip r:embed="rId2"/>
              </a:buBlip>
            </a:pPr>
            <a:r>
              <a:rPr lang="en-GB" altLang="zh-CN" sz="1400" dirty="0"/>
              <a:t>Deadline for a new band combination request: </a:t>
            </a:r>
            <a:r>
              <a:rPr lang="en-US" altLang="zh-CN" sz="1400" dirty="0"/>
              <a:t>Same deadline as RAN4 </a:t>
            </a:r>
            <a:r>
              <a:rPr lang="en-US" altLang="zh-CN" sz="1400" dirty="0" err="1"/>
              <a:t>Tdoc</a:t>
            </a:r>
            <a:r>
              <a:rPr lang="en-US" altLang="zh-CN" sz="1400" dirty="0"/>
              <a:t> submission</a:t>
            </a:r>
          </a:p>
          <a:p>
            <a:pPr lvl="1">
              <a:spcBef>
                <a:spcPts val="0"/>
              </a:spcBef>
              <a:spcAft>
                <a:spcPts val="600"/>
              </a:spcAft>
            </a:pPr>
            <a:r>
              <a:rPr lang="en-US" altLang="zh-CN" sz="1200" dirty="0"/>
              <a:t>No request of adding new band combinations into basket WIs will be handled for bis-meeting and ad hoc meeting.</a:t>
            </a:r>
            <a:endParaRPr lang="zh-CN" altLang="zh-CN" sz="1200" dirty="0"/>
          </a:p>
          <a:p>
            <a:pPr lvl="1">
              <a:spcBef>
                <a:spcPts val="0"/>
              </a:spcBef>
              <a:spcAft>
                <a:spcPts val="600"/>
              </a:spcAft>
            </a:pPr>
            <a:r>
              <a:rPr lang="en-US" altLang="zh-CN" sz="1200" dirty="0"/>
              <a:t>No new band combination is allowed to be requested after the deadline</a:t>
            </a:r>
            <a:endParaRPr lang="zh-CN" altLang="zh-CN" sz="1200" dirty="0"/>
          </a:p>
          <a:p>
            <a:pPr lvl="2">
              <a:spcBef>
                <a:spcPts val="0"/>
              </a:spcBef>
              <a:spcAft>
                <a:spcPts val="600"/>
              </a:spcAft>
            </a:pPr>
            <a:r>
              <a:rPr lang="en-US" altLang="zh-CN" sz="1200" dirty="0"/>
              <a:t>It is allowed to only correct the missing fallback and add more supporting companies for the proposed band combinations.</a:t>
            </a:r>
          </a:p>
          <a:p>
            <a:pPr marL="342882" lvl="1" indent="-342882">
              <a:lnSpc>
                <a:spcPct val="110000"/>
              </a:lnSpc>
              <a:spcBef>
                <a:spcPts val="0"/>
              </a:spcBef>
              <a:spcAft>
                <a:spcPts val="600"/>
              </a:spcAft>
              <a:buBlip>
                <a:blip r:embed="rId2"/>
              </a:buBlip>
            </a:pPr>
            <a:r>
              <a:rPr lang="en-US" altLang="zh-CN" sz="1400" dirty="0"/>
              <a:t>For all the maintenance agendas, please submit formal CRs in the ordinary meeting or draft CRs in the bis meeting,</a:t>
            </a:r>
          </a:p>
          <a:p>
            <a:pPr lvl="1">
              <a:lnSpc>
                <a:spcPct val="110000"/>
              </a:lnSpc>
              <a:spcBef>
                <a:spcPts val="0"/>
              </a:spcBef>
              <a:spcAft>
                <a:spcPts val="600"/>
              </a:spcAft>
            </a:pPr>
            <a:r>
              <a:rPr lang="en-US" altLang="zh-CN" sz="1200" dirty="0"/>
              <a:t>Companies should submit the Cat-F CRs/draft CRs with the corresponding Cat-A CRs/draft CRs in the same agenda to ensure that the CRs/draft CRs can be easily tracked. If no Cat-A CRs/draft CRs were submitted in the same agenda, the CRs/draft CRs may just be endorsed or postponed.</a:t>
            </a:r>
          </a:p>
          <a:p>
            <a:pPr lvl="1">
              <a:lnSpc>
                <a:spcPct val="110000"/>
              </a:lnSpc>
              <a:spcBef>
                <a:spcPts val="0"/>
              </a:spcBef>
              <a:spcAft>
                <a:spcPts val="600"/>
              </a:spcAft>
            </a:pPr>
            <a:r>
              <a:rPr lang="en-US" altLang="zh-CN" sz="1200" dirty="0"/>
              <a:t>For easily tracking the changes, it expected that one batch of CRs/draft CRs (Cat-F/A/…) should just cover a single topic rather than multiple topics, and please use the exact same title for the Cat A as for the Cat F. Multiple batches of draft CRs/CRs per company in the lowest agenda are allowed.</a:t>
            </a:r>
          </a:p>
          <a:p>
            <a:pPr lvl="1">
              <a:lnSpc>
                <a:spcPct val="110000"/>
              </a:lnSpc>
              <a:spcBef>
                <a:spcPts val="0"/>
              </a:spcBef>
              <a:spcAft>
                <a:spcPts val="600"/>
              </a:spcAft>
            </a:pPr>
            <a:r>
              <a:rPr lang="en-US" altLang="zh-CN" sz="1200" dirty="0"/>
              <a:t>If there is NOT a dedicated agenda for individual WI, when reserving </a:t>
            </a:r>
            <a:r>
              <a:rPr lang="en-US" altLang="zh-CN" sz="1200" dirty="0" err="1"/>
              <a:t>tdoc</a:t>
            </a:r>
            <a:r>
              <a:rPr lang="en-US" altLang="zh-CN" sz="1200" dirty="0"/>
              <a:t> number and submitting contributions, please add </a:t>
            </a:r>
            <a:r>
              <a:rPr lang="en-US" altLang="zh-CN" sz="1200" b="1" dirty="0">
                <a:solidFill>
                  <a:srgbClr val="FF0000"/>
                </a:solidFill>
              </a:rPr>
              <a:t>(</a:t>
            </a:r>
            <a:r>
              <a:rPr lang="en-US" altLang="zh-CN" sz="1200" b="1" dirty="0" err="1">
                <a:solidFill>
                  <a:srgbClr val="FF0000"/>
                </a:solidFill>
              </a:rPr>
              <a:t>WI_code</a:t>
            </a:r>
            <a:r>
              <a:rPr lang="en-US" altLang="zh-CN" sz="1200" b="1" dirty="0">
                <a:solidFill>
                  <a:srgbClr val="FF0000"/>
                </a:solidFill>
              </a:rPr>
              <a:t>) </a:t>
            </a:r>
            <a:r>
              <a:rPr lang="en-US" altLang="zh-CN" sz="1200" dirty="0"/>
              <a:t>in the beginning of titles for both discussion files and CRs/draft CRs to facilitate handling of moderators and session chairs.</a:t>
            </a:r>
          </a:p>
          <a:p>
            <a:pPr lvl="1">
              <a:lnSpc>
                <a:spcPct val="110000"/>
              </a:lnSpc>
              <a:spcBef>
                <a:spcPts val="0"/>
              </a:spcBef>
              <a:spcAft>
                <a:spcPts val="600"/>
              </a:spcAft>
            </a:pPr>
            <a:r>
              <a:rPr lang="en-US" altLang="zh-CN" sz="1200" dirty="0"/>
              <a:t>In the ordinary meeting preceded by a </a:t>
            </a:r>
            <a:r>
              <a:rPr lang="en-US" altLang="zh-CN" sz="1200" dirty="0" err="1"/>
              <a:t>bis</a:t>
            </a:r>
            <a:r>
              <a:rPr lang="en-US" altLang="zh-CN" sz="1200" dirty="0"/>
              <a:t> meeting, </a:t>
            </a:r>
          </a:p>
          <a:p>
            <a:pPr lvl="2">
              <a:spcBef>
                <a:spcPts val="0"/>
              </a:spcBef>
              <a:spcAft>
                <a:spcPts val="600"/>
              </a:spcAft>
            </a:pPr>
            <a:r>
              <a:rPr lang="en-US" altLang="zh-CN" sz="1200" dirty="0"/>
              <a:t>The formal CRs corresponding to the endorsed draft CR or the formal CRs endorsed in </a:t>
            </a:r>
            <a:r>
              <a:rPr lang="en-US" altLang="zh-CN" sz="1200" dirty="0" err="1"/>
              <a:t>bis</a:t>
            </a:r>
            <a:r>
              <a:rPr lang="en-US" altLang="zh-CN" sz="1200" dirty="0"/>
              <a:t> meeting should be re-submitted.</a:t>
            </a:r>
          </a:p>
          <a:p>
            <a:pPr lvl="2">
              <a:spcBef>
                <a:spcPts val="0"/>
              </a:spcBef>
              <a:spcAft>
                <a:spcPts val="600"/>
              </a:spcAft>
            </a:pPr>
            <a:r>
              <a:rPr lang="en-US" altLang="zh-CN" sz="1200" dirty="0"/>
              <a:t>If further change(s) were needed on top of the endorsed CR/draft CR in the bis meeting, the new CR/draft CR should be based on the latest version of specifications and to capture the agreed CRs/endorsed draft CRs in the previous bis meeting with change marks in the new CR. </a:t>
            </a:r>
          </a:p>
          <a:p>
            <a:pPr lvl="1">
              <a:lnSpc>
                <a:spcPct val="110000"/>
              </a:lnSpc>
              <a:spcBef>
                <a:spcPts val="0"/>
              </a:spcBef>
              <a:spcAft>
                <a:spcPts val="600"/>
              </a:spcAft>
            </a:pPr>
            <a:r>
              <a:rPr lang="en-US" altLang="zh-CN" sz="1200" dirty="0"/>
              <a:t>Note that only CRs with essential corrections may be formally agreed by Chair and session chairs. Please see more details in slide #22 and 23.</a:t>
            </a:r>
          </a:p>
        </p:txBody>
      </p:sp>
    </p:spTree>
    <p:extLst>
      <p:ext uri="{BB962C8B-B14F-4D97-AF65-F5344CB8AC3E}">
        <p14:creationId xmlns:p14="http://schemas.microsoft.com/office/powerpoint/2010/main" val="1322249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marL="342882" lvl="1" indent="-342882">
              <a:lnSpc>
                <a:spcPct val="110000"/>
              </a:lnSpc>
              <a:spcBef>
                <a:spcPts val="0"/>
              </a:spcBef>
              <a:spcAft>
                <a:spcPts val="600"/>
              </a:spcAft>
              <a:buBlip>
                <a:blip r:embed="rId2"/>
              </a:buBlip>
            </a:pPr>
            <a:r>
              <a:rPr lang="en-US" altLang="zh-CN" sz="1400" dirty="0">
                <a:cs typeface="+mn-cs"/>
              </a:rPr>
              <a:t>For the on-going Rel-19 WIs, the big (draft) CR approach applies and basically the draft CRs are expected to submit</a:t>
            </a:r>
          </a:p>
          <a:p>
            <a:pPr lvl="1">
              <a:lnSpc>
                <a:spcPct val="110000"/>
              </a:lnSpc>
              <a:spcBef>
                <a:spcPts val="0"/>
              </a:spcBef>
              <a:spcAft>
                <a:spcPts val="600"/>
              </a:spcAft>
            </a:pPr>
            <a:r>
              <a:rPr lang="en-US" altLang="zh-CN" sz="1200" dirty="0"/>
              <a:t>For all the non-spectrum SI/WIs, </a:t>
            </a:r>
          </a:p>
          <a:p>
            <a:pPr lvl="2">
              <a:lnSpc>
                <a:spcPct val="110000"/>
              </a:lnSpc>
              <a:spcBef>
                <a:spcPts val="0"/>
              </a:spcBef>
              <a:spcAft>
                <a:spcPts val="600"/>
              </a:spcAft>
            </a:pPr>
            <a:r>
              <a:rPr lang="en-US" altLang="zh-CN" sz="1200" dirty="0"/>
              <a:t>The draft CRs will be submitted according to the work split and towards the end of release based on the work plan</a:t>
            </a:r>
          </a:p>
          <a:p>
            <a:pPr lvl="3">
              <a:lnSpc>
                <a:spcPct val="110000"/>
              </a:lnSpc>
              <a:spcBef>
                <a:spcPts val="0"/>
              </a:spcBef>
              <a:spcAft>
                <a:spcPts val="600"/>
              </a:spcAft>
            </a:pPr>
            <a:r>
              <a:rPr lang="en-US" altLang="zh-CN" sz="1200" dirty="0"/>
              <a:t>It is encouraged that companies discuss and agree on the work splitting first before preparing the draft CR or CRs.</a:t>
            </a:r>
          </a:p>
          <a:p>
            <a:pPr lvl="3">
              <a:lnSpc>
                <a:spcPct val="110000"/>
              </a:lnSpc>
              <a:spcBef>
                <a:spcPts val="0"/>
              </a:spcBef>
              <a:spcAft>
                <a:spcPts val="600"/>
              </a:spcAft>
            </a:pPr>
            <a:r>
              <a:rPr lang="en-US" altLang="zh-CN" sz="1200" dirty="0"/>
              <a:t>Rapporteur shall provide RAN4 work plan prior to the start of the actual work.</a:t>
            </a:r>
          </a:p>
          <a:p>
            <a:pPr lvl="2">
              <a:lnSpc>
                <a:spcPct val="110000"/>
              </a:lnSpc>
              <a:spcBef>
                <a:spcPts val="0"/>
              </a:spcBef>
              <a:spcAft>
                <a:spcPts val="600"/>
              </a:spcAft>
            </a:pPr>
            <a:r>
              <a:rPr lang="en-US" altLang="zh-CN" sz="1200" dirty="0"/>
              <a:t>The big draft CRs can be endorsed to merge all the endorsed draft CRs for further review in the post-meeting process, and the formal big CRs are expected to be agreed in the meetings towards the end of the WI.</a:t>
            </a:r>
          </a:p>
          <a:p>
            <a:pPr lvl="2">
              <a:lnSpc>
                <a:spcPct val="110000"/>
              </a:lnSpc>
              <a:spcBef>
                <a:spcPts val="0"/>
              </a:spcBef>
              <a:spcAft>
                <a:spcPts val="600"/>
              </a:spcAft>
            </a:pPr>
            <a:r>
              <a:rPr lang="en-US" altLang="zh-CN" sz="1200" dirty="0"/>
              <a:t>The formal big CRs shall be submitted only by the assigned companies according to work split. The other companies are expected to submit draft CRs based on the latest version of specifications and keeping the change marks for all the changes in the previous meeting(s).</a:t>
            </a:r>
          </a:p>
          <a:p>
            <a:pPr lvl="2">
              <a:lnSpc>
                <a:spcPct val="110000"/>
              </a:lnSpc>
              <a:spcBef>
                <a:spcPts val="0"/>
              </a:spcBef>
              <a:spcAft>
                <a:spcPts val="600"/>
              </a:spcAft>
            </a:pPr>
            <a:r>
              <a:rPr lang="en-US" altLang="zh-CN" sz="1200" dirty="0"/>
              <a:t>TPs can be submitted/approved each meeting according to work split and merged into draft TR for agreement in the post-meeting process.</a:t>
            </a:r>
          </a:p>
          <a:p>
            <a:pPr lvl="1">
              <a:spcBef>
                <a:spcPts val="0"/>
              </a:spcBef>
              <a:spcAft>
                <a:spcPts val="600"/>
              </a:spcAft>
            </a:pPr>
            <a:r>
              <a:rPr lang="en-US" altLang="zh-CN" sz="1200" dirty="0"/>
              <a:t>For all the spectrum related WIs, </a:t>
            </a:r>
          </a:p>
          <a:p>
            <a:pPr lvl="2">
              <a:lnSpc>
                <a:spcPct val="110000"/>
              </a:lnSpc>
              <a:spcBef>
                <a:spcPts val="0"/>
              </a:spcBef>
              <a:spcAft>
                <a:spcPts val="600"/>
              </a:spcAft>
            </a:pPr>
            <a:r>
              <a:rPr lang="en-US" altLang="zh-CN" sz="1200" dirty="0"/>
              <a:t>Rapporteur needs reserve the </a:t>
            </a:r>
            <a:r>
              <a:rPr lang="en-US" altLang="zh-CN" sz="1200" dirty="0" err="1"/>
              <a:t>tdoc</a:t>
            </a:r>
            <a:r>
              <a:rPr lang="en-US" altLang="zh-CN" sz="1200" dirty="0"/>
              <a:t> numbers for revised WID/draft TR/big CRs before each ordinary meeting or reserve the </a:t>
            </a:r>
            <a:r>
              <a:rPr lang="en-US" altLang="zh-CN" sz="1200" dirty="0" err="1"/>
              <a:t>tdoc</a:t>
            </a:r>
            <a:r>
              <a:rPr lang="en-US" altLang="zh-CN" sz="1200" dirty="0"/>
              <a:t> numbers for draft TR/big draft CRs before each bis meeting, and merge all the endorsed or approved </a:t>
            </a:r>
            <a:r>
              <a:rPr lang="en-US" altLang="zh-CN" sz="1200" dirty="0" err="1"/>
              <a:t>tdocs</a:t>
            </a:r>
            <a:r>
              <a:rPr lang="en-US" altLang="zh-CN" sz="1200" dirty="0"/>
              <a:t> properly during the post-meeting process.</a:t>
            </a:r>
          </a:p>
          <a:p>
            <a:pPr lvl="2">
              <a:lnSpc>
                <a:spcPct val="110000"/>
              </a:lnSpc>
              <a:spcBef>
                <a:spcPts val="0"/>
              </a:spcBef>
              <a:spcAft>
                <a:spcPts val="600"/>
              </a:spcAft>
            </a:pPr>
            <a:r>
              <a:rPr lang="en-US" altLang="zh-CN" sz="1200" dirty="0"/>
              <a:t>The draft CRs/TPs from companies can be submitted each meeting. </a:t>
            </a:r>
          </a:p>
          <a:p>
            <a:pPr lvl="2">
              <a:lnSpc>
                <a:spcPct val="110000"/>
              </a:lnSpc>
              <a:spcBef>
                <a:spcPts val="0"/>
              </a:spcBef>
              <a:spcAft>
                <a:spcPts val="600"/>
              </a:spcAft>
            </a:pPr>
            <a:r>
              <a:rPr lang="en-US" altLang="zh-CN" sz="1200" dirty="0"/>
              <a:t>The big CRs can be agreed each ordinary meeting for the basket WIs even at the early state of the release.</a:t>
            </a:r>
          </a:p>
          <a:p>
            <a:pPr lvl="1">
              <a:spcBef>
                <a:spcPts val="0"/>
              </a:spcBef>
              <a:spcAft>
                <a:spcPts val="600"/>
              </a:spcAft>
            </a:pPr>
            <a:r>
              <a:rPr lang="en-US" altLang="zh-CN" sz="1200" dirty="0"/>
              <a:t>For each individual agenda of all WI/SI-s, 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in principle.</a:t>
            </a:r>
          </a:p>
          <a:p>
            <a:pPr lvl="1">
              <a:spcBef>
                <a:spcPts val="0"/>
              </a:spcBef>
              <a:spcAft>
                <a:spcPts val="600"/>
              </a:spcAft>
            </a:pPr>
            <a:r>
              <a:rPr lang="en-US" altLang="zh-CN" sz="1200" dirty="0"/>
              <a:t>Please use title starting with "Big CRs …”or "Draft Big CR" when you reserve a </a:t>
            </a:r>
            <a:r>
              <a:rPr lang="en-US" altLang="zh-CN" sz="1200" dirty="0" err="1"/>
              <a:t>Tdoc</a:t>
            </a:r>
            <a:r>
              <a:rPr lang="en-US" altLang="zh-CN" sz="1200" dirty="0"/>
              <a:t> number for a big CRs to facilitate work of MCC.</a:t>
            </a:r>
          </a:p>
          <a:p>
            <a:pPr lvl="1">
              <a:spcBef>
                <a:spcPts val="0"/>
              </a:spcBef>
              <a:spcAft>
                <a:spcPts val="600"/>
              </a:spcAft>
            </a:pPr>
            <a:r>
              <a:rPr lang="en-US" altLang="zh-CN" sz="1200" dirty="0"/>
              <a:t>When WIs/SIs are to be closed in the upcoming RAN plenary, the rapporteur needs get the TR number from MCC before the WG meeting and reserve the </a:t>
            </a:r>
            <a:r>
              <a:rPr lang="en-US" altLang="zh-CN" sz="1200" dirty="0" err="1"/>
              <a:t>tdoc</a:t>
            </a:r>
            <a:r>
              <a:rPr lang="en-US" altLang="zh-CN" sz="1200" dirty="0"/>
              <a:t> numbers for draft TR/TS to merge all the agreements.</a:t>
            </a:r>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59391"/>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881414"/>
            <a:ext cx="11699193" cy="5095171"/>
          </a:xfrm>
        </p:spPr>
        <p:txBody>
          <a:bodyPr/>
          <a:lstStyle/>
          <a:p>
            <a:pPr>
              <a:spcBef>
                <a:spcPts val="0"/>
              </a:spcBef>
              <a:spcAft>
                <a:spcPts val="600"/>
              </a:spcAft>
            </a:pPr>
            <a:r>
              <a:rPr lang="en-US" altLang="zh-CN" sz="1400" dirty="0"/>
              <a:t>List of topics will be provided by session chair</a:t>
            </a:r>
          </a:p>
          <a:p>
            <a:pPr lvl="1">
              <a:spcBef>
                <a:spcPts val="0"/>
              </a:spcBef>
              <a:spcAft>
                <a:spcPts val="600"/>
              </a:spcAft>
            </a:pPr>
            <a:r>
              <a:rPr lang="en-US" altLang="zh-CN" sz="1200" dirty="0"/>
              <a:t>A thread number will be assigned for each topic, e.g., </a:t>
            </a:r>
            <a:r>
              <a:rPr lang="en-US" altLang="zh-CN" sz="1200" dirty="0">
                <a:solidFill>
                  <a:srgbClr val="FF0000"/>
                </a:solidFill>
              </a:rPr>
              <a:t>[116][10x] </a:t>
            </a:r>
            <a:r>
              <a:rPr lang="en-US" altLang="zh-CN" sz="1200" dirty="0"/>
              <a:t>XXX for main session.</a:t>
            </a:r>
          </a:p>
          <a:p>
            <a:pPr lvl="1">
              <a:spcBef>
                <a:spcPts val="0"/>
              </a:spcBef>
              <a:spcAft>
                <a:spcPts val="600"/>
              </a:spcAft>
            </a:pPr>
            <a:r>
              <a:rPr lang="en-US" altLang="zh-CN" sz="1200" dirty="0"/>
              <a:t>MCC will create the sub-folder for each topic thread in /inbox/drafts.</a:t>
            </a:r>
          </a:p>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a:t>Moderator should provide the technical summary to sufficiently categorize the technical proposals, suggest the discussion points and possible way forward if any. </a:t>
            </a:r>
          </a:p>
          <a:p>
            <a:pPr lvl="2">
              <a:spcBef>
                <a:spcPts val="0"/>
              </a:spcBef>
              <a:spcAft>
                <a:spcPts val="600"/>
              </a:spcAft>
            </a:pPr>
            <a:r>
              <a:rPr lang="en-US" altLang="zh-CN" sz="1050" dirty="0"/>
              <a:t>A template for the moderator summary can be found in https://www.3gpp.org/ftp/</a:t>
            </a:r>
            <a:r>
              <a:rPr lang="en-US" altLang="zh-CN" sz="1050" dirty="0" err="1"/>
              <a:t>tsg_ran</a:t>
            </a:r>
            <a:r>
              <a:rPr lang="en-US" altLang="zh-CN" sz="1050" dirty="0"/>
              <a:t>/WG4_Radio/TSGR4_115/Templates/Topic%20Summary%20template%20-%20RAN4_2025.docx</a:t>
            </a:r>
          </a:p>
          <a:p>
            <a:pPr lvl="1">
              <a:spcBef>
                <a:spcPts val="0"/>
              </a:spcBef>
              <a:spcAft>
                <a:spcPts val="600"/>
              </a:spcAft>
            </a:pPr>
            <a:r>
              <a:rPr lang="en-US" altLang="zh-CN" sz="1200" dirty="0"/>
              <a:t>Moderator is expected to drive the progress based on the consensus and continue organizing the discussions in the 2</a:t>
            </a:r>
            <a:r>
              <a:rPr lang="en-US" altLang="zh-CN" sz="1200" baseline="30000" dirty="0"/>
              <a:t>nd</a:t>
            </a:r>
            <a:r>
              <a:rPr lang="en-US" altLang="zh-CN" sz="1200" dirty="0"/>
              <a:t> round if there are concerns received from companies.</a:t>
            </a:r>
          </a:p>
          <a:p>
            <a:pPr lvl="1">
              <a:spcBef>
                <a:spcPts val="0"/>
              </a:spcBef>
              <a:spcAft>
                <a:spcPts val="600"/>
              </a:spcAft>
            </a:pPr>
            <a:r>
              <a:rPr lang="en-US" altLang="zh-CN" sz="1200" dirty="0" err="1"/>
              <a:t>Tdoc</a:t>
            </a:r>
            <a:r>
              <a:rPr lang="en-US" altLang="zh-CN" sz="1200" dirty="0"/>
              <a:t> of a moderator summary is sourced </a:t>
            </a:r>
            <a:r>
              <a:rPr lang="en-US" altLang="zh-CN" sz="1200" dirty="0" err="1"/>
              <a:t>as“Moderator</a:t>
            </a:r>
            <a:r>
              <a:rPr lang="en-US" altLang="zh-CN" sz="1200" dirty="0"/>
              <a:t> (company name)”.</a:t>
            </a:r>
            <a:endParaRPr lang="en-US" altLang="zh-CN" sz="1400" dirty="0"/>
          </a:p>
          <a:p>
            <a:pPr>
              <a:spcBef>
                <a:spcPts val="0"/>
              </a:spcBef>
              <a:spcAft>
                <a:spcPts val="600"/>
              </a:spcAft>
            </a:pPr>
            <a:r>
              <a:rPr lang="en-US" altLang="zh-CN" sz="1400" dirty="0"/>
              <a:t>Topic moderator will be designated to provide the summary for a topic before the meeting</a:t>
            </a:r>
          </a:p>
          <a:p>
            <a:pPr lvl="1">
              <a:spcBef>
                <a:spcPts val="0"/>
              </a:spcBef>
              <a:spcAft>
                <a:spcPts val="600"/>
              </a:spcAft>
            </a:pPr>
            <a:r>
              <a:rPr lang="en-US" altLang="zh-CN" sz="1200" dirty="0">
                <a:solidFill>
                  <a:srgbClr val="FF0000"/>
                </a:solidFill>
              </a:rPr>
              <a:t>Before Aug. 18 (Monday)</a:t>
            </a:r>
            <a:r>
              <a:rPr lang="en-US" altLang="zh-CN" sz="1200" dirty="0"/>
              <a:t>: Session chairs will provide the list of topics with moderator assignments.</a:t>
            </a:r>
          </a:p>
          <a:p>
            <a:pPr lvl="1">
              <a:spcBef>
                <a:spcPts val="0"/>
              </a:spcBef>
              <a:spcAft>
                <a:spcPts val="600"/>
              </a:spcAft>
            </a:pPr>
            <a:r>
              <a:rPr lang="en-US" altLang="zh-CN" sz="1200" dirty="0">
                <a:solidFill>
                  <a:srgbClr val="FF0000"/>
                </a:solidFill>
              </a:rPr>
              <a:t>Aug 20 (Wednesday), 17:00 UTC</a:t>
            </a:r>
            <a:r>
              <a:rPr lang="en-US" altLang="zh-CN" sz="1200" dirty="0"/>
              <a:t>: Moderators provide the initial summary for a topic.</a:t>
            </a:r>
          </a:p>
          <a:p>
            <a:pPr lvl="1">
              <a:spcBef>
                <a:spcPts val="0"/>
              </a:spcBef>
              <a:spcAft>
                <a:spcPts val="600"/>
              </a:spcAft>
            </a:pPr>
            <a:r>
              <a:rPr lang="en-US" altLang="zh-CN" sz="1200" dirty="0">
                <a:solidFill>
                  <a:srgbClr val="FF0000"/>
                </a:solidFill>
              </a:rPr>
              <a:t>Aug 21 (Thursday), 12:00 UTC</a:t>
            </a:r>
            <a:r>
              <a:rPr lang="en-US" altLang="zh-CN" sz="1200" dirty="0"/>
              <a:t>: Deadline for companies review of initial summary.</a:t>
            </a:r>
          </a:p>
          <a:p>
            <a:pPr lvl="1">
              <a:spcBef>
                <a:spcPts val="0"/>
              </a:spcBef>
              <a:spcAft>
                <a:spcPts val="600"/>
              </a:spcAft>
            </a:pPr>
            <a:r>
              <a:rPr lang="en-US" altLang="zh-CN" sz="1200" dirty="0">
                <a:solidFill>
                  <a:srgbClr val="FF0000"/>
                </a:solidFill>
              </a:rPr>
              <a:t>Aug 22 (Friday), 17:00 UTC</a:t>
            </a:r>
            <a:r>
              <a:rPr lang="en-US" altLang="zh-CN" sz="1200" dirty="0"/>
              <a:t>: Moderators submit the formal </a:t>
            </a:r>
            <a:r>
              <a:rPr lang="en-US" altLang="zh-CN" sz="1200" dirty="0" err="1"/>
              <a:t>tdoc</a:t>
            </a:r>
            <a:r>
              <a:rPr lang="en-US" altLang="zh-CN" sz="1200" dirty="0"/>
              <a:t> of summary for a topic.</a:t>
            </a:r>
          </a:p>
          <a:p>
            <a:pPr lvl="1">
              <a:spcBef>
                <a:spcPts val="0"/>
              </a:spcBef>
              <a:spcAft>
                <a:spcPts val="600"/>
              </a:spcAft>
            </a:pPr>
            <a:r>
              <a:rPr lang="en-US" altLang="zh-CN" sz="1200" dirty="0">
                <a:solidFill>
                  <a:srgbClr val="FF0000"/>
                </a:solidFill>
              </a:rPr>
              <a:t>Aug 23 (Sunday)</a:t>
            </a:r>
            <a:r>
              <a:rPr lang="en-US" altLang="zh-CN" sz="1200" dirty="0"/>
              <a:t>: Session chairs share the initial meeting notes taking moderators summary in consideration.</a:t>
            </a:r>
          </a:p>
          <a:p>
            <a:pPr marL="342882" lvl="1" indent="-342882">
              <a:spcBef>
                <a:spcPts val="0"/>
              </a:spcBef>
              <a:spcAft>
                <a:spcPts val="600"/>
              </a:spcAft>
              <a:buBlip>
                <a:blip r:embed="rId2"/>
              </a:buBlip>
            </a:pPr>
            <a:r>
              <a:rPr lang="en-US" altLang="zh-CN" sz="1400" dirty="0">
                <a:cs typeface="+mn-cs"/>
              </a:rPr>
              <a:t>In online discussions, session chairs will handle topics based on the moderator summary. </a:t>
            </a:r>
          </a:p>
          <a:p>
            <a:pPr lvl="1">
              <a:spcBef>
                <a:spcPts val="0"/>
              </a:spcBef>
              <a:spcAft>
                <a:spcPts val="600"/>
              </a:spcAft>
            </a:pPr>
            <a:r>
              <a:rPr lang="en-US" altLang="zh-CN" sz="1200" dirty="0"/>
              <a:t>Online discussions will be organized based on the moderator summary topic by topic + presentation of the selected contributions (very limited number of contributions).</a:t>
            </a:r>
          </a:p>
          <a:p>
            <a:pPr lvl="1">
              <a:spcBef>
                <a:spcPts val="0"/>
              </a:spcBef>
              <a:spcAft>
                <a:spcPts val="600"/>
              </a:spcAft>
            </a:pPr>
            <a:r>
              <a:rPr lang="en-US" altLang="zh-CN" sz="1200" dirty="0"/>
              <a:t>Delegates do not need write comments in the summary document and moderator does not need update the summary during the meeting.</a:t>
            </a:r>
          </a:p>
        </p:txBody>
      </p:sp>
    </p:spTree>
    <p:extLst>
      <p:ext uri="{BB962C8B-B14F-4D97-AF65-F5344CB8AC3E}">
        <p14:creationId xmlns:p14="http://schemas.microsoft.com/office/powerpoint/2010/main" val="3384143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t>
            </a:r>
            <a:r>
              <a:rPr lang="en-US" sz="1400" dirty="0"/>
              <a:t>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a:solidFill>
                  <a:srgbClr val="FF0000"/>
                </a:solidFill>
              </a:rPr>
              <a:t>Aug 20 </a:t>
            </a:r>
            <a:r>
              <a:rPr lang="en-US" sz="1200" dirty="0">
                <a:solidFill>
                  <a:srgbClr val="FF0000"/>
                </a:solidFill>
              </a:rPr>
              <a:t>(Wednesday)</a:t>
            </a:r>
            <a:r>
              <a:rPr lang="en-US" sz="1200" dirty="0"/>
              <a:t>: B</a:t>
            </a:r>
            <a:r>
              <a:rPr lang="en-US" altLang="zh-CN" sz="1200" dirty="0"/>
              <a:t>asket WI moderators will provide a list of contributions for flagging.</a:t>
            </a:r>
          </a:p>
          <a:p>
            <a:pPr lvl="1">
              <a:spcBef>
                <a:spcPts val="0"/>
              </a:spcBef>
              <a:spcAft>
                <a:spcPts val="600"/>
              </a:spcAft>
            </a:pPr>
            <a:r>
              <a:rPr lang="en-US" altLang="zh-CN" sz="1200" dirty="0">
                <a:solidFill>
                  <a:srgbClr val="FF0000"/>
                </a:solidFill>
              </a:rPr>
              <a:t>Aug 22</a:t>
            </a:r>
            <a:r>
              <a:rPr lang="en-US" sz="1200" dirty="0">
                <a:solidFill>
                  <a:srgbClr val="FF0000"/>
                </a:solidFill>
              </a:rPr>
              <a:t> (Friday</a:t>
            </a:r>
            <a:r>
              <a:rPr lang="en-US" altLang="zh-CN" sz="1200" dirty="0">
                <a:solidFill>
                  <a:srgbClr val="FF0000"/>
                </a:solidFill>
              </a:rPr>
              <a:t>), 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altLang="zh-CN" sz="1200" dirty="0">
                <a:solidFill>
                  <a:srgbClr val="FF0000"/>
                </a:solidFill>
              </a:rPr>
              <a:t>Aug 25 </a:t>
            </a:r>
            <a:r>
              <a:rPr lang="en-US" sz="1200" dirty="0">
                <a:solidFill>
                  <a:srgbClr val="FF0000"/>
                </a:solidFill>
              </a:rPr>
              <a:t>(Monday)</a:t>
            </a:r>
            <a:r>
              <a:rPr lang="en-US" sz="1200" dirty="0"/>
              <a:t>: Basket WI moderators 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flagged will be revised. The authors are encouraged to share the revisions as soon as possible for further comments.</a:t>
            </a:r>
          </a:p>
          <a:p>
            <a:pPr lvl="1">
              <a:spcBef>
                <a:spcPts val="0"/>
              </a:spcBef>
              <a:spcAft>
                <a:spcPts val="600"/>
              </a:spcAft>
            </a:pPr>
            <a:r>
              <a:rPr lang="en-US" altLang="zh-CN" sz="1200" dirty="0">
                <a:solidFill>
                  <a:srgbClr val="FF0000"/>
                </a:solidFill>
              </a:rPr>
              <a:t>Aug 26-29 </a:t>
            </a:r>
            <a:r>
              <a:rPr lang="en-US" sz="1200" dirty="0">
                <a:solidFill>
                  <a:srgbClr val="FF0000"/>
                </a:solidFill>
              </a:rPr>
              <a:t>(Tuesday ~ Friday)</a:t>
            </a:r>
            <a:r>
              <a:rPr lang="en-US" sz="1200" dirty="0"/>
              <a:t>: The flagged </a:t>
            </a:r>
            <a:r>
              <a:rPr lang="en-US" sz="1200" dirty="0" err="1"/>
              <a:t>tdocs</a:t>
            </a:r>
            <a:r>
              <a:rPr lang="en-US" sz="1200" dirty="0"/>
              <a:t> will be discussed and addressed during the meeting</a:t>
            </a:r>
            <a:r>
              <a:rPr lang="en-US" altLang="zh-CN" sz="1200" dirty="0"/>
              <a:t>.</a:t>
            </a:r>
          </a:p>
          <a:p>
            <a:pPr lvl="2">
              <a:spcBef>
                <a:spcPts val="0"/>
              </a:spcBef>
              <a:spcAft>
                <a:spcPts val="600"/>
              </a:spcAft>
            </a:pPr>
            <a:r>
              <a:rPr lang="en-US" altLang="zh-CN" sz="1200" dirty="0"/>
              <a:t>Ad hoc session(s) may be scheduled pending on Chair arrangement.</a:t>
            </a:r>
          </a:p>
          <a:p>
            <a:pPr lvl="2">
              <a:spcBef>
                <a:spcPts val="0"/>
              </a:spcBef>
              <a:spcAft>
                <a:spcPts val="600"/>
              </a:spcAft>
            </a:pPr>
            <a:r>
              <a:rPr lang="en-US" altLang="zh-CN" sz="1200" dirty="0"/>
              <a:t>Online time slots will be scheduled to make decisions for each </a:t>
            </a:r>
            <a:r>
              <a:rPr lang="en-US" altLang="zh-CN" sz="1200" dirty="0" err="1"/>
              <a:t>tdocs</a:t>
            </a:r>
            <a:r>
              <a:rPr lang="en-US" altLang="zh-CN" sz="1200" dirty="0"/>
              <a:t> and for the discussions of open issues if needed.</a:t>
            </a:r>
          </a:p>
          <a:p>
            <a:pPr lvl="1">
              <a:spcBef>
                <a:spcPts val="0"/>
              </a:spcBef>
              <a:spcAft>
                <a:spcPts val="600"/>
              </a:spcAft>
            </a:pPr>
            <a:r>
              <a:rPr lang="en-US" altLang="zh-CN" sz="1200" dirty="0">
                <a:solidFill>
                  <a:srgbClr val="FF0000"/>
                </a:solidFill>
              </a:rPr>
              <a:t>Sept. 02 (Tuesday), 17:00 UTC</a:t>
            </a:r>
            <a:r>
              <a:rPr lang="en-US" altLang="zh-CN" sz="1200" dirty="0"/>
              <a:t>: Updated TRs/draft TSs, big CR/big draft CRs, and revised WID (for ordinary meeting) need be available for post-meeting email process.</a:t>
            </a:r>
          </a:p>
          <a:p>
            <a:pPr lvl="2">
              <a:spcBef>
                <a:spcPts val="0"/>
              </a:spcBef>
              <a:spcAft>
                <a:spcPts val="600"/>
              </a:spcAft>
            </a:pPr>
            <a:r>
              <a:rPr lang="en-US" altLang="zh-CN" sz="1200" dirty="0"/>
              <a:t>No technique discussions are expected during post-meeting process.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73679432"/>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a16="http://schemas.microsoft.com/office/drawing/2014/main" val="20000"/>
                    </a:ext>
                  </a:extLst>
                </a:gridCol>
                <a:gridCol w="2095196">
                  <a:extLst>
                    <a:ext uri="{9D8B030D-6E8A-4147-A177-3AD203B41FA5}">
                      <a16:colId xmlns:a16="http://schemas.microsoft.com/office/drawing/2014/main" val="20001"/>
                    </a:ext>
                  </a:extLst>
                </a:gridCol>
                <a:gridCol w="2095196">
                  <a:extLst>
                    <a:ext uri="{9D8B030D-6E8A-4147-A177-3AD203B41FA5}">
                      <a16:colId xmlns:a16="http://schemas.microsoft.com/office/drawing/2014/main" val="20002"/>
                    </a:ext>
                  </a:extLst>
                </a:gridCol>
                <a:gridCol w="2095196">
                  <a:extLst>
                    <a:ext uri="{9D8B030D-6E8A-4147-A177-3AD203B41FA5}">
                      <a16:colId xmlns:a16="http://schemas.microsoft.com/office/drawing/2014/main" val="20003"/>
                    </a:ext>
                  </a:extLst>
                </a:gridCol>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0"/>
                  </a:ext>
                </a:extLst>
              </a:tr>
              <a:tr h="0">
                <a:tc>
                  <a:txBody>
                    <a:bodyPr/>
                    <a:lstStyle/>
                    <a:p>
                      <a:r>
                        <a:rPr lang="en-US" altLang="zh-CN" sz="1200" dirty="0">
                          <a:latin typeface="微软雅黑" panose="020B0503020204020204" pitchFamily="34" charset="-122"/>
                          <a:ea typeface="微软雅黑" panose="020B0503020204020204" pitchFamily="34" charset="-122"/>
                        </a:rPr>
                        <a:t>R4-25xxxxx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50015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30591"/>
            <a:ext cx="11699193" cy="5095171"/>
          </a:xfrm>
        </p:spPr>
        <p:txBody>
          <a:bodyPr/>
          <a:lstStyle/>
          <a:p>
            <a:pPr>
              <a:spcBef>
                <a:spcPts val="0"/>
              </a:spcBef>
              <a:spcAft>
                <a:spcPts val="600"/>
              </a:spcAft>
            </a:pPr>
            <a:r>
              <a:rPr lang="en-US" altLang="zh-CN" sz="1400" dirty="0"/>
              <a:t>1-way GTW conference calls for three online sessions and 1-way MS teams for ad hoc sessions will be set.</a:t>
            </a:r>
          </a:p>
          <a:p>
            <a:pPr lvl="1">
              <a:spcBef>
                <a:spcPts val="0"/>
              </a:spcBef>
              <a:spcAft>
                <a:spcPts val="600"/>
              </a:spcAft>
            </a:pPr>
            <a:r>
              <a:rPr lang="en-US" altLang="zh-CN" sz="1200" dirty="0"/>
              <a:t>Remote participating is allowed and participants will be able to listen. No comment is allowed for the remote participants.</a:t>
            </a:r>
          </a:p>
          <a:p>
            <a:pPr lvl="1">
              <a:spcBef>
                <a:spcPts val="0"/>
              </a:spcBef>
              <a:spcAft>
                <a:spcPts val="600"/>
              </a:spcAft>
            </a:pPr>
            <a:r>
              <a:rPr lang="en-US" altLang="zh-CN" sz="1200" dirty="0"/>
              <a:t>Please register timely to be eligible to take part in the GTW conference calls.</a:t>
            </a:r>
            <a:endParaRPr lang="en-US" altLang="zh-CN" sz="1000" dirty="0"/>
          </a:p>
          <a:p>
            <a:pPr>
              <a:spcBef>
                <a:spcPts val="0"/>
              </a:spcBef>
              <a:spcAft>
                <a:spcPts val="600"/>
              </a:spcAft>
            </a:pPr>
            <a:r>
              <a:rPr lang="en-US" sz="1400" dirty="0"/>
              <a:t>During online discussions</a:t>
            </a:r>
          </a:p>
          <a:p>
            <a:pPr lvl="1">
              <a:spcBef>
                <a:spcPts val="0"/>
              </a:spcBef>
              <a:spcAft>
                <a:spcPts val="600"/>
              </a:spcAft>
            </a:pPr>
            <a:r>
              <a:rPr lang="en-US" altLang="zh-CN" sz="1200" dirty="0"/>
              <a:t>Session chairs will organize discussions based on the moderator summary topic by topic + presentation of the selected contributions, if needed.</a:t>
            </a:r>
          </a:p>
          <a:p>
            <a:pPr lvl="1">
              <a:spcBef>
                <a:spcPts val="0"/>
              </a:spcBef>
              <a:spcAft>
                <a:spcPts val="600"/>
              </a:spcAft>
            </a:pPr>
            <a:r>
              <a:rPr lang="en-US" altLang="zh-CN" sz="1200" dirty="0" err="1"/>
              <a:t>Tdocs</a:t>
            </a:r>
            <a:r>
              <a:rPr lang="en-US" altLang="zh-CN" sz="1200" dirty="0"/>
              <a:t> for approval including CR/</a:t>
            </a:r>
            <a:r>
              <a:rPr lang="en-US" altLang="zh-CN" sz="1200" dirty="0" err="1"/>
              <a:t>draftCR</a:t>
            </a:r>
            <a:r>
              <a:rPr lang="en-US" altLang="zh-CN" sz="1200" dirty="0"/>
              <a:t>/TP/draft TS/draft TR/LS-out will be handled online.</a:t>
            </a:r>
          </a:p>
          <a:p>
            <a:pPr lvl="1">
              <a:spcBef>
                <a:spcPts val="0"/>
              </a:spcBef>
              <a:spcAft>
                <a:spcPts val="600"/>
              </a:spcAft>
            </a:pPr>
            <a:r>
              <a:rPr lang="en-US" altLang="zh-CN" sz="1200" dirty="0"/>
              <a:t>WF will be allocated by session chairs only during the online discussions</a:t>
            </a:r>
          </a:p>
          <a:p>
            <a:pPr lvl="2">
              <a:spcBef>
                <a:spcPts val="0"/>
              </a:spcBef>
              <a:spcAft>
                <a:spcPts val="600"/>
              </a:spcAft>
            </a:pPr>
            <a:r>
              <a:rPr lang="en-US" altLang="zh-CN" sz="1200" dirty="0"/>
              <a:t>Please do not reserve </a:t>
            </a:r>
            <a:r>
              <a:rPr lang="en-US" altLang="zh-CN" sz="1200" dirty="0" err="1"/>
              <a:t>Tdoc</a:t>
            </a:r>
            <a:r>
              <a:rPr lang="en-US" altLang="zh-CN" sz="1200" dirty="0"/>
              <a:t> number for WF before the meeting.</a:t>
            </a:r>
          </a:p>
          <a:p>
            <a:pPr marL="342882" lvl="1" indent="-342882">
              <a:spcBef>
                <a:spcPts val="0"/>
              </a:spcBef>
              <a:spcAft>
                <a:spcPts val="600"/>
              </a:spcAft>
              <a:buBlip>
                <a:blip r:embed="rId2"/>
              </a:buBlip>
            </a:pPr>
            <a:r>
              <a:rPr lang="en-US" sz="1400" dirty="0">
                <a:cs typeface="+mn-cs"/>
              </a:rPr>
              <a:t>Ad hoc sessions</a:t>
            </a:r>
          </a:p>
          <a:p>
            <a:pPr lvl="1">
              <a:spcBef>
                <a:spcPts val="0"/>
              </a:spcBef>
              <a:spcAft>
                <a:spcPts val="600"/>
              </a:spcAft>
            </a:pPr>
            <a:r>
              <a:rPr lang="en-US" sz="1200" dirty="0"/>
              <a:t>Ad hoc sessions will be scheduled by session chairs for detailed technique discussions for (a) special topics.</a:t>
            </a:r>
          </a:p>
          <a:p>
            <a:pPr lvl="1">
              <a:spcBef>
                <a:spcPts val="0"/>
              </a:spcBef>
              <a:spcAft>
                <a:spcPts val="600"/>
              </a:spcAft>
            </a:pPr>
            <a:r>
              <a:rPr lang="en-US" sz="1200" dirty="0"/>
              <a:t>Ad hoc chairs will be designated by session chairs and the ad hoc minutes with recommendation are expected after ad hoc sessions.</a:t>
            </a:r>
          </a:p>
          <a:p>
            <a:pPr marL="342882" lvl="1" indent="-342882">
              <a:spcBef>
                <a:spcPts val="0"/>
              </a:spcBef>
              <a:spcAft>
                <a:spcPts val="600"/>
              </a:spcAft>
              <a:buBlip>
                <a:blip r:embed="rId2"/>
              </a:buBlip>
            </a:pPr>
            <a:r>
              <a:rPr lang="en-US" sz="1400" dirty="0">
                <a:cs typeface="+mn-cs"/>
              </a:rPr>
              <a:t>Offline discussions</a:t>
            </a:r>
          </a:p>
          <a:p>
            <a:pPr lvl="1">
              <a:spcBef>
                <a:spcPts val="0"/>
              </a:spcBef>
              <a:spcAft>
                <a:spcPts val="600"/>
              </a:spcAft>
            </a:pPr>
            <a:r>
              <a:rPr lang="en-US" altLang="zh-CN" sz="1200" dirty="0"/>
              <a:t>The sub-folder for each topic will be created by MCC in the inbox folder</a:t>
            </a:r>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WF/CR/draft CR/TPs… </a:t>
            </a:r>
          </a:p>
          <a:p>
            <a:pPr lvl="1">
              <a:spcBef>
                <a:spcPts val="0"/>
              </a:spcBef>
              <a:spcAft>
                <a:spcPts val="600"/>
              </a:spcAft>
            </a:pPr>
            <a:r>
              <a:rPr lang="en-US" altLang="zh-CN" sz="1200" dirty="0"/>
              <a:t>No official email discussion will be arranged for each topic</a:t>
            </a:r>
          </a:p>
          <a:p>
            <a:pPr lvl="2">
              <a:spcBef>
                <a:spcPts val="0"/>
              </a:spcBef>
              <a:spcAft>
                <a:spcPts val="600"/>
              </a:spcAft>
            </a:pPr>
            <a:r>
              <a:rPr lang="en-US" altLang="zh-CN" sz="1200" dirty="0"/>
              <a:t>If the authors of a WF/draft CR/CR/TP/</a:t>
            </a:r>
            <a:r>
              <a:rPr lang="en-US" altLang="zh-CN" sz="1200" dirty="0" err="1"/>
              <a:t>LSout</a:t>
            </a:r>
            <a:r>
              <a:rPr lang="en-US" altLang="zh-CN" sz="1200" dirty="0"/>
              <a:t> or other delegates want to trigger the offline discussions by email, please use the subject of </a:t>
            </a:r>
            <a:r>
              <a:rPr lang="en-US" altLang="zh-CN" sz="1200" dirty="0">
                <a:solidFill>
                  <a:srgbClr val="FF0000"/>
                </a:solidFill>
              </a:rPr>
              <a:t>[116][xxx] </a:t>
            </a:r>
            <a:r>
              <a:rPr lang="en-US" altLang="zh-CN" sz="1200" dirty="0"/>
              <a:t>XXX for Main/RRM/</a:t>
            </a:r>
            <a:r>
              <a:rPr lang="en-US" altLang="zh-CN" sz="1200" dirty="0" err="1"/>
              <a:t>BSRF_Demod_Test</a:t>
            </a:r>
            <a:r>
              <a:rPr lang="en-US" altLang="zh-CN" sz="1200" dirty="0"/>
              <a:t>(</a:t>
            </a:r>
            <a:r>
              <a:rPr lang="en-US" altLang="zh-CN" sz="1200" dirty="0" err="1"/>
              <a:t>BDaT</a:t>
            </a:r>
            <a:r>
              <a:rPr lang="en-US" altLang="zh-CN" sz="1200" dirty="0"/>
              <a:t>) sessions, where XXX corresponds to topic name.</a:t>
            </a: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during the meeting</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a:t>During the meeting, the </a:t>
            </a:r>
            <a:r>
              <a:rPr lang="en-US" altLang="zh-CN" sz="1400" dirty="0" err="1"/>
              <a:t>tdoc</a:t>
            </a:r>
            <a:r>
              <a:rPr lang="en-US" altLang="zh-CN" sz="1400" dirty="0"/>
              <a:t> number for revision or new </a:t>
            </a:r>
            <a:r>
              <a:rPr lang="en-US" altLang="zh-CN" sz="1400" dirty="0" err="1"/>
              <a:t>tdoc</a:t>
            </a:r>
            <a:r>
              <a:rPr lang="en-US" altLang="zh-CN" sz="1400" dirty="0"/>
              <a:t> will be allocated by session chairs according to the requests</a:t>
            </a:r>
          </a:p>
          <a:p>
            <a:pPr lvl="1">
              <a:spcBef>
                <a:spcPts val="0"/>
              </a:spcBef>
              <a:spcAft>
                <a:spcPts val="600"/>
              </a:spcAft>
            </a:pPr>
            <a:r>
              <a:rPr lang="en-US" altLang="zh-CN" sz="1200" dirty="0"/>
              <a:t>Based on the online discussions, session chairs will allocate </a:t>
            </a:r>
            <a:r>
              <a:rPr lang="en-US" altLang="zh-CN" sz="1200" dirty="0" err="1"/>
              <a:t>tdoc</a:t>
            </a:r>
            <a:r>
              <a:rPr lang="en-US" altLang="zh-CN" sz="1200" dirty="0"/>
              <a:t> numbers with help of MCC.</a:t>
            </a:r>
          </a:p>
          <a:p>
            <a:pPr lvl="1">
              <a:spcBef>
                <a:spcPts val="0"/>
              </a:spcBef>
              <a:spcAft>
                <a:spcPts val="600"/>
              </a:spcAft>
            </a:pPr>
            <a:r>
              <a:rPr lang="en-US" altLang="zh-CN" sz="1200" dirty="0"/>
              <a:t>During coffee break, the delegates can request the </a:t>
            </a:r>
            <a:r>
              <a:rPr lang="en-US" altLang="zh-CN" sz="1200" dirty="0" err="1"/>
              <a:t>tdoc</a:t>
            </a:r>
            <a:r>
              <a:rPr lang="en-US" altLang="zh-CN" sz="1200" dirty="0"/>
              <a:t> from session chairs in person. Please do not send email to request </a:t>
            </a:r>
            <a:r>
              <a:rPr lang="en-US" altLang="zh-CN" sz="1200" dirty="0" err="1"/>
              <a:t>tdoc</a:t>
            </a:r>
            <a:r>
              <a:rPr lang="en-US" altLang="zh-CN" sz="1200" dirty="0"/>
              <a:t> numbers, because it is inconvenient for session chairs to check and reply the email timely during the face-to-face meeting.</a:t>
            </a:r>
          </a:p>
          <a:p>
            <a:pPr lvl="1">
              <a:spcBef>
                <a:spcPts val="0"/>
              </a:spcBef>
              <a:spcAft>
                <a:spcPts val="600"/>
              </a:spcAft>
            </a:pPr>
            <a:r>
              <a:rPr lang="en-US" altLang="zh-CN" sz="1200" dirty="0"/>
              <a:t>Email thread like </a:t>
            </a:r>
            <a:r>
              <a:rPr lang="en-US" altLang="zh-CN" sz="1200" dirty="0">
                <a:latin typeface="+mj-ea"/>
              </a:rPr>
              <a:t>“[1xx][X00]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a:latin typeface="+mj-ea"/>
              </a:rPr>
              <a:t>request”</a:t>
            </a:r>
            <a:r>
              <a:rPr lang="en-US" altLang="zh-CN" sz="1200" b="1" dirty="0" err="1">
                <a:solidFill>
                  <a:srgbClr val="FF0000"/>
                </a:solidFill>
                <a:latin typeface="+mj-ea"/>
              </a:rPr>
              <a:t>WON</a:t>
            </a:r>
            <a:r>
              <a:rPr lang="en-US" altLang="zh-CN" sz="1200" b="1" dirty="0" err="1">
                <a:solidFill>
                  <a:srgbClr val="FF0000"/>
                </a:solidFill>
                <a:latin typeface="+mj-ea"/>
                <a:ea typeface="+mj-ea"/>
              </a:rPr>
              <a:t>´T</a:t>
            </a:r>
            <a:r>
              <a:rPr lang="en-US" altLang="zh-CN" sz="1200" dirty="0">
                <a:latin typeface="+mj-ea"/>
                <a:ea typeface="+mj-ea"/>
              </a:rPr>
              <a:t> be used for </a:t>
            </a:r>
            <a:r>
              <a:rPr lang="en-US" altLang="zh-CN" sz="1200" dirty="0" err="1">
                <a:latin typeface="+mj-ea"/>
                <a:ea typeface="+mj-ea"/>
              </a:rPr>
              <a:t>tdoc</a:t>
            </a:r>
            <a:r>
              <a:rPr lang="en-US" altLang="zh-CN" sz="1200" dirty="0">
                <a:latin typeface="+mj-ea"/>
                <a:ea typeface="+mj-ea"/>
              </a:rPr>
              <a:t> request and allocation since it is difficult for session chairs to handle email during face-to-face meeting.</a:t>
            </a:r>
          </a:p>
          <a:p>
            <a:pPr>
              <a:spcBef>
                <a:spcPts val="0"/>
              </a:spcBef>
              <a:spcAft>
                <a:spcPts val="600"/>
              </a:spcAft>
            </a:pPr>
            <a:r>
              <a:rPr lang="en-US" altLang="zh-CN" sz="1400" dirty="0"/>
              <a:t>For basket WIs, maintenance or other special topics, session chairs will allocate the </a:t>
            </a:r>
            <a:r>
              <a:rPr lang="en-US" altLang="zh-CN" sz="1400" dirty="0" err="1"/>
              <a:t>Tdoc</a:t>
            </a:r>
            <a:r>
              <a:rPr lang="en-US" altLang="zh-CN" sz="1400" dirty="0"/>
              <a:t> number for revision or new </a:t>
            </a:r>
            <a:r>
              <a:rPr lang="en-US" altLang="zh-CN" sz="1400" dirty="0" err="1"/>
              <a:t>tdocs</a:t>
            </a:r>
            <a:r>
              <a:rPr lang="en-US" altLang="zh-CN" sz="1400" dirty="0"/>
              <a:t> based on the recommendation in the topic moderators´ summary.</a:t>
            </a:r>
          </a:p>
          <a:p>
            <a:pPr>
              <a:spcBef>
                <a:spcPts val="0"/>
              </a:spcBef>
              <a:spcAft>
                <a:spcPts val="600"/>
              </a:spcAft>
            </a:pPr>
            <a:r>
              <a:rPr lang="en-US" altLang="zh-CN" sz="1400" dirty="0"/>
              <a:t>For TEI, if you plan to trigger a new topic which has no corresponding WI code and have to submit CR(s) with TEI-xx as the work item code for this topic, please contact session Chairs first, because TEI topics are under monitoring by RAN</a:t>
            </a:r>
          </a:p>
          <a:p>
            <a:pPr lvl="1">
              <a:spcBef>
                <a:spcPts val="0"/>
              </a:spcBef>
              <a:spcAft>
                <a:spcPts val="600"/>
              </a:spcAft>
            </a:pPr>
            <a:r>
              <a:rPr lang="en-US" altLang="zh-CN" sz="1200" dirty="0"/>
              <a:t>Please submit the CRs by providing a TEI identifier and include it in the title of CRs.</a:t>
            </a:r>
          </a:p>
          <a:p>
            <a:pPr lvl="2">
              <a:spcBef>
                <a:spcPts val="0"/>
              </a:spcBef>
              <a:spcAft>
                <a:spcPts val="600"/>
              </a:spcAft>
            </a:pPr>
            <a:r>
              <a:rPr lang="en-US" altLang="zh-CN" sz="1200" dirty="0"/>
              <a:t>Example of TEI identifier: </a:t>
            </a:r>
            <a:r>
              <a:rPr lang="en-GB" altLang="zh-CN" sz="1200" dirty="0"/>
              <a:t>[n77_Canada], which should be put in the tail of the </a:t>
            </a:r>
            <a:r>
              <a:rPr lang="en-GB" altLang="zh-CN" sz="1200" dirty="0" err="1"/>
              <a:t>tdoc</a:t>
            </a:r>
            <a:r>
              <a:rPr lang="en-GB" altLang="zh-CN" sz="1200" dirty="0"/>
              <a:t> title, e.g., UE RF requirements for … [n77_Canada]</a:t>
            </a:r>
          </a:p>
          <a:p>
            <a:pPr lvl="2">
              <a:spcBef>
                <a:spcPts val="0"/>
              </a:spcBef>
              <a:spcAft>
                <a:spcPts val="600"/>
              </a:spcAft>
            </a:pPr>
            <a:r>
              <a:rPr lang="en-US" altLang="zh-CN" sz="1200" dirty="0"/>
              <a:t>TEI identifier should be provided for all the CRs with TEI18/TEI17 as WI code, otherwise the CRs cannot be approved officially</a:t>
            </a:r>
          </a:p>
          <a:p>
            <a:pPr lvl="2">
              <a:spcBef>
                <a:spcPts val="0"/>
              </a:spcBef>
              <a:spcAft>
                <a:spcPts val="600"/>
              </a:spcAft>
            </a:pPr>
            <a:r>
              <a:rPr lang="en-US" altLang="zh-CN" sz="1200" dirty="0"/>
              <a:t>If CRs correspond to the previous release but the agreement in the group is to change it from Rel-18/17, the WI code of the previous release WID plus TEI18/TEI17 should be used as WI code, e.g., Work item code: </a:t>
            </a:r>
            <a:r>
              <a:rPr lang="en-US" altLang="zh-CN" sz="1200" dirty="0" err="1"/>
              <a:t>NR_pos_enh</a:t>
            </a:r>
            <a:r>
              <a:rPr lang="en-US" altLang="zh-CN" sz="1200" dirty="0"/>
              <a:t>-Core, TEI18, for which no TEI identifier is needed.</a:t>
            </a:r>
          </a:p>
          <a:p>
            <a:pPr lvl="2">
              <a:spcBef>
                <a:spcPts val="0"/>
              </a:spcBef>
              <a:spcAft>
                <a:spcPts val="600"/>
              </a:spcAft>
            </a:pPr>
            <a:r>
              <a:rPr lang="en-US" altLang="zh-CN" sz="1200" dirty="0"/>
              <a:t>If TEI17 Cat-F CR was approved, the WI code for its Rel-18 Cat-A CR should be TEI17 rather than TEI18.</a:t>
            </a:r>
          </a:p>
          <a:p>
            <a:pPr lvl="1">
              <a:spcBef>
                <a:spcPts val="0"/>
              </a:spcBef>
              <a:spcAft>
                <a:spcPts val="600"/>
              </a:spcAft>
            </a:pPr>
            <a:r>
              <a:rPr lang="en-US" altLang="zh-CN" sz="1200" dirty="0"/>
              <a:t>The first CRs of one TEI topic to introduce a new should be prepared as Cat-B CRs. The CRs which correct the specification for the previous TEI topics should be submitted as Cat-F or Cat-A. In theory the TEI Cat-F CR is supposed to correct the functionality of previous TEI Cat-B CR(s). </a:t>
            </a:r>
          </a:p>
          <a:p>
            <a:pPr lvl="1">
              <a:spcBef>
                <a:spcPts val="0"/>
              </a:spcBef>
              <a:spcAft>
                <a:spcPts val="600"/>
              </a:spcAft>
            </a:pPr>
            <a:r>
              <a:rPr lang="en-US" altLang="zh-CN" sz="1200" dirty="0"/>
              <a:t>Please refer to </a:t>
            </a:r>
            <a:r>
              <a:rPr lang="en-US" altLang="zh-CN" sz="1200" b="1" dirty="0">
                <a:solidFill>
                  <a:srgbClr val="FF0000"/>
                </a:solidFill>
              </a:rPr>
              <a:t>RP-240858</a:t>
            </a:r>
            <a:r>
              <a:rPr lang="en-US" altLang="zh-CN" sz="1200" dirty="0"/>
              <a:t> for the detailed rule of TEI.</a:t>
            </a:r>
          </a:p>
          <a:p>
            <a:pPr lvl="1">
              <a:spcBef>
                <a:spcPts val="0"/>
              </a:spcBef>
              <a:spcAft>
                <a:spcPts val="600"/>
              </a:spcAft>
            </a:pPr>
            <a:r>
              <a:rPr lang="en-US" altLang="zh-CN" sz="1200" dirty="0"/>
              <a:t>Proponents of TEI CRs shall explicitly check during the quarter that all relevant work is completed in all RAN WGs before asking approval from RAN plenary. (Conclusions of RP-241618)</a:t>
            </a:r>
          </a:p>
          <a:p>
            <a:pPr lvl="1">
              <a:spcBef>
                <a:spcPts val="0"/>
              </a:spcBef>
              <a:spcAft>
                <a:spcPts val="600"/>
              </a:spcAft>
            </a:pPr>
            <a:endParaRPr lang="en-US" altLang="zh-CN" sz="1200" dirty="0"/>
          </a:p>
        </p:txBody>
      </p:sp>
    </p:spTree>
    <p:extLst>
      <p:ext uri="{BB962C8B-B14F-4D97-AF65-F5344CB8AC3E}">
        <p14:creationId xmlns:p14="http://schemas.microsoft.com/office/powerpoint/2010/main" val="22615670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C68143-B530-4487-9EA7-5BCC5970B48F}">
  <ds:schemaRefs>
    <ds:schemaRef ds:uri="http://schemas.microsoft.com/office/2006/metadata/properties"/>
    <ds:schemaRef ds:uri="http://www.w3.org/XML/1998/namespace"/>
    <ds:schemaRef ds:uri="http://purl.org/dc/terms/"/>
    <ds:schemaRef ds:uri="http://schemas.microsoft.com/office/infopath/2007/PartnerControls"/>
    <ds:schemaRef ds:uri="http://purl.org/dc/dcmitype/"/>
    <ds:schemaRef ds:uri="http://schemas.microsoft.com/office/2006/documentManagement/types"/>
    <ds:schemaRef ds:uri="a915fe38-2618-47b6-8303-829fb71466d5"/>
    <ds:schemaRef ds:uri="http://schemas.openxmlformats.org/package/2006/metadata/core-properties"/>
    <ds:schemaRef ds:uri="23d77754-4ccc-4c57-9291-cab09e81894a"/>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499550</TotalTime>
  <Words>6706</Words>
  <Application>Microsoft Macintosh PowerPoint</Application>
  <PresentationFormat>Widescreen</PresentationFormat>
  <Paragraphs>451</Paragraphs>
  <Slides>24</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微软雅黑</vt:lpstr>
      <vt:lpstr>Arial</vt:lpstr>
      <vt:lpstr>Arial Black</vt:lpstr>
      <vt:lpstr>Calibri</vt:lpstr>
      <vt:lpstr>Times New Roman</vt:lpstr>
      <vt:lpstr>3gpp</vt:lpstr>
      <vt:lpstr>RAN4#116 meeting Arrangements and Guidelines</vt:lpstr>
      <vt:lpstr>General Aspects </vt:lpstr>
      <vt:lpstr>Meeting rooms for RAN4#116 </vt:lpstr>
      <vt:lpstr>Tdoc number request &amp; submission</vt:lpstr>
      <vt:lpstr>Tdoc number request &amp; submission (cont.) </vt:lpstr>
      <vt:lpstr>Topic Moderator &amp; summary</vt:lpstr>
      <vt:lpstr>Basket WIs Block approval</vt:lpstr>
      <vt:lpstr>Online discussion &amp; GTW conference call</vt:lpstr>
      <vt:lpstr>Tdoc request &amp; allocation during the meeting</vt:lpstr>
      <vt:lpstr>CR/WF submission</vt:lpstr>
      <vt:lpstr>Correctly preparation for TR and TS</vt:lpstr>
      <vt:lpstr>Correctly preparation for TR and TS (cont.)</vt:lpstr>
      <vt:lpstr>Guidance of TOHRU for GTW </vt:lpstr>
      <vt:lpstr>Register and check-in</vt:lpstr>
      <vt:lpstr>Post-meeting email process procedures/timelines  </vt:lpstr>
      <vt:lpstr>PowerPoint Presentation</vt:lpstr>
      <vt:lpstr>PowerPoint Presentation</vt:lpstr>
      <vt:lpstr>How to upload and access contributions</vt:lpstr>
      <vt:lpstr>MCC 3GU parsing tool</vt:lpstr>
      <vt:lpstr>Other guidelines</vt:lpstr>
      <vt:lpstr>Other guidelines (cont.) </vt:lpstr>
      <vt:lpstr>Additional information for CR and essential corrections of a CR (I)</vt:lpstr>
      <vt:lpstr>Additional information for CR and essential corrections of a CR (II)</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Yang Tang</cp:lastModifiedBy>
  <cp:revision>2124</cp:revision>
  <cp:lastPrinted>2016-09-15T08:31:35Z</cp:lastPrinted>
  <dcterms:created xsi:type="dcterms:W3CDTF">2009-11-27T05:15:11Z</dcterms:created>
  <dcterms:modified xsi:type="dcterms:W3CDTF">2025-07-30T23:38:25Z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(3)jl9L5t2mjGzqyX/djXpJEjvql3CTQsuSWtx/jQHMZ3kcvegXjUEoJtbFkc1zV+S2rKdg7Mgt
cQywt9HsycP4PUjKXjjfRm6orPYwrpJqbEvytTFI+W+qXYqiRrQ2aEQ6LIWnQ6dszg2jtMdq
jlNQj5r92m0wGdaQ/uT9iHA7x8E08/jFpNr+roV+8+H6fTlMtICZv/ERMjze4Do+zdFtgqnp
kFGc2QF7co6q+vZXK/</vt:lpwstr>
  </property>
  <property fmtid="{D5CDD505-2E9C-101B-9397-08002B2CF9AE}" pid="11" name="_2015_ms_pID_7253431">
    <vt:lpwstr>Uo9b34x7r+vEJ+9Q17WzlS2BKbeQCwBPD5OHOAo2fU+BlZh1/h0Xxa
WIP8l3QWOySxCV2I8kC/K3hRRwNJtBds28KOExKgkwfod8le1+KddAed8Z1E/dDwHCHucJ3n
TM91sE8hA5cuAabsLWF3HpzV/c1U8yWRIXV4ek7fM5mN/hhFUAwS5fZUJUpG0KFS+kJ1MtDT
Dp3VX0O3uYd1jhwQTxxLio9XwUmY/gKPVKuO</vt:lpwstr>
  </property>
  <property fmtid="{D5CDD505-2E9C-101B-9397-08002B2CF9AE}" pid="12" name="_2015_ms_pID_7253432">
    <vt:lpwstr>zg==</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1744641779</vt:lpwstr>
  </property>
</Properties>
</file>