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8"/>
  </p:notesMasterIdLst>
  <p:sldIdLst>
    <p:sldId id="259" r:id="rId3"/>
    <p:sldId id="1300" r:id="rId4"/>
    <p:sldId id="1302" r:id="rId5"/>
    <p:sldId id="1301" r:id="rId6"/>
    <p:sldId id="290" r:id="rId7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0CD81F-6981-4194-BDC3-9943E4F9CC51}" v="1" dt="2025-02-14T10:14:37.6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8" autoAdjust="0"/>
    <p:restoredTop sz="95363" autoAdjust="0"/>
  </p:normalViewPr>
  <p:slideViewPr>
    <p:cSldViewPr snapToGrid="0">
      <p:cViewPr varScale="1">
        <p:scale>
          <a:sx n="84" d="100"/>
          <a:sy n="84" d="100"/>
        </p:scale>
        <p:origin x="1018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103C8-8BA1-4F54-ABD0-E34A6355BB88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C2832-84E1-415B-B50F-2EFA1FA45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36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5173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573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F5E37-8DE8-6CD7-494E-89EBB9F66F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605265-F2A6-35EE-4E7A-317878147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6A41F-2AEB-A136-104E-CE6EB3B9B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BB7E2-E383-72F6-1146-993DA2243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E9F0F-87AC-5B24-D721-9C3AB945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5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88506-FC14-EE64-F6A3-6F0A6144D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271AE-731B-95B0-74E4-FCEAC031F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878A1-E282-E2E2-62A7-D24781D5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1359B-069A-A02F-4C5B-DDAF70392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F919A-8884-784B-35DF-B96C4CF1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0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9E8E2D-3B4E-48F9-F3CE-7FCDCF5565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DC01C4-7C32-878A-4597-99F9B528BA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B9652-EFC5-3EAA-7674-80D84D7D9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6AE57-6979-7115-EABE-3E0FED78E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347EB-EAFA-0F41-860A-CB7D16FB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24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0591650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776931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4087321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908646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7819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28080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854811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213815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808C-B025-5EB6-E4B1-68948FC1B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C791A-D2E8-B0E2-C87F-E745F0BD4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8ED91-27E7-B3DD-2EC5-6098C763D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FDFD3-8884-3793-4953-797A8F8BF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F9D6-FAD7-B77E-E942-4E6FDB53B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27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95056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1151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F4C11-9E9C-E4DA-5CB1-95ED3AC1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D9070C-B5F7-B0A8-E493-9B5B5D73A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EA5E1-38CF-0E8D-314B-03EFF9754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49B27-793D-59ED-ADEA-26261AE90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E6642-EDDD-2970-7EBC-DCFBC01B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7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BAD5F-2575-4FD9-95BB-7BA32269E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A4805-EEF3-CB6E-1B10-1D11AD6184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54D97D-0B0A-2B57-6195-705B02A18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CEAF6-7FA4-3171-30FC-B2A695207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A10826-3381-80B7-1267-3B114108F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16E52-10F3-1B65-C32F-1B2794E9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5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0D2F3-79FB-EC75-F118-C5F7A2D5F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6C1CF-495C-E2EA-FB1A-1FD9A7D0A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1AF2B-901C-1103-5284-4CC976A157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442AC4-1148-88F8-B0C7-9DED5397A8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FF428C-D144-DF3F-EA20-8D3ED80B4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6627D-D3B7-17DB-4FDB-90A7BC5CC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B2CBC-23FD-3CC3-FA7E-3C93980A5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5C0B2-774C-36E4-6A13-91676C580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2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F2A76-E708-77AB-7CA5-F6B4CA31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ED112A-3841-401E-A9BE-0A7C65233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5609A5-5CBD-0D22-5288-1F42A7321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795273-76F6-1057-4E86-4C83C68D0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2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E68198-7554-EE18-4BC7-49A0A2EC2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52D781-6262-384C-8012-1F2098E4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7EF0B0-BB96-E150-CEC6-EC37FC917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5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44013-0F6C-C83A-4ED2-78B4ADCA2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43F12-6690-A8DD-0462-DE052D1EE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F763D-D5E2-B678-C054-C97E70FC9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7034E-B729-4598-D281-902EB43A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E7E30-FDDB-7EFF-C35D-A27D8BEB7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22C68-6E7B-1441-FB0D-ED88157A0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1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35B4A-141E-FF92-CE43-945508EAC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475BC3-D9ED-C198-A49A-FBC609F3A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FB795-4AE5-0205-92A3-451100A61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472BB-09A4-5876-61B2-03D9E1E8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BD5D5E-9446-007B-916E-E42A237D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D30FCF-A9C2-FBE7-7903-221E9E227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14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0678A1-A41D-0615-F26C-DD0975306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E46772-3857-9279-A67C-64990474E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CD786-0A3E-9281-5E33-F31A0F95D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5EF7B-7E4C-4F20-B95E-840193F1484A}" type="datetimeFigureOut">
              <a:rPr lang="en-US" smtClean="0"/>
              <a:t>5/9/2025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DFB05-C0E9-E4CE-BE39-920F9A3538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1ECA0-BF1F-10E4-4AC0-419373923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963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sei.anatel.gov.br/sei/modulos/pesquisa/md_pesq_documento_consulta_externa.php?8-74Kn1tDR89f1Q7RjX8EYU46IzCFD26Q9Xx5QNDbqYpl3GTYQBgjAyEFQC4aoa8bIhRcC0nnvkV6QuLs5Bj08FKpzgC0QMa1UrHjakTyBDValDQjuQD5qV4fWJ-OXiO" TargetMode="External"/><Relationship Id="rId3" Type="http://schemas.openxmlformats.org/officeDocument/2006/relationships/hyperlink" Target="https://www.miit.gov.cn/jgsj/wgj/bmgz/art/2024/art_9f1a1845eebf4cc0ac2cbb32532bf0fc.html" TargetMode="External"/><Relationship Id="rId7" Type="http://schemas.openxmlformats.org/officeDocument/2006/relationships/hyperlink" Target="https://telecomtalk.info/cabinet-approves-spectrum-refarming-5g-6g-services/988068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eur02.safelinks.protection.outlook.com/?url=https%3A%2F%2Fdocviewer.yandex.com%2Fview%2F0%2F%3Fpage%3D1%26*%3DzulKpTOGsjcpbKv2VLrzvWSnhjd7InVybCI6InlhLWRpc2stcHVibGljOi8vclFPMmJPY2c1eUN6UjFLeXBZUVFQL2l1emVRRnkrWXVESXZhMlpPUW9QNk0vc1BYVlE3eVI2YTJKSHVXNENBUXEvSjZicG1SeU9Kb25UM1ZvWG5EYWc9PTovNV%252FQnzExXzIwXzVfUkNDX1JlY29tbWVuZGF0aW9uXzFfMjEgKDIpLmRvY3giLCJ0aXRsZSI6IjVf0J8xMV8yMF81X1JDQ19SZWNvbW1lbmRhdGlvbl8xXzIxICgyKS5kb2N4Iiwibm9pZnJhbWUiOmZhbHNlLCJ1aWQiOiIwIiwidHMiOjE3MzExMTA3NTc3MTAsInl1IjoiNTE5MzIxMzcyMTY5ODE0MTY3NyJ9&amp;data=05%7C02%7Cerika.tejedor%40ericsson.com%7C7b197830a0494890ae9d08dd02224ae1%7C92e84cebfbfd47abbe52080c6b87953f%7C0%7C0%7C638669068627333838%7CUnknown%7CTWFpbGZsb3d8eyJFbXB0eU1hcGkiOnRydWUsIlYiOiIwLjAuMDAwMCIsIlAiOiJXaW4zMiIsIkFOIjoiTWFpbCIsIldUIjoyfQ%3D%3D%7C0%7C%7C%7C&amp;sdata=iZjFJANYgDLG8dE17MP9lf%2BFPGB%2FFb%2BTm9IrGPMAqJs%3D&amp;reserved=0" TargetMode="External"/><Relationship Id="rId5" Type="http://schemas.openxmlformats.org/officeDocument/2006/relationships/hyperlink" Target="https://www.zawya.com/en/press-release/companies-news/tdra-announces-the-allocation-of-the-600-mhz-and-6-ghz-bands-for-international-mobile-telecommunications-ez534c6l" TargetMode="External"/><Relationship Id="rId4" Type="http://schemas.openxmlformats.org/officeDocument/2006/relationships/hyperlink" Target="https://www.miit.gov.cn/jgsj/wgj/gzdt/art/2023/art_92c8962a03a44a37becc2963cb3c8df9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200 MHz channel bandwidth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6" y="4064"/>
            <a:ext cx="4912395" cy="586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TSG-RAN WG4 Meeting #115</a:t>
            </a:r>
          </a:p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Malta, MT, 19th – 23rd May, 2025</a:t>
            </a: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729194" y="-350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R4-2506912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>
            <a:normAutofit fontScale="92500"/>
          </a:bodyPr>
          <a:lstStyle/>
          <a:p>
            <a:r>
              <a:rPr lang="en-US" altLang="ja-JP" sz="2000" dirty="0"/>
              <a:t>KDDI, China Unicom, China Telecom, BT, Bouygues Telecom, Deutsche Telekom, KPN, Vodafone, Orange, </a:t>
            </a:r>
            <a:r>
              <a:rPr lang="en-US" altLang="ja-JP" sz="2000" dirty="0" err="1"/>
              <a:t>Odido</a:t>
            </a:r>
            <a:r>
              <a:rPr lang="en-US" altLang="ja-JP" sz="2000" dirty="0"/>
              <a:t>, Telefonica, Telenor, TIM, Telia Company, Spark NZ, Jio Platforms(JPL), Telstra, NTT Docomo, SoftBank, CKH IOD UK LTD,</a:t>
            </a:r>
            <a:r>
              <a:rPr lang="ja-JP" altLang="en-US" sz="2000" dirty="0"/>
              <a:t> </a:t>
            </a:r>
            <a:r>
              <a:rPr lang="en-US" altLang="ja-JP" sz="2000" dirty="0"/>
              <a:t>Ericsson, Huawei</a:t>
            </a: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212049"/>
            <a:ext cx="10515600" cy="5167312"/>
          </a:xfrm>
        </p:spPr>
        <p:txBody>
          <a:bodyPr>
            <a:normAutofit fontScale="62500" lnSpcReduction="20000"/>
          </a:bodyPr>
          <a:lstStyle/>
          <a:p>
            <a:r>
              <a:rPr lang="en-US" sz="2800" dirty="0"/>
              <a:t>China has identified the band 6425-7125 MHz for IMT, this came into effect 1</a:t>
            </a:r>
            <a:r>
              <a:rPr lang="en-US" sz="2800" baseline="30000" dirty="0"/>
              <a:t>st</a:t>
            </a:r>
            <a:r>
              <a:rPr lang="en-US" sz="2800" dirty="0"/>
              <a:t> July 2023, see </a:t>
            </a:r>
            <a:r>
              <a:rPr lang="en-US" altLang="zh-CN" dirty="0">
                <a:hlinkClick r:id="rId3"/>
              </a:rPr>
              <a:t>Chinese table of allocations</a:t>
            </a:r>
            <a:r>
              <a:rPr lang="en-US" altLang="zh-CN" dirty="0"/>
              <a:t> </a:t>
            </a:r>
            <a:r>
              <a:rPr lang="en-US" sz="2800" dirty="0"/>
              <a:t>and has given certainty that the band will be for 5G/6G, </a:t>
            </a:r>
            <a:r>
              <a:rPr lang="en-US" altLang="zh-CN" dirty="0">
                <a:hlinkClick r:id="rId4"/>
              </a:rPr>
              <a:t>here</a:t>
            </a:r>
            <a:r>
              <a:rPr lang="en-US" sz="2800" dirty="0"/>
              <a:t>.</a:t>
            </a:r>
          </a:p>
          <a:p>
            <a:r>
              <a:rPr lang="en-US" sz="2800" dirty="0"/>
              <a:t>UAE has added the </a:t>
            </a:r>
            <a:r>
              <a:rPr lang="en-US" sz="2700" dirty="0"/>
              <a:t>band 6425-7125 MHz to their IMT holdings expects actual operation to begin between the years 2025 and 2026 by 2025/2026, </a:t>
            </a:r>
            <a:r>
              <a:rPr lang="en-US" dirty="0">
                <a:hlinkClick r:id="rId5"/>
              </a:rPr>
              <a:t>here</a:t>
            </a:r>
            <a:r>
              <a:rPr lang="en-US" sz="2800" dirty="0"/>
              <a:t>. </a:t>
            </a:r>
          </a:p>
          <a:p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6"/>
              </a:rPr>
              <a:t>RCC Recommendation 1/21</a:t>
            </a:r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GB" sz="2800" dirty="0"/>
              <a:t>to harmonize the technical conditions for 6425-7125 MHz, including </a:t>
            </a:r>
            <a:r>
              <a:rPr lang="en-US" sz="2800" dirty="0"/>
              <a:t>channel used by 5G/IMT-2020 systems can consist of one or more adjacent frequency blocks but should not exceed 400 MHz</a:t>
            </a:r>
            <a:r>
              <a:rPr lang="en-GB" sz="2800" dirty="0"/>
              <a:t>.</a:t>
            </a:r>
          </a:p>
          <a:p>
            <a:r>
              <a:rPr lang="en-US" altLang="ja-JP" sz="2700" dirty="0"/>
              <a:t>T</a:t>
            </a:r>
            <a:r>
              <a:rPr lang="ja-JP" altLang="ja-JP" sz="2700" dirty="0">
                <a:effectLst/>
              </a:rPr>
              <a:t>he Indian Government decided to allocate the entire Upper 6 GHz band for IMT (3GPP n104), with different parts of the band being made available through to 2030, </a:t>
            </a:r>
            <a:r>
              <a:rPr lang="ja-JP" altLang="ja-JP" sz="2700" u="sng" dirty="0">
                <a:solidFill>
                  <a:srgbClr val="0563C1"/>
                </a:solidFill>
                <a:effectLst/>
                <a:hlinkClick r:id="rId7"/>
              </a:rPr>
              <a:t>Cabinet Approves Spectrum Refarming for 5G and Future 6G Services: Report</a:t>
            </a:r>
            <a:endParaRPr lang="ja-JP" altLang="ja-JP" sz="2700" dirty="0">
              <a:effectLst/>
            </a:endParaRPr>
          </a:p>
          <a:p>
            <a:r>
              <a:rPr lang="ja-JP" altLang="ja-JP" sz="2700" dirty="0">
                <a:effectLst/>
              </a:rPr>
              <a:t>Brazil's National Telecommunications Agency (Anatel) identified the upper 6 GHz for IMT in Jan, 2025 and has now announced a draft schedule for frequency auctions over the next decade (2026–2036) , including 6 GHz in 2026, </a:t>
            </a:r>
            <a:r>
              <a:rPr lang="en-US" altLang="ja-JP" sz="2700" dirty="0">
                <a:effectLst/>
              </a:rPr>
              <a:t>  </a:t>
            </a:r>
            <a:r>
              <a:rPr lang="en-US" altLang="ja-JP" sz="2700" u="sng" dirty="0">
                <a:solidFill>
                  <a:srgbClr val="0000FF"/>
                </a:solidFill>
                <a:effectLst/>
                <a:hlinkClick r:id="rId8"/>
              </a:rPr>
              <a:t>SEI/ANATEL - 13277590 - Draft Resolution</a:t>
            </a:r>
            <a:endParaRPr lang="en-US" sz="2700" i="1" dirty="0">
              <a:solidFill>
                <a:srgbClr val="FF0000"/>
              </a:solidFill>
            </a:endParaRPr>
          </a:p>
          <a:p>
            <a:endParaRPr lang="en-US" sz="2800" dirty="0"/>
          </a:p>
          <a:p>
            <a:r>
              <a:rPr lang="en-US" sz="2800" dirty="0"/>
              <a:t>The amount of spectrum for each operator in these markets is expected to be at least 200 </a:t>
            </a:r>
            <a:r>
              <a:rPr lang="en-US" sz="2800" dirty="0" err="1"/>
              <a:t>MHz.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200 MHz of spectrum per operat</a:t>
            </a:r>
            <a:r>
              <a:rPr lang="en-US" dirty="0"/>
              <a:t>or is also expected to be relevant for other markets.</a:t>
            </a:r>
            <a:endParaRPr lang="en-US" i="1" strike="sngStrike" dirty="0">
              <a:solidFill>
                <a:srgbClr val="FF0000"/>
              </a:solidFill>
            </a:endParaRPr>
          </a:p>
          <a:p>
            <a:endParaRPr lang="en-US" sz="2800" i="1" dirty="0">
              <a:solidFill>
                <a:srgbClr val="FF0000"/>
              </a:solidFill>
            </a:endParaRPr>
          </a:p>
          <a:p>
            <a:r>
              <a:rPr lang="en-US" sz="2800" dirty="0"/>
              <a:t>Certainty needs to be given to operators and regulators that 200 MHz channel bandwidth will be supported by 3GPP.</a:t>
            </a:r>
          </a:p>
        </p:txBody>
      </p:sp>
    </p:spTree>
    <p:extLst>
      <p:ext uri="{BB962C8B-B14F-4D97-AF65-F5344CB8AC3E}">
        <p14:creationId xmlns:p14="http://schemas.microsoft.com/office/powerpoint/2010/main" val="379536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Study technical areas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690688"/>
            <a:ext cx="10515600" cy="4351338"/>
          </a:xfrm>
        </p:spPr>
        <p:txBody>
          <a:bodyPr>
            <a:normAutofit fontScale="62500" lnSpcReduction="20000"/>
          </a:bodyPr>
          <a:lstStyle/>
          <a:p>
            <a:r>
              <a:rPr lang="en-US" sz="2800" dirty="0"/>
              <a:t>Sub-carrier spacing for 200MHz CBW</a:t>
            </a:r>
          </a:p>
          <a:p>
            <a:pPr lvl="1"/>
            <a:r>
              <a:rPr lang="en-US" sz="2533" dirty="0"/>
              <a:t>30kHz recommended</a:t>
            </a:r>
          </a:p>
          <a:p>
            <a:endParaRPr lang="en-US" sz="2800" dirty="0"/>
          </a:p>
          <a:p>
            <a:r>
              <a:rPr lang="en-US" sz="2800" dirty="0"/>
              <a:t>Transmission bandwidth configuration and guard bands</a:t>
            </a:r>
          </a:p>
          <a:p>
            <a:endParaRPr lang="en-US" sz="2800" dirty="0"/>
          </a:p>
          <a:p>
            <a:r>
              <a:rPr lang="en-US" sz="2800" dirty="0"/>
              <a:t>Correct scaling of emissions mask</a:t>
            </a:r>
          </a:p>
          <a:p>
            <a:endParaRPr lang="en-US" sz="2800" dirty="0"/>
          </a:p>
          <a:p>
            <a:r>
              <a:rPr lang="en-US" sz="2800" dirty="0"/>
              <a:t>FRC bandwidth</a:t>
            </a:r>
          </a:p>
          <a:p>
            <a:pPr lvl="1"/>
            <a:r>
              <a:rPr lang="en-US" sz="2533" dirty="0"/>
              <a:t>50MHz FRC could be defined for RX testing, since 20MHz FRC may lead to excessive test time</a:t>
            </a:r>
          </a:p>
          <a:p>
            <a:endParaRPr lang="en-US" sz="2800" dirty="0"/>
          </a:p>
          <a:p>
            <a:r>
              <a:rPr lang="en-US" sz="2800" dirty="0"/>
              <a:t>Impacts to RAN1/2 specification</a:t>
            </a:r>
          </a:p>
          <a:p>
            <a:pPr lvl="1"/>
            <a:r>
              <a:rPr lang="en-US" sz="2533" dirty="0"/>
              <a:t>RAN1 limit on number of PRBs</a:t>
            </a:r>
          </a:p>
          <a:p>
            <a:pPr lvl="1"/>
            <a:endParaRPr lang="en-US" sz="2533" dirty="0"/>
          </a:p>
          <a:p>
            <a:r>
              <a:rPr lang="en-US" sz="2800" dirty="0"/>
              <a:t>(In case 60kHz SCS would be selected, RAN4 demodulation requirements etc. needed)</a:t>
            </a:r>
          </a:p>
        </p:txBody>
      </p:sp>
    </p:spTree>
    <p:extLst>
      <p:ext uri="{BB962C8B-B14F-4D97-AF65-F5344CB8AC3E}">
        <p14:creationId xmlns:p14="http://schemas.microsoft.com/office/powerpoint/2010/main" val="280686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Way forward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2CD4BF-C6EC-4861-8E1D-EE8CF4D5F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/>
              <a:t>200 MHz channel bandwidth will be developed by 3GPP in Rel-20 considering n104.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54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5289</TotalTime>
  <Words>581</Words>
  <Application>Microsoft Office PowerPoint</Application>
  <PresentationFormat>ワイド画面</PresentationFormat>
  <Paragraphs>42</Paragraphs>
  <Slides>5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5</vt:i4>
      </vt:variant>
    </vt:vector>
  </HeadingPairs>
  <TitlesOfParts>
    <vt:vector size="14" baseType="lpstr">
      <vt:lpstr>Yu Gothic UI</vt:lpstr>
      <vt:lpstr>メイリオ</vt:lpstr>
      <vt:lpstr>游ゴシック</vt:lpstr>
      <vt:lpstr>Arial</vt:lpstr>
      <vt:lpstr>Calibri</vt:lpstr>
      <vt:lpstr>Calibri Light</vt:lpstr>
      <vt:lpstr>Wingdings</vt:lpstr>
      <vt:lpstr>Office Theme</vt:lpstr>
      <vt:lpstr>社内用</vt:lpstr>
      <vt:lpstr>WF on 200 MHz channel bandwidth</vt:lpstr>
      <vt:lpstr>Background</vt:lpstr>
      <vt:lpstr>Study technical areas</vt:lpstr>
      <vt:lpstr>Way forward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Erika</dc:creator>
  <cp:lastModifiedBy>Yasuki Suzuki</cp:lastModifiedBy>
  <cp:revision>61</cp:revision>
  <dcterms:created xsi:type="dcterms:W3CDTF">2024-11-11T16:52:08Z</dcterms:created>
  <dcterms:modified xsi:type="dcterms:W3CDTF">2025-05-09T08:56:20Z</dcterms:modified>
</cp:coreProperties>
</file>