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7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CDC72-436D-4A1C-8414-97AA06EF43CF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8A277-36ED-471E-B11B-F08FC500C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86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91D7B-587A-311F-4786-9A18D6C31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B04A8E-8B0E-5BAC-F484-A09205B698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64E669-DFEE-C29C-740B-0A23545B8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1C077-E5DF-41DB-371E-40D504526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8A277-36ED-471E-B11B-F08FC500C53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842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60C1D-38DB-BFCF-412A-77BC70C5C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FF458-9ADC-BED7-4D39-CD8296D71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D5ABA-2FAB-D3BB-D344-7FF3E80E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773AC-87B5-D05F-DE26-1442AEFFC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64342-878B-C089-AB51-B06BCB370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2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27193-6C96-68B8-5A7D-150730A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2D97A2-5957-A3E6-49F9-1F996C3CD5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74D69-0283-B4D3-BAD8-9DDEE087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136B5E-89E5-EDE0-822D-329629D9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56F70-8951-D65A-5B8A-F946B926E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55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78D749-7B26-6DA3-2FC9-A54B62CD4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35267-A715-B4BA-8310-F06AEE94C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CE6E1-06DF-60D8-9902-7A6FE3F98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45097-05FD-CDC3-306A-E0A95D981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EBB9A-408A-01D1-82AB-70271DD7D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43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8056F-B415-7D34-1E15-CD5CEE2E0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FA74-1403-3A19-1D21-6CD13840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F205A-0EC0-FB65-78CB-2BFBCBD17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B63D1-5194-1F5E-AB9F-DE03127A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4EBA0-21FA-B4D4-3B10-368FFD15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72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691B-D5D6-7D9A-6959-DDB394CA9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51E64-2D9F-433F-03DB-81243D79C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43681-F7A5-593F-9E87-584B96B5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E29FD-1C94-632A-6744-15B172E1C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66417-F429-E198-7E35-9164196D4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63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4428-1D44-E544-96D6-BF13DB1B7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9669E-03BE-720E-F26C-0FF16AC8F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11AF21-435A-4330-9E1E-ADE792C11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322F8B-B214-5516-E35E-D5051A4A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E1197-E098-2970-8558-0501CDBF6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20DC8-22FF-31F9-2ECD-78071FCF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38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1819A-FC56-7ABE-BD5E-D6F6A4A78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5250A-86D3-3267-51C5-986A98264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C5D7AA-0007-1CB7-DD95-1B2D6C09B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846C55-73B0-A295-BFBF-7FD13BE12A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A689E-0452-67F0-1DA9-C8667BAF99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C16230-EB75-5E8C-4243-A073745C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16DF3F-F69E-2271-CD39-87C1645C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CF3376-0219-70C7-B102-89A762627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36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D1171-22FC-7CAF-A62E-804BB639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6B16F2-57EC-A0E9-8695-FB5B579B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E7219-F6C3-2EEF-1B0E-055883463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E798CA-37E5-013C-8CAA-8A8244C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9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30AC57-3112-5A5E-B5AA-017D7F206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A1DED-7057-DB09-1BF8-0ADB9AF01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0B9DB-19E6-603F-0A7C-B222FDCC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3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42F5-E7A5-2938-023D-81C276BD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B22BA-5515-C233-10E5-1139810B8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7F0CE-25E0-E07C-3754-D34B8C83D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D3CD7-6B01-BDC3-7A16-DE39DEAB4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F5F17-4E39-91BC-F6D5-FDF416BC2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6B7-2B71-9C05-D4FE-4F210478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141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C5DE6-3A36-4EF7-8788-118FF5D9A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A3D1F-9090-604D-6E93-D29C6F7C8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18FFA-F391-B83A-229C-4D739D3D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36FA3F-7961-4A1B-6BAB-2A3C6D70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5D2BB-898F-DE04-8B74-F89B66D6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7D7A7-1EFD-F364-142C-4B6C2EECB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B5F94D-B17F-7CE4-BD72-ED80CAE1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8C174-857C-72AA-5F11-E5FE0767B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47510-9BE5-4E85-DE3E-2FEF962B8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3861A-2C9C-A0EC-7A79-7D07CA2C9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FA528-BB59-1179-079A-997A69394D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6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8FC27-4BCD-E801-5B70-C6DE1593D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following figures are for 36.108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A4A25-BDE9-F66F-259D-992E1E61F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4.3.1-1: Radiated and conducted reference points for </a:t>
            </a:r>
            <a:r>
              <a:rPr lang="en-GB" sz="18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SAN type 1-H</a:t>
            </a:r>
          </a:p>
          <a:p>
            <a:r>
              <a:rPr lang="en-US" sz="18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4.3.2-1: Radiated reference points for SAN type 1-O</a:t>
            </a:r>
            <a:endParaRPr lang="en-GB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982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BE5B-D4FF-42CB-4E4D-06619FF39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096211-97E8-6E35-E308-5CD80976BBF4}"/>
              </a:ext>
            </a:extLst>
          </p:cNvPr>
          <p:cNvSpPr/>
          <p:nvPr/>
        </p:nvSpPr>
        <p:spPr>
          <a:xfrm>
            <a:off x="267855" y="947854"/>
            <a:ext cx="11222181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63EB73-F096-E677-69DF-A1E2F4C31E48}"/>
              </a:ext>
            </a:extLst>
          </p:cNvPr>
          <p:cNvSpPr/>
          <p:nvPr/>
        </p:nvSpPr>
        <p:spPr>
          <a:xfrm>
            <a:off x="5107948" y="1291600"/>
            <a:ext cx="5204102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F27B34-70D7-1995-2FB0-50F139272151}"/>
              </a:ext>
            </a:extLst>
          </p:cNvPr>
          <p:cNvSpPr/>
          <p:nvPr/>
        </p:nvSpPr>
        <p:spPr>
          <a:xfrm>
            <a:off x="5558054" y="2430965"/>
            <a:ext cx="1430967" cy="313349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8B765-E4E0-560A-6F62-4A875059143D}"/>
              </a:ext>
            </a:extLst>
          </p:cNvPr>
          <p:cNvSpPr/>
          <p:nvPr/>
        </p:nvSpPr>
        <p:spPr>
          <a:xfrm>
            <a:off x="7804301" y="2419815"/>
            <a:ext cx="2326110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54727C-B1C8-5191-7AD1-91039BC3CB55}"/>
              </a:ext>
            </a:extLst>
          </p:cNvPr>
          <p:cNvSpPr/>
          <p:nvPr/>
        </p:nvSpPr>
        <p:spPr>
          <a:xfrm>
            <a:off x="7935710" y="2575932"/>
            <a:ext cx="1116990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04013A-BFB8-753D-11C0-3AC4F06A0F8B}"/>
              </a:ext>
            </a:extLst>
          </p:cNvPr>
          <p:cNvSpPr/>
          <p:nvPr/>
        </p:nvSpPr>
        <p:spPr>
          <a:xfrm>
            <a:off x="9184109" y="2575932"/>
            <a:ext cx="854168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1" y="1237246"/>
            <a:ext cx="4528781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 for regenerative payload)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9E00C-6E17-CBB0-2C91-027EF99FFE4F}"/>
              </a:ext>
            </a:extLst>
          </p:cNvPr>
          <p:cNvSpPr txBox="1"/>
          <p:nvPr/>
        </p:nvSpPr>
        <p:spPr>
          <a:xfrm>
            <a:off x="5563457" y="3391818"/>
            <a:ext cx="1379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Transceiver Unit Array (TRXUA) </a:t>
            </a:r>
          </a:p>
          <a:p>
            <a:pPr algn="ctr"/>
            <a:r>
              <a:rPr lang="en-GB" sz="1400" dirty="0"/>
              <a:t>1 to 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81AF6A-1A52-D732-6271-8CF261F2FF57}"/>
              </a:ext>
            </a:extLst>
          </p:cNvPr>
          <p:cNvCxnSpPr/>
          <p:nvPr/>
        </p:nvCxnSpPr>
        <p:spPr>
          <a:xfrm>
            <a:off x="6976301" y="2986169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9154579-B73D-418E-BFDD-C94680A2FE58}"/>
              </a:ext>
            </a:extLst>
          </p:cNvPr>
          <p:cNvCxnSpPr/>
          <p:nvPr/>
        </p:nvCxnSpPr>
        <p:spPr>
          <a:xfrm>
            <a:off x="6976301" y="3549128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9EDB8DF-CEE6-995E-DAEF-E7FAA91F908E}"/>
              </a:ext>
            </a:extLst>
          </p:cNvPr>
          <p:cNvCxnSpPr/>
          <p:nvPr/>
        </p:nvCxnSpPr>
        <p:spPr>
          <a:xfrm>
            <a:off x="6976301" y="4912811"/>
            <a:ext cx="828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D3E0478-1C68-2748-2206-359CCE4A541B}"/>
              </a:ext>
            </a:extLst>
          </p:cNvPr>
          <p:cNvCxnSpPr/>
          <p:nvPr/>
        </p:nvCxnSpPr>
        <p:spPr>
          <a:xfrm>
            <a:off x="7410795" y="2401527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3EC69BB-42A5-35AB-689B-CD1DF8E386DF}"/>
              </a:ext>
            </a:extLst>
          </p:cNvPr>
          <p:cNvSpPr txBox="1"/>
          <p:nvPr/>
        </p:nvSpPr>
        <p:spPr>
          <a:xfrm>
            <a:off x="6621289" y="1695009"/>
            <a:ext cx="158984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Array Boundary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68D185-0704-C131-2ECF-D5905BF1BD54}"/>
              </a:ext>
            </a:extLst>
          </p:cNvPr>
          <p:cNvSpPr txBox="1"/>
          <p:nvPr/>
        </p:nvSpPr>
        <p:spPr>
          <a:xfrm>
            <a:off x="7887121" y="3389035"/>
            <a:ext cx="121416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Radio</a:t>
            </a:r>
          </a:p>
          <a:p>
            <a:pPr algn="ctr"/>
            <a:r>
              <a:rPr lang="en-GB" sz="1400" dirty="0"/>
              <a:t>Distribution</a:t>
            </a:r>
          </a:p>
          <a:p>
            <a:pPr algn="ctr"/>
            <a:r>
              <a:rPr lang="en-GB" sz="1400" dirty="0"/>
              <a:t>Network</a:t>
            </a:r>
          </a:p>
          <a:p>
            <a:pPr algn="ctr"/>
            <a:r>
              <a:rPr lang="en-GB" sz="1400" dirty="0"/>
              <a:t>(RDN)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F57D77-C1E0-2697-B876-9B5271811317}"/>
              </a:ext>
            </a:extLst>
          </p:cNvPr>
          <p:cNvSpPr txBox="1"/>
          <p:nvPr/>
        </p:nvSpPr>
        <p:spPr>
          <a:xfrm>
            <a:off x="9052700" y="3410046"/>
            <a:ext cx="107771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Antenna</a:t>
            </a:r>
          </a:p>
          <a:p>
            <a:pPr algn="ctr"/>
            <a:r>
              <a:rPr lang="en-GB" sz="1400" dirty="0"/>
              <a:t>Array</a:t>
            </a:r>
          </a:p>
          <a:p>
            <a:pPr algn="ctr"/>
            <a:r>
              <a:rPr lang="en-GB" sz="1400" dirty="0"/>
              <a:t>(AA)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2EF2798-2EDE-EC47-99C6-EFC65B55D081}"/>
              </a:ext>
            </a:extLst>
          </p:cNvPr>
          <p:cNvSpPr/>
          <p:nvPr/>
        </p:nvSpPr>
        <p:spPr>
          <a:xfrm>
            <a:off x="7330743" y="2884518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A59F4F3-A2FC-B1E3-9876-08A77971D7A4}"/>
              </a:ext>
            </a:extLst>
          </p:cNvPr>
          <p:cNvSpPr/>
          <p:nvPr/>
        </p:nvSpPr>
        <p:spPr>
          <a:xfrm>
            <a:off x="7348511" y="3469161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93921-38AC-1C0D-C5B1-5113C5F02B82}"/>
              </a:ext>
            </a:extLst>
          </p:cNvPr>
          <p:cNvSpPr/>
          <p:nvPr/>
        </p:nvSpPr>
        <p:spPr>
          <a:xfrm>
            <a:off x="7356332" y="4814556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F600CFD-4090-0472-B742-6FD9E9586E29}"/>
              </a:ext>
            </a:extLst>
          </p:cNvPr>
          <p:cNvCxnSpPr>
            <a:cxnSpLocks/>
          </p:cNvCxnSpPr>
          <p:nvPr/>
        </p:nvCxnSpPr>
        <p:spPr>
          <a:xfrm>
            <a:off x="7186297" y="3860731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F409622-40F3-082C-7B3D-009D20B99E24}"/>
              </a:ext>
            </a:extLst>
          </p:cNvPr>
          <p:cNvCxnSpPr>
            <a:cxnSpLocks/>
          </p:cNvCxnSpPr>
          <p:nvPr/>
        </p:nvCxnSpPr>
        <p:spPr>
          <a:xfrm>
            <a:off x="7607439" y="3858787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4967176-838F-8E29-1328-576FA763E8CB}"/>
              </a:ext>
            </a:extLst>
          </p:cNvPr>
          <p:cNvSpPr txBox="1"/>
          <p:nvPr/>
        </p:nvSpPr>
        <p:spPr>
          <a:xfrm>
            <a:off x="6988272" y="2703946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D53F3FB-F945-3E87-9E53-C3FA1FB212F8}"/>
              </a:ext>
            </a:extLst>
          </p:cNvPr>
          <p:cNvSpPr txBox="1"/>
          <p:nvPr/>
        </p:nvSpPr>
        <p:spPr>
          <a:xfrm>
            <a:off x="6970432" y="3255023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AC863F-3611-5E34-6432-BC535E35E174}"/>
              </a:ext>
            </a:extLst>
          </p:cNvPr>
          <p:cNvSpPr txBox="1"/>
          <p:nvPr/>
        </p:nvSpPr>
        <p:spPr>
          <a:xfrm>
            <a:off x="6981495" y="4643498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130B6FA-8B7C-26E6-77DE-B140EB708D95}"/>
              </a:ext>
            </a:extLst>
          </p:cNvPr>
          <p:cNvSpPr txBox="1"/>
          <p:nvPr/>
        </p:nvSpPr>
        <p:spPr>
          <a:xfrm>
            <a:off x="6512257" y="5421451"/>
            <a:ext cx="153649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TAB</a:t>
            </a:r>
          </a:p>
          <a:p>
            <a:pPr algn="ctr"/>
            <a:r>
              <a:rPr lang="en-GB" sz="1430" dirty="0"/>
              <a:t>Connector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63F181A-BD1C-594F-FDD6-9BECE5DA919B}"/>
              </a:ext>
            </a:extLst>
          </p:cNvPr>
          <p:cNvCxnSpPr/>
          <p:nvPr/>
        </p:nvCxnSpPr>
        <p:spPr>
          <a:xfrm flipV="1">
            <a:off x="7071659" y="5011066"/>
            <a:ext cx="259084" cy="475334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A1DA682-631C-8BFB-ABE5-C46D4FA7B84E}"/>
              </a:ext>
            </a:extLst>
          </p:cNvPr>
          <p:cNvCxnSpPr/>
          <p:nvPr/>
        </p:nvCxnSpPr>
        <p:spPr>
          <a:xfrm>
            <a:off x="10441775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74B018-FB6F-CD6E-B99D-397899DD09F7}"/>
              </a:ext>
            </a:extLst>
          </p:cNvPr>
          <p:cNvSpPr txBox="1"/>
          <p:nvPr/>
        </p:nvSpPr>
        <p:spPr>
          <a:xfrm>
            <a:off x="7965967" y="5597753"/>
            <a:ext cx="20858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Composite Antenna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  (with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 for transparent payload)</a:t>
            </a:r>
          </a:p>
        </p:txBody>
      </p:sp>
    </p:spTree>
    <p:extLst>
      <p:ext uri="{BB962C8B-B14F-4D97-AF65-F5344CB8AC3E}">
        <p14:creationId xmlns:p14="http://schemas.microsoft.com/office/powerpoint/2010/main" val="8502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29293F-A6A0-50BD-1238-A18DDD538C9D}"/>
              </a:ext>
            </a:extLst>
          </p:cNvPr>
          <p:cNvSpPr/>
          <p:nvPr/>
        </p:nvSpPr>
        <p:spPr>
          <a:xfrm>
            <a:off x="267855" y="947854"/>
            <a:ext cx="11229494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943F76-A637-F633-F5BD-B84FB744E1B8}"/>
              </a:ext>
            </a:extLst>
          </p:cNvPr>
          <p:cNvSpPr/>
          <p:nvPr/>
        </p:nvSpPr>
        <p:spPr>
          <a:xfrm>
            <a:off x="5111989" y="1305410"/>
            <a:ext cx="5208697" cy="460473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BC3E8-59FC-9A73-D439-A2FA25E4219C}"/>
              </a:ext>
            </a:extLst>
          </p:cNvPr>
          <p:cNvSpPr/>
          <p:nvPr/>
        </p:nvSpPr>
        <p:spPr>
          <a:xfrm>
            <a:off x="5957457" y="2575932"/>
            <a:ext cx="141316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A0868C-266B-70CC-4396-ACDBDA40F8DB}"/>
              </a:ext>
            </a:extLst>
          </p:cNvPr>
          <p:cNvSpPr/>
          <p:nvPr/>
        </p:nvSpPr>
        <p:spPr>
          <a:xfrm>
            <a:off x="5560291" y="2419815"/>
            <a:ext cx="4596112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B3697A-AB22-61C3-C82A-1F7E83FE6290}"/>
              </a:ext>
            </a:extLst>
          </p:cNvPr>
          <p:cNvSpPr/>
          <p:nvPr/>
        </p:nvSpPr>
        <p:spPr>
          <a:xfrm>
            <a:off x="7511011" y="2575932"/>
            <a:ext cx="147764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631175-2EC9-3E8F-1A5C-9A7CDAD90EB0}"/>
              </a:ext>
            </a:extLst>
          </p:cNvPr>
          <p:cNvSpPr/>
          <p:nvPr/>
        </p:nvSpPr>
        <p:spPr>
          <a:xfrm>
            <a:off x="9129119" y="2575932"/>
            <a:ext cx="899492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073C9C-EC3F-A835-0082-290665F2EE3F}"/>
              </a:ext>
            </a:extLst>
          </p:cNvPr>
          <p:cNvSpPr txBox="1"/>
          <p:nvPr/>
        </p:nvSpPr>
        <p:spPr>
          <a:xfrm>
            <a:off x="5933720" y="3417089"/>
            <a:ext cx="141527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Unit Array (TRXUA) </a:t>
            </a:r>
          </a:p>
          <a:p>
            <a:pPr algn="ctr"/>
            <a:r>
              <a:rPr lang="en-GB" sz="1430" dirty="0"/>
              <a:t>1 to 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956518-8903-FD80-773D-452E474D64D9}"/>
              </a:ext>
            </a:extLst>
          </p:cNvPr>
          <p:cNvSpPr txBox="1"/>
          <p:nvPr/>
        </p:nvSpPr>
        <p:spPr>
          <a:xfrm>
            <a:off x="7462639" y="3428751"/>
            <a:ext cx="1502198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Radio</a:t>
            </a:r>
          </a:p>
          <a:p>
            <a:pPr algn="ctr"/>
            <a:r>
              <a:rPr lang="en-GB" sz="1430" dirty="0"/>
              <a:t>Distribution</a:t>
            </a:r>
          </a:p>
          <a:p>
            <a:pPr algn="ctr"/>
            <a:r>
              <a:rPr lang="en-GB" sz="1430" dirty="0"/>
              <a:t>Network</a:t>
            </a:r>
          </a:p>
          <a:p>
            <a:pPr algn="ctr"/>
            <a:r>
              <a:rPr lang="en-GB" sz="1430" dirty="0"/>
              <a:t>(RDN)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2EA618-FAF1-E326-0A4D-C7D20539CBD7}"/>
              </a:ext>
            </a:extLst>
          </p:cNvPr>
          <p:cNvSpPr txBox="1"/>
          <p:nvPr/>
        </p:nvSpPr>
        <p:spPr>
          <a:xfrm>
            <a:off x="9057639" y="3423280"/>
            <a:ext cx="10424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Antenna</a:t>
            </a:r>
          </a:p>
          <a:p>
            <a:pPr algn="ctr"/>
            <a:r>
              <a:rPr lang="en-GB" sz="1430" dirty="0"/>
              <a:t>Array</a:t>
            </a:r>
          </a:p>
          <a:p>
            <a:pPr algn="ctr"/>
            <a:r>
              <a:rPr lang="en-GB" sz="1430" dirty="0"/>
              <a:t>(AA)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D01005E-6122-06FA-CF86-AC242A4FE7CD}"/>
              </a:ext>
            </a:extLst>
          </p:cNvPr>
          <p:cNvCxnSpPr/>
          <p:nvPr/>
        </p:nvCxnSpPr>
        <p:spPr>
          <a:xfrm>
            <a:off x="10484969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8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((with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 for transparent payload)</a:t>
            </a:r>
          </a:p>
        </p:txBody>
      </p:sp>
      <p:cxnSp>
        <p:nvCxnSpPr>
          <p:cNvPr id="43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2" y="1237246"/>
            <a:ext cx="428695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 for regenerative payload</a:t>
            </a:r>
          </a:p>
        </p:txBody>
      </p:sp>
      <p:sp>
        <p:nvSpPr>
          <p:cNvPr id="45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</p:spTree>
    <p:extLst>
      <p:ext uri="{BB962C8B-B14F-4D97-AF65-F5344CB8AC3E}">
        <p14:creationId xmlns:p14="http://schemas.microsoft.com/office/powerpoint/2010/main" val="2307768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Microsoft Office PowerPoint</Application>
  <PresentationFormat>Widescreen</PresentationFormat>
  <Paragraphs>51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Times New Roman</vt:lpstr>
      <vt:lpstr>Office Theme</vt:lpstr>
      <vt:lpstr>The following figures are for 36.108</vt:lpstr>
      <vt:lpstr>PowerPoint Presentation</vt:lpstr>
      <vt:lpstr>PowerPoint Presentation</vt:lpstr>
    </vt:vector>
  </TitlesOfParts>
  <Company>NEC Europe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Nader Zein</dc:creator>
  <cp:lastModifiedBy>NEC</cp:lastModifiedBy>
  <cp:revision>15</cp:revision>
  <dcterms:created xsi:type="dcterms:W3CDTF">2025-02-03T13:20:49Z</dcterms:created>
  <dcterms:modified xsi:type="dcterms:W3CDTF">2025-04-09T12:27:58Z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78005ce-31f4-4f90-bc26-ec23758efcb0_Enabled">
    <vt:lpwstr>true</vt:lpwstr>
  </property>
  <property fmtid="{D5CDD505-2E9C-101B-9397-08002B2CF9AE}" pid="3" name="MSIP_Label_278005ce-31f4-4f90-bc26-ec23758efcb0_SetDate">
    <vt:lpwstr>2025-02-03T13:53:00Z</vt:lpwstr>
  </property>
  <property fmtid="{D5CDD505-2E9C-101B-9397-08002B2CF9AE}" pid="4" name="MSIP_Label_278005ce-31f4-4f90-bc26-ec23758efcb0_Method">
    <vt:lpwstr>Standard</vt:lpwstr>
  </property>
  <property fmtid="{D5CDD505-2E9C-101B-9397-08002B2CF9AE}" pid="5" name="MSIP_Label_278005ce-31f4-4f90-bc26-ec23758efcb0_Name">
    <vt:lpwstr>General</vt:lpwstr>
  </property>
  <property fmtid="{D5CDD505-2E9C-101B-9397-08002B2CF9AE}" pid="6" name="MSIP_Label_278005ce-31f4-4f90-bc26-ec23758efcb0_SiteId">
    <vt:lpwstr>6d49d47f-3280-4627-8c09-4450bafd1a23</vt:lpwstr>
  </property>
  <property fmtid="{D5CDD505-2E9C-101B-9397-08002B2CF9AE}" pid="7" name="MSIP_Label_278005ce-31f4-4f90-bc26-ec23758efcb0_ActionId">
    <vt:lpwstr>4b51c6d2-163a-4db3-af22-10dce1f2211e</vt:lpwstr>
  </property>
  <property fmtid="{D5CDD505-2E9C-101B-9397-08002B2CF9AE}" pid="8" name="MSIP_Label_278005ce-31f4-4f90-bc26-ec23758efcb0_ContentBits">
    <vt:lpwstr>0</vt:lpwstr>
  </property>
</Properties>
</file>