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4" r:id="rId2"/>
    <p:sldId id="267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94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der Zein" userId="83799b32-3a06-46ef-b395-f8c39fd1b1d9" providerId="ADAL" clId="{D8E79285-F4E1-4EF7-B15F-3496B9D265C2}"/>
    <pc:docChg chg="modSld">
      <pc:chgData name="Nader Zein" userId="83799b32-3a06-46ef-b395-f8c39fd1b1d9" providerId="ADAL" clId="{D8E79285-F4E1-4EF7-B15F-3496B9D265C2}" dt="2025-04-09T12:15:54.611" v="7"/>
      <pc:docMkLst>
        <pc:docMk/>
      </pc:docMkLst>
      <pc:sldChg chg="modSp mod">
        <pc:chgData name="Nader Zein" userId="83799b32-3a06-46ef-b395-f8c39fd1b1d9" providerId="ADAL" clId="{D8E79285-F4E1-4EF7-B15F-3496B9D265C2}" dt="2025-04-09T12:15:54.611" v="7"/>
        <pc:sldMkLst>
          <pc:docMk/>
          <pc:sldMk cId="735982830" sldId="264"/>
        </pc:sldMkLst>
        <pc:spChg chg="mod">
          <ac:chgData name="Nader Zein" userId="83799b32-3a06-46ef-b395-f8c39fd1b1d9" providerId="ADAL" clId="{D8E79285-F4E1-4EF7-B15F-3496B9D265C2}" dt="2025-04-09T12:12:30.696" v="1" actId="20577"/>
          <ac:spMkLst>
            <pc:docMk/>
            <pc:sldMk cId="735982830" sldId="264"/>
            <ac:spMk id="2" creationId="{FEC8FC27-4BCD-E801-5B70-C6DE1593D05B}"/>
          </ac:spMkLst>
        </pc:spChg>
        <pc:spChg chg="mod">
          <ac:chgData name="Nader Zein" userId="83799b32-3a06-46ef-b395-f8c39fd1b1d9" providerId="ADAL" clId="{D8E79285-F4E1-4EF7-B15F-3496B9D265C2}" dt="2025-04-09T12:15:54.611" v="7"/>
          <ac:spMkLst>
            <pc:docMk/>
            <pc:sldMk cId="735982830" sldId="264"/>
            <ac:spMk id="3" creationId="{A52A4A25-BDE9-F66F-259D-992E1E61FEDD}"/>
          </ac:spMkLst>
        </pc:spChg>
      </pc:sldChg>
      <pc:sldChg chg="modSp mod">
        <pc:chgData name="Nader Zein" userId="83799b32-3a06-46ef-b395-f8c39fd1b1d9" providerId="ADAL" clId="{D8E79285-F4E1-4EF7-B15F-3496B9D265C2}" dt="2025-04-09T12:13:01.586" v="3" actId="13926"/>
        <pc:sldMkLst>
          <pc:docMk/>
          <pc:sldMk cId="85022400" sldId="267"/>
        </pc:sldMkLst>
        <pc:spChg chg="mod">
          <ac:chgData name="Nader Zein" userId="83799b32-3a06-46ef-b395-f8c39fd1b1d9" providerId="ADAL" clId="{D8E79285-F4E1-4EF7-B15F-3496B9D265C2}" dt="2025-04-09T12:12:53.285" v="2" actId="13926"/>
          <ac:spMkLst>
            <pc:docMk/>
            <pc:sldMk cId="85022400" sldId="267"/>
            <ac:spMk id="13" creationId="{A50F6DD1-39C2-34B2-3CDC-E7B0DA6820A2}"/>
          </ac:spMkLst>
        </pc:spChg>
        <pc:spChg chg="mod">
          <ac:chgData name="Nader Zein" userId="83799b32-3a06-46ef-b395-f8c39fd1b1d9" providerId="ADAL" clId="{D8E79285-F4E1-4EF7-B15F-3496B9D265C2}" dt="2025-04-09T12:13:01.586" v="3" actId="13926"/>
          <ac:spMkLst>
            <pc:docMk/>
            <pc:sldMk cId="85022400" sldId="267"/>
            <ac:spMk id="23" creationId="{7C39BF8B-B57B-3EB5-8E0C-40A09F649691}"/>
          </ac:spMkLst>
        </pc:spChg>
      </pc:sldChg>
      <pc:sldChg chg="modSp mod">
        <pc:chgData name="Nader Zein" userId="83799b32-3a06-46ef-b395-f8c39fd1b1d9" providerId="ADAL" clId="{D8E79285-F4E1-4EF7-B15F-3496B9D265C2}" dt="2025-04-09T12:13:21.557" v="5" actId="13926"/>
        <pc:sldMkLst>
          <pc:docMk/>
          <pc:sldMk cId="2307768505" sldId="269"/>
        </pc:sldMkLst>
        <pc:spChg chg="mod">
          <ac:chgData name="Nader Zein" userId="83799b32-3a06-46ef-b395-f8c39fd1b1d9" providerId="ADAL" clId="{D8E79285-F4E1-4EF7-B15F-3496B9D265C2}" dt="2025-04-09T12:13:13.843" v="4" actId="13926"/>
          <ac:spMkLst>
            <pc:docMk/>
            <pc:sldMk cId="2307768505" sldId="269"/>
            <ac:spMk id="40" creationId="{7C39BF8B-B57B-3EB5-8E0C-40A09F649691}"/>
          </ac:spMkLst>
        </pc:spChg>
        <pc:spChg chg="mod">
          <ac:chgData name="Nader Zein" userId="83799b32-3a06-46ef-b395-f8c39fd1b1d9" providerId="ADAL" clId="{D8E79285-F4E1-4EF7-B15F-3496B9D265C2}" dt="2025-04-09T12:13:21.557" v="5" actId="13926"/>
          <ac:spMkLst>
            <pc:docMk/>
            <pc:sldMk cId="2307768505" sldId="269"/>
            <ac:spMk id="44" creationId="{A50F6DD1-39C2-34B2-3CDC-E7B0DA6820A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CDC72-436D-4A1C-8414-97AA06EF43CF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8A277-36ED-471E-B11B-F08FC500C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86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891D7B-587A-311F-4786-9A18D6C31B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B04A8E-8B0E-5BAC-F484-A09205B698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64E669-DFEE-C29C-740B-0A23545B86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61C077-E5DF-41DB-371E-40D504526F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C8A277-36ED-471E-B11B-F08FC500C536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842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60C1D-38DB-BFCF-412A-77BC70C5CE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FF458-9ADC-BED7-4D39-CD8296D71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D5ABA-2FAB-D3BB-D344-7FF3E80E1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3773AC-87B5-D05F-DE26-1442AEFFC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64342-878B-C089-AB51-B06BCB370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23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27193-6C96-68B8-5A7D-150730A94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2D97A2-5957-A3E6-49F9-1F996C3CD5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74D69-0283-B4D3-BAD8-9DDEE0878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136B5E-89E5-EDE0-822D-329629D914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956F70-8951-D65A-5B8A-F946B926E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655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078D749-7B26-6DA3-2FC9-A54B62CD47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B35267-A715-B4BA-8310-F06AEE94C0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CE6E1-06DF-60D8-9902-7A6FE3F984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45097-05FD-CDC3-306A-E0A95D981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EBB9A-408A-01D1-82AB-70271DD7D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439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8056F-B415-7D34-1E15-CD5CEE2E0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ECFA74-1403-3A19-1D21-6CD138400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4F205A-0EC0-FB65-78CB-2BFBCBD17F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2B63D1-5194-1F5E-AB9F-DE03127A6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44EBA0-21FA-B4D4-3B10-368FFD154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72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0691B-D5D6-7D9A-6959-DDB394CA9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F51E64-2D9F-433F-03DB-81243D79C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43681-F7A5-593F-9E87-584B96B56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9E29FD-1C94-632A-6744-15B172E1C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66417-F429-E198-7E35-9164196D4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63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64428-1D44-E544-96D6-BF13DB1B7C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9669E-03BE-720E-F26C-0FF16AC8F4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11AF21-435A-4330-9E1E-ADE792C110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322F8B-B214-5516-E35E-D5051A4A5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DE1197-E098-2970-8558-0501CDBF6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320DC8-22FF-31F9-2ECD-78071FCFD6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7382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1819A-FC56-7ABE-BD5E-D6F6A4A78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5250A-86D3-3267-51C5-986A982640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C5D7AA-0007-1CB7-DD95-1B2D6C09B8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846C55-73B0-A295-BFBF-7FD13BE12A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BA689E-0452-67F0-1DA9-C8667BAF99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7C16230-EB75-5E8C-4243-A073745C4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E16DF3F-F69E-2271-CD39-87C1645C9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CF3376-0219-70C7-B102-89A762627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367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BD1171-22FC-7CAF-A62E-804BB6392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6B16F2-57EC-A0E9-8695-FB5B579B4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E7219-F6C3-2EEF-1B0E-055883463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E798CA-37E5-013C-8CAA-8A8244C39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79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30AC57-3112-5A5E-B5AA-017D7F206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24A1DED-7057-DB09-1BF8-0ADB9AF01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0B9DB-19E6-603F-0A7C-B222FDCCE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30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F42F5-E7A5-2938-023D-81C276BD2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B22BA-5515-C233-10E5-1139810B80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7F0CE-25E0-E07C-3754-D34B8C83DD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ED3CD7-6B01-BDC3-7A16-DE39DEAB44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4F5F17-4E39-91BC-F6D5-FDF416BC2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EEF6B7-2B71-9C05-D4FE-4F210478D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1141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6C5DE6-3A36-4EF7-8788-118FF5D9A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7A3D1F-9090-604D-6E93-D29C6F7C8B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918FFA-F391-B83A-229C-4D739D3DA5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36FA3F-7961-4A1B-6BAB-2A3C6D704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35D2BB-898F-DE04-8B74-F89B66D69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F7D7A7-1EFD-F364-142C-4B6C2EECB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7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9B5F94D-B17F-7CE4-BD72-ED80CAE1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B8C174-857C-72AA-5F11-E5FE0767B6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47510-9BE5-4E85-DE3E-2FEF962B86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CC721B-42E4-47CC-85BE-E5724292E422}" type="datetimeFigureOut">
              <a:rPr lang="en-GB" smtClean="0"/>
              <a:t>09/04/2025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53861A-2C9C-A0EC-7A79-7D07CA2C95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AFA528-BB59-1179-079A-997A69394D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4936C4-43AC-4C8A-BC69-AE3B3A4DEBF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36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8FC27-4BCD-E801-5B70-C6DE1593D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following figures are for 38.108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A4A25-BDE9-F66F-259D-992E1E61FE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Figure 4.3.1-1: Radiated and conducted reference points for </a:t>
            </a:r>
            <a:r>
              <a:rPr lang="en-GB" sz="1800" b="1" i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SAN type 1-H</a:t>
            </a:r>
            <a:endParaRPr lang="en-GB" sz="1800" b="1" dirty="0">
              <a:effectLst/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Figure 4.3.2-1: Radiated reference points for 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SAN type 1-O</a:t>
            </a:r>
            <a:r>
              <a:rPr lang="en-US" sz="18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and </a:t>
            </a:r>
            <a:r>
              <a:rPr lang="en-US" sz="1800" b="1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SAN type 2-O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5982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1BE5B-D4FF-42CB-4E4D-06619FF39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096211-97E8-6E35-E308-5CD80976BBF4}"/>
              </a:ext>
            </a:extLst>
          </p:cNvPr>
          <p:cNvSpPr/>
          <p:nvPr/>
        </p:nvSpPr>
        <p:spPr>
          <a:xfrm>
            <a:off x="267855" y="947854"/>
            <a:ext cx="11222181" cy="5243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5FF6D8-ECEF-569F-0B28-4DF7AEAEB971}"/>
              </a:ext>
            </a:extLst>
          </p:cNvPr>
          <p:cNvSpPr/>
          <p:nvPr/>
        </p:nvSpPr>
        <p:spPr>
          <a:xfrm>
            <a:off x="2805734" y="1291600"/>
            <a:ext cx="1241388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63EB73-F096-E677-69DF-A1E2F4C31E48}"/>
              </a:ext>
            </a:extLst>
          </p:cNvPr>
          <p:cNvSpPr/>
          <p:nvPr/>
        </p:nvSpPr>
        <p:spPr>
          <a:xfrm>
            <a:off x="5107948" y="1291600"/>
            <a:ext cx="5204102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F27B34-70D7-1995-2FB0-50F139272151}"/>
              </a:ext>
            </a:extLst>
          </p:cNvPr>
          <p:cNvSpPr/>
          <p:nvPr/>
        </p:nvSpPr>
        <p:spPr>
          <a:xfrm>
            <a:off x="5558054" y="2430965"/>
            <a:ext cx="1430967" cy="3133493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08B765-E4E0-560A-6F62-4A875059143D}"/>
              </a:ext>
            </a:extLst>
          </p:cNvPr>
          <p:cNvSpPr/>
          <p:nvPr/>
        </p:nvSpPr>
        <p:spPr>
          <a:xfrm>
            <a:off x="7804301" y="2419815"/>
            <a:ext cx="2326110" cy="316694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A54727C-B1C8-5191-7AD1-91039BC3CB55}"/>
              </a:ext>
            </a:extLst>
          </p:cNvPr>
          <p:cNvSpPr/>
          <p:nvPr/>
        </p:nvSpPr>
        <p:spPr>
          <a:xfrm>
            <a:off x="7935710" y="2575932"/>
            <a:ext cx="1116990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F04013A-BFB8-753D-11C0-3AC4F06A0F8B}"/>
              </a:ext>
            </a:extLst>
          </p:cNvPr>
          <p:cNvSpPr/>
          <p:nvPr/>
        </p:nvSpPr>
        <p:spPr>
          <a:xfrm>
            <a:off x="9184109" y="2575932"/>
            <a:ext cx="854168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9A0BB4-5B4B-1B4C-12D8-AD2AAA84FD08}"/>
              </a:ext>
            </a:extLst>
          </p:cNvPr>
          <p:cNvSpPr txBox="1"/>
          <p:nvPr/>
        </p:nvSpPr>
        <p:spPr>
          <a:xfrm>
            <a:off x="3585629" y="979206"/>
            <a:ext cx="3147680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Access Node (SAN)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50F6DD1-39C2-34B2-3CDC-E7B0DA6820A2}"/>
              </a:ext>
            </a:extLst>
          </p:cNvPr>
          <p:cNvSpPr txBox="1"/>
          <p:nvPr/>
        </p:nvSpPr>
        <p:spPr>
          <a:xfrm>
            <a:off x="5099311" y="1237246"/>
            <a:ext cx="4528781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Payload </a:t>
            </a:r>
          </a:p>
          <a:p>
            <a:r>
              <a:rPr lang="en-GB" sz="1430" b="1" i="1" dirty="0"/>
              <a:t>(with </a:t>
            </a:r>
            <a:r>
              <a:rPr lang="en-GB" sz="1430" b="1" i="1" dirty="0" err="1"/>
              <a:t>gNB</a:t>
            </a:r>
            <a:r>
              <a:rPr lang="en-GB" sz="1430" b="1" i="1" dirty="0"/>
              <a:t> functions for regenerative payload)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9E00C-6E17-CBB0-2C91-027EF99FFE4F}"/>
              </a:ext>
            </a:extLst>
          </p:cNvPr>
          <p:cNvSpPr txBox="1"/>
          <p:nvPr/>
        </p:nvSpPr>
        <p:spPr>
          <a:xfrm>
            <a:off x="5563457" y="3391818"/>
            <a:ext cx="13797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Transceiver Unit Array (TRXUA) </a:t>
            </a:r>
          </a:p>
          <a:p>
            <a:pPr algn="ctr"/>
            <a:r>
              <a:rPr lang="en-GB" sz="1400" dirty="0"/>
              <a:t>1 to 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E22354A-5E28-FB53-96B6-0DBADD060C05}"/>
              </a:ext>
            </a:extLst>
          </p:cNvPr>
          <p:cNvSpPr txBox="1"/>
          <p:nvPr/>
        </p:nvSpPr>
        <p:spPr>
          <a:xfrm>
            <a:off x="2842429" y="3413675"/>
            <a:ext cx="120578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Satellite </a:t>
            </a:r>
            <a:r>
              <a:rPr lang="en-GB" sz="1430" b="1" dirty="0" err="1"/>
              <a:t>GateWay</a:t>
            </a:r>
            <a:endParaRPr lang="en-GB" sz="1430" b="1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306E79-953F-8632-5448-E7C084E2707A}"/>
              </a:ext>
            </a:extLst>
          </p:cNvPr>
          <p:cNvCxnSpPr>
            <a:cxnSpLocks/>
          </p:cNvCxnSpPr>
          <p:nvPr/>
        </p:nvCxnSpPr>
        <p:spPr>
          <a:xfrm>
            <a:off x="4047122" y="3687829"/>
            <a:ext cx="1060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F9C7887-BBC7-73CA-266C-C13DF921E0DF}"/>
              </a:ext>
            </a:extLst>
          </p:cNvPr>
          <p:cNvSpPr txBox="1"/>
          <p:nvPr/>
        </p:nvSpPr>
        <p:spPr>
          <a:xfrm>
            <a:off x="4053989" y="3423280"/>
            <a:ext cx="105113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Feeder</a:t>
            </a:r>
          </a:p>
          <a:p>
            <a:pPr algn="ctr"/>
            <a:r>
              <a:rPr lang="en-GB" sz="1430" dirty="0"/>
              <a:t>Link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D81AF6A-1A52-D732-6271-8CF261F2FF57}"/>
              </a:ext>
            </a:extLst>
          </p:cNvPr>
          <p:cNvCxnSpPr/>
          <p:nvPr/>
        </p:nvCxnSpPr>
        <p:spPr>
          <a:xfrm>
            <a:off x="6976301" y="2986169"/>
            <a:ext cx="8280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9154579-B73D-418E-BFDD-C94680A2FE58}"/>
              </a:ext>
            </a:extLst>
          </p:cNvPr>
          <p:cNvCxnSpPr/>
          <p:nvPr/>
        </p:nvCxnSpPr>
        <p:spPr>
          <a:xfrm>
            <a:off x="6976301" y="3549128"/>
            <a:ext cx="828000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9EDB8DF-CEE6-995E-DAEF-E7FAA91F908E}"/>
              </a:ext>
            </a:extLst>
          </p:cNvPr>
          <p:cNvCxnSpPr/>
          <p:nvPr/>
        </p:nvCxnSpPr>
        <p:spPr>
          <a:xfrm>
            <a:off x="6976301" y="4912811"/>
            <a:ext cx="82800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ED3E0478-1C68-2748-2206-359CCE4A541B}"/>
              </a:ext>
            </a:extLst>
          </p:cNvPr>
          <p:cNvCxnSpPr/>
          <p:nvPr/>
        </p:nvCxnSpPr>
        <p:spPr>
          <a:xfrm>
            <a:off x="7410795" y="2401527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73EC69BB-42A5-35AB-689B-CD1DF8E386DF}"/>
              </a:ext>
            </a:extLst>
          </p:cNvPr>
          <p:cNvSpPr txBox="1"/>
          <p:nvPr/>
        </p:nvSpPr>
        <p:spPr>
          <a:xfrm>
            <a:off x="6621289" y="1695009"/>
            <a:ext cx="158984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Transceiver Array Boundary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368D185-0704-C131-2ECF-D5905BF1BD54}"/>
              </a:ext>
            </a:extLst>
          </p:cNvPr>
          <p:cNvSpPr txBox="1"/>
          <p:nvPr/>
        </p:nvSpPr>
        <p:spPr>
          <a:xfrm>
            <a:off x="7887121" y="3389035"/>
            <a:ext cx="1214167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Radio</a:t>
            </a:r>
          </a:p>
          <a:p>
            <a:pPr algn="ctr"/>
            <a:r>
              <a:rPr lang="en-GB" sz="1400" dirty="0"/>
              <a:t>Distribution</a:t>
            </a:r>
          </a:p>
          <a:p>
            <a:pPr algn="ctr"/>
            <a:r>
              <a:rPr lang="en-GB" sz="1400" dirty="0"/>
              <a:t>Network</a:t>
            </a:r>
          </a:p>
          <a:p>
            <a:pPr algn="ctr"/>
            <a:r>
              <a:rPr lang="en-GB" sz="1400" dirty="0"/>
              <a:t>(RDN)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BF57D77-C1E0-2697-B876-9B5271811317}"/>
              </a:ext>
            </a:extLst>
          </p:cNvPr>
          <p:cNvSpPr txBox="1"/>
          <p:nvPr/>
        </p:nvSpPr>
        <p:spPr>
          <a:xfrm>
            <a:off x="9052700" y="3410046"/>
            <a:ext cx="107771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Antenna</a:t>
            </a:r>
          </a:p>
          <a:p>
            <a:pPr algn="ctr"/>
            <a:r>
              <a:rPr lang="en-GB" sz="1400" dirty="0"/>
              <a:t>Array</a:t>
            </a:r>
          </a:p>
          <a:p>
            <a:pPr algn="ctr"/>
            <a:r>
              <a:rPr lang="en-GB" sz="1400" dirty="0"/>
              <a:t>(AA)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2EF2798-2EDE-EC47-99C6-EFC65B55D081}"/>
              </a:ext>
            </a:extLst>
          </p:cNvPr>
          <p:cNvSpPr/>
          <p:nvPr/>
        </p:nvSpPr>
        <p:spPr>
          <a:xfrm>
            <a:off x="7330743" y="2884518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A59F4F3-A2FC-B1E3-9876-08A77971D7A4}"/>
              </a:ext>
            </a:extLst>
          </p:cNvPr>
          <p:cNvSpPr/>
          <p:nvPr/>
        </p:nvSpPr>
        <p:spPr>
          <a:xfrm>
            <a:off x="7348511" y="3469161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93921-38AC-1C0D-C5B1-5113C5F02B82}"/>
              </a:ext>
            </a:extLst>
          </p:cNvPr>
          <p:cNvSpPr/>
          <p:nvPr/>
        </p:nvSpPr>
        <p:spPr>
          <a:xfrm>
            <a:off x="7356332" y="4814556"/>
            <a:ext cx="160104" cy="19651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F600CFD-4090-0472-B742-6FD9E9586E29}"/>
              </a:ext>
            </a:extLst>
          </p:cNvPr>
          <p:cNvCxnSpPr>
            <a:cxnSpLocks/>
          </p:cNvCxnSpPr>
          <p:nvPr/>
        </p:nvCxnSpPr>
        <p:spPr>
          <a:xfrm>
            <a:off x="7186297" y="3860731"/>
            <a:ext cx="0" cy="670389"/>
          </a:xfrm>
          <a:prstGeom prst="line">
            <a:avLst/>
          </a:prstGeom>
          <a:ln w="381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F409622-40F3-082C-7B3D-009D20B99E24}"/>
              </a:ext>
            </a:extLst>
          </p:cNvPr>
          <p:cNvCxnSpPr>
            <a:cxnSpLocks/>
          </p:cNvCxnSpPr>
          <p:nvPr/>
        </p:nvCxnSpPr>
        <p:spPr>
          <a:xfrm>
            <a:off x="7607439" y="3858787"/>
            <a:ext cx="0" cy="670389"/>
          </a:xfrm>
          <a:prstGeom prst="line">
            <a:avLst/>
          </a:prstGeom>
          <a:ln w="38100"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24967176-838F-8E29-1328-576FA763E8CB}"/>
              </a:ext>
            </a:extLst>
          </p:cNvPr>
          <p:cNvSpPr txBox="1"/>
          <p:nvPr/>
        </p:nvSpPr>
        <p:spPr>
          <a:xfrm>
            <a:off x="6988272" y="2703946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D53F3FB-F945-3E87-9E53-C3FA1FB212F8}"/>
              </a:ext>
            </a:extLst>
          </p:cNvPr>
          <p:cNvSpPr txBox="1"/>
          <p:nvPr/>
        </p:nvSpPr>
        <p:spPr>
          <a:xfrm>
            <a:off x="6970432" y="3255023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2AC863F-3611-5E34-6432-BC535E35E174}"/>
              </a:ext>
            </a:extLst>
          </p:cNvPr>
          <p:cNvSpPr txBox="1"/>
          <p:nvPr/>
        </p:nvSpPr>
        <p:spPr>
          <a:xfrm>
            <a:off x="6981495" y="4643498"/>
            <a:ext cx="396668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#K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130B6FA-8B7C-26E6-77DE-B140EB708D95}"/>
              </a:ext>
            </a:extLst>
          </p:cNvPr>
          <p:cNvSpPr txBox="1"/>
          <p:nvPr/>
        </p:nvSpPr>
        <p:spPr>
          <a:xfrm>
            <a:off x="6512257" y="5421451"/>
            <a:ext cx="1536498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TAB</a:t>
            </a:r>
          </a:p>
          <a:p>
            <a:pPr algn="ctr"/>
            <a:r>
              <a:rPr lang="en-GB" sz="1430" dirty="0"/>
              <a:t>Connector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63F181A-BD1C-594F-FDD6-9BECE5DA919B}"/>
              </a:ext>
            </a:extLst>
          </p:cNvPr>
          <p:cNvCxnSpPr/>
          <p:nvPr/>
        </p:nvCxnSpPr>
        <p:spPr>
          <a:xfrm flipV="1">
            <a:off x="7071659" y="5011066"/>
            <a:ext cx="259084" cy="475334"/>
          </a:xfrm>
          <a:prstGeom prst="straightConnector1">
            <a:avLst/>
          </a:prstGeom>
          <a:ln>
            <a:tailEnd type="triangl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FA1DA682-631C-8BFB-ABE5-C46D4FA7B84E}"/>
              </a:ext>
            </a:extLst>
          </p:cNvPr>
          <p:cNvCxnSpPr/>
          <p:nvPr/>
        </p:nvCxnSpPr>
        <p:spPr>
          <a:xfrm>
            <a:off x="10441775" y="2469995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8355CFA7-1205-8C50-5F6F-98406BAF8B2B}"/>
              </a:ext>
            </a:extLst>
          </p:cNvPr>
          <p:cNvSpPr txBox="1"/>
          <p:nvPr/>
        </p:nvSpPr>
        <p:spPr>
          <a:xfrm>
            <a:off x="10320686" y="1678451"/>
            <a:ext cx="124616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dirty="0"/>
              <a:t>Radiated</a:t>
            </a:r>
          </a:p>
          <a:p>
            <a:r>
              <a:rPr lang="en-GB" sz="1430" dirty="0"/>
              <a:t>Interface</a:t>
            </a:r>
          </a:p>
          <a:p>
            <a:r>
              <a:rPr lang="en-GB" sz="1430" dirty="0"/>
              <a:t>Boundary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074B018-FB6F-CD6E-B99D-397899DD09F7}"/>
              </a:ext>
            </a:extLst>
          </p:cNvPr>
          <p:cNvSpPr txBox="1"/>
          <p:nvPr/>
        </p:nvSpPr>
        <p:spPr>
          <a:xfrm>
            <a:off x="7965967" y="5597753"/>
            <a:ext cx="20858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Composite Antenna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8FF1A83-E172-8191-E650-28C04F7E2E17}"/>
              </a:ext>
            </a:extLst>
          </p:cNvPr>
          <p:cNvSpPr/>
          <p:nvPr/>
        </p:nvSpPr>
        <p:spPr>
          <a:xfrm>
            <a:off x="516435" y="1293541"/>
            <a:ext cx="1738875" cy="46166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3EAF5A6-D064-D69F-800D-D57E0B60C20B}"/>
              </a:ext>
            </a:extLst>
          </p:cNvPr>
          <p:cNvCxnSpPr/>
          <p:nvPr/>
        </p:nvCxnSpPr>
        <p:spPr>
          <a:xfrm flipV="1">
            <a:off x="2231828" y="3679902"/>
            <a:ext cx="557553" cy="275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F1779B9-02CF-D106-BE07-A19682AB31AF}"/>
              </a:ext>
            </a:extLst>
          </p:cNvPr>
          <p:cNvSpPr txBox="1"/>
          <p:nvPr/>
        </p:nvSpPr>
        <p:spPr>
          <a:xfrm>
            <a:off x="507382" y="3413675"/>
            <a:ext cx="174106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Non-NTN Infrastructure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39BF8B-B57B-3EB5-8E0C-40A09F649691}"/>
              </a:ext>
            </a:extLst>
          </p:cNvPr>
          <p:cNvSpPr txBox="1"/>
          <p:nvPr/>
        </p:nvSpPr>
        <p:spPr>
          <a:xfrm>
            <a:off x="372033" y="3868872"/>
            <a:ext cx="2002767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i="1" dirty="0"/>
              <a:t>  (with </a:t>
            </a:r>
            <a:r>
              <a:rPr lang="en-GB" sz="1430" b="1" i="1" dirty="0" err="1"/>
              <a:t>gNB</a:t>
            </a:r>
            <a:r>
              <a:rPr lang="en-GB" sz="1430" b="1" i="1" dirty="0"/>
              <a:t> functions for transparent payload)</a:t>
            </a:r>
          </a:p>
        </p:txBody>
      </p:sp>
    </p:spTree>
    <p:extLst>
      <p:ext uri="{BB962C8B-B14F-4D97-AF65-F5344CB8AC3E}">
        <p14:creationId xmlns:p14="http://schemas.microsoft.com/office/powerpoint/2010/main" val="85022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429293F-A6A0-50BD-1238-A18DDD538C9D}"/>
              </a:ext>
            </a:extLst>
          </p:cNvPr>
          <p:cNvSpPr/>
          <p:nvPr/>
        </p:nvSpPr>
        <p:spPr>
          <a:xfrm>
            <a:off x="267855" y="947854"/>
            <a:ext cx="11229494" cy="52430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943F76-A637-F633-F5BD-B84FB744E1B8}"/>
              </a:ext>
            </a:extLst>
          </p:cNvPr>
          <p:cNvSpPr/>
          <p:nvPr/>
        </p:nvSpPr>
        <p:spPr>
          <a:xfrm>
            <a:off x="5111989" y="1305410"/>
            <a:ext cx="5208697" cy="460473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77BC3E8-59FC-9A73-D439-A2FA25E4219C}"/>
              </a:ext>
            </a:extLst>
          </p:cNvPr>
          <p:cNvSpPr/>
          <p:nvPr/>
        </p:nvSpPr>
        <p:spPr>
          <a:xfrm>
            <a:off x="5957457" y="2575932"/>
            <a:ext cx="1413163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A0868C-266B-70CC-4396-ACDBDA40F8DB}"/>
              </a:ext>
            </a:extLst>
          </p:cNvPr>
          <p:cNvSpPr/>
          <p:nvPr/>
        </p:nvSpPr>
        <p:spPr>
          <a:xfrm>
            <a:off x="5560291" y="2419815"/>
            <a:ext cx="4596112" cy="316694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0B3697A-AB22-61C3-C82A-1F7E83FE6290}"/>
              </a:ext>
            </a:extLst>
          </p:cNvPr>
          <p:cNvSpPr/>
          <p:nvPr/>
        </p:nvSpPr>
        <p:spPr>
          <a:xfrm>
            <a:off x="7511011" y="2575932"/>
            <a:ext cx="1477643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631175-2EC9-3E8F-1A5C-9A7CDAD90EB0}"/>
              </a:ext>
            </a:extLst>
          </p:cNvPr>
          <p:cNvSpPr/>
          <p:nvPr/>
        </p:nvSpPr>
        <p:spPr>
          <a:xfrm>
            <a:off x="9129119" y="2575932"/>
            <a:ext cx="899492" cy="2910468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073C9C-EC3F-A835-0082-290665F2EE3F}"/>
              </a:ext>
            </a:extLst>
          </p:cNvPr>
          <p:cNvSpPr txBox="1"/>
          <p:nvPr/>
        </p:nvSpPr>
        <p:spPr>
          <a:xfrm>
            <a:off x="5933720" y="3417089"/>
            <a:ext cx="1415274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Transceiver Unit Array (TRXUA) </a:t>
            </a:r>
          </a:p>
          <a:p>
            <a:pPr algn="ctr"/>
            <a:r>
              <a:rPr lang="en-GB" sz="1430" dirty="0"/>
              <a:t>1 to M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7956518-8903-FD80-773D-452E474D64D9}"/>
              </a:ext>
            </a:extLst>
          </p:cNvPr>
          <p:cNvSpPr txBox="1"/>
          <p:nvPr/>
        </p:nvSpPr>
        <p:spPr>
          <a:xfrm>
            <a:off x="7462639" y="3428751"/>
            <a:ext cx="1502198" cy="972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Radio</a:t>
            </a:r>
          </a:p>
          <a:p>
            <a:pPr algn="ctr"/>
            <a:r>
              <a:rPr lang="en-GB" sz="1430" dirty="0"/>
              <a:t>Distribution</a:t>
            </a:r>
          </a:p>
          <a:p>
            <a:pPr algn="ctr"/>
            <a:r>
              <a:rPr lang="en-GB" sz="1430" dirty="0"/>
              <a:t>Network</a:t>
            </a:r>
          </a:p>
          <a:p>
            <a:pPr algn="ctr"/>
            <a:r>
              <a:rPr lang="en-GB" sz="1430" dirty="0"/>
              <a:t>(RDN)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22EA618-FAF1-E326-0A4D-C7D20539CBD7}"/>
              </a:ext>
            </a:extLst>
          </p:cNvPr>
          <p:cNvSpPr txBox="1"/>
          <p:nvPr/>
        </p:nvSpPr>
        <p:spPr>
          <a:xfrm>
            <a:off x="9057639" y="3423280"/>
            <a:ext cx="1042450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Antenna</a:t>
            </a:r>
          </a:p>
          <a:p>
            <a:pPr algn="ctr"/>
            <a:r>
              <a:rPr lang="en-GB" sz="1430" dirty="0"/>
              <a:t>Array</a:t>
            </a:r>
          </a:p>
          <a:p>
            <a:pPr algn="ctr"/>
            <a:r>
              <a:rPr lang="en-GB" sz="1430" dirty="0"/>
              <a:t>(AA)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D01005E-6122-06FA-CF86-AC242A4FE7CD}"/>
              </a:ext>
            </a:extLst>
          </p:cNvPr>
          <p:cNvCxnSpPr/>
          <p:nvPr/>
        </p:nvCxnSpPr>
        <p:spPr>
          <a:xfrm>
            <a:off x="10484969" y="2469995"/>
            <a:ext cx="0" cy="3066585"/>
          </a:xfrm>
          <a:prstGeom prst="line">
            <a:avLst/>
          </a:prstGeom>
          <a:ln w="38100">
            <a:prstDash val="sysDot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E25FF6D8-ECEF-569F-0B28-4DF7AEAEB971}"/>
              </a:ext>
            </a:extLst>
          </p:cNvPr>
          <p:cNvSpPr/>
          <p:nvPr/>
        </p:nvSpPr>
        <p:spPr>
          <a:xfrm>
            <a:off x="2805734" y="1291600"/>
            <a:ext cx="1241388" cy="461854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16">
            <a:extLst>
              <a:ext uri="{FF2B5EF4-FFF2-40B4-BE49-F238E27FC236}">
                <a16:creationId xmlns:a16="http://schemas.microsoft.com/office/drawing/2014/main" id="{8E22354A-5E28-FB53-96B6-0DBADD060C05}"/>
              </a:ext>
            </a:extLst>
          </p:cNvPr>
          <p:cNvSpPr txBox="1"/>
          <p:nvPr/>
        </p:nvSpPr>
        <p:spPr>
          <a:xfrm>
            <a:off x="2842429" y="3413675"/>
            <a:ext cx="1205785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Satellite </a:t>
            </a:r>
            <a:r>
              <a:rPr lang="en-GB" sz="1430" b="1" dirty="0" err="1"/>
              <a:t>GateWay</a:t>
            </a:r>
            <a:endParaRPr lang="en-GB" sz="1430" b="1" dirty="0"/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id="{7F9C7887-BBC7-73CA-266C-C13DF921E0DF}"/>
              </a:ext>
            </a:extLst>
          </p:cNvPr>
          <p:cNvSpPr txBox="1"/>
          <p:nvPr/>
        </p:nvSpPr>
        <p:spPr>
          <a:xfrm>
            <a:off x="4053989" y="3423280"/>
            <a:ext cx="1051133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dirty="0"/>
              <a:t>Feeder</a:t>
            </a:r>
          </a:p>
          <a:p>
            <a:pPr algn="ctr"/>
            <a:r>
              <a:rPr lang="en-GB" sz="1430" dirty="0"/>
              <a:t>Link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8FF1A83-E172-8191-E650-28C04F7E2E17}"/>
              </a:ext>
            </a:extLst>
          </p:cNvPr>
          <p:cNvSpPr/>
          <p:nvPr/>
        </p:nvSpPr>
        <p:spPr>
          <a:xfrm>
            <a:off x="516435" y="1293541"/>
            <a:ext cx="1738875" cy="4616605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8" name="Straight Connector 19">
            <a:extLst>
              <a:ext uri="{FF2B5EF4-FFF2-40B4-BE49-F238E27FC236}">
                <a16:creationId xmlns:a16="http://schemas.microsoft.com/office/drawing/2014/main" id="{13EAF5A6-D064-D69F-800D-D57E0B60C20B}"/>
              </a:ext>
            </a:extLst>
          </p:cNvPr>
          <p:cNvCxnSpPr/>
          <p:nvPr/>
        </p:nvCxnSpPr>
        <p:spPr>
          <a:xfrm flipV="1">
            <a:off x="2231828" y="3679902"/>
            <a:ext cx="557553" cy="2757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TextBox 20">
            <a:extLst>
              <a:ext uri="{FF2B5EF4-FFF2-40B4-BE49-F238E27FC236}">
                <a16:creationId xmlns:a16="http://schemas.microsoft.com/office/drawing/2014/main" id="{3F1779B9-02CF-D106-BE07-A19682AB31AF}"/>
              </a:ext>
            </a:extLst>
          </p:cNvPr>
          <p:cNvSpPr txBox="1"/>
          <p:nvPr/>
        </p:nvSpPr>
        <p:spPr>
          <a:xfrm>
            <a:off x="507382" y="3413675"/>
            <a:ext cx="1741062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dirty="0"/>
              <a:t>Non-NTN Infrastructure</a:t>
            </a:r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7C39BF8B-B57B-3EB5-8E0C-40A09F649691}"/>
              </a:ext>
            </a:extLst>
          </p:cNvPr>
          <p:cNvSpPr txBox="1"/>
          <p:nvPr/>
        </p:nvSpPr>
        <p:spPr>
          <a:xfrm>
            <a:off x="372033" y="3868872"/>
            <a:ext cx="2002767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30" b="1" i="1" dirty="0"/>
              <a:t>(with </a:t>
            </a:r>
            <a:r>
              <a:rPr lang="en-GB" sz="1430" b="1" i="1" dirty="0" err="1"/>
              <a:t>gNB</a:t>
            </a:r>
            <a:r>
              <a:rPr lang="en-GB" sz="1430" b="1" i="1" dirty="0"/>
              <a:t> functions for transparent payload)</a:t>
            </a:r>
          </a:p>
        </p:txBody>
      </p:sp>
      <p:cxnSp>
        <p:nvCxnSpPr>
          <p:cNvPr id="43" name="Straight Connector 18">
            <a:extLst>
              <a:ext uri="{FF2B5EF4-FFF2-40B4-BE49-F238E27FC236}">
                <a16:creationId xmlns:a16="http://schemas.microsoft.com/office/drawing/2014/main" id="{28306E79-953F-8632-5448-E7C084E2707A}"/>
              </a:ext>
            </a:extLst>
          </p:cNvPr>
          <p:cNvCxnSpPr>
            <a:cxnSpLocks/>
          </p:cNvCxnSpPr>
          <p:nvPr/>
        </p:nvCxnSpPr>
        <p:spPr>
          <a:xfrm>
            <a:off x="4047122" y="3687829"/>
            <a:ext cx="106082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12">
            <a:extLst>
              <a:ext uri="{FF2B5EF4-FFF2-40B4-BE49-F238E27FC236}">
                <a16:creationId xmlns:a16="http://schemas.microsoft.com/office/drawing/2014/main" id="{A50F6DD1-39C2-34B2-3CDC-E7B0DA6820A2}"/>
              </a:ext>
            </a:extLst>
          </p:cNvPr>
          <p:cNvSpPr txBox="1"/>
          <p:nvPr/>
        </p:nvSpPr>
        <p:spPr>
          <a:xfrm>
            <a:off x="5099312" y="1237246"/>
            <a:ext cx="4286954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Payload </a:t>
            </a:r>
          </a:p>
          <a:p>
            <a:r>
              <a:rPr lang="en-GB" sz="1430" b="1" i="1" dirty="0"/>
              <a:t>(with </a:t>
            </a:r>
            <a:r>
              <a:rPr lang="en-GB" sz="1430" b="1" i="1" dirty="0" err="1"/>
              <a:t>gNB</a:t>
            </a:r>
            <a:r>
              <a:rPr lang="en-GB" sz="1430" b="1" i="1" dirty="0"/>
              <a:t> functions for regenerative payload)</a:t>
            </a:r>
          </a:p>
        </p:txBody>
      </p:sp>
      <p:sp>
        <p:nvSpPr>
          <p:cNvPr id="45" name="TextBox 11">
            <a:extLst>
              <a:ext uri="{FF2B5EF4-FFF2-40B4-BE49-F238E27FC236}">
                <a16:creationId xmlns:a16="http://schemas.microsoft.com/office/drawing/2014/main" id="{D19A0BB4-5B4B-1B4C-12D8-AD2AAA84FD08}"/>
              </a:ext>
            </a:extLst>
          </p:cNvPr>
          <p:cNvSpPr txBox="1"/>
          <p:nvPr/>
        </p:nvSpPr>
        <p:spPr>
          <a:xfrm>
            <a:off x="3585629" y="979206"/>
            <a:ext cx="3147680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b="1" dirty="0"/>
              <a:t>Satellite Access Node (SAN)</a:t>
            </a:r>
          </a:p>
        </p:txBody>
      </p:sp>
      <p:sp>
        <p:nvSpPr>
          <p:cNvPr id="46" name="TextBox 49">
            <a:extLst>
              <a:ext uri="{FF2B5EF4-FFF2-40B4-BE49-F238E27FC236}">
                <a16:creationId xmlns:a16="http://schemas.microsoft.com/office/drawing/2014/main" id="{8355CFA7-1205-8C50-5F6F-98406BAF8B2B}"/>
              </a:ext>
            </a:extLst>
          </p:cNvPr>
          <p:cNvSpPr txBox="1"/>
          <p:nvPr/>
        </p:nvSpPr>
        <p:spPr>
          <a:xfrm>
            <a:off x="10320686" y="1678451"/>
            <a:ext cx="124616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30" dirty="0"/>
              <a:t>Radiated</a:t>
            </a:r>
          </a:p>
          <a:p>
            <a:r>
              <a:rPr lang="en-GB" sz="1430" dirty="0"/>
              <a:t>Interface</a:t>
            </a:r>
          </a:p>
          <a:p>
            <a:r>
              <a:rPr lang="en-GB" sz="1430" dirty="0"/>
              <a:t>Boundary</a:t>
            </a:r>
          </a:p>
        </p:txBody>
      </p:sp>
    </p:spTree>
    <p:extLst>
      <p:ext uri="{BB962C8B-B14F-4D97-AF65-F5344CB8AC3E}">
        <p14:creationId xmlns:p14="http://schemas.microsoft.com/office/powerpoint/2010/main" val="2307768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Microsoft Office PowerPoint</Application>
  <PresentationFormat>Widescreen</PresentationFormat>
  <Paragraphs>51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Times New Roman</vt:lpstr>
      <vt:lpstr>Office Theme</vt:lpstr>
      <vt:lpstr>The following figures are for 38.108</vt:lpstr>
      <vt:lpstr>PowerPoint Presentation</vt:lpstr>
      <vt:lpstr>PowerPoint Presentation</vt:lpstr>
    </vt:vector>
  </TitlesOfParts>
  <Company>NEC Europe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Nader Zein</dc:creator>
  <cp:lastModifiedBy>NEC</cp:lastModifiedBy>
  <cp:revision>15</cp:revision>
  <dcterms:created xsi:type="dcterms:W3CDTF">2025-02-03T13:20:49Z</dcterms:created>
  <dcterms:modified xsi:type="dcterms:W3CDTF">2025-04-09T12:16:03Z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78005ce-31f4-4f90-bc26-ec23758efcb0_Enabled">
    <vt:lpwstr>true</vt:lpwstr>
  </property>
  <property fmtid="{D5CDD505-2E9C-101B-9397-08002B2CF9AE}" pid="3" name="MSIP_Label_278005ce-31f4-4f90-bc26-ec23758efcb0_SetDate">
    <vt:lpwstr>2025-02-03T13:53:00Z</vt:lpwstr>
  </property>
  <property fmtid="{D5CDD505-2E9C-101B-9397-08002B2CF9AE}" pid="4" name="MSIP_Label_278005ce-31f4-4f90-bc26-ec23758efcb0_Method">
    <vt:lpwstr>Standard</vt:lpwstr>
  </property>
  <property fmtid="{D5CDD505-2E9C-101B-9397-08002B2CF9AE}" pid="5" name="MSIP_Label_278005ce-31f4-4f90-bc26-ec23758efcb0_Name">
    <vt:lpwstr>General</vt:lpwstr>
  </property>
  <property fmtid="{D5CDD505-2E9C-101B-9397-08002B2CF9AE}" pid="6" name="MSIP_Label_278005ce-31f4-4f90-bc26-ec23758efcb0_SiteId">
    <vt:lpwstr>6d49d47f-3280-4627-8c09-4450bafd1a23</vt:lpwstr>
  </property>
  <property fmtid="{D5CDD505-2E9C-101B-9397-08002B2CF9AE}" pid="7" name="MSIP_Label_278005ce-31f4-4f90-bc26-ec23758efcb0_ActionId">
    <vt:lpwstr>4b51c6d2-163a-4db3-af22-10dce1f2211e</vt:lpwstr>
  </property>
  <property fmtid="{D5CDD505-2E9C-101B-9397-08002B2CF9AE}" pid="8" name="MSIP_Label_278005ce-31f4-4f90-bc26-ec23758efcb0_ContentBits">
    <vt:lpwstr>0</vt:lpwstr>
  </property>
</Properties>
</file>