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8"/>
  </p:notesMasterIdLst>
  <p:handoutMasterIdLst>
    <p:handoutMasterId r:id="rId19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1039" r:id="rId12"/>
    <p:sldId id="1040" r:id="rId13"/>
    <p:sldId id="1018" r:id="rId14"/>
    <p:sldId id="1019" r:id="rId15"/>
    <p:sldId id="1038" r:id="rId16"/>
    <p:sldId id="1041" r:id="rId17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2FBD71"/>
    <a:srgbClr val="D1DAE9"/>
    <a:srgbClr val="F0F3F8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110" d="100"/>
          <a:sy n="110" d="100"/>
        </p:scale>
        <p:origin x="9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9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3gpp.org/VotingTool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3gpp.org/ftp/tsg_ran/WG4_Radio/TSGR4_114bis/Repor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3gpp.org/VotingTool/Vote/VotingRights?groupID=382&amp;meetingID=60592" TargetMode="External"/><Relationship Id="rId5" Type="http://schemas.openxmlformats.org/officeDocument/2006/relationships/hyperlink" Target="https://www.3gpp.org/dynareport?code=elections-technical-votes" TargetMode="External"/><Relationship Id="rId4" Type="http://schemas.openxmlformats.org/officeDocument/2006/relationships/hyperlink" Target="https://www.3gpp.org/ftp/Information/Working_Procedures/3GPP_WP.pdf" TargetMode="External"/><Relationship Id="rId9" Type="http://schemas.openxmlformats.org/officeDocument/2006/relationships/hyperlink" Target="https://portal.3gpp.org/VotingTool/Vote/DetailList/115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RAN4#114bis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#114bis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Wuhan, Hubei, China 07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- 11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April,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01EF34-44E9-442A-B781-0E9A3BAD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1" y="274551"/>
            <a:ext cx="3561805" cy="20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Guidance and arrangement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Rule for WG chair elections: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rules concerning 3GPP elections and other votes can be found in the following  </a:t>
            </a:r>
            <a:r>
              <a:rPr lang="en-US" altLang="zh-CN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3GPP Working Procedure</a:t>
            </a:r>
            <a:r>
              <a:rPr lang="en-US" altLang="zh-CN" sz="1200" dirty="0"/>
              <a:t> articles at </a:t>
            </a:r>
            <a:r>
              <a:rPr lang="en-US" altLang="zh-CN" sz="1200" dirty="0">
                <a:hlinkClick r:id="rId5"/>
              </a:rPr>
              <a:t>https://www.3gpp.org/dynareport?code=elections-technical-votes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Voting list can be found at </a:t>
            </a:r>
            <a:r>
              <a:rPr lang="en-US" altLang="zh-CN" sz="1200" dirty="0">
                <a:hlinkClick r:id="rId6"/>
              </a:rPr>
              <a:t>https://portal.3gpp.org/VotingTool/Vote/VotingRights?groupID=382&amp;meetingID=60592</a:t>
            </a:r>
            <a:r>
              <a:rPr lang="en-US" altLang="zh-CN" sz="1200" dirty="0"/>
              <a:t> and </a:t>
            </a:r>
            <a:r>
              <a:rPr lang="en-US" altLang="zh-CN" sz="1200" dirty="0">
                <a:hlinkClick r:id="rId7"/>
              </a:rPr>
              <a:t>https://www.3gpp.org/ftp/tsg_ran/WG4_Radio/TSGR4_114bis/Reports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Voting tool: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3GPP voting tool will be used for casting the ballot for RAN4 Chair elections in RAN4#114bis (</a:t>
            </a:r>
            <a:r>
              <a:rPr lang="en-US" altLang="zh-CN" sz="1200" dirty="0">
                <a:hlinkClick r:id="rId8"/>
              </a:rPr>
              <a:t>https://portal.3gpp.org/VotingTool/</a:t>
            </a:r>
            <a:r>
              <a:rPr lang="en-US" altLang="zh-CN" sz="1200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use voting tool, you first need use your EOL account to log in.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Chair highly recommended that you cast your vote in RAN4 meeting rooms via voting tool.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Candidates information: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find the candidate information for RAN4 Chair elections at </a:t>
            </a:r>
            <a:r>
              <a:rPr lang="en-US" altLang="zh-CN" sz="1200" dirty="0">
                <a:hlinkClick r:id="rId9"/>
              </a:rPr>
              <a:t>https://portal.3gpp.org/VotingTool/Vote/DetailList/1157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Registration for casting a vote: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registration deadline for f2f participants and remote access is </a:t>
            </a:r>
            <a:r>
              <a:rPr lang="en-US" altLang="zh-CN" sz="1200" dirty="0">
                <a:solidFill>
                  <a:srgbClr val="FF0000"/>
                </a:solidFill>
              </a:rPr>
              <a:t>31 Mar 2025 09:00 (GMT+08:00) Beijing time.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Check-in (Annex H of 3GPP working procedure): An Individual Member is considered checked in if a delegate registered for that Individual Member is checked in at the time the ballot closes.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make sure that you register and check-in on time for casting a vote.</a:t>
            </a: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(planned, Other additional round ballot might be needed, if candidate number is more than 2.)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424449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>
            <a:extLst>
              <a:ext uri="{FF2B5EF4-FFF2-40B4-BE49-F238E27FC236}">
                <a16:creationId xmlns:a16="http://schemas.microsoft.com/office/drawing/2014/main" id="{20D95BBD-61C7-4D3E-B87B-1BB09164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32" y="3189938"/>
            <a:ext cx="2094526" cy="32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guidance of voting tool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3A1981A-9B45-4314-A75D-37101E356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4758"/>
          <a:stretch/>
        </p:blipFill>
        <p:spPr bwMode="auto">
          <a:xfrm>
            <a:off x="7183451" y="3189938"/>
            <a:ext cx="2895091" cy="26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0DC028-E550-4BB6-A113-AE981E7A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zh-CN" sz="1400" dirty="0">
                <a:cs typeface="+mn-cs"/>
              </a:rPr>
              <a:t>How to cast a vote?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cast a vote, the logged-in user shall be registered and checked in at the meeting (provided the vote is not done by correspondence), access the voting page, and proceed as follows: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1. Select the voting member organization on behalf of which the user wants to cast a vote, from the options visible in Figure 1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2. Select the desired voting option on the right (i.e., a candidate name or “abstain” for elections) The possible voting options are displayed in Figure 2.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C4DED3-93D5-4334-8DDD-27060397B7D5}"/>
              </a:ext>
            </a:extLst>
          </p:cNvPr>
          <p:cNvSpPr txBox="1"/>
          <p:nvPr/>
        </p:nvSpPr>
        <p:spPr>
          <a:xfrm>
            <a:off x="10463790" y="2912939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869A6A-E86A-4C2E-82BB-C3E0A399B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16" y="3220708"/>
            <a:ext cx="4986147" cy="6503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D7A8523-3151-470F-ABEA-7C26380F045D}"/>
              </a:ext>
            </a:extLst>
          </p:cNvPr>
          <p:cNvSpPr/>
          <p:nvPr/>
        </p:nvSpPr>
        <p:spPr>
          <a:xfrm>
            <a:off x="346443" y="3993485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will read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 progress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during the election period, and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closed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after the election is over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36FF3692-2A8C-453C-9B45-EDA031097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85" y="4791444"/>
            <a:ext cx="5773916" cy="11038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DA3955A-DBB8-403B-BED1-57D98D73E6BD}"/>
              </a:ext>
            </a:extLst>
          </p:cNvPr>
          <p:cNvSpPr txBox="1"/>
          <p:nvPr/>
        </p:nvSpPr>
        <p:spPr>
          <a:xfrm>
            <a:off x="8241594" y="2912938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11FDF04-2B5C-4F7D-AFAB-8AA723B0F439}"/>
              </a:ext>
            </a:extLst>
          </p:cNvPr>
          <p:cNvCxnSpPr/>
          <p:nvPr/>
        </p:nvCxnSpPr>
        <p:spPr bwMode="auto">
          <a:xfrm flipH="1" flipV="1">
            <a:off x="713232" y="3773052"/>
            <a:ext cx="594360" cy="2204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A734336-F4B7-43FD-B08F-0FB6E21AD80B}"/>
              </a:ext>
            </a:extLst>
          </p:cNvPr>
          <p:cNvSpPr/>
          <p:nvPr/>
        </p:nvSpPr>
        <p:spPr>
          <a:xfrm>
            <a:off x="364756" y="5895308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Example is provided above. And please click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Action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anose="05000000000000000000" pitchFamily="2" charset="2"/>
              </a:rPr>
              <a:t> Vote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6EDD9EB6-1F33-4E1D-8FED-4934C69D133D}"/>
              </a:ext>
            </a:extLst>
          </p:cNvPr>
          <p:cNvSpPr/>
          <p:nvPr/>
        </p:nvSpPr>
        <p:spPr bwMode="auto">
          <a:xfrm>
            <a:off x="2567709" y="4360998"/>
            <a:ext cx="535709" cy="285335"/>
          </a:xfrm>
          <a:prstGeom prst="downArrow">
            <a:avLst>
              <a:gd name="adj1" fmla="val 50000"/>
              <a:gd name="adj2" fmla="val 59711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AA13AB87-F3AA-4A3D-AB46-9F33A5AFFEFC}"/>
              </a:ext>
            </a:extLst>
          </p:cNvPr>
          <p:cNvSpPr/>
          <p:nvPr/>
        </p:nvSpPr>
        <p:spPr bwMode="auto">
          <a:xfrm>
            <a:off x="6437985" y="5026096"/>
            <a:ext cx="360218" cy="47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9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meeting hotel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027505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cs typeface="+mn-cs"/>
              </a:rPr>
              <a:t>RAN4 meeting hotel: </a:t>
            </a:r>
            <a:r>
              <a:rPr lang="en-GB" altLang="zh-CN" sz="1400" b="1" dirty="0">
                <a:cs typeface="+mn-cs"/>
              </a:rPr>
              <a:t>Crowne Plaza Wuhan Optics Valley</a:t>
            </a:r>
            <a:endParaRPr lang="en-US" altLang="zh-CN" sz="1400" b="1" dirty="0"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CDB45C-37C6-4E22-9044-E635C76E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95" y="1794238"/>
            <a:ext cx="6287239" cy="2237831"/>
          </a:xfrm>
          <a:prstGeom prst="rect">
            <a:avLst/>
          </a:prstGeom>
        </p:spPr>
      </p:pic>
      <p:pic>
        <p:nvPicPr>
          <p:cNvPr id="1026" name="图片 123" descr="英文地图 (2)">
            <a:extLst>
              <a:ext uri="{FF2B5EF4-FFF2-40B4-BE49-F238E27FC236}">
                <a16:creationId xmlns:a16="http://schemas.microsoft.com/office/drawing/2014/main" id="{F86DC1DA-5311-49A2-8EED-2AE899EF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07" y="2437433"/>
            <a:ext cx="61150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C5F31FA-07E0-4B3B-9D04-8092744B6FE1}"/>
              </a:ext>
            </a:extLst>
          </p:cNvPr>
          <p:cNvSpPr/>
          <p:nvPr/>
        </p:nvSpPr>
        <p:spPr bwMode="auto">
          <a:xfrm>
            <a:off x="7942217" y="5175376"/>
            <a:ext cx="1001486" cy="8186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E5AB740-A314-46C4-874F-56494879A9EA}"/>
              </a:ext>
            </a:extLst>
          </p:cNvPr>
          <p:cNvCxnSpPr>
            <a:cxnSpLocks/>
          </p:cNvCxnSpPr>
          <p:nvPr/>
        </p:nvCxnSpPr>
        <p:spPr bwMode="auto">
          <a:xfrm>
            <a:off x="4772297" y="5294811"/>
            <a:ext cx="320475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FBF01B8A-E8FC-4B9D-9F51-8EA6B7B1B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95" y="4350067"/>
            <a:ext cx="4400586" cy="152821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2525CBB-4AB4-4BB9-9CE1-93A5D721D3DE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653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F7E352-88C9-4E05-AE30-7820EEF5AB12}"/>
              </a:ext>
            </a:extLst>
          </p:cNvPr>
          <p:cNvCxnSpPr/>
          <p:nvPr/>
        </p:nvCxnSpPr>
        <p:spPr bwMode="auto">
          <a:xfrm>
            <a:off x="4772297" y="4746171"/>
            <a:ext cx="2238103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AA1737A-8A81-4495-B0D6-13F3AE18FCE9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126274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473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0DEEF-1FA4-42D8-95F4-48FF346016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C1CC95D-198B-4AC4-9299-411420914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3E69F1-20A2-492E-B14C-5A27EB4F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7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01361"/>
              </p:ext>
            </p:extLst>
          </p:nvPr>
        </p:nvGraphicFramePr>
        <p:xfrm>
          <a:off x="274711" y="1273322"/>
          <a:ext cx="11475132" cy="487680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Meeting agenda, arrangement, and meeting report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RAN4 Chair Elections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Announcement of RAN4 Chair elections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 Incoming LS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HPUE_NR_bands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HPUE_Basket_EN-DC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HPUE_Basket_CADC_SUL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LTE_NR_Other_basket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NR_FR1_lessthan_5MHz_BW_Ph2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NR_demod_Ph5_Part1_General_BS (22)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NR_Baskets_Part_2 (n5-n8 simultaneous Rx-Tx, R4-2503812,3339,3482,3692,3973,4116,4117,4124)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NR_IoT_NTN_Bands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NR_mmWave_protect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NR_SL_intraB_CA_ITS_part1 (3)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NR_RRM_Ph5_Part2 (37)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A-IoT_BSCW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A-IoT_device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NR_RRM_Ph5_Part1 (24)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Jerry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NTN_testing_NGSO_channel_model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Chaired by Andrey (Intel)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NR_SL_intraB_CA_ITS_part1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NR_FR1_5MHz_BW_Ph2 (2)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NR_FR1_7MHz_BW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NR_NTN_Ku_bands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NR_BS_RF_Part2_CLTA_SE (10)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Chaired by Tina(Yuanyuan) Zhang (Samsung)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Fei Xue (ZTE) and Michal Szydelko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[211] [212]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 </a:t>
            </a:r>
            <a:b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(RAN4 Chair election)</a:t>
            </a:r>
            <a:endParaRPr lang="ru-RU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83669"/>
              </p:ext>
            </p:extLst>
          </p:nvPr>
        </p:nvGraphicFramePr>
        <p:xfrm>
          <a:off x="349277" y="1410676"/>
          <a:ext cx="11255362" cy="3810000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(32)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GB" altLang="zh-CN" sz="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Reply_LS</a:t>
                      </a: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NR_Mob_Ph4_Part1 (26)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NR_ATG_enh, Chaired by Shiyuan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 (18)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NR_IoT_NTN_less_than_5MHz_BSRF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NR_LPWUS,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NR_PC2_RedCap_UE (10)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NR_Mob_Ph4_Part2 (12)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14:00 RAN4 Chair election RD#1 results announcement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NR_LBCA_Sw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Start from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(35)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 (50)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lang="en-US" altLang="zh-CN" sz="800" b="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FS_NR_AIML_Mob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Fahad 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NR_NTN_Ku_Band_General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18:10 RAN4 Chair election RD#2 results announcement (Planned)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5G Broadcast TN and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5G_Broadcast_bands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5G_Broadcast_GSO_NTN_band (8)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18:30-20:30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Social Event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531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A760BD62-89CE-4005-9028-C28AA07B6DB2}"/>
              </a:ext>
            </a:extLst>
          </p:cNvPr>
          <p:cNvSpPr txBox="1"/>
          <p:nvPr/>
        </p:nvSpPr>
        <p:spPr>
          <a:xfrm>
            <a:off x="349277" y="5447324"/>
            <a:ext cx="102499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26611"/>
              </p:ext>
            </p:extLst>
          </p:nvPr>
        </p:nvGraphicFramePr>
        <p:xfrm>
          <a:off x="270787" y="1445998"/>
          <a:ext cx="11510452" cy="295656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(19)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Netw_Energy_NR_enh_Part1 (17)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Netw_Energy_NR_enh_Part2 (25)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[129/130]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 (31)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NR_BS_RF_Part1_E_EIRP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[219]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NonCol_intraB_ENDC_NR_CA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NR_MIMO_Ph5_UE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NR_ATG_enh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Add topics for Thursday Ad-hoc</a:t>
                      </a:r>
                      <a:endParaRPr kumimoji="0" lang="nn-NO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NR_ENDC_RF_Ph4 (2)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(14)</a:t>
                      </a: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</a:t>
                      </a:r>
                      <a:r>
                        <a:rPr kumimoji="0" lang="zh-CN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：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[216]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(17:00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Ruixin Wang (vivo)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</a:t>
                      </a:r>
                      <a:r>
                        <a:rPr lang="en-US" altLang="zh-CN" sz="800" b="0" i="0" u="none" strike="sng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18:30-20:30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Group dinner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5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43468"/>
              </p:ext>
            </p:extLst>
          </p:nvPr>
        </p:nvGraphicFramePr>
        <p:xfrm>
          <a:off x="401652" y="1059754"/>
          <a:ext cx="11318156" cy="4213286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NR_IoT_NTN_HPUE_part1 (29)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NR_IoT_NTN_HPUE_part2 (15)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Ambient_IoT_Solutions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Reserved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NR_Baskets_Part_1 (39)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NR_Baskets_Part_2 (75)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NR_reply_LS_UE_RF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(31)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(5) </a:t>
                      </a:r>
                      <a:endParaRPr lang="en-US" altLang="zh-CN" sz="800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IoT_NTN_TDD (6)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NR_IoT_NTN_less_than_5MHz_demod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NR_ENDC_RF_Ph4_Demod_6Rx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NR_less_than_5MHz_Ph2_demod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NR_ATG_enh_demod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[123/124]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(Cont.)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(Cont.)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NR_MIMO_Ph5_Part2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 chaired by Tank (CHTTL)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 chaired by Manook (Intelsat)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  <a:endParaRPr kumimoji="0" lang="fr-FR" altLang="zh-CN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 TEI (R4-2504080 3Tx switching)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Chaired by Leo(Ye) Liu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(selected topics),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[208][209] NR_RRM_Ph5, </a:t>
                      </a:r>
                      <a:r>
                        <a:rPr lang="en-US" altLang="zh-CN" sz="800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64157"/>
              </p:ext>
            </p:extLst>
          </p:nvPr>
        </p:nvGraphicFramePr>
        <p:xfrm>
          <a:off x="239391" y="1416731"/>
          <a:ext cx="11657335" cy="353722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5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TRP_TRS_MIMO_OTA_Ph3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Event for outgoing RAN4 Chair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200" y="5186472"/>
            <a:ext cx="3802792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April 07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11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March 28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RAN4 Chair election on </a:t>
            </a:r>
            <a:r>
              <a:rPr lang="en-US" altLang="zh-CN" sz="1400" dirty="0">
                <a:solidFill>
                  <a:srgbClr val="FF0000"/>
                </a:solidFill>
              </a:rPr>
              <a:t>Tuesday (April 08) via voting tool: Morning 1</a:t>
            </a:r>
            <a:r>
              <a:rPr lang="en-US" altLang="zh-CN" sz="1400" baseline="30000" dirty="0">
                <a:solidFill>
                  <a:srgbClr val="FF0000"/>
                </a:solidFill>
              </a:rPr>
              <a:t>st</a:t>
            </a:r>
            <a:r>
              <a:rPr lang="en-US" altLang="zh-CN" sz="1400" dirty="0">
                <a:solidFill>
                  <a:srgbClr val="FF0000"/>
                </a:solidFill>
              </a:rPr>
              <a:t> RD, afternoon 2</a:t>
            </a:r>
            <a:r>
              <a:rPr lang="en-US" altLang="zh-CN" sz="1400" baseline="30000" dirty="0">
                <a:solidFill>
                  <a:srgbClr val="FF0000"/>
                </a:solidFill>
              </a:rPr>
              <a:t>nd</a:t>
            </a:r>
            <a:r>
              <a:rPr lang="en-US" altLang="zh-CN" sz="1400" dirty="0">
                <a:solidFill>
                  <a:srgbClr val="FF0000"/>
                </a:solidFill>
              </a:rPr>
              <a:t> RD</a:t>
            </a:r>
            <a:r>
              <a:rPr lang="en-US" altLang="zh-CN" sz="1400" dirty="0"/>
              <a:t>. (#24/25)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March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31~April 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April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07~10)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(April 14~17)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2300855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197979" y="4526710"/>
            <a:ext cx="1825486" cy="1171883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 10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11)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7986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954257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54257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954257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965137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965137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954257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116B1BF5-68FE-41B1-AFD7-1284F1AEE0AB}"/>
              </a:ext>
            </a:extLst>
          </p:cNvPr>
          <p:cNvSpPr txBox="1"/>
          <p:nvPr/>
        </p:nvSpPr>
        <p:spPr>
          <a:xfrm>
            <a:off x="4567061" y="4894593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#24/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25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2126FD6-D633-4FB1-8F95-9098E5DB59C5}"/>
              </a:ext>
            </a:extLst>
          </p:cNvPr>
          <p:cNvCxnSpPr>
            <a:stCxn id="106" idx="3"/>
          </p:cNvCxnSpPr>
          <p:nvPr/>
        </p:nvCxnSpPr>
        <p:spPr bwMode="auto">
          <a:xfrm flipH="1" flipV="1">
            <a:off x="5170115" y="4985039"/>
            <a:ext cx="153884" cy="95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F2E4A778-2C07-4E4E-9276-25FD58EE62D3}"/>
              </a:ext>
            </a:extLst>
          </p:cNvPr>
          <p:cNvSpPr/>
          <p:nvPr/>
        </p:nvSpPr>
        <p:spPr>
          <a:xfrm>
            <a:off x="5463736" y="4524880"/>
            <a:ext cx="720000" cy="1171883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RAN4 Chair Elections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AM: 1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PM: 2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35D9806-1BE8-4EA3-9300-CCC84BCAB5E1}"/>
              </a:ext>
            </a:extLst>
          </p:cNvPr>
          <p:cNvCxnSpPr>
            <a:cxnSpLocks/>
          </p:cNvCxnSpPr>
          <p:nvPr/>
        </p:nvCxnSpPr>
        <p:spPr bwMode="auto">
          <a:xfrm>
            <a:off x="5298250" y="4982223"/>
            <a:ext cx="153567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1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 information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8855560" cy="141843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en-US" altLang="zh-CN" sz="1200" dirty="0">
                <a:solidFill>
                  <a:schemeClr val="tx1"/>
                </a:solidFill>
                <a:effectLst/>
                <a:sym typeface="+mn-ea"/>
              </a:rPr>
              <a:t>Yangtze River Grand Ballroom B+C</a:t>
            </a:r>
            <a:r>
              <a:rPr lang="en-US" altLang="zh-CN" sz="1200" b="0" i="0" kern="0" dirty="0">
                <a:effectLst/>
              </a:rPr>
              <a:t>（3F)/320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en-US" altLang="zh-CN" sz="1200" b="0" i="0" kern="0" dirty="0">
                <a:effectLst/>
              </a:rPr>
              <a:t>East Lake Function Room B (2F)/100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: </a:t>
            </a:r>
            <a:r>
              <a:rPr lang="en-US" altLang="zh-CN" sz="1200" b="0" i="0" kern="0" dirty="0">
                <a:effectLst/>
              </a:rPr>
              <a:t>Yangtze River Grand Ballroom A (3F)/100</a:t>
            </a:r>
            <a:endParaRPr lang="it-IT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</a:t>
            </a:r>
            <a:r>
              <a:rPr lang="en-US" altLang="zh-CN" sz="1200" b="0" i="0" kern="0" dirty="0">
                <a:effectLst/>
              </a:rPr>
              <a:t>Optics Valley Function Room A+B (3F)/</a:t>
            </a:r>
            <a:r>
              <a:rPr lang="en-US" altLang="zh-CN" sz="1200" b="0" i="0" kern="0" dirty="0">
                <a:solidFill>
                  <a:schemeClr val="tx1"/>
                </a:solidFill>
                <a:effectLst/>
              </a:rPr>
              <a:t>100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B10FB6-BBFC-4CF1-A626-275D21518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04" y="2691754"/>
            <a:ext cx="2675470" cy="32300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979D72-9371-43A7-9481-272B27ECA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13" y="2691754"/>
            <a:ext cx="5270123" cy="32300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8038693-4D3F-4F22-8DEB-C7CD6DE9E54C}"/>
              </a:ext>
            </a:extLst>
          </p:cNvPr>
          <p:cNvSpPr txBox="1"/>
          <p:nvPr/>
        </p:nvSpPr>
        <p:spPr>
          <a:xfrm>
            <a:off x="1406414" y="6054156"/>
            <a:ext cx="3025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1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nd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Floor Map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AC0CAE-7605-4734-BCE2-E900FD69DD82}"/>
              </a:ext>
            </a:extLst>
          </p:cNvPr>
          <p:cNvSpPr txBox="1"/>
          <p:nvPr/>
        </p:nvSpPr>
        <p:spPr>
          <a:xfrm>
            <a:off x="6853649" y="6054156"/>
            <a:ext cx="3025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rd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Floor Map 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9678F93-B509-4045-A7B6-8D5AAAD63550}"/>
              </a:ext>
            </a:extLst>
          </p:cNvPr>
          <p:cNvSpPr/>
          <p:nvPr/>
        </p:nvSpPr>
        <p:spPr bwMode="auto">
          <a:xfrm>
            <a:off x="2313993" y="3250168"/>
            <a:ext cx="1334899" cy="947106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56B8555-2315-4447-902F-E2727486D678}"/>
              </a:ext>
            </a:extLst>
          </p:cNvPr>
          <p:cNvSpPr/>
          <p:nvPr/>
        </p:nvSpPr>
        <p:spPr bwMode="auto">
          <a:xfrm>
            <a:off x="6446209" y="3653795"/>
            <a:ext cx="1800807" cy="1388468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840B741-8DC1-4A08-8E37-109FA45C54C2}"/>
              </a:ext>
            </a:extLst>
          </p:cNvPr>
          <p:cNvSpPr/>
          <p:nvPr/>
        </p:nvSpPr>
        <p:spPr bwMode="auto">
          <a:xfrm>
            <a:off x="8247016" y="3653795"/>
            <a:ext cx="878390" cy="1327508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34932A9-73C9-45CE-B400-EE21AE2F305F}"/>
              </a:ext>
            </a:extLst>
          </p:cNvPr>
          <p:cNvSpPr/>
          <p:nvPr/>
        </p:nvSpPr>
        <p:spPr bwMode="auto">
          <a:xfrm>
            <a:off x="9732106" y="3429000"/>
            <a:ext cx="878390" cy="1029789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AE2368-7513-4CDF-9403-BB8E39165D63}"/>
              </a:ext>
            </a:extLst>
          </p:cNvPr>
          <p:cNvSpPr txBox="1"/>
          <p:nvPr/>
        </p:nvSpPr>
        <p:spPr>
          <a:xfrm>
            <a:off x="6754943" y="3250168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432819-CA82-420D-AB31-0BE25D6180B3}"/>
              </a:ext>
            </a:extLst>
          </p:cNvPr>
          <p:cNvSpPr txBox="1"/>
          <p:nvPr/>
        </p:nvSpPr>
        <p:spPr>
          <a:xfrm>
            <a:off x="8096063" y="3250168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CE9CDA2-861A-4148-BFAB-C9EDA204100C}"/>
              </a:ext>
            </a:extLst>
          </p:cNvPr>
          <p:cNvSpPr txBox="1"/>
          <p:nvPr/>
        </p:nvSpPr>
        <p:spPr>
          <a:xfrm>
            <a:off x="3052798" y="2907005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2EEECD0-C741-4AC9-8E14-AE5AE50569B2}"/>
              </a:ext>
            </a:extLst>
          </p:cNvPr>
          <p:cNvSpPr txBox="1"/>
          <p:nvPr/>
        </p:nvSpPr>
        <p:spPr>
          <a:xfrm>
            <a:off x="10469116" y="3250168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session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501A0DC-0E32-42BE-8D5D-DCCCC42B0590}"/>
              </a:ext>
            </a:extLst>
          </p:cNvPr>
          <p:cNvSpPr/>
          <p:nvPr/>
        </p:nvSpPr>
        <p:spPr bwMode="auto">
          <a:xfrm>
            <a:off x="6341274" y="2667581"/>
            <a:ext cx="3194012" cy="516424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2531745-13C6-44A8-91EE-AB9565BD209A}"/>
              </a:ext>
            </a:extLst>
          </p:cNvPr>
          <p:cNvSpPr txBox="1"/>
          <p:nvPr/>
        </p:nvSpPr>
        <p:spPr>
          <a:xfrm>
            <a:off x="6622521" y="2357500"/>
            <a:ext cx="2796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 Event on Tuesday evening</a:t>
            </a:r>
            <a:endParaRPr lang="zh-CN" altLang="en-US" sz="1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2739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purl.org/dc/dcmitype/"/>
    <ds:schemaRef ds:uri="a915fe38-2618-47b6-8303-829fb71466d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23d77754-4ccc-4c57-9291-cab09e81894a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423381</TotalTime>
  <Words>3558</Words>
  <Application>Microsoft Office PowerPoint</Application>
  <PresentationFormat>宽屏</PresentationFormat>
  <Paragraphs>451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微软雅黑</vt:lpstr>
      <vt:lpstr>Arial</vt:lpstr>
      <vt:lpstr>Arial Black</vt:lpstr>
      <vt:lpstr>Calibri</vt:lpstr>
      <vt:lpstr>Times New Roman</vt:lpstr>
      <vt:lpstr>3gpp</vt:lpstr>
      <vt:lpstr>RAN4#114bis meeting schedule</vt:lpstr>
      <vt:lpstr>Monday</vt:lpstr>
      <vt:lpstr>Tuesday  (RAN4 Chair election)</vt:lpstr>
      <vt:lpstr>Wednesday</vt:lpstr>
      <vt:lpstr>Thursday</vt:lpstr>
      <vt:lpstr>Friday</vt:lpstr>
      <vt:lpstr>Appendix</vt:lpstr>
      <vt:lpstr>General Aspects </vt:lpstr>
      <vt:lpstr>Meeting rooms information </vt:lpstr>
      <vt:lpstr>RAN4 Chair Elections:  Guidance and arrangement</vt:lpstr>
      <vt:lpstr>RAN4 Chair Elections:  Additional guidance of voting tool</vt:lpstr>
      <vt:lpstr>RAN4 meeting hotel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4051</cp:revision>
  <cp:lastPrinted>2016-09-15T08:31:35Z</cp:lastPrinted>
  <dcterms:created xsi:type="dcterms:W3CDTF">2009-11-27T05:15:11Z</dcterms:created>
  <dcterms:modified xsi:type="dcterms:W3CDTF">2025-04-03T10:10:24Z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