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29" r:id="rId4"/>
  </p:sldMasterIdLst>
  <p:notesMasterIdLst>
    <p:notesMasterId r:id="rId16"/>
  </p:notesMasterIdLst>
  <p:handoutMasterIdLst>
    <p:handoutMasterId r:id="rId17"/>
  </p:handoutMasterIdLst>
  <p:sldIdLst>
    <p:sldId id="934" r:id="rId5"/>
    <p:sldId id="1033" r:id="rId6"/>
    <p:sldId id="1034" r:id="rId7"/>
    <p:sldId id="1035" r:id="rId8"/>
    <p:sldId id="1036" r:id="rId9"/>
    <p:sldId id="1037" r:id="rId10"/>
    <p:sldId id="1011" r:id="rId11"/>
    <p:sldId id="1039" r:id="rId12"/>
    <p:sldId id="1018" r:id="rId13"/>
    <p:sldId id="1019" r:id="rId14"/>
    <p:sldId id="1038" r:id="rId15"/>
  </p:sldIdLst>
  <p:sldSz cx="12192000" cy="6858000"/>
  <p:notesSz cx="7010400" cy="92964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drey2" initials="CA" lastIdx="2" clrIdx="0">
    <p:extLst>
      <p:ext uri="{19B8F6BF-5375-455C-9EA6-DF929625EA0E}">
        <p15:presenceInfo xmlns:p15="http://schemas.microsoft.com/office/powerpoint/2012/main" userId="Andrey2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FBD71"/>
    <a:srgbClr val="D1DAE9"/>
    <a:srgbClr val="F0F3F8"/>
    <a:srgbClr val="FF3300"/>
    <a:srgbClr val="FFFFFF"/>
    <a:srgbClr val="1E9657"/>
    <a:srgbClr val="72AF2F"/>
    <a:srgbClr val="B1D254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中度样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994" autoAdjust="0"/>
    <p:restoredTop sz="95301" autoAdjust="0"/>
  </p:normalViewPr>
  <p:slideViewPr>
    <p:cSldViewPr snapToGrid="0">
      <p:cViewPr varScale="1">
        <p:scale>
          <a:sx n="110" d="100"/>
          <a:sy n="110" d="100"/>
        </p:scale>
        <p:origin x="95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867FF36F-819D-4D2B-A8BB-AF91032F0C08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5286934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171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2232" y="0"/>
            <a:ext cx="3038170" cy="4657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5325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4061" y="4416091"/>
            <a:ext cx="5142280" cy="4183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0682"/>
            <a:ext cx="3038171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defTabSz="929256" eaLnBrk="1" hangingPunct="1">
              <a:defRPr sz="1200">
                <a:latin typeface="Times New Roman" pitchFamily="18" charset="0"/>
              </a:defRPr>
            </a:lvl1pPr>
          </a:lstStyle>
          <a:p>
            <a:endParaRPr lang="en-US" altLang="zh-CN" dirty="0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2232" y="8830682"/>
            <a:ext cx="3038170" cy="465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844" tIns="46423" rIns="92844" bIns="46423" numCol="1" anchor="b" anchorCtr="0" compatLnSpc="1">
            <a:prstTxWarp prst="textNoShape">
              <a:avLst/>
            </a:prstTxWarp>
          </a:bodyPr>
          <a:lstStyle>
            <a:lvl1pPr algn="r" defTabSz="929256" eaLnBrk="1" hangingPunct="1">
              <a:defRPr sz="1200">
                <a:latin typeface="Times New Roman" pitchFamily="18" charset="0"/>
              </a:defRPr>
            </a:lvl1pPr>
          </a:lstStyle>
          <a:p>
            <a:fld id="{459FDB58-73C4-413E-BB6C-BBE882DFCE1B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0612503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828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528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2977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8112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5172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47918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92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29256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59FDB58-73C4-413E-BB6C-BBE882DFCE1B}" type="slidenum">
              <a:rPr kumimoji="0" lang="en-GB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Arial" charset="0"/>
              </a:rPr>
              <a:pPr marL="0" marR="0" lvl="0" indent="0" algn="r" defTabSz="929256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GB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5601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38"/>
            <a:ext cx="10363200" cy="1470025"/>
          </a:xfrm>
        </p:spPr>
        <p:txBody>
          <a:bodyPr/>
          <a:lstStyle>
            <a:lvl1pPr>
              <a:defRPr sz="4000"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latin typeface="+mj-ea"/>
                <a:ea typeface="+mj-ea"/>
              </a:defRPr>
            </a:lvl1pPr>
            <a:lvl2pPr marL="457177" indent="0" algn="ctr">
              <a:buNone/>
              <a:defRPr/>
            </a:lvl2pPr>
            <a:lvl3pPr marL="914354" indent="0" algn="ctr">
              <a:buNone/>
              <a:defRPr/>
            </a:lvl3pPr>
            <a:lvl4pPr marL="1371531" indent="0" algn="ctr">
              <a:buNone/>
              <a:defRPr/>
            </a:lvl4pPr>
            <a:lvl5pPr marL="1828709" indent="0" algn="ctr">
              <a:buNone/>
              <a:defRPr/>
            </a:lvl5pPr>
            <a:lvl6pPr marL="2285886" indent="0" algn="ctr">
              <a:buNone/>
              <a:defRPr/>
            </a:lvl6pPr>
            <a:lvl7pPr marL="2743063" indent="0" algn="ctr">
              <a:buNone/>
              <a:defRPr/>
            </a:lvl7pPr>
            <a:lvl8pPr marL="3200240" indent="0" algn="ctr">
              <a:buNone/>
              <a:defRPr/>
            </a:lvl8pPr>
            <a:lvl9pPr marL="3657417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12707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356523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5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5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92723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7600" y="3938601"/>
            <a:ext cx="5384800" cy="21875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555285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4638"/>
            <a:ext cx="9112251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9670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6C394A-9E02-4841-ACC8-9EFF4DA6339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fld id="{F5492D28-9CB3-4957-BFD2-683A3D6260A5}" type="slidenum">
              <a:rPr lang="en-GB" altLang="en-US" smtClean="0"/>
              <a:pPr/>
              <a:t>‹#›</a:t>
            </a:fld>
            <a:endParaRPr lang="en-GB" alt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DFCFD951-EB5F-444C-A429-749DF9E8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723052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13"/>
            <a:ext cx="10363200" cy="1362075"/>
          </a:xfrm>
        </p:spPr>
        <p:txBody>
          <a:bodyPr anchor="t"/>
          <a:lstStyle>
            <a:lvl1pPr algn="l">
              <a:defRPr sz="4000" b="1" cap="all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 dirty="0"/>
              <a:t>Click to edit Master title style</a:t>
            </a:r>
            <a:endParaRPr lang="fi-FI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1801"/>
            </a:lvl2pPr>
            <a:lvl3pPr marL="914354" indent="0">
              <a:buNone/>
              <a:defRPr sz="1600"/>
            </a:lvl3pPr>
            <a:lvl4pPr marL="1371531" indent="0">
              <a:buNone/>
              <a:defRPr sz="1401"/>
            </a:lvl4pPr>
            <a:lvl5pPr marL="1828709" indent="0">
              <a:buNone/>
              <a:defRPr sz="1401"/>
            </a:lvl5pPr>
            <a:lvl6pPr marL="2285886" indent="0">
              <a:buNone/>
              <a:defRPr sz="1401"/>
            </a:lvl6pPr>
            <a:lvl7pPr marL="2743063" indent="0">
              <a:buNone/>
              <a:defRPr sz="1401"/>
            </a:lvl7pPr>
            <a:lvl8pPr marL="3200240" indent="0">
              <a:buNone/>
              <a:defRPr sz="1401"/>
            </a:lvl8pPr>
            <a:lvl9pPr marL="3657417" indent="0">
              <a:buNone/>
              <a:defRPr sz="14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41478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801"/>
            </a:lvl6pPr>
            <a:lvl7pPr>
              <a:defRPr sz="1801"/>
            </a:lvl7pPr>
            <a:lvl8pPr>
              <a:defRPr sz="1801"/>
            </a:lvl8pPr>
            <a:lvl9pPr>
              <a:defRPr sz="1801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17132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6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457177" indent="0">
              <a:buNone/>
              <a:defRPr sz="2000" b="1"/>
            </a:lvl2pPr>
            <a:lvl3pPr marL="914354" indent="0">
              <a:buNone/>
              <a:defRPr sz="1801" b="1"/>
            </a:lvl3pPr>
            <a:lvl4pPr marL="1371531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3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7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6" y="2174875"/>
            <a:ext cx="5389033" cy="3951288"/>
          </a:xfrm>
        </p:spPr>
        <p:txBody>
          <a:bodyPr/>
          <a:lstStyle>
            <a:lvl1pPr>
              <a:defRPr sz="24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 sz="2000"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 sz="1801"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 sz="1800"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08556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ea"/>
                <a:ea typeface="+mj-ea"/>
              </a:defRPr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0819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1195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6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2174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4" indent="0">
              <a:buNone/>
              <a:defRPr sz="2400"/>
            </a:lvl3pPr>
            <a:lvl4pPr marL="1371531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3" indent="0">
              <a:buNone/>
              <a:defRPr sz="2000"/>
            </a:lvl7pPr>
            <a:lvl8pPr marL="3200240" indent="0">
              <a:buNone/>
              <a:defRPr sz="2000"/>
            </a:lvl8pPr>
            <a:lvl9pPr marL="3657417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1"/>
            </a:lvl1pPr>
            <a:lvl2pPr marL="457177" indent="0">
              <a:buNone/>
              <a:defRPr sz="1200"/>
            </a:lvl2pPr>
            <a:lvl3pPr marL="914354" indent="0">
              <a:buNone/>
              <a:defRPr sz="1001"/>
            </a:lvl3pPr>
            <a:lvl4pPr marL="1371531" indent="0">
              <a:buNone/>
              <a:defRPr sz="900"/>
            </a:lvl4pPr>
            <a:lvl5pPr marL="1828709" indent="0">
              <a:buNone/>
              <a:defRPr sz="900"/>
            </a:lvl5pPr>
            <a:lvl6pPr marL="2285886" indent="0">
              <a:buNone/>
              <a:defRPr sz="900"/>
            </a:lvl6pPr>
            <a:lvl7pPr marL="2743063" indent="0">
              <a:buNone/>
              <a:defRPr sz="900"/>
            </a:lvl7pPr>
            <a:lvl8pPr marL="3200240" indent="0">
              <a:buNone/>
              <a:defRPr sz="900"/>
            </a:lvl8pPr>
            <a:lvl9pPr marL="3657417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82668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8" descr="green.jpg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200" y="6456363"/>
            <a:ext cx="6189133" cy="27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1" y="274638"/>
            <a:ext cx="9112251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Click to edit Master title style</a:t>
            </a:r>
            <a:endParaRPr lang="en-GB" altLang="en-US" dirty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6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 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  <a:endParaRPr lang="en-GB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10960" y="6483350"/>
            <a:ext cx="527049" cy="222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100">
                <a:solidFill>
                  <a:schemeClr val="bg1"/>
                </a:solidFill>
                <a:latin typeface="Arial" charset="0"/>
              </a:defRPr>
            </a:lvl1pPr>
          </a:lstStyle>
          <a:p>
            <a:fld id="{F5492D28-9CB3-4957-BFD2-683A3D6260A5}" type="slidenum">
              <a:rPr lang="en-GB" altLang="en-US"/>
              <a:pPr/>
              <a:t>‹#›</a:t>
            </a:fld>
            <a:endParaRPr lang="en-GB" altLang="en-US" dirty="0"/>
          </a:p>
        </p:txBody>
      </p:sp>
      <p:sp>
        <p:nvSpPr>
          <p:cNvPr id="1032" name="Rectangle 6"/>
          <p:cNvSpPr>
            <a:spLocks noChangeArrowheads="1"/>
          </p:cNvSpPr>
          <p:nvPr/>
        </p:nvSpPr>
        <p:spPr bwMode="auto">
          <a:xfrm>
            <a:off x="1559984" y="5009401"/>
            <a:ext cx="6102349" cy="246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© 3GPP 2009     Mobile World Congress, Barcelona, 19</a:t>
            </a:r>
            <a:r>
              <a:rPr lang="en-GB" altLang="en-US" sz="1001" baseline="30000" dirty="0">
                <a:solidFill>
                  <a:schemeClr val="bg1"/>
                </a:solidFill>
                <a:latin typeface="Arial" panose="020B0604020202020204" pitchFamily="34" charset="0"/>
              </a:rPr>
              <a:t>th</a:t>
            </a:r>
            <a:r>
              <a:rPr lang="en-GB" altLang="en-US" sz="1001" dirty="0">
                <a:solidFill>
                  <a:schemeClr val="bg1"/>
                </a:solidFill>
                <a:latin typeface="Arial" panose="020B0604020202020204" pitchFamily="34" charset="0"/>
              </a:rPr>
              <a:t> February 2009</a:t>
            </a:r>
          </a:p>
        </p:txBody>
      </p:sp>
      <p:pic>
        <p:nvPicPr>
          <p:cNvPr id="1033" name="Picture 7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3" descr="green2.jpg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17309" y="6475413"/>
            <a:ext cx="486833" cy="23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7" name="Rectangle 6"/>
          <p:cNvSpPr>
            <a:spLocks noChangeArrowheads="1"/>
          </p:cNvSpPr>
          <p:nvPr/>
        </p:nvSpPr>
        <p:spPr bwMode="auto">
          <a:xfrm>
            <a:off x="593777" y="6455545"/>
            <a:ext cx="95715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1200" b="1" dirty="0">
                <a:solidFill>
                  <a:schemeClr val="bg1"/>
                </a:solidFill>
                <a:latin typeface="Arial" panose="020B0604020202020204" pitchFamily="34" charset="0"/>
              </a:rPr>
              <a:t>RAN WG4</a:t>
            </a:r>
          </a:p>
        </p:txBody>
      </p:sp>
      <p:sp>
        <p:nvSpPr>
          <p:cNvPr id="56334" name="Slide Number Placeholder 4"/>
          <p:cNvSpPr txBox="1">
            <a:spLocks noGrp="1"/>
          </p:cNvSpPr>
          <p:nvPr userDrawn="1"/>
        </p:nvSpPr>
        <p:spPr bwMode="auto">
          <a:xfrm>
            <a:off x="11432126" y="6464300"/>
            <a:ext cx="527049" cy="22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fld id="{E4DF48D0-4F83-437C-BDD1-C6E5F5F353CD}" type="slidenum">
              <a:rPr lang="en-GB" altLang="en-US" sz="1100">
                <a:solidFill>
                  <a:schemeClr val="bg1"/>
                </a:solidFill>
                <a:latin typeface="Arial" charset="0"/>
              </a:rPr>
              <a:pPr eaLnBrk="1" hangingPunct="1"/>
              <a:t>‹#›</a:t>
            </a:fld>
            <a:endParaRPr lang="en-GB" altLang="en-US" sz="110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4" name="Picture 6" descr="3GPP_TM_RD.jpg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88563" y="373075"/>
            <a:ext cx="1493837" cy="86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55" r:id="rId1"/>
    <p:sldLayoutId id="2147484556" r:id="rId2"/>
    <p:sldLayoutId id="2147484557" r:id="rId3"/>
    <p:sldLayoutId id="2147484558" r:id="rId4"/>
    <p:sldLayoutId id="2147484559" r:id="rId5"/>
    <p:sldLayoutId id="2147484560" r:id="rId6"/>
    <p:sldLayoutId id="2147484561" r:id="rId7"/>
    <p:sldLayoutId id="2147484562" r:id="rId8"/>
    <p:sldLayoutId id="2147484563" r:id="rId9"/>
    <p:sldLayoutId id="2147484564" r:id="rId10"/>
    <p:sldLayoutId id="2147484565" r:id="rId11"/>
    <p:sldLayoutId id="2147484566" r:id="rId12"/>
    <p:sldLayoutId id="2147484567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5pPr>
      <a:lvl6pPr marL="457177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6pPr>
      <a:lvl7pPr marL="914354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7pPr>
      <a:lvl8pPr marL="1371531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8pPr>
      <a:lvl9pPr marL="1828709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Calibri" pitchFamily="34" charset="0"/>
        </a:defRPr>
      </a:lvl9pPr>
    </p:titleStyle>
    <p:bodyStyle>
      <a:lvl1pPr marL="342882" indent="-342882" algn="l" rtl="0" eaLnBrk="0" fontAlgn="base" hangingPunct="0">
        <a:spcBef>
          <a:spcPct val="20000"/>
        </a:spcBef>
        <a:spcAft>
          <a:spcPct val="0"/>
        </a:spcAft>
        <a:buBlip>
          <a:blip r:embed="rId18"/>
        </a:buBlip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7" algn="l" rtl="0" eaLnBrk="0" fontAlgn="base" hangingPunct="0">
        <a:spcBef>
          <a:spcPct val="20000"/>
        </a:spcBef>
        <a:spcAft>
          <a:spcPct val="0"/>
        </a:spcAft>
        <a:buClr>
          <a:srgbClr val="C00000"/>
        </a:buClr>
        <a:buFont typeface="Arial" charset="0"/>
        <a:buChar char="•"/>
        <a:defRPr sz="2400">
          <a:solidFill>
            <a:schemeClr val="tx1"/>
          </a:solidFill>
          <a:latin typeface="+mn-lt"/>
        </a:defRPr>
      </a:lvl2pPr>
      <a:lvl3pPr marL="1142943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chemeClr val="tx1"/>
          </a:solidFill>
          <a:latin typeface="+mn-lt"/>
        </a:defRPr>
      </a:lvl3pPr>
      <a:lvl4pPr marL="1600121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>
          <a:solidFill>
            <a:schemeClr val="tx1"/>
          </a:solidFill>
          <a:latin typeface="+mn-lt"/>
        </a:defRPr>
      </a:lvl4pPr>
      <a:lvl5pPr marL="2057298" indent="-228589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600">
          <a:solidFill>
            <a:schemeClr val="tx1"/>
          </a:solidFill>
          <a:latin typeface="+mn-lt"/>
        </a:defRPr>
      </a:lvl5pPr>
      <a:lvl6pPr marL="2514476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6pPr>
      <a:lvl7pPr marL="2971652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7pPr>
      <a:lvl8pPr marL="3428829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8pPr>
      <a:lvl9pPr marL="3886007" indent="-228589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1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3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7" algn="l" defTabSz="914354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1.jpe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portal.3gpp.org/VotingTool/" TargetMode="External"/><Relationship Id="rId3" Type="http://schemas.openxmlformats.org/officeDocument/2006/relationships/image" Target="../media/image1.jpeg"/><Relationship Id="rId7" Type="http://schemas.openxmlformats.org/officeDocument/2006/relationships/hyperlink" Target="https://www.3gpp.org/ftp/tsg_ran/WG4_Radio/TSGR4_114bis/Reports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ortal.3gpp.org/VotingTool/Vote/VotingRights?groupID=382&amp;meetingID=60592" TargetMode="External"/><Relationship Id="rId5" Type="http://schemas.openxmlformats.org/officeDocument/2006/relationships/hyperlink" Target="https://www.3gpp.org/dynareport?code=elections-technical-votes" TargetMode="External"/><Relationship Id="rId4" Type="http://schemas.openxmlformats.org/officeDocument/2006/relationships/hyperlink" Target="https://www.3gpp.org/ftp/Information/Working_Procedures/3GPP_WP.pdf" TargetMode="External"/><Relationship Id="rId9" Type="http://schemas.openxmlformats.org/officeDocument/2006/relationships/hyperlink" Target="https://portal.3gpp.org/VotingTool/Vote/DetailList/115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RAN4#114bis meeting schedule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EBB0B9E5-9838-4AA8-B169-89A3469C2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8224" y="4717686"/>
            <a:ext cx="9998580" cy="1036178"/>
          </a:xfrm>
        </p:spPr>
        <p:txBody>
          <a:bodyPr/>
          <a:lstStyle/>
          <a:p>
            <a:r>
              <a:rPr lang="en-US" dirty="0">
                <a:latin typeface="+mj-ea"/>
                <a:ea typeface="+mj-ea"/>
              </a:rPr>
              <a:t>RAN4 Chair: </a:t>
            </a:r>
            <a:r>
              <a:rPr lang="en-US" dirty="0"/>
              <a:t>Xizeng</a:t>
            </a:r>
            <a:r>
              <a:rPr lang="en-US" dirty="0">
                <a:latin typeface="+mj-ea"/>
                <a:ea typeface="+mj-ea"/>
              </a:rPr>
              <a:t> Dai</a:t>
            </a:r>
          </a:p>
          <a:p>
            <a:r>
              <a:rPr lang="en-US" dirty="0">
                <a:latin typeface="+mj-ea"/>
                <a:ea typeface="+mj-ea"/>
              </a:rPr>
              <a:t>Vice Chair: </a:t>
            </a:r>
            <a:r>
              <a:rPr lang="en-US" dirty="0"/>
              <a:t>Gene Fong</a:t>
            </a:r>
            <a:r>
              <a:rPr lang="en-US" dirty="0">
                <a:latin typeface="+mj-ea"/>
                <a:ea typeface="+mj-ea"/>
              </a:rPr>
              <a:t>, </a:t>
            </a:r>
            <a:r>
              <a:rPr lang="en-US" dirty="0"/>
              <a:t>Shan Yang </a:t>
            </a:r>
            <a:endParaRPr lang="en-US" dirty="0">
              <a:latin typeface="+mj-ea"/>
              <a:ea typeface="+mj-ea"/>
            </a:endParaRPr>
          </a:p>
        </p:txBody>
      </p:sp>
      <p:sp>
        <p:nvSpPr>
          <p:cNvPr id="6" name="TextBox 1">
            <a:extLst>
              <a:ext uri="{FF2B5EF4-FFF2-40B4-BE49-F238E27FC236}">
                <a16:creationId xmlns:a16="http://schemas.microsoft.com/office/drawing/2014/main" id="{E4CE5DCD-72B3-468A-A585-E6721DD18679}"/>
              </a:ext>
            </a:extLst>
          </p:cNvPr>
          <p:cNvSpPr txBox="1"/>
          <p:nvPr/>
        </p:nvSpPr>
        <p:spPr>
          <a:xfrm>
            <a:off x="236841" y="274551"/>
            <a:ext cx="58306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3GPP TSG-RAN WG4 Meeting #114bis	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Wuhan, Hubei, China 07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- 11</a:t>
            </a:r>
            <a:r>
              <a:rPr lang="en-US" altLang="zh-CN" sz="1400" b="1" baseline="30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th</a:t>
            </a:r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 April, 2025</a:t>
            </a:r>
          </a:p>
          <a:p>
            <a:r>
              <a:rPr lang="en-US" altLang="zh-CN" sz="14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Agenda Item: 2</a:t>
            </a:r>
            <a:endParaRPr lang="en-US" altLang="zh-CN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751970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1">
            <a:extLst>
              <a:ext uri="{FF2B5EF4-FFF2-40B4-BE49-F238E27FC236}">
                <a16:creationId xmlns:a16="http://schemas.microsoft.com/office/drawing/2014/main" id="{20D95BBD-61C7-4D3E-B87B-1BB091645A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5732" y="3189938"/>
            <a:ext cx="2094526" cy="32279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Additional guidance of voting tool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027" name="Picture 3">
            <a:extLst>
              <a:ext uri="{FF2B5EF4-FFF2-40B4-BE49-F238E27FC236}">
                <a16:creationId xmlns:a16="http://schemas.microsoft.com/office/drawing/2014/main" id="{43A1981A-9B45-4314-A75D-37101E3564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9" r="4758"/>
          <a:stretch/>
        </p:blipFill>
        <p:spPr bwMode="auto">
          <a:xfrm>
            <a:off x="7183451" y="3189938"/>
            <a:ext cx="2895091" cy="26384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330DC028-E550-4BB6-A113-AE981E7A3C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5"/>
              </a:buBlip>
            </a:pPr>
            <a:r>
              <a:rPr lang="en-US" altLang="zh-CN" sz="1400" dirty="0">
                <a:cs typeface="+mn-cs"/>
              </a:rPr>
              <a:t>How to cast a vote?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cast a vote, the logged-in user shall be registered and checked in at the meeting (provided the vote is not done by correspondence), access the voting page, and proceed as follows: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1. Select the voting member organization on behalf of which the user wants to cast a vote, from the options visible in Figure 1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2. Select the desired voting option on the right (i.e., a candidate name or “abstain” for elections) The possible voting options are displayed in Figure 2.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2EC4DED3-93D5-4334-8DDD-27060397B7D5}"/>
              </a:ext>
            </a:extLst>
          </p:cNvPr>
          <p:cNvSpPr txBox="1"/>
          <p:nvPr/>
        </p:nvSpPr>
        <p:spPr>
          <a:xfrm>
            <a:off x="10463790" y="2912939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2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869A6A-E86A-4C2E-82BB-C3E0A399B7A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1916" y="3220708"/>
            <a:ext cx="4986147" cy="650367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:a16="http://schemas.microsoft.com/office/drawing/2014/main" id="{9D7A8523-3151-470F-ABEA-7C26380F045D}"/>
              </a:ext>
            </a:extLst>
          </p:cNvPr>
          <p:cNvSpPr/>
          <p:nvPr/>
        </p:nvSpPr>
        <p:spPr>
          <a:xfrm>
            <a:off x="346443" y="3993485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It will read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In progress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during the election period, and “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closed</a:t>
            </a: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” after the election is over</a:t>
            </a: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36FF3692-2A8C-453C-9B45-EDA03109709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2085" y="4791444"/>
            <a:ext cx="5773916" cy="1103864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4DA3955A-DBB8-403B-BED1-57D98D73E6BD}"/>
              </a:ext>
            </a:extLst>
          </p:cNvPr>
          <p:cNvSpPr txBox="1"/>
          <p:nvPr/>
        </p:nvSpPr>
        <p:spPr>
          <a:xfrm>
            <a:off x="8241594" y="2912938"/>
            <a:ext cx="7788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Figure 1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7" name="直接箭头连接符 6">
            <a:extLst>
              <a:ext uri="{FF2B5EF4-FFF2-40B4-BE49-F238E27FC236}">
                <a16:creationId xmlns:a16="http://schemas.microsoft.com/office/drawing/2014/main" id="{311FDF04-2B5C-4F7D-AFAB-8AA723B0F439}"/>
              </a:ext>
            </a:extLst>
          </p:cNvPr>
          <p:cNvCxnSpPr/>
          <p:nvPr/>
        </p:nvCxnSpPr>
        <p:spPr bwMode="auto">
          <a:xfrm flipH="1" flipV="1">
            <a:off x="713232" y="3773052"/>
            <a:ext cx="594360" cy="220433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:a16="http://schemas.microsoft.com/office/drawing/2014/main" id="{1A734336-F4B7-43FD-B08F-0FB6E21AD80B}"/>
              </a:ext>
            </a:extLst>
          </p:cNvPr>
          <p:cNvSpPr/>
          <p:nvPr/>
        </p:nvSpPr>
        <p:spPr>
          <a:xfrm>
            <a:off x="364756" y="5895308"/>
            <a:ext cx="5843702" cy="2853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2" indent="0" algn="l" defTabSz="914400" rtl="0" eaLnBrk="0" fontAlgn="auto" latinLnBrk="0" hangingPunct="0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Pct val="93000"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Example is provided above. And please click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Action </a:t>
            </a:r>
            <a:r>
              <a:rPr kumimoji="0" lang="en-GB" sz="1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  <a:sym typeface="Wingdings" panose="05000000000000000000" pitchFamily="2" charset="2"/>
              </a:rPr>
              <a:t> Vote</a:t>
            </a:r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9" name="箭头: 下 8">
            <a:extLst>
              <a:ext uri="{FF2B5EF4-FFF2-40B4-BE49-F238E27FC236}">
                <a16:creationId xmlns:a16="http://schemas.microsoft.com/office/drawing/2014/main" id="{6EDD9EB6-1F33-4E1D-8FED-4934C69D133D}"/>
              </a:ext>
            </a:extLst>
          </p:cNvPr>
          <p:cNvSpPr/>
          <p:nvPr/>
        </p:nvSpPr>
        <p:spPr bwMode="auto">
          <a:xfrm>
            <a:off x="2567709" y="4360998"/>
            <a:ext cx="535709" cy="285335"/>
          </a:xfrm>
          <a:prstGeom prst="downArrow">
            <a:avLst>
              <a:gd name="adj1" fmla="val 50000"/>
              <a:gd name="adj2" fmla="val 59711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sp>
        <p:nvSpPr>
          <p:cNvPr id="11" name="箭头: 右 10">
            <a:extLst>
              <a:ext uri="{FF2B5EF4-FFF2-40B4-BE49-F238E27FC236}">
                <a16:creationId xmlns:a16="http://schemas.microsoft.com/office/drawing/2014/main" id="{AA13AB87-F3AA-4A3D-AB46-9F33A5AFFEFC}"/>
              </a:ext>
            </a:extLst>
          </p:cNvPr>
          <p:cNvSpPr/>
          <p:nvPr/>
        </p:nvSpPr>
        <p:spPr bwMode="auto">
          <a:xfrm>
            <a:off x="6437985" y="5026096"/>
            <a:ext cx="360218" cy="478775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C0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5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51995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meeting hotel 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273321"/>
            <a:ext cx="10275058" cy="2016599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cs typeface="+mn-cs"/>
              </a:rPr>
              <a:t>RAN4 meeting hotel: </a:t>
            </a:r>
            <a:r>
              <a:rPr lang="en-GB" altLang="zh-CN" sz="1400" b="1" dirty="0">
                <a:cs typeface="+mn-cs"/>
              </a:rPr>
              <a:t>Crowne Plaza Wuhan Optics Valley</a:t>
            </a:r>
            <a:endParaRPr lang="en-US" altLang="zh-CN" sz="1400" b="1" dirty="0">
              <a:cs typeface="+mn-cs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89CDB45C-37C6-4E22-9044-E635C76E80F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95" y="1794238"/>
            <a:ext cx="6287239" cy="2237831"/>
          </a:xfrm>
          <a:prstGeom prst="rect">
            <a:avLst/>
          </a:prstGeom>
        </p:spPr>
      </p:pic>
      <p:pic>
        <p:nvPicPr>
          <p:cNvPr id="1026" name="图片 123" descr="英文地图 (2)">
            <a:extLst>
              <a:ext uri="{FF2B5EF4-FFF2-40B4-BE49-F238E27FC236}">
                <a16:creationId xmlns:a16="http://schemas.microsoft.com/office/drawing/2014/main" id="{F86DC1DA-5311-49A2-8EED-2AE899EFE9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8307" y="2437433"/>
            <a:ext cx="6115050" cy="399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" name="椭圆 5">
            <a:extLst>
              <a:ext uri="{FF2B5EF4-FFF2-40B4-BE49-F238E27FC236}">
                <a16:creationId xmlns:a16="http://schemas.microsoft.com/office/drawing/2014/main" id="{6C5F31FA-07E0-4B3B-9D04-8092744B6FE1}"/>
              </a:ext>
            </a:extLst>
          </p:cNvPr>
          <p:cNvSpPr/>
          <p:nvPr/>
        </p:nvSpPr>
        <p:spPr bwMode="auto">
          <a:xfrm>
            <a:off x="7942217" y="5175376"/>
            <a:ext cx="1001486" cy="81860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itchFamily="34" charset="0"/>
              <a:ea typeface="黑体" panose="02010609060101010101" pitchFamily="49" charset="-122"/>
              <a:cs typeface="Arial" charset="0"/>
            </a:endParaRPr>
          </a:p>
        </p:txBody>
      </p:sp>
      <p:cxnSp>
        <p:nvCxnSpPr>
          <p:cNvPr id="8" name="直接箭头连接符 7">
            <a:extLst>
              <a:ext uri="{FF2B5EF4-FFF2-40B4-BE49-F238E27FC236}">
                <a16:creationId xmlns:a16="http://schemas.microsoft.com/office/drawing/2014/main" id="{EE5AB740-A314-46C4-874F-56494879A9EA}"/>
              </a:ext>
            </a:extLst>
          </p:cNvPr>
          <p:cNvCxnSpPr>
            <a:cxnSpLocks/>
          </p:cNvCxnSpPr>
          <p:nvPr/>
        </p:nvCxnSpPr>
        <p:spPr bwMode="auto">
          <a:xfrm>
            <a:off x="4772297" y="5294811"/>
            <a:ext cx="3204754" cy="0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FBF01B8A-E8FC-4B9D-9F51-8EA6B7B1BB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9695" y="4350067"/>
            <a:ext cx="4400586" cy="1528219"/>
          </a:xfrm>
          <a:prstGeom prst="rect">
            <a:avLst/>
          </a:prstGeom>
        </p:spPr>
      </p:pic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22525CBB-4AB4-4BB9-9CE1-93A5D721D3DE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65340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7" name="直接箭头连接符 16">
            <a:extLst>
              <a:ext uri="{FF2B5EF4-FFF2-40B4-BE49-F238E27FC236}">
                <a16:creationId xmlns:a16="http://schemas.microsoft.com/office/drawing/2014/main" id="{92F7E352-88C9-4E05-AE30-7820EEF5AB12}"/>
              </a:ext>
            </a:extLst>
          </p:cNvPr>
          <p:cNvCxnSpPr/>
          <p:nvPr/>
        </p:nvCxnSpPr>
        <p:spPr bwMode="auto">
          <a:xfrm>
            <a:off x="4772297" y="4746171"/>
            <a:ext cx="2238103" cy="0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AA1737A-8A81-4495-B0D6-13F3AE18FCE9}"/>
              </a:ext>
            </a:extLst>
          </p:cNvPr>
          <p:cNvCxnSpPr/>
          <p:nvPr/>
        </p:nvCxnSpPr>
        <p:spPr bwMode="auto">
          <a:xfrm flipV="1">
            <a:off x="4354286" y="3779520"/>
            <a:ext cx="4249783" cy="1262743"/>
          </a:xfrm>
          <a:prstGeom prst="straightConnector1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664731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Monday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847833"/>
              </p:ext>
            </p:extLst>
          </p:nvPr>
        </p:nvGraphicFramePr>
        <p:xfrm>
          <a:off x="274711" y="1273322"/>
          <a:ext cx="11475132" cy="4876800"/>
        </p:xfrm>
        <a:graphic>
          <a:graphicData uri="http://schemas.openxmlformats.org/drawingml/2006/table">
            <a:tbl>
              <a:tblPr/>
              <a:tblGrid>
                <a:gridCol w="711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092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8920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580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9:00-9:20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1. Opening of the meeting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Meeting agenda, arrangement, and meeting report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.</a:t>
                      </a:r>
                      <a:r>
                        <a:rPr kumimoji="0" lang="zh-CN" altLang="en-US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RAN4 Chair Elections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Announcement of RAN4 Chair elections</a:t>
                      </a: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4. Incoming LS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680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9:30-10:30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Spectrum </a:t>
                      </a: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[105] HPUE_NR_bands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[107] HPUE_Basket_EN-DC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[108] HPUE_Basket_CADC_SUL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[109] LTE_NR_Other_basket (13)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[205] NR_IoT_NTN_req_test_enh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[202] NR_FR1_lessthan_5MHz_BW_Ph2 (13)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NR_demod_Ph5_Part1_General_BS (22)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Fahad Syed Muhammad  (Nokia)</a:t>
                      </a:r>
                    </a:p>
                  </a:txBody>
                  <a:tcPr marL="45720" marR="4572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27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(n5-n8 simultaneous Rx-Tx, R4-2503812,3339,3482,3692,3973,4116,4117,4124)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[110] NR_IoT_NTN_Bands (28)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[111] NR_mmWave_protect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[209] NR_RRM_Ph5_Part2 (37)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</a:t>
                      </a:r>
                      <a:endParaRPr kumimoji="0" lang="nn-NO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Jackson Wang (Samsung) and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Xiang Gao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204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  <a:endParaRPr kumimoji="0" lang="it-IT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IT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bg2">
                            <a:lumMod val="50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149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pt-B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[130] A-IoT_BSCW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[129] A-IoT_device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 NR_RRM_Ph5_Part1 (24)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Chaired by Jerry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 (35) cont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NGSO testing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[323] NTN_testing_NGSO_channel_model (16)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  <a:endParaRPr kumimoji="0" lang="nn-NO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 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Chaired by Andrey (Intel)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5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[115] NR_SL_intraB_CA_ITS_part1 (1)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[117] NR_FR1_5MHz_BW_Ph2 (2)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[122] NR_FR1_7MHz_BW (25)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[206] NR_NTN_Ku_bands (8)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NR_BS_RF_Part2_CLTA_SE (10)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[305] NR_ATG_enh 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Ad-hoc(16:30~18:00):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Chaired by Tina(Yuanyuan) Zhang (Samsung)</a:t>
                      </a: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Vali (Qualcomm)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Online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[203] NonCol_intraB_ENDC_NR_CA_Ph2 (9)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 (22)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NR_BS_RF_Part1_E_EIRP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[303] </a:t>
                      </a:r>
                      <a:r>
                        <a:rPr kumimoji="0" lang="fr-FR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NR_BS_RF_Part2_CLTA_SE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Fei Xue (ZTE) and Michal Szydelko (Huawei)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[211] [212] NR_MIMO_Ph5,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fr-FR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40049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Tuesday </a:t>
            </a:r>
            <a:b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sz="12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(RAN4 Chair election)</a:t>
            </a:r>
            <a:endParaRPr lang="ru-RU" sz="1200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69758819"/>
              </p:ext>
            </p:extLst>
          </p:nvPr>
        </p:nvGraphicFramePr>
        <p:xfrm>
          <a:off x="349277" y="1410676"/>
          <a:ext cx="11255362" cy="3810000"/>
        </p:xfrm>
        <a:graphic>
          <a:graphicData uri="http://schemas.openxmlformats.org/drawingml/2006/table">
            <a:tbl>
              <a:tblPr/>
              <a:tblGrid>
                <a:gridCol w="7015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84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729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7475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[114] NR_ENDC_RF_Ph4_part3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[113] NR_ENDC_RF_Ph4_part2 (32)</a:t>
                      </a:r>
                      <a:endParaRPr kumimoji="0" lang="zh-CN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[225] </a:t>
                      </a:r>
                      <a:r>
                        <a:rPr kumimoji="0" lang="en-GB" altLang="zh-CN" sz="800" b="0" i="0" u="none" strike="noStrike" kern="1200" cap="none" spc="0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Reply_LS</a:t>
                      </a: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(7)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NR_Mob_Ph4_Part1 (26)</a:t>
                      </a:r>
                    </a:p>
                    <a:p>
                      <a:pPr marL="0" marR="0" lvl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[207] NR_ATG_enh, Chaired by Shiyuan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UE RF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 (18)</a:t>
                      </a:r>
                      <a:endParaRPr kumimoji="0" lang="nn-NO" altLang="zh-CN" sz="800" b="0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 (17)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[311]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NR_IoT_NTN_less_than_5MHz_BSRF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NR_LPWUS,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</a:t>
                      </a:r>
                      <a:r>
                        <a:rPr lang="en-US" altLang="zh-CN" sz="800" strike="noStrike" kern="1200" baseline="0" dirty="0" err="1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Xusheng</a:t>
                      </a:r>
                      <a:r>
                        <a:rPr lang="en-US" altLang="zh-CN" sz="80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(vivo)</a:t>
                      </a:r>
                      <a:endParaRPr lang="en-US" altLang="zh-CN" sz="800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16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[120] NR_PC2_RedCap_UE (10)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[219] NR_Mob_Ph4_Part2 (12)</a:t>
                      </a:r>
                    </a:p>
                    <a:p>
                      <a:pPr marL="0" marR="0" lvl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 (12:00 - 13:00)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[213] NR_duplex_evo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Yanze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Fu (Samsung)</a:t>
                      </a: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IoT NTN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SCM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NR_SCM, chaired by Alexander Hamilton (Nokia) 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14:00 RAN4 Chair election RD#1 results announcement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24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[121]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NR_LBCA_Sw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(31)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Start from 15:30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(35)</a:t>
                      </a: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FS_NR_AIML_Mob (50)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Coffee</a:t>
                      </a:r>
                      <a:r>
                        <a:rPr lang="en-US" altLang="zh-CN" sz="800" b="1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break: </a:t>
                      </a:r>
                      <a:r>
                        <a:rPr lang="en-US" altLang="zh-CN" sz="800" b="0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[210] </a:t>
                      </a: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FS_NR_AIML_Mob</a:t>
                      </a: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,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Chaired by Fahad </a:t>
                      </a:r>
                      <a:endParaRPr kumimoji="0" lang="en-GB" altLang="zh-CN" sz="800" b="0" i="0" u="none" strike="noStrike" kern="1200" cap="none" spc="0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</a:t>
                      </a:r>
                      <a:endParaRPr kumimoji="0" lang="nn-NO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[312] NR_NTN_Ku_Band_General 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 LPWUS (14:30~15:30)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NR_LPWUS, Chaired by Leo (Huawei)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 (15:30 – 16:30)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[322] NR_demod_Ph5_Part2_UE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Karsten Petersen (Nokia)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6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Cont.</a:t>
                      </a:r>
                      <a:r>
                        <a:rPr kumimoji="0" lang="nb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18:10 RAN4 Chair election RD#2 results announcement (Planned) in main session</a:t>
                      </a:r>
                      <a:endParaRPr kumimoji="0" lang="fr-FR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[204] NR_LBCA_Sw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5G Broadcast TN and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[317] 5G_Broadcast_bands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[318] 5G_Broadcast_GSO_NTN_band (8)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 (16:30~18:00):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Henry Fu (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Mediatek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Social Event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[217][218] NR_RRM_Ph5, </a:t>
                      </a:r>
                      <a:r>
                        <a:rPr lang="en-US" altLang="zh-CN" sz="800" dirty="0"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Ad-hoc: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NR_NTN_Ku_Band_General,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Moray Rumney (Eutelsat)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Ad-Hoc: </a:t>
                      </a:r>
                      <a:r>
                        <a:rPr kumimoji="0" lang="en-US" altLang="zh-CN" sz="800" b="1" i="0" u="none" strike="noStrike" kern="1200" cap="none" normalizeH="0" baseline="0" noProof="0" dirty="0" err="1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Demod</a:t>
                      </a: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[320] Demod_Maintenance_Part1 chaired by Axel Mueller (Nokia)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2FBD7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[321] Demod_Maintenance_Part2 chaired by Manasa Raghavan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5555313"/>
                  </a:ext>
                </a:extLst>
              </a:tr>
            </a:tbl>
          </a:graphicData>
        </a:graphic>
      </p:graphicFrame>
      <p:sp>
        <p:nvSpPr>
          <p:cNvPr id="5" name="文本框 4">
            <a:extLst>
              <a:ext uri="{FF2B5EF4-FFF2-40B4-BE49-F238E27FC236}">
                <a16:creationId xmlns:a16="http://schemas.microsoft.com/office/drawing/2014/main" id="{A760BD62-89CE-4005-9028-C28AA07B6DB2}"/>
              </a:ext>
            </a:extLst>
          </p:cNvPr>
          <p:cNvSpPr txBox="1"/>
          <p:nvPr/>
        </p:nvSpPr>
        <p:spPr>
          <a:xfrm>
            <a:off x="349277" y="5447324"/>
            <a:ext cx="10249988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26612108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Wednesday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5626611"/>
              </p:ext>
            </p:extLst>
          </p:nvPr>
        </p:nvGraphicFramePr>
        <p:xfrm>
          <a:off x="270787" y="1445998"/>
          <a:ext cx="11510452" cy="2956560"/>
        </p:xfrm>
        <a:graphic>
          <a:graphicData uri="http://schemas.openxmlformats.org/drawingml/2006/table">
            <a:tbl>
              <a:tblPr/>
              <a:tblGrid>
                <a:gridCol w="71452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9898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97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(51)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(19)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Netw_Energy_NR_enh_Part1 (17)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[216] Netw_Energy_NR_enh_Part2 (25)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OTA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[329] NR_FR2_OTA (6)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(28)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[129/130] A-IoT Chaired by Xiaoran Zhang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14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[119] FS_NR_DL_Frag_Carrier (33)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[217] NR_LPWUS (31)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BSRF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[302]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NR_BS_RF_Part1_E_EIRP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</a:t>
                      </a:r>
                    </a:p>
                    <a:p>
                      <a:r>
                        <a:rPr lang="fr-FR" altLang="zh-CN" sz="800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[218] [219] Rel-19 NR_Mob_Ph4, Chaired by Qiming Li (Apple)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799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314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[118] NonCol_intraB_ENDC_NR_CA (16)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[128] NR_MIMO_Ph5_UE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[125] NR_ATG_enh (11)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Add topics for Thursday Ad-hoc</a:t>
                      </a:r>
                      <a:endParaRPr kumimoji="0" lang="nn-NO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[201] </a:t>
                      </a: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NR_ENDC_RF_Ph4 (2)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[221] NR_NTN_Ph3_Part1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(13)</a:t>
                      </a: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[308] NR_LPWUS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[304] NR_BS_RF_Part3_OTA_TRP (9)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[331] BSRF_Simplify_CoLo_Coex (14)</a:t>
                      </a:r>
                      <a:endParaRPr kumimoji="0" lang="nn-NO" altLang="zh-CN" sz="800" b="1" i="0" u="none" strike="sng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NR_XR_Ph3, Chaired by Rafael Paiva (Nokia)</a:t>
                      </a: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85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Tom (Ericsson)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Ad-hoc</a:t>
                      </a:r>
                      <a:r>
                        <a:rPr kumimoji="0" lang="zh-CN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：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[215] [216]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Netw_Energy_NR_enh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, Chaired By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Zhixun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 Tang (Ericsson)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OTA (17:00 – 18:00) (cont)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</a:t>
                      </a:r>
                      <a:r>
                        <a:rPr kumimoji="0" lang="pl-PL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TRP_TRS_MIMO_OTA_Ph3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chaired by Ruixin Wang (vivo)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sng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104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18:30-20:30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Group dinner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45511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8992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/>
              <a:t>Thursday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7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9343468"/>
              </p:ext>
            </p:extLst>
          </p:nvPr>
        </p:nvGraphicFramePr>
        <p:xfrm>
          <a:off x="401652" y="1059754"/>
          <a:ext cx="11318156" cy="4213286"/>
        </p:xfrm>
        <a:graphic>
          <a:graphicData uri="http://schemas.openxmlformats.org/drawingml/2006/table">
            <a:tbl>
              <a:tblPr/>
              <a:tblGrid>
                <a:gridCol w="7116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5162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50581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8960"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8:30-10:30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NTN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[123] NR_IoT_NTN_HPUE_part1 (29)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[124] NR_IoT_NTN_HPUE_part2 (15)</a:t>
                      </a:r>
                      <a:endParaRPr kumimoji="0" lang="nn-NO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[214] </a:t>
                      </a:r>
                      <a:r>
                        <a:rPr kumimoji="0" lang="en-US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Ambient_IoT_Solutions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(8)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[220] NR_XR_Ph3 (19)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SBFD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[306] NR_duplex_evo_General (25)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[307] NR_duplex_evo_BSRF (17)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RRM Ad-hoc: Reserved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basket WI</a:t>
                      </a: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[102] NR_Baskets_Part_1 (39)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[103] NR_Baskets_Part_2 (75)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[104] </a:t>
                      </a:r>
                      <a:r>
                        <a:rPr kumimoji="0" lang="en-GB" altLang="zh-CN" sz="8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LTE_Baskets</a:t>
                      </a:r>
                      <a:r>
                        <a:rPr kumimoji="0" lang="en-GB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b-NO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2FBD7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Maintenance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[132] NR_reply_LS_UE_RF (4)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(31)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[222] NR_NTN_Ph3_Part2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 Cont.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strike="noStrike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[223] IoT_NTN_Ph3 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(5) </a:t>
                      </a:r>
                      <a:endParaRPr lang="en-US" altLang="zh-CN" sz="800" strike="noStrike" baseline="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[224] IoT_NTN_TDD (6)</a:t>
                      </a: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Demod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[324] NR_IoT_NTN_less_than_5MHz_demod (3)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[325] NR_ENDC_RF_Ph4_Demod_6Rx (10)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[326] NR_less_than_5MHz_Ph2_demod (6)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[332] </a:t>
                      </a:r>
                      <a:r>
                        <a:rPr kumimoji="0" lang="en-US" altLang="zh-CN" sz="8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NR_ATG_enh_demod</a:t>
                      </a:r>
                      <a:r>
                        <a:rPr kumimoji="0" lang="en-US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(5)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[123/124] NR_IoT_NTN_HPUE_part1/2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Runsen Tang (Samsung)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5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:00-14:30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just" defTabSz="91435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accent3">
                            <a:lumMod val="65000"/>
                          </a:schemeClr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:30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-16:30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Rel-19 non-spectrum</a:t>
                      </a:r>
                      <a:endParaRPr kumimoji="0" lang="fr-FR" altLang="zh-CN" sz="800" b="0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[126] NR_AIML_air_part1 (Cont.)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[127] NR_AIML_air_part2 (Cont.)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[211] NR_MIMO_Ph5_Part1 </a:t>
                      </a: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(12)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[212] NR_MIMO_Ph5_Part2 (13)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nn-NO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Ku band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 (14) chaired by Tank (CHTTL)</a:t>
                      </a:r>
                      <a:endParaRPr kumimoji="0" lang="nn-NO" altLang="zh-CN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[313] NR_NTN_Ku_Band_Coexistence (7) chaired by Manook (Intelsat)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27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17:00-18:00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</a:t>
                      </a:r>
                      <a:r>
                        <a:rPr lang="en-US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 </a:t>
                      </a: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Rel-19 selected topics</a:t>
                      </a:r>
                      <a:endParaRPr kumimoji="0" lang="fr-FR" altLang="zh-CN" sz="800" b="1" i="0" u="none" strike="sng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altLang="zh-CN" sz="800" b="0" i="0" u="none" strike="noStrike" kern="1200" cap="none" spc="0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Rel-18 TEI (R4-2504080 3Tx switching)</a:t>
                      </a:r>
                    </a:p>
                    <a:p>
                      <a:pPr marL="0" marR="0" lvl="0" indent="0" algn="l" defTabSz="914354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Early return to (if any)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Ad-hoc: (16:30~18:00)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sng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[112] NR_ENDC_RF_Ph4_part1 Chaired by Leo(Ye) Liu (Huawei)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[131] NR_LPWUS_UERF </a:t>
                      </a:r>
                      <a:r>
                        <a:rPr lang="en-US" altLang="zh-CN" sz="800" b="0" i="0" u="none" strike="noStrike" kern="1200" dirty="0">
                          <a:solidFill>
                            <a:srgbClr val="FF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Chaired by Ruixin Wang (vivo)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18:00-19:30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Main Ad hoc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[101] R19_UERF_maintenance_TEI (selected topics), Chaired by </a:t>
                      </a: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Haijie Qiu (Xiaomi)</a:t>
                      </a:r>
                      <a:endParaRPr kumimoji="0" lang="fr-FR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Calibri" panose="020F0502020204030204" pitchFamily="34" charset="0"/>
                        </a:rPr>
                        <a:t>RRM Ad-hoc: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[208][209] NR_RRM_Ph5, </a:t>
                      </a:r>
                      <a:r>
                        <a:rPr lang="en-US" altLang="zh-CN" sz="800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Chaired by Jerry Cui (Apple)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</a:p>
                  </a:txBody>
                  <a:tcPr marL="45720" marR="4572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n-NO" altLang="zh-CN" sz="800" b="1" i="0" u="none" strike="noStrike" kern="1200" baseline="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BDaT Ad-hoc:  TBD</a:t>
                      </a: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Calibri" panose="020F0502020204030204" pitchFamily="34" charset="0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8377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Friday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4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7164157"/>
              </p:ext>
            </p:extLst>
          </p:nvPr>
        </p:nvGraphicFramePr>
        <p:xfrm>
          <a:off x="239391" y="1416731"/>
          <a:ext cx="11657335" cy="3537220"/>
        </p:xfrm>
        <a:graphic>
          <a:graphicData uri="http://schemas.openxmlformats.org/drawingml/2006/table">
            <a:tbl>
              <a:tblPr/>
              <a:tblGrid>
                <a:gridCol w="7899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168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71684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615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Venue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Time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Main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CN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RRM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RAN4 </a:t>
                      </a:r>
                      <a:r>
                        <a:rPr kumimoji="0" lang="en-US" altLang="en-US" sz="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BDaT</a:t>
                      </a: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Ad hoc room</a:t>
                      </a:r>
                    </a:p>
                  </a:txBody>
                  <a:tcPr marL="45720" marR="45720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387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8:00-10:30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(no NTN topic)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0" i="0" u="none" strike="noStrike" kern="1200" dirty="0"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[309] NR_NTN_Ph3_General_UE_SAN_RF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[314] NR_NTN_Ku_Band_UE_SAN_RF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[310] NR_IoT_NTN_less_than_5MHz_UERF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[315] IoT_NTN_Ph3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[316] IoT_NTN_TDD_UE_SAN_RF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de-DE" altLang="zh-CN" sz="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altLang="zh-CN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067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11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:00-13:00</a:t>
                      </a:r>
                      <a:endParaRPr kumimoji="0" lang="en-US" altLang="en-US" sz="8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(start with NTN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nn-NO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[328] TRP_TRS_MIMO_OTA_Ph3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DE" altLang="zh-CN" sz="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[</a:t>
                      </a:r>
                      <a:r>
                        <a:rPr kumimoji="0" lang="de-DE" altLang="zh-CN" sz="8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329] NR_FR2_OTA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(Other topics)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1" dirty="0">
                        <a:solidFill>
                          <a:srgbClr val="0000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467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-14:00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fr-FR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Lunch break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zh-CN" sz="800" b="1" i="0" u="none" strike="noStrike" kern="1200" dirty="0">
                        <a:solidFill>
                          <a:srgbClr val="0000FF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553815"/>
                  </a:ext>
                </a:extLst>
              </a:tr>
              <a:tr h="5703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</a:t>
                      </a: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:00</a:t>
                      </a: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-15:00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800" b="1" i="0" u="none" strike="noStrike" kern="1200" dirty="0"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Return to (final round)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fr-FR" altLang="ja-JP" sz="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339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15:00 (or earlier time) -16:00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12 New or revised Rel-19 WID/SID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13 Any other business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Event for outgoing RAN4 Chair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8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14 Close of the meeting</a:t>
                      </a:r>
                    </a:p>
                  </a:txBody>
                  <a:tcPr marL="45720" marR="4572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1DAE9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zh-CN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altLang="en-US" sz="8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j-ea"/>
                        <a:ea typeface="+mj-ea"/>
                        <a:cs typeface="+mn-cs"/>
                      </a:endParaRPr>
                    </a:p>
                  </a:txBody>
                  <a:tcPr marL="72004" marR="72004" marT="36002" marB="36002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30979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0B7C3F-3D32-4F2D-8FDD-60718C51D42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Appendix</a:t>
            </a:r>
          </a:p>
        </p:txBody>
      </p:sp>
    </p:spTree>
    <p:extLst>
      <p:ext uri="{BB962C8B-B14F-4D97-AF65-F5344CB8AC3E}">
        <p14:creationId xmlns:p14="http://schemas.microsoft.com/office/powerpoint/2010/main" val="4091969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矩形 100"/>
          <p:cNvSpPr/>
          <p:nvPr/>
        </p:nvSpPr>
        <p:spPr bwMode="auto">
          <a:xfrm>
            <a:off x="3920791" y="3809510"/>
            <a:ext cx="1619951" cy="74924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1" name="矩形 80"/>
          <p:cNvSpPr/>
          <p:nvPr/>
        </p:nvSpPr>
        <p:spPr bwMode="auto">
          <a:xfrm>
            <a:off x="1637200" y="5186472"/>
            <a:ext cx="3802792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0" name="矩形 79"/>
          <p:cNvSpPr/>
          <p:nvPr/>
        </p:nvSpPr>
        <p:spPr bwMode="auto">
          <a:xfrm>
            <a:off x="9116120" y="4566794"/>
            <a:ext cx="3075880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79" name="矩形 78"/>
          <p:cNvSpPr/>
          <p:nvPr/>
        </p:nvSpPr>
        <p:spPr bwMode="auto">
          <a:xfrm>
            <a:off x="199384" y="4566795"/>
            <a:ext cx="4520607" cy="580171"/>
          </a:xfrm>
          <a:prstGeom prst="rect">
            <a:avLst/>
          </a:prstGeom>
          <a:solidFill>
            <a:schemeClr val="bg2"/>
          </a:solidFill>
          <a:ln w="9525" cap="flat" cmpd="sng" algn="ctr">
            <a:noFill/>
            <a:prstDash val="lg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Tx/>
              <a:buSzTx/>
              <a:buFontTx/>
              <a:buBlip>
                <a:blip r:embed="rId3"/>
              </a:buBlip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General Aspects</a:t>
            </a:r>
            <a:r>
              <a:rPr lang="en-US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ru-RU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1" y="1178731"/>
            <a:ext cx="11699193" cy="5095171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The face-to-face meeting will take place during </a:t>
            </a:r>
            <a:r>
              <a:rPr lang="en-US" sz="1400" dirty="0">
                <a:solidFill>
                  <a:srgbClr val="FF0000"/>
                </a:solidFill>
              </a:rPr>
              <a:t>April 07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 ~ 11</a:t>
            </a:r>
            <a:r>
              <a:rPr lang="en-US" sz="1400" baseline="30000" dirty="0">
                <a:solidFill>
                  <a:srgbClr val="FF0000"/>
                </a:solidFill>
              </a:rPr>
              <a:t>th</a:t>
            </a:r>
            <a:r>
              <a:rPr lang="en-US" sz="1400" dirty="0">
                <a:solidFill>
                  <a:srgbClr val="FF0000"/>
                </a:solidFill>
              </a:rPr>
              <a:t>, 2025</a:t>
            </a:r>
            <a:r>
              <a:rPr lang="en-US" sz="1400" dirty="0"/>
              <a:t>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Three sessions in three separate rooms: Main, RRM, </a:t>
            </a:r>
            <a:r>
              <a:rPr lang="en-US" sz="1200" dirty="0" err="1"/>
              <a:t>BDaT</a:t>
            </a:r>
            <a:r>
              <a:rPr lang="en-US" sz="1200" dirty="0"/>
              <a:t>(</a:t>
            </a:r>
            <a:r>
              <a:rPr lang="en-US" altLang="zh-CN" sz="1200" dirty="0" err="1"/>
              <a:t>BSRF_Demod_test</a:t>
            </a:r>
            <a:r>
              <a:rPr lang="en-US" sz="1200" dirty="0"/>
              <a:t>). </a:t>
            </a:r>
            <a:r>
              <a:rPr lang="en-US" sz="1200" b="1" dirty="0"/>
              <a:t>1</a:t>
            </a:r>
            <a:r>
              <a:rPr lang="en-US" altLang="zh-CN" sz="1200" b="1" dirty="0"/>
              <a:t>-Way</a:t>
            </a:r>
            <a:r>
              <a:rPr lang="en-US" sz="1200" b="1" dirty="0"/>
              <a:t> </a:t>
            </a:r>
            <a:r>
              <a:rPr lang="en-US" sz="1200" b="1" dirty="0" err="1"/>
              <a:t>GoToWebinar</a:t>
            </a:r>
            <a:r>
              <a:rPr lang="en-US" sz="1200" b="1" dirty="0"/>
              <a:t> (GTW) </a:t>
            </a:r>
            <a:r>
              <a:rPr lang="en-US" sz="1200" dirty="0"/>
              <a:t>conference calls will be set each session and 1-way MS teams will be set for ad hoc in the best effort way. </a:t>
            </a:r>
            <a:r>
              <a:rPr lang="en-US" altLang="zh-CN" sz="1200" dirty="0"/>
              <a:t>A number of ad hoc sessions will be arranged (refer to meeting schedule).</a:t>
            </a:r>
            <a:endParaRPr lang="en-US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Moderator will be designated to provide the summary for a topic before the meeting. In online discussions, session chairs will handle topics based on the moderator summary. Moderator does not need update the summary by collecting comments during the meeting.</a:t>
            </a:r>
          </a:p>
          <a:p>
            <a:pPr marL="342882" lvl="1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sz="1400" dirty="0">
                <a:cs typeface="+mn-cs"/>
              </a:rPr>
              <a:t>Deadline for </a:t>
            </a:r>
            <a:r>
              <a:rPr lang="en-US" sz="1400" dirty="0" err="1">
                <a:cs typeface="+mn-cs"/>
              </a:rPr>
              <a:t>Tdoc</a:t>
            </a:r>
            <a:r>
              <a:rPr lang="en-US" sz="1400" dirty="0">
                <a:cs typeface="+mn-cs"/>
              </a:rPr>
              <a:t> request &amp; submission deadline: 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March 28</a:t>
            </a:r>
            <a:r>
              <a:rPr lang="en-US" sz="1400" baseline="30000" dirty="0">
                <a:solidFill>
                  <a:srgbClr val="FF0000"/>
                </a:solidFill>
                <a:cs typeface="+mn-cs"/>
              </a:rPr>
              <a:t>th</a:t>
            </a:r>
            <a:r>
              <a:rPr lang="en-US" sz="1400" dirty="0">
                <a:solidFill>
                  <a:srgbClr val="FF0000"/>
                </a:solidFill>
                <a:cs typeface="+mn-cs"/>
              </a:rPr>
              <a:t> (Friday) 2025, 23:59 UTC</a:t>
            </a:r>
            <a:r>
              <a:rPr lang="en-US" sz="1400" dirty="0">
                <a:cs typeface="+mn-cs"/>
              </a:rPr>
              <a:t>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200" dirty="0"/>
              <a:t>Other deadlines can be found in the following slides.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CN" sz="1400" dirty="0"/>
              <a:t>RAN4 Chair election on </a:t>
            </a:r>
            <a:r>
              <a:rPr lang="en-US" altLang="zh-CN" sz="1400" dirty="0">
                <a:solidFill>
                  <a:srgbClr val="FF0000"/>
                </a:solidFill>
              </a:rPr>
              <a:t>Tuesday (April 08) via voting tool: Morning 1</a:t>
            </a:r>
            <a:r>
              <a:rPr lang="en-US" altLang="zh-CN" sz="1400" baseline="30000" dirty="0">
                <a:solidFill>
                  <a:srgbClr val="FF0000"/>
                </a:solidFill>
              </a:rPr>
              <a:t>st</a:t>
            </a:r>
            <a:r>
              <a:rPr lang="en-US" altLang="zh-CN" sz="1400" dirty="0">
                <a:solidFill>
                  <a:srgbClr val="FF0000"/>
                </a:solidFill>
              </a:rPr>
              <a:t> RD, afternoon 2</a:t>
            </a:r>
            <a:r>
              <a:rPr lang="en-US" altLang="zh-CN" sz="1400" baseline="30000" dirty="0">
                <a:solidFill>
                  <a:srgbClr val="FF0000"/>
                </a:solidFill>
              </a:rPr>
              <a:t>nd</a:t>
            </a:r>
            <a:r>
              <a:rPr lang="en-US" altLang="zh-CN" sz="1400" dirty="0">
                <a:solidFill>
                  <a:srgbClr val="FF0000"/>
                </a:solidFill>
              </a:rPr>
              <a:t> RD</a:t>
            </a:r>
            <a:r>
              <a:rPr lang="en-US" altLang="zh-CN" sz="1400" dirty="0"/>
              <a:t>. (#24/25)</a:t>
            </a:r>
          </a:p>
        </p:txBody>
      </p:sp>
      <p:sp>
        <p:nvSpPr>
          <p:cNvPr id="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37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</a:p>
        </p:txBody>
      </p:sp>
      <p:sp>
        <p:nvSpPr>
          <p:cNvPr id="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401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97466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9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471999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10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546531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1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21063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12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695596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</a:p>
        </p:txBody>
      </p:sp>
      <p:sp>
        <p:nvSpPr>
          <p:cNvPr id="13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770128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14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8446611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Sat/Sun</a:t>
            </a:r>
          </a:p>
        </p:txBody>
      </p:sp>
      <p:sp>
        <p:nvSpPr>
          <p:cNvPr id="1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19193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9937259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Tue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068258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21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248047" y="3224131"/>
            <a:ext cx="3701296" cy="3600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Pre-meeting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March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31~April 4) </a:t>
            </a:r>
          </a:p>
        </p:txBody>
      </p:sp>
      <p:sp>
        <p:nvSpPr>
          <p:cNvPr id="22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719991" y="3224131"/>
            <a:ext cx="2773122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1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April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07~10)</a:t>
            </a:r>
          </a:p>
        </p:txBody>
      </p:sp>
      <p:sp>
        <p:nvSpPr>
          <p:cNvPr id="23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9191936" y="3224131"/>
            <a:ext cx="2962208" cy="360000"/>
          </a:xfrm>
          <a:prstGeom prst="rect">
            <a:avLst/>
          </a:prstGeom>
          <a:solidFill>
            <a:srgbClr val="124191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 (April 14~17)</a:t>
            </a:r>
          </a:p>
        </p:txBody>
      </p:sp>
      <p:sp>
        <p:nvSpPr>
          <p:cNvPr id="2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8446638" y="3224131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45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248047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Mon</a:t>
            </a:r>
          </a:p>
        </p:txBody>
      </p:sp>
      <p:sp>
        <p:nvSpPr>
          <p:cNvPr id="46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738695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Wed</a:t>
            </a:r>
          </a:p>
        </p:txBody>
      </p:sp>
      <p:sp>
        <p:nvSpPr>
          <p:cNvPr id="47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3229343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Fri</a:t>
            </a:r>
          </a:p>
        </p:txBody>
      </p:sp>
      <p:sp>
        <p:nvSpPr>
          <p:cNvPr id="48" name="Rectangle 77">
            <a:extLst>
              <a:ext uri="{FF2B5EF4-FFF2-40B4-BE49-F238E27FC236}">
                <a16:creationId xmlns:a16="http://schemas.microsoft.com/office/drawing/2014/main" id="{18560DB6-8070-4A8A-B9C8-2CBC509A9ECA}"/>
              </a:ext>
            </a:extLst>
          </p:cNvPr>
          <p:cNvSpPr/>
          <p:nvPr/>
        </p:nvSpPr>
        <p:spPr>
          <a:xfrm>
            <a:off x="11427910" y="3627259"/>
            <a:ext cx="720000" cy="178809"/>
          </a:xfrm>
          <a:prstGeom prst="rect">
            <a:avLst/>
          </a:prstGeom>
          <a:solidFill>
            <a:srgbClr val="4D5766">
              <a:lumMod val="75000"/>
            </a:srgbClr>
          </a:solidFill>
          <a:ln>
            <a:noFill/>
          </a:ln>
          <a:effectLst/>
        </p:spPr>
        <p:txBody>
          <a:bodyPr lIns="0" tIns="54000" rIns="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Thu</a:t>
            </a:r>
            <a:endParaRPr kumimoji="0" lang="en-GB" sz="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49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3971478" y="3222625"/>
            <a:ext cx="720000" cy="360000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</a:t>
            </a:r>
          </a:p>
        </p:txBody>
      </p:sp>
      <p:sp>
        <p:nvSpPr>
          <p:cNvPr id="5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 assignment before Mon</a:t>
            </a:r>
          </a:p>
        </p:txBody>
      </p:sp>
      <p:sp>
        <p:nvSpPr>
          <p:cNvPr id="5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9868" y="5770085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number request &amp; submission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</a:t>
            </a:r>
          </a:p>
        </p:txBody>
      </p:sp>
      <p:sp>
        <p:nvSpPr>
          <p:cNvPr id="5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047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Registration</a:t>
            </a:r>
          </a:p>
        </p:txBody>
      </p:sp>
      <p:sp>
        <p:nvSpPr>
          <p:cNvPr id="5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4596843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summary for topics</a:t>
            </a:r>
          </a:p>
        </p:txBody>
      </p:sp>
      <p:sp>
        <p:nvSpPr>
          <p:cNvPr id="5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4596843"/>
            <a:ext cx="720000" cy="548674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Formal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summary submission by Saturday</a:t>
            </a:r>
          </a:p>
        </p:txBody>
      </p:sp>
      <p:sp>
        <p:nvSpPr>
          <p:cNvPr id="5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2486259" y="4596843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Summary review &amp; comments</a:t>
            </a:r>
          </a:p>
        </p:txBody>
      </p:sp>
      <p:sp>
        <p:nvSpPr>
          <p:cNvPr id="6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738695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Initial list for block approval for basket</a:t>
            </a:r>
          </a:p>
        </p:txBody>
      </p:sp>
      <p:sp>
        <p:nvSpPr>
          <p:cNvPr id="6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229343" y="5207327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Deadline for flag for block  approval</a:t>
            </a:r>
          </a:p>
        </p:txBody>
      </p:sp>
      <p:sp>
        <p:nvSpPr>
          <p:cNvPr id="6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1" y="5207327"/>
            <a:ext cx="720000" cy="474429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Updated list for block approval</a:t>
            </a:r>
          </a:p>
        </p:txBody>
      </p:sp>
      <p:sp>
        <p:nvSpPr>
          <p:cNvPr id="6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76429" y="5775537"/>
            <a:ext cx="1788420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Update of meeting notes per 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allocation </a:t>
            </a:r>
          </a:p>
        </p:txBody>
      </p:sp>
      <p:sp>
        <p:nvSpPr>
          <p:cNvPr id="64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5694346" y="3916489"/>
            <a:ext cx="2300855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55000">
                <a:srgbClr val="1E9657"/>
              </a:gs>
              <a:gs pos="0">
                <a:srgbClr val="1E9657"/>
              </a:gs>
              <a:gs pos="65000">
                <a:srgbClr val="92D050"/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WF/CR template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Draft TS/TR</a:t>
            </a:r>
          </a:p>
        </p:txBody>
      </p:sp>
      <p:sp>
        <p:nvSpPr>
          <p:cNvPr id="6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7701287" y="5766220"/>
            <a:ext cx="720000" cy="27488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Check-in</a:t>
            </a:r>
          </a:p>
        </p:txBody>
      </p:sp>
      <p:sp>
        <p:nvSpPr>
          <p:cNvPr id="6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6197979" y="4526710"/>
            <a:ext cx="1825486" cy="1171883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70000">
                <a:srgbClr val="1E9657"/>
              </a:gs>
              <a:gs pos="0">
                <a:srgbClr val="1E9657"/>
              </a:gs>
              <a:gs pos="87000">
                <a:srgbClr val="92D05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solidFill>
              <a:schemeClr val="bg1"/>
            </a:solidFill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Online discussions &amp;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GTW conference call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CR for maintenance 2:30pm on Thursday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TOHRU (US/China meeting)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request (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new&amp;revision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)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Upload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(10.10.10.10) </a:t>
            </a: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&amp;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How to access contributions</a:t>
            </a:r>
          </a:p>
        </p:txBody>
      </p:sp>
      <p:sp>
        <p:nvSpPr>
          <p:cNvPr id="6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79184" y="5770085"/>
            <a:ext cx="720000" cy="565437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schedule &amp; Ad hoc chair assignment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7507681" y="3224131"/>
            <a:ext cx="913606" cy="360000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</a:t>
            </a:r>
            <a:r>
              <a:rPr kumimoji="0" lang="en-GB" sz="800" b="0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round (</a:t>
            </a:r>
            <a:r>
              <a: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Apr 10</a:t>
            </a:r>
            <a:r>
              <a:rPr kumimoji="0" lang="en-GB" sz="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, 11)</a:t>
            </a:r>
          </a:p>
        </p:txBody>
      </p:sp>
      <p:sp>
        <p:nvSpPr>
          <p:cNvPr id="6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177146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List of email threads for post-meeting </a:t>
            </a:r>
          </a:p>
        </p:txBody>
      </p:sp>
      <p:sp>
        <p:nvSpPr>
          <p:cNvPr id="71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938797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Submission of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of post-meeting</a:t>
            </a:r>
          </a:p>
        </p:txBody>
      </p:sp>
      <p:sp>
        <p:nvSpPr>
          <p:cNvPr id="72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673040" y="4600978"/>
            <a:ext cx="720000" cy="4752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Comments</a:t>
            </a:r>
          </a:p>
        </p:txBody>
      </p:sp>
      <p:sp>
        <p:nvSpPr>
          <p:cNvPr id="73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4600978"/>
            <a:ext cx="720000" cy="474429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Approve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tdocs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post-meeting</a:t>
            </a:r>
          </a:p>
        </p:txBody>
      </p:sp>
      <p:sp>
        <p:nvSpPr>
          <p:cNvPr id="75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359490" y="3916489"/>
            <a:ext cx="1410208" cy="474429"/>
          </a:xfrm>
          <a:prstGeom prst="roundRect">
            <a:avLst>
              <a:gd name="adj" fmla="val 11677"/>
            </a:avLst>
          </a:prstGeom>
          <a:gradFill flip="none" rotWithShape="1">
            <a:gsLst>
              <a:gs pos="37000">
                <a:srgbClr val="C00000"/>
              </a:gs>
              <a:gs pos="0">
                <a:srgbClr val="C00000"/>
              </a:gs>
              <a:gs pos="77000">
                <a:schemeClr val="accent2">
                  <a:lumMod val="60000"/>
                  <a:lumOff val="40000"/>
                </a:schemeClr>
              </a:gs>
              <a:gs pos="98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Pre-RAN Action 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MCC 3GU parsing tool</a:t>
            </a:r>
          </a:p>
        </p:txBody>
      </p:sp>
      <p:sp>
        <p:nvSpPr>
          <p:cNvPr id="76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9603581" y="2895419"/>
            <a:ext cx="720000" cy="252000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chairs</a:t>
            </a:r>
          </a:p>
        </p:txBody>
      </p:sp>
      <p:sp>
        <p:nvSpPr>
          <p:cNvPr id="77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0517057" y="2895419"/>
            <a:ext cx="720000" cy="252000"/>
          </a:xfrm>
          <a:prstGeom prst="roundRect">
            <a:avLst>
              <a:gd name="adj" fmla="val 11677"/>
            </a:avLst>
          </a:prstGeom>
          <a:solidFill>
            <a:srgbClr val="FF3300"/>
          </a:soli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moderator</a:t>
            </a:r>
          </a:p>
        </p:txBody>
      </p:sp>
      <p:sp>
        <p:nvSpPr>
          <p:cNvPr id="78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11427910" y="2895419"/>
            <a:ext cx="720000" cy="252000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For delegates</a:t>
            </a:r>
          </a:p>
        </p:txBody>
      </p:sp>
      <p:sp>
        <p:nvSpPr>
          <p:cNvPr id="83" name="文本框 82"/>
          <p:cNvSpPr txBox="1"/>
          <p:nvPr/>
        </p:nvSpPr>
        <p:spPr>
          <a:xfrm>
            <a:off x="1811603" y="4337804"/>
            <a:ext cx="191110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Topic Moderator &amp; summary: slide #5</a:t>
            </a:r>
          </a:p>
        </p:txBody>
      </p:sp>
      <p:sp>
        <p:nvSpPr>
          <p:cNvPr id="84" name="文本框 83"/>
          <p:cNvSpPr txBox="1"/>
          <p:nvPr/>
        </p:nvSpPr>
        <p:spPr>
          <a:xfrm>
            <a:off x="1863818" y="5766643"/>
            <a:ext cx="178766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Basket WIs Block approval: slide #6</a:t>
            </a:r>
          </a:p>
        </p:txBody>
      </p:sp>
      <p:sp>
        <p:nvSpPr>
          <p:cNvPr id="85" name="文本框 84"/>
          <p:cNvSpPr txBox="1"/>
          <p:nvPr/>
        </p:nvSpPr>
        <p:spPr>
          <a:xfrm>
            <a:off x="9906920" y="5132427"/>
            <a:ext cx="163378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Post-meeting process: slide #14</a:t>
            </a:r>
          </a:p>
        </p:txBody>
      </p:sp>
      <p:sp>
        <p:nvSpPr>
          <p:cNvPr id="87" name="文本框 86"/>
          <p:cNvSpPr txBox="1"/>
          <p:nvPr/>
        </p:nvSpPr>
        <p:spPr>
          <a:xfrm>
            <a:off x="761046" y="5812565"/>
            <a:ext cx="79861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#3/4/23</a:t>
            </a:r>
          </a:p>
        </p:txBody>
      </p:sp>
      <p:sp>
        <p:nvSpPr>
          <p:cNvPr id="88" name="文本框 87"/>
          <p:cNvSpPr txBox="1"/>
          <p:nvPr/>
        </p:nvSpPr>
        <p:spPr>
          <a:xfrm>
            <a:off x="7954257" y="468865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#7</a:t>
            </a:r>
          </a:p>
        </p:txBody>
      </p:sp>
      <p:sp>
        <p:nvSpPr>
          <p:cNvPr id="89" name="文本框 88"/>
          <p:cNvSpPr txBox="1"/>
          <p:nvPr/>
        </p:nvSpPr>
        <p:spPr>
          <a:xfrm>
            <a:off x="7954257" y="506970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#12</a:t>
            </a:r>
          </a:p>
        </p:txBody>
      </p:sp>
      <p:sp>
        <p:nvSpPr>
          <p:cNvPr id="90" name="文本框 89"/>
          <p:cNvSpPr txBox="1"/>
          <p:nvPr/>
        </p:nvSpPr>
        <p:spPr>
          <a:xfrm>
            <a:off x="7954257" y="5248201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1" name="文本框 90"/>
          <p:cNvSpPr txBox="1"/>
          <p:nvPr/>
        </p:nvSpPr>
        <p:spPr>
          <a:xfrm>
            <a:off x="7965137" y="3973708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#9</a:t>
            </a:r>
          </a:p>
        </p:txBody>
      </p:sp>
      <p:sp>
        <p:nvSpPr>
          <p:cNvPr id="92" name="文本框 91"/>
          <p:cNvSpPr txBox="1"/>
          <p:nvPr/>
        </p:nvSpPr>
        <p:spPr>
          <a:xfrm>
            <a:off x="7965137" y="4159016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#10/11</a:t>
            </a:r>
          </a:p>
        </p:txBody>
      </p:sp>
      <p:sp>
        <p:nvSpPr>
          <p:cNvPr id="93" name="文本框 92"/>
          <p:cNvSpPr txBox="1"/>
          <p:nvPr/>
        </p:nvSpPr>
        <p:spPr>
          <a:xfrm>
            <a:off x="9713619" y="396363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#15</a:t>
            </a:r>
          </a:p>
        </p:txBody>
      </p:sp>
      <p:sp>
        <p:nvSpPr>
          <p:cNvPr id="94" name="文本框 93"/>
          <p:cNvSpPr txBox="1"/>
          <p:nvPr/>
        </p:nvSpPr>
        <p:spPr>
          <a:xfrm>
            <a:off x="938601" y="5334882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8393572" y="5788170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#13</a:t>
            </a:r>
          </a:p>
        </p:txBody>
      </p:sp>
      <p:sp>
        <p:nvSpPr>
          <p:cNvPr id="96" name="文本框 95"/>
          <p:cNvSpPr txBox="1"/>
          <p:nvPr/>
        </p:nvSpPr>
        <p:spPr>
          <a:xfrm>
            <a:off x="7375239" y="6052103"/>
            <a:ext cx="54694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#8</a:t>
            </a:r>
          </a:p>
        </p:txBody>
      </p:sp>
      <p:sp>
        <p:nvSpPr>
          <p:cNvPr id="97" name="文本框 96"/>
          <p:cNvSpPr txBox="1"/>
          <p:nvPr/>
        </p:nvSpPr>
        <p:spPr>
          <a:xfrm>
            <a:off x="7954257" y="5463996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#17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4733239" y="5853446"/>
            <a:ext cx="8863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Provided before meeting</a:t>
            </a:r>
          </a:p>
        </p:txBody>
      </p:sp>
      <p:sp>
        <p:nvSpPr>
          <p:cNvPr id="74" name="Rectangle 67">
            <a:extLst>
              <a:ext uri="{FF2B5EF4-FFF2-40B4-BE49-F238E27FC236}">
                <a16:creationId xmlns:a16="http://schemas.microsoft.com/office/drawing/2014/main" id="{61214404-3E99-431F-A1D1-0A44E2021497}"/>
              </a:ext>
            </a:extLst>
          </p:cNvPr>
          <p:cNvSpPr/>
          <p:nvPr/>
        </p:nvSpPr>
        <p:spPr>
          <a:xfrm>
            <a:off x="4875915" y="6281847"/>
            <a:ext cx="3722103" cy="141787"/>
          </a:xfrm>
          <a:prstGeom prst="rect">
            <a:avLst/>
          </a:prstGeom>
          <a:solidFill>
            <a:schemeClr val="accent4">
              <a:lumMod val="75000"/>
              <a:lumOff val="25000"/>
            </a:schemeClr>
          </a:solidFill>
          <a:ln>
            <a:noFill/>
          </a:ln>
          <a:effectLst/>
        </p:spPr>
        <p:txBody>
          <a:bodyPr lIns="54000" tIns="54000" rIns="54000" bIns="54000" anchor="ctr"/>
          <a:lstStyle/>
          <a:p>
            <a:pPr marL="0" marR="0" lvl="0" indent="0" algn="ctr" defTabSz="6857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Quiet Period (</a:t>
            </a:r>
            <a:r>
              <a:rPr kumimoji="0" lang="en-US" sz="7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0:00 am ~ 7:00 am meeting venue Local time </a:t>
            </a:r>
            <a:endParaRPr kumimoji="0" lang="en-GB" sz="7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82" name="文本框 81"/>
          <p:cNvSpPr txBox="1"/>
          <p:nvPr/>
        </p:nvSpPr>
        <p:spPr>
          <a:xfrm>
            <a:off x="6955963" y="6441542"/>
            <a:ext cx="202170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No email are expected in RAN4 reflector</a:t>
            </a:r>
          </a:p>
        </p:txBody>
      </p:sp>
      <p:sp>
        <p:nvSpPr>
          <p:cNvPr id="86" name="文本框 85"/>
          <p:cNvSpPr txBox="1"/>
          <p:nvPr/>
        </p:nvSpPr>
        <p:spPr>
          <a:xfrm>
            <a:off x="761046" y="5955429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#18/21</a:t>
            </a:r>
          </a:p>
        </p:txBody>
      </p:sp>
      <p:sp>
        <p:nvSpPr>
          <p:cNvPr id="99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3955964" y="3870983"/>
            <a:ext cx="720000" cy="645951"/>
          </a:xfrm>
          <a:prstGeom prst="roundRect">
            <a:avLst>
              <a:gd name="adj" fmla="val 11677"/>
            </a:avLst>
          </a:prstGeom>
          <a:gradFill rotWithShape="1">
            <a:gsLst>
              <a:gs pos="0">
                <a:srgbClr val="C0504D">
                  <a:shade val="51000"/>
                  <a:satMod val="130000"/>
                </a:srgbClr>
              </a:gs>
              <a:gs pos="80000">
                <a:srgbClr val="C0504D">
                  <a:shade val="93000"/>
                  <a:satMod val="130000"/>
                </a:srgbClr>
              </a:gs>
              <a:gs pos="100000">
                <a:srgbClr val="C0504D">
                  <a:shade val="94000"/>
                  <a:satMod val="135000"/>
                </a:srgbClr>
              </a:gs>
            </a:gsLst>
            <a:lin ang="16200000" scaled="0"/>
          </a:gradFill>
          <a:ln w="9525" cap="flat" cmpd="sng" algn="ctr">
            <a:solidFill>
              <a:srgbClr val="C0504D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Moderators trigger </a:t>
            </a:r>
            <a:r>
              <a:rPr kumimoji="0" lang="en-US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for   maintenance  before Sunday</a:t>
            </a:r>
          </a:p>
        </p:txBody>
      </p:sp>
      <p:sp>
        <p:nvSpPr>
          <p:cNvPr id="100" name="Rectangle: Rounded Corners 201">
            <a:extLst>
              <a:ext uri="{FF2B5EF4-FFF2-40B4-BE49-F238E27FC236}">
                <a16:creationId xmlns:a16="http://schemas.microsoft.com/office/drawing/2014/main" id="{B6CDA6FF-6740-49E7-B14C-1831ED62E0F8}"/>
              </a:ext>
            </a:extLst>
          </p:cNvPr>
          <p:cNvSpPr/>
          <p:nvPr/>
        </p:nvSpPr>
        <p:spPr>
          <a:xfrm>
            <a:off x="4719990" y="3870984"/>
            <a:ext cx="949985" cy="645951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Flag for maintenance @</a:t>
            </a:r>
            <a:r>
              <a:rPr kumimoji="0" lang="en-US" altLang="zh-CN" sz="700" b="1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</a:t>
            </a: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sp>
        <p:nvSpPr>
          <p:cNvPr id="102" name="文本框 101"/>
          <p:cNvSpPr txBox="1"/>
          <p:nvPr/>
        </p:nvSpPr>
        <p:spPr>
          <a:xfrm>
            <a:off x="2342197" y="3968472"/>
            <a:ext cx="147027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NWM flag process Slide #16</a:t>
            </a:r>
          </a:p>
        </p:txBody>
      </p:sp>
      <p:sp>
        <p:nvSpPr>
          <p:cNvPr id="98" name="文本框 97"/>
          <p:cNvSpPr txBox="1"/>
          <p:nvPr/>
        </p:nvSpPr>
        <p:spPr>
          <a:xfrm>
            <a:off x="9712193" y="409894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#18</a:t>
            </a:r>
          </a:p>
        </p:txBody>
      </p:sp>
      <p:sp>
        <p:nvSpPr>
          <p:cNvPr id="103" name="文本框 102"/>
          <p:cNvSpPr txBox="1"/>
          <p:nvPr/>
        </p:nvSpPr>
        <p:spPr>
          <a:xfrm>
            <a:off x="2695776" y="6120014"/>
            <a:ext cx="837089" cy="200055"/>
          </a:xfrm>
          <a:prstGeom prst="rect">
            <a:avLst/>
          </a:prstGeom>
          <a:solidFill>
            <a:srgbClr val="1E9657"/>
          </a:solidFill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Meeting room</a:t>
            </a:r>
          </a:p>
        </p:txBody>
      </p:sp>
      <p:sp>
        <p:nvSpPr>
          <p:cNvPr id="107" name="文本框 106"/>
          <p:cNvSpPr txBox="1"/>
          <p:nvPr/>
        </p:nvSpPr>
        <p:spPr>
          <a:xfrm>
            <a:off x="2027755" y="6104625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#</a:t>
            </a: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22</a:t>
            </a:r>
          </a:p>
        </p:txBody>
      </p:sp>
      <p:sp>
        <p:nvSpPr>
          <p:cNvPr id="106" name="文本框 105">
            <a:extLst>
              <a:ext uri="{FF2B5EF4-FFF2-40B4-BE49-F238E27FC236}">
                <a16:creationId xmlns:a16="http://schemas.microsoft.com/office/drawing/2014/main" id="{116B1BF5-68FE-41B1-AFD7-1284F1AEE0AB}"/>
              </a:ext>
            </a:extLst>
          </p:cNvPr>
          <p:cNvSpPr txBox="1"/>
          <p:nvPr/>
        </p:nvSpPr>
        <p:spPr>
          <a:xfrm>
            <a:off x="4567061" y="4894593"/>
            <a:ext cx="75693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Slide #24/</a:t>
            </a:r>
            <a:r>
              <a:rPr kumimoji="0" lang="en-US" altLang="zh-CN" sz="7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25</a:t>
            </a:r>
            <a:endParaRPr kumimoji="0" lang="en-US" sz="7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</p:txBody>
      </p:sp>
      <p:cxnSp>
        <p:nvCxnSpPr>
          <p:cNvPr id="5" name="直接箭头连接符 4">
            <a:extLst>
              <a:ext uri="{FF2B5EF4-FFF2-40B4-BE49-F238E27FC236}">
                <a16:creationId xmlns:a16="http://schemas.microsoft.com/office/drawing/2014/main" id="{52126FD6-D633-4FB1-8F95-9098E5DB59C5}"/>
              </a:ext>
            </a:extLst>
          </p:cNvPr>
          <p:cNvCxnSpPr>
            <a:stCxn id="106" idx="3"/>
          </p:cNvCxnSpPr>
          <p:nvPr/>
        </p:nvCxnSpPr>
        <p:spPr bwMode="auto">
          <a:xfrm flipH="1" flipV="1">
            <a:off x="5170115" y="4985039"/>
            <a:ext cx="153884" cy="9582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05" name="Rectangle: Rounded Corners 201">
            <a:extLst>
              <a:ext uri="{FF2B5EF4-FFF2-40B4-BE49-F238E27FC236}">
                <a16:creationId xmlns:a16="http://schemas.microsoft.com/office/drawing/2014/main" id="{F2E4A778-2C07-4E4E-9276-25FD58EE62D3}"/>
              </a:ext>
            </a:extLst>
          </p:cNvPr>
          <p:cNvSpPr/>
          <p:nvPr/>
        </p:nvSpPr>
        <p:spPr>
          <a:xfrm>
            <a:off x="5463736" y="4524880"/>
            <a:ext cx="720000" cy="1171883"/>
          </a:xfrm>
          <a:prstGeom prst="roundRect">
            <a:avLst>
              <a:gd name="adj" fmla="val 12509"/>
            </a:avLst>
          </a:prstGeom>
          <a:solidFill>
            <a:srgbClr val="1E9657"/>
          </a:solidFill>
          <a:ln w="9525" cap="flat" cmpd="sng" algn="ctr">
            <a:solidFill>
              <a:srgbClr val="FFFFFF">
                <a:shade val="95000"/>
                <a:satMod val="105000"/>
              </a:srgbClr>
            </a:solidFill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lIns="0" tIns="68580" rIns="0" bIns="40500" anchor="ctr"/>
          <a:lstStyle/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RAN4 Chair Elections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Arial" charset="0"/>
            </a:endParaRP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AM: 1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st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  <a:p>
            <a:pPr marL="0" marR="0" lvl="0" indent="0" algn="ctr" defTabSz="514299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PM: 2</a:t>
            </a:r>
            <a:r>
              <a:rPr kumimoji="0" lang="en-US" sz="700" b="1" i="0" u="none" strike="noStrike" kern="0" cap="none" spc="0" normalizeH="0" baseline="30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nd</a:t>
            </a:r>
            <a:r>
              <a:rPr kumimoji="0" lang="en-US" sz="7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Arial" charset="0"/>
              </a:rPr>
              <a:t> RD</a:t>
            </a:r>
          </a:p>
        </p:txBody>
      </p:sp>
      <p:cxnSp>
        <p:nvCxnSpPr>
          <p:cNvPr id="19" name="直接箭头连接符 18">
            <a:extLst>
              <a:ext uri="{FF2B5EF4-FFF2-40B4-BE49-F238E27FC236}">
                <a16:creationId xmlns:a16="http://schemas.microsoft.com/office/drawing/2014/main" id="{B35D9806-1BE8-4EA3-9300-CCC84BCAB5E1}"/>
              </a:ext>
            </a:extLst>
          </p:cNvPr>
          <p:cNvCxnSpPr>
            <a:cxnSpLocks/>
          </p:cNvCxnSpPr>
          <p:nvPr/>
        </p:nvCxnSpPr>
        <p:spPr bwMode="auto">
          <a:xfrm>
            <a:off x="5298250" y="4982223"/>
            <a:ext cx="153567" cy="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1134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">
            <a:extLst>
              <a:ext uri="{FF2B5EF4-FFF2-40B4-BE49-F238E27FC236}">
                <a16:creationId xmlns:a16="http://schemas.microsoft.com/office/drawing/2014/main" id="{4653FC17-6DDA-4C90-8331-B521BC2AD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52" y="130320"/>
            <a:ext cx="9263641" cy="1143001"/>
          </a:xfrm>
        </p:spPr>
        <p:txBody>
          <a:bodyPr/>
          <a:lstStyle/>
          <a:p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RAN4 Chair Elections: </a:t>
            </a:r>
            <a:b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en-US" altLang="zh-CN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Guidance and arrangement</a:t>
            </a:r>
            <a:endParaRPr lang="ru-RU" b="1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B1BE6906-4FA3-42DA-8E86-BA4DD12F41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650" y="1273321"/>
            <a:ext cx="11576990" cy="4999463"/>
          </a:xfrm>
        </p:spPr>
        <p:txBody>
          <a:bodyPr/>
          <a:lstStyle/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Rule for WG chair elections: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rules concerning 3GPP elections and other votes can be found in the following  </a:t>
            </a:r>
            <a:r>
              <a:rPr lang="en-US" altLang="zh-CN" sz="12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3GPP Working Procedure</a:t>
            </a:r>
            <a:r>
              <a:rPr lang="en-US" altLang="zh-CN" sz="1200" dirty="0"/>
              <a:t> articles at </a:t>
            </a:r>
            <a:r>
              <a:rPr lang="en-US" altLang="zh-CN" sz="1200" dirty="0">
                <a:hlinkClick r:id="rId5"/>
              </a:rPr>
              <a:t>https://www.3gpp.org/dynareport?code=elections-technical-votes</a:t>
            </a:r>
            <a:endParaRPr lang="en-US" altLang="zh-CN" sz="1200" dirty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Voting list can be found at </a:t>
            </a:r>
            <a:r>
              <a:rPr lang="en-US" altLang="zh-CN" sz="1200" dirty="0">
                <a:hlinkClick r:id="rId6"/>
              </a:rPr>
              <a:t>https://portal.3gpp.org/VotingTool/Vote/VotingRights?groupID=382&amp;meetingID=60592</a:t>
            </a:r>
            <a:r>
              <a:rPr lang="en-US" altLang="zh-CN" sz="1200" dirty="0"/>
              <a:t> and </a:t>
            </a:r>
            <a:r>
              <a:rPr lang="en-US" altLang="zh-CN" sz="1200" dirty="0">
                <a:hlinkClick r:id="rId7"/>
              </a:rPr>
              <a:t>https://www.3gpp.org/ftp/tsg_ran/WG4_Radio/TSGR4_114bis/Reports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Voting tool: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3GPP voting tool will be used for casting the ballot for RAN4 Chair elections in RAN4#114bis (</a:t>
            </a:r>
            <a:r>
              <a:rPr lang="en-US" altLang="zh-CN" sz="1200" dirty="0">
                <a:hlinkClick r:id="rId8"/>
              </a:rPr>
              <a:t>https://portal.3gpp.org/VotingTool/</a:t>
            </a:r>
            <a:r>
              <a:rPr lang="en-US" altLang="zh-CN" sz="1200" dirty="0"/>
              <a:t>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To use voting tool, you first need use your EOL account to log in.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Chair highly recommended that you cast your vote in RAN4 meeting rooms via voting tool.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Candidates information: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find the candidate information for RAN4 Chair elections at </a:t>
            </a:r>
            <a:r>
              <a:rPr lang="en-US" altLang="zh-CN" sz="1200" dirty="0">
                <a:hlinkClick r:id="rId9"/>
              </a:rPr>
              <a:t>https://portal.3gpp.org/VotingTool/Vote/DetailList/1157</a:t>
            </a:r>
            <a:endParaRPr lang="en-US" altLang="zh-CN" sz="1200" dirty="0"/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dirty="0">
                <a:cs typeface="+mn-cs"/>
              </a:rPr>
              <a:t>Registration for casting a vote: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The registration deadline for f2f participants and remote access is </a:t>
            </a:r>
            <a:r>
              <a:rPr lang="en-US" altLang="zh-CN" sz="1200" dirty="0">
                <a:solidFill>
                  <a:srgbClr val="FF0000"/>
                </a:solidFill>
              </a:rPr>
              <a:t>31 Mar 2025 09:00 (GMT+08:00) Beijing time.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Check-in (Annex H of 3GPP working procedure): An Individual Member is considered checked in if a delegate registered for that Individual Member is checked in at the time the ballot closes.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/>
              <a:t>Please make sure that you register and check-in on time for casting a vote.</a:t>
            </a:r>
            <a:endParaRPr lang="en-US" altLang="zh-CN" sz="1400" dirty="0">
              <a:cs typeface="+mn-cs"/>
            </a:endParaRP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1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st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Ballot: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09:00~13:45 (GMT+8, Beijing time). </a:t>
            </a:r>
            <a:r>
              <a:rPr lang="en-US" altLang="zh-CN" sz="1200" dirty="0"/>
              <a:t>The announcement of results will be held at 14:00 in main session</a:t>
            </a:r>
          </a:p>
          <a:p>
            <a:pPr marL="342882" lvl="2" indent="-342882">
              <a:spcBef>
                <a:spcPts val="0"/>
              </a:spcBef>
              <a:spcAft>
                <a:spcPts val="600"/>
              </a:spcAft>
              <a:buBlip>
                <a:blip r:embed="rId3"/>
              </a:buBlip>
            </a:pP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2</a:t>
            </a:r>
            <a:r>
              <a:rPr lang="en-US" altLang="zh-CN" sz="1400" b="1" baseline="30000" dirty="0">
                <a:solidFill>
                  <a:srgbClr val="FF0000"/>
                </a:solidFill>
                <a:cs typeface="+mn-cs"/>
              </a:rPr>
              <a:t>nd</a:t>
            </a:r>
            <a:r>
              <a:rPr lang="en-US" altLang="zh-CN" sz="1400" b="1" dirty="0">
                <a:solidFill>
                  <a:srgbClr val="FF0000"/>
                </a:solidFill>
                <a:cs typeface="+mn-cs"/>
              </a:rPr>
              <a:t> Round Ballot </a:t>
            </a:r>
            <a:r>
              <a:rPr lang="en-US" altLang="zh-CN" sz="1400" dirty="0">
                <a:cs typeface="+mn-cs"/>
              </a:rPr>
              <a:t>(planned, Other additional round ballot might be needed, if candidate number is more than 2.)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CN" sz="1200" dirty="0">
                <a:solidFill>
                  <a:srgbClr val="FF0000"/>
                </a:solidFill>
              </a:rPr>
              <a:t>April 08 (Tuesday) 14:10~18:00 (GMT+8, Beijing time). </a:t>
            </a:r>
            <a:r>
              <a:rPr lang="en-US" altLang="zh-CN" sz="1200" dirty="0"/>
              <a:t>The announcement of results will be held at 18:10 in main session</a:t>
            </a:r>
          </a:p>
        </p:txBody>
      </p:sp>
    </p:spTree>
    <p:extLst>
      <p:ext uri="{BB962C8B-B14F-4D97-AF65-F5344CB8AC3E}">
        <p14:creationId xmlns:p14="http://schemas.microsoft.com/office/powerpoint/2010/main" val="4244496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3gpp">
  <a:themeElements>
    <a:clrScheme name="3gpp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20000"/>
          </a:spcBef>
          <a:spcAft>
            <a:spcPts val="600"/>
          </a:spcAft>
          <a:buClrTx/>
          <a:buSzTx/>
          <a:buFontTx/>
          <a:buBlip>
            <a:blip xmlns:r="http://schemas.openxmlformats.org/officeDocument/2006/relationships" r:embed="rId1"/>
          </a:buBlip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3gpp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2552158F8185D44A8848B98AEA319AF" ma:contentTypeVersion="12" ma:contentTypeDescription="Create a new document." ma:contentTypeScope="" ma:versionID="6a36ef4f892f86ce52de6a1653dbd950">
  <xsd:schema xmlns:xsd="http://www.w3.org/2001/XMLSchema" xmlns:xs="http://www.w3.org/2001/XMLSchema" xmlns:p="http://schemas.microsoft.com/office/2006/metadata/properties" xmlns:ns3="a915fe38-2618-47b6-8303-829fb71466d5" xmlns:ns4="23d77754-4ccc-4c57-9291-cab09e81894a" targetNamespace="http://schemas.microsoft.com/office/2006/metadata/properties" ma:root="true" ma:fieldsID="f7034ffd361f586299d0e2788fe1325b" ns3:_="" ns4:_="">
    <xsd:import namespace="a915fe38-2618-47b6-8303-829fb71466d5"/>
    <xsd:import namespace="23d77754-4ccc-4c57-9291-cab09e81894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15fe38-2618-47b6-8303-829fb71466d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d77754-4ccc-4c57-9291-cab09e818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5C68143-B530-4487-9EA7-5BCC5970B48F}">
  <ds:schemaRefs>
    <ds:schemaRef ds:uri="http://purl.org/dc/dcmitype/"/>
    <ds:schemaRef ds:uri="a915fe38-2618-47b6-8303-829fb71466d5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purl.org/dc/terms/"/>
    <ds:schemaRef ds:uri="23d77754-4ccc-4c57-9291-cab09e81894a"/>
    <ds:schemaRef ds:uri="http://schemas.microsoft.com/office/2006/metadata/properties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874266F6-0ED4-4E4E-9B55-710101289C5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15fe38-2618-47b6-8303-829fb71466d5"/>
    <ds:schemaRef ds:uri="23d77754-4ccc-4c57-9291-cab09e818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F070948-0CB2-4F99-ACC8-E715860BC6B9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46c98d88-e344-4ed4-8496-4ed7712e255d}" enabled="0" method="" siteId="{46c98d88-e344-4ed4-8496-4ed7712e255d}" removed="1"/>
  <clbl:label id="{d747bccc-1f7a-43de-9506-0ef23dd23464}" enabled="1" method="Privileged" siteId="{98e9ba89-e1a1-4e38-9007-8bdabc25de1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423250</TotalTime>
  <Words>3479</Words>
  <Application>Microsoft Office PowerPoint</Application>
  <PresentationFormat>宽屏</PresentationFormat>
  <Paragraphs>437</Paragraphs>
  <Slides>11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7" baseType="lpstr">
      <vt:lpstr>微软雅黑</vt:lpstr>
      <vt:lpstr>Arial</vt:lpstr>
      <vt:lpstr>Arial Black</vt:lpstr>
      <vt:lpstr>Calibri</vt:lpstr>
      <vt:lpstr>Times New Roman</vt:lpstr>
      <vt:lpstr>3gpp</vt:lpstr>
      <vt:lpstr>RAN4#114bis meeting schedule</vt:lpstr>
      <vt:lpstr>Monday</vt:lpstr>
      <vt:lpstr>Tuesday  (RAN4 Chair election)</vt:lpstr>
      <vt:lpstr>Wednesday</vt:lpstr>
      <vt:lpstr>Thursday</vt:lpstr>
      <vt:lpstr>Friday</vt:lpstr>
      <vt:lpstr>Appendix</vt:lpstr>
      <vt:lpstr>General Aspects </vt:lpstr>
      <vt:lpstr>RAN4 Chair Elections:  Guidance and arrangement</vt:lpstr>
      <vt:lpstr>RAN4 Chair Elections:  Additional guidance of voting tool</vt:lpstr>
      <vt:lpstr>RAN4 meeting hotel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RAN4#94 E-meeting Arrangements and Guidelines</dc:title>
  <dc:creator>Administrator</dc:creator>
  <cp:keywords>CTPClassification=CTP_NT</cp:keywords>
  <cp:lastModifiedBy>Huawei</cp:lastModifiedBy>
  <cp:revision>4037</cp:revision>
  <cp:lastPrinted>2016-09-15T08:31:35Z</cp:lastPrinted>
  <dcterms:created xsi:type="dcterms:W3CDTF">2009-11-27T05:15:11Z</dcterms:created>
  <dcterms:modified xsi:type="dcterms:W3CDTF">2025-04-03T06:19:46Z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SCPROP">
    <vt:lpwstr>NSCCustomProperty</vt:lpwstr>
  </property>
  <property fmtid="{D5CDD505-2E9C-101B-9397-08002B2CF9AE}" pid="3" name="TitusGUID">
    <vt:lpwstr>6f9c0495-a83c-462b-8664-67016d5bf2d5</vt:lpwstr>
  </property>
  <property fmtid="{D5CDD505-2E9C-101B-9397-08002B2CF9AE}" pid="4" name="CTP_TimeStamp">
    <vt:lpwstr>2020-06-04 10:01:06Z</vt:lpwstr>
  </property>
  <property fmtid="{D5CDD505-2E9C-101B-9397-08002B2CF9AE}" pid="5" name="CTP_BU">
    <vt:lpwstr>NA</vt:lpwstr>
  </property>
  <property fmtid="{D5CDD505-2E9C-101B-9397-08002B2CF9AE}" pid="6" name="CTP_IDSID">
    <vt:lpwstr>NA</vt:lpwstr>
  </property>
  <property fmtid="{D5CDD505-2E9C-101B-9397-08002B2CF9AE}" pid="7" name="CTP_WWID">
    <vt:lpwstr>NA</vt:lpwstr>
  </property>
  <property fmtid="{D5CDD505-2E9C-101B-9397-08002B2CF9AE}" pid="8" name="CTPClassification">
    <vt:lpwstr>CTP_NT</vt:lpwstr>
  </property>
  <property fmtid="{D5CDD505-2E9C-101B-9397-08002B2CF9AE}" pid="9" name="ContentTypeId">
    <vt:lpwstr>0x010100F2552158F8185D44A8848B98AEA319AF</vt:lpwstr>
  </property>
  <property fmtid="{D5CDD505-2E9C-101B-9397-08002B2CF9AE}" pid="10" name="_2015_ms_pID_725343">
    <vt:lpwstr>(3)WmCX6XJXnVGYXJet/b3Cj8Rn7P85nC/Cu/Iv04k3M5rgJfICxdLbw0IbFfZbsZTDgXvh19dg
LZAQ8DvGq0yxnJm6oaoPZcJxJj7cT96WpFjVFCYDEfWZBGGLg0Hk7yiICIawbHPmphpNxd4d
NXIhFfCL8uuLn5Mf1lOCr0UG6iGdNowsUKmiqgEY/9lVNg1dohnQ3NyAwOOwT9vQOjw2IxrA
NP4gXAZDSgGLq/h2PN</vt:lpwstr>
  </property>
  <property fmtid="{D5CDD505-2E9C-101B-9397-08002B2CF9AE}" pid="11" name="_2015_ms_pID_7253431">
    <vt:lpwstr>H8aKn1tKtJkz0uZ5pdba1vdFQx2H6oSmdQ9HF3vykmrih/07Pra3Dd
s5GYVd+6uIn1eoaajDgTee4bvz2dkce8aPxsZ63AMleypWNeC/VutvSdbhBxdLZZEMLSbfS+
3/pmGq2g6cfO1GOY4K1ER1nIPxQMcMRLaUIWc5fV0A2zfPey8DiH86nOW+3fe6sA3YApjGWJ
d3VT8M6oyU5MWIdQwfBweVp7iLgPjr7vKCEQ</vt:lpwstr>
  </property>
  <property fmtid="{D5CDD505-2E9C-101B-9397-08002B2CF9AE}" pid="12" name="_2015_ms_pID_7253432">
    <vt:lpwstr>vv4OgNkLvT4KwGFYJJzDz94=</vt:lpwstr>
  </property>
  <property fmtid="{D5CDD505-2E9C-101B-9397-08002B2CF9AE}" pid="13" name="_readonly">
    <vt:lpwstr/>
  </property>
  <property fmtid="{D5CDD505-2E9C-101B-9397-08002B2CF9AE}" pid="14" name="_change">
    <vt:lpwstr/>
  </property>
  <property fmtid="{D5CDD505-2E9C-101B-9397-08002B2CF9AE}" pid="15" name="_full-control">
    <vt:lpwstr/>
  </property>
  <property fmtid="{D5CDD505-2E9C-101B-9397-08002B2CF9AE}" pid="16" name="sflag">
    <vt:lpwstr>1730945330</vt:lpwstr>
  </property>
</Properties>
</file>