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3"/>
  </p:notesMasterIdLst>
  <p:handoutMasterIdLst>
    <p:handoutMasterId r:id="rId14"/>
  </p:handoutMasterIdLst>
  <p:sldIdLst>
    <p:sldId id="364" r:id="rId5"/>
    <p:sldId id="367" r:id="rId6"/>
    <p:sldId id="373" r:id="rId7"/>
    <p:sldId id="369" r:id="rId8"/>
    <p:sldId id="370" r:id="rId9"/>
    <p:sldId id="371" r:id="rId10"/>
    <p:sldId id="372" r:id="rId11"/>
    <p:sldId id="368" r:id="rId12"/>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E9002F"/>
    <a:srgbClr val="C7000B"/>
    <a:srgbClr val="575756"/>
    <a:srgbClr val="4B4C4B"/>
    <a:srgbClr val="353530"/>
    <a:srgbClr val="4D4D4C"/>
    <a:srgbClr val="DD46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6357" autoAdjust="0"/>
  </p:normalViewPr>
  <p:slideViewPr>
    <p:cSldViewPr snapToGrid="0" snapToObjects="1">
      <p:cViewPr varScale="1">
        <p:scale>
          <a:sx n="110" d="100"/>
          <a:sy n="110" d="100"/>
        </p:scale>
        <p:origin x="954"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E8CF71B8-DF2A-2E41-BE66-2E18A767DA8A}" type="datetimeFigureOut">
              <a:rPr lang="en-US" smtClean="0"/>
              <a:t>2/7/2025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0DD60A27-BF12-6744-9E93-932A0E34D8BB}" type="datetimeFigureOut">
              <a:rPr lang="en-US" smtClean="0"/>
              <a:t>2/7/2025</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36" tIns="45719" rIns="91436" bIns="45719"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dirty="0"/>
              <a:t>Edit Master text styles</a:t>
            </a:r>
          </a:p>
          <a:p>
            <a:pPr lvl="1"/>
            <a:r>
              <a:rPr lang="en-US" altLang="zh-CN" dirty="0"/>
              <a:t>Second level</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411924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nvPr>
        </p:nvSpPr>
        <p:spPr>
          <a:xfrm>
            <a:off x="568269" y="1901510"/>
            <a:ext cx="6694559" cy="813866"/>
          </a:xfrm>
        </p:spPr>
        <p:txBody>
          <a:bodyPr>
            <a:noAutofit/>
          </a:bodyPr>
          <a:lstStyle/>
          <a:p>
            <a:r>
              <a:rPr lang="en-US" altLang="zh-CN" b="1" dirty="0">
                <a:solidFill>
                  <a:srgbClr val="C00000"/>
                </a:solidFill>
              </a:rPr>
              <a:t>Motivation on simplification of CA band combination</a:t>
            </a:r>
            <a:endParaRPr lang="zh-CN" altLang="en-US" b="1" dirty="0">
              <a:solidFill>
                <a:srgbClr val="C00000"/>
              </a:solidFill>
            </a:endParaRPr>
          </a:p>
        </p:txBody>
      </p:sp>
      <p:sp>
        <p:nvSpPr>
          <p:cNvPr id="5" name="Rectangle 4">
            <a:extLst>
              <a:ext uri="{FF2B5EF4-FFF2-40B4-BE49-F238E27FC236}">
                <a16:creationId xmlns:a16="http://schemas.microsoft.com/office/drawing/2014/main" id="{A7F551C8-EB17-4495-A856-E0DA67225D29}"/>
              </a:ext>
            </a:extLst>
          </p:cNvPr>
          <p:cNvSpPr/>
          <p:nvPr/>
        </p:nvSpPr>
        <p:spPr>
          <a:xfrm>
            <a:off x="388767" y="217357"/>
            <a:ext cx="11580812" cy="954107"/>
          </a:xfrm>
          <a:prstGeom prst="rect">
            <a:avLst/>
          </a:prstGeom>
        </p:spPr>
        <p:txBody>
          <a:bodyPr wrap="square">
            <a:spAutoFit/>
          </a:bodyPr>
          <a:lstStyle/>
          <a:p>
            <a:r>
              <a:rPr lang="en-US" altLang="zh-CN" sz="1400" b="1" dirty="0">
                <a:latin typeface="+mj-lt"/>
              </a:rPr>
              <a:t>3GPP TSG-RAN WG4 Meeting #114</a:t>
            </a:r>
            <a:r>
              <a:rPr lang="en-GB" altLang="zh-CN" sz="1400" b="1" dirty="0">
                <a:latin typeface="+mj-lt"/>
                <a:ea typeface="Times New Roman" panose="02020603050405020304" pitchFamily="18" charset="0"/>
              </a:rPr>
              <a:t>		</a:t>
            </a:r>
            <a:r>
              <a:rPr lang="en-GB" altLang="zh-CN" sz="1400" b="1" dirty="0">
                <a:latin typeface="+mj-lt"/>
                <a:ea typeface="MS Mincho"/>
              </a:rPr>
              <a:t>				             </a:t>
            </a:r>
            <a:r>
              <a:rPr lang="en-US" altLang="zh-CN" sz="1400" b="1">
                <a:latin typeface="+mj-lt"/>
                <a:ea typeface="Times New Roman" panose="02020603050405020304" pitchFamily="18" charset="0"/>
              </a:rPr>
              <a:t>R4-2501556</a:t>
            </a:r>
            <a:endParaRPr lang="zh-CN" altLang="zh-CN" sz="1400" dirty="0">
              <a:latin typeface="+mj-lt"/>
              <a:ea typeface="Times New Roman" panose="02020603050405020304" pitchFamily="18" charset="0"/>
            </a:endParaRPr>
          </a:p>
          <a:p>
            <a:r>
              <a:rPr lang="en-US" altLang="zh-CN" sz="1400" b="1" dirty="0">
                <a:latin typeface="+mj-lt"/>
              </a:rPr>
              <a:t>Athens, Greece, Feb 14 - 21, 2025</a:t>
            </a:r>
          </a:p>
          <a:p>
            <a:r>
              <a:rPr lang="en-GB" altLang="zh-CN" sz="1400" b="1" dirty="0">
                <a:latin typeface="+mj-lt"/>
              </a:rPr>
              <a:t>Agenda Item: 10</a:t>
            </a:r>
          </a:p>
          <a:p>
            <a:r>
              <a:rPr lang="en-GB" altLang="zh-CN" sz="1400" b="1" dirty="0">
                <a:latin typeface="+mj-lt"/>
              </a:rPr>
              <a:t>Document for: Discussion</a:t>
            </a:r>
            <a:endParaRPr lang="zh-CN" altLang="en-US" sz="1400" dirty="0">
              <a:latin typeface="+mj-lt"/>
            </a:endParaRPr>
          </a:p>
        </p:txBody>
      </p:sp>
      <p:sp>
        <p:nvSpPr>
          <p:cNvPr id="10" name="文本占位符 4">
            <a:extLst>
              <a:ext uri="{FF2B5EF4-FFF2-40B4-BE49-F238E27FC236}">
                <a16:creationId xmlns:a16="http://schemas.microsoft.com/office/drawing/2014/main" id="{073D7B95-0CE9-4663-B107-1896380AF1C3}"/>
              </a:ext>
            </a:extLst>
          </p:cNvPr>
          <p:cNvSpPr txBox="1">
            <a:spLocks/>
          </p:cNvSpPr>
          <p:nvPr/>
        </p:nvSpPr>
        <p:spPr>
          <a:xfrm>
            <a:off x="681480" y="3445422"/>
            <a:ext cx="2383937" cy="372670"/>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Huawei, </a:t>
            </a:r>
            <a:r>
              <a:rPr lang="en-US" altLang="zh-CN" sz="1800" dirty="0" err="1"/>
              <a:t>HiSilicon</a:t>
            </a:r>
            <a:endParaRPr lang="zh-CN" altLang="en-US" sz="1800" dirty="0"/>
          </a:p>
        </p:txBody>
      </p:sp>
    </p:spTree>
    <p:extLst>
      <p:ext uri="{BB962C8B-B14F-4D97-AF65-F5344CB8AC3E}">
        <p14:creationId xmlns:p14="http://schemas.microsoft.com/office/powerpoint/2010/main" val="183363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4A9683-A112-4888-B912-2157D8016F9C}"/>
              </a:ext>
            </a:extLst>
          </p:cNvPr>
          <p:cNvSpPr>
            <a:spLocks noGrp="1"/>
          </p:cNvSpPr>
          <p:nvPr>
            <p:ph idx="11"/>
          </p:nvPr>
        </p:nvSpPr>
        <p:spPr>
          <a:xfrm>
            <a:off x="440864" y="856695"/>
            <a:ext cx="11434272" cy="3562758"/>
          </a:xfrm>
        </p:spPr>
        <p:txBody>
          <a:bodyPr/>
          <a:lstStyle/>
          <a:p>
            <a:r>
              <a:rPr lang="en-US" altLang="zh-CN" sz="1600" dirty="0">
                <a:ea typeface="微软雅黑" panose="020B0503020204020204" pitchFamily="34" charset="-122"/>
              </a:rPr>
              <a:t>Motivation</a:t>
            </a:r>
          </a:p>
          <a:p>
            <a:pPr lvl="1"/>
            <a:r>
              <a:rPr lang="en-US" altLang="zh-CN" sz="1400" dirty="0">
                <a:ea typeface="微软雅黑" panose="020B0503020204020204" pitchFamily="34" charset="-122"/>
              </a:rPr>
              <a:t>3GPP RAN4 defines the band combinations with the number of carriers consisting of all available spectrum of one operator, up to 6 CCs for NR band combination and up to 8 CCs for EN-DC configuration currently. Almost ten thousands of CA configurations are defined including LTE CA, NR CA, NR DC and EN-DC. It is a huge heavy burden for the specification development and maintenance, and also huge manpower consumption.</a:t>
            </a:r>
          </a:p>
          <a:p>
            <a:pPr lvl="1"/>
            <a:r>
              <a:rPr lang="en-US" altLang="zh-CN" sz="1400" dirty="0"/>
              <a:t>With the introduction of more new spectrum and also the 3G/4G spectrum </a:t>
            </a:r>
            <a:r>
              <a:rPr lang="en-US" altLang="zh-CN" sz="1400" dirty="0" err="1"/>
              <a:t>refarming</a:t>
            </a:r>
            <a:r>
              <a:rPr lang="en-US" altLang="zh-CN" sz="1400" dirty="0"/>
              <a:t>, more and more bands are to be defined. The number of band combinations and technical analysis per band combination for</a:t>
            </a:r>
            <a:r>
              <a:rPr lang="zh-CN" altLang="en-US" sz="1400" dirty="0">
                <a:solidFill>
                  <a:prstClr val="black"/>
                </a:solidFill>
                <a:latin typeface="微软雅黑" panose="020B0503020204020204" pitchFamily="34" charset="-122"/>
                <a:ea typeface="微软雅黑" panose="020B0503020204020204" pitchFamily="34" charset="-122"/>
              </a:rPr>
              <a:t> </a:t>
            </a:r>
            <a:r>
              <a:rPr lang="en-GB" altLang="zh-CN" sz="1400" dirty="0"/>
              <a:t>∆R</a:t>
            </a:r>
            <a:r>
              <a:rPr lang="en-GB" altLang="zh-CN" sz="1400" baseline="-25000" dirty="0"/>
              <a:t>IB</a:t>
            </a:r>
            <a:r>
              <a:rPr lang="en-GB" altLang="zh-CN" sz="1400" dirty="0"/>
              <a:t>, ∆T</a:t>
            </a:r>
            <a:r>
              <a:rPr lang="en-GB" altLang="zh-CN" sz="1400" baseline="-25000" dirty="0"/>
              <a:t>IB</a:t>
            </a:r>
            <a:r>
              <a:rPr lang="en-GB" altLang="zh-CN" sz="1400" dirty="0"/>
              <a:t> and M</a:t>
            </a:r>
            <a:r>
              <a:rPr lang="en-US" altLang="zh-CN" sz="1400" dirty="0"/>
              <a:t>SD definition, the complexity and workload are expected to be greatly increased persistently.</a:t>
            </a:r>
          </a:p>
          <a:p>
            <a:pPr lvl="1"/>
            <a:r>
              <a:rPr lang="en-US" altLang="zh-CN" sz="1400" dirty="0">
                <a:ea typeface="微软雅黑" panose="020B0503020204020204" pitchFamily="34" charset="-122"/>
              </a:rPr>
              <a:t>With the support of larger channel bandwidth and massive MIMO, </a:t>
            </a:r>
            <a:r>
              <a:rPr lang="en-US" altLang="zh-CN" sz="1400" dirty="0"/>
              <a:t>also operators usually have low, medium and high frequency resources, operators have more choices to select suitable band combinations to meet the real service request with certain spectrum combination and flexible scheduling schemes</a:t>
            </a:r>
            <a:endParaRPr lang="en-US" altLang="zh-CN" sz="1400" dirty="0">
              <a:ea typeface="微软雅黑" panose="020B0503020204020204" pitchFamily="34" charset="-122"/>
            </a:endParaRPr>
          </a:p>
          <a:p>
            <a:pPr lvl="1"/>
            <a:r>
              <a:rPr lang="en-US" altLang="zh-CN" sz="1400" dirty="0">
                <a:ea typeface="微软雅黑" panose="020B0503020204020204" pitchFamily="34" charset="-122"/>
              </a:rPr>
              <a:t>The larger number of carriers for the band combinations results in very high RF complexity, complicated UE capability and high implementation cost, all these will lead to long development cycle and delay the delivery of service to customer.</a:t>
            </a:r>
          </a:p>
          <a:p>
            <a:pPr lvl="1"/>
            <a:r>
              <a:rPr lang="en-US" altLang="zh-CN" sz="1400" dirty="0">
                <a:ea typeface="微软雅黑" panose="020B0503020204020204" pitchFamily="34" charset="-122"/>
              </a:rPr>
              <a:t>The data rate for those typical applications, such as VOIP video call, short/long video, navigation, live broadcast, games, file download, conference and etc., can be well met by using NR larger channel and massive MIMO:</a:t>
            </a:r>
          </a:p>
        </p:txBody>
      </p:sp>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440864" y="171967"/>
            <a:ext cx="10740640" cy="568333"/>
          </a:xfrm>
        </p:spPr>
        <p:txBody>
          <a:bodyPr>
            <a:normAutofit/>
          </a:bodyPr>
          <a:lstStyle/>
          <a:p>
            <a:r>
              <a:rPr lang="en-US" altLang="zh-CN" b="1" dirty="0">
                <a:solidFill>
                  <a:srgbClr val="C00000"/>
                </a:solidFill>
                <a:latin typeface="+mj-lt"/>
                <a:ea typeface="微软雅黑" panose="020B0503020204020204" pitchFamily="34" charset="-122"/>
              </a:rPr>
              <a:t>Simplification on CA band combination</a:t>
            </a:r>
          </a:p>
        </p:txBody>
      </p:sp>
      <p:graphicFrame>
        <p:nvGraphicFramePr>
          <p:cNvPr id="4" name="表格 3">
            <a:extLst>
              <a:ext uri="{FF2B5EF4-FFF2-40B4-BE49-F238E27FC236}">
                <a16:creationId xmlns:a16="http://schemas.microsoft.com/office/drawing/2014/main" id="{9615FCF1-3069-4D2B-8C93-73E938857217}"/>
              </a:ext>
            </a:extLst>
          </p:cNvPr>
          <p:cNvGraphicFramePr>
            <a:graphicFrameLocks noGrp="1"/>
          </p:cNvGraphicFramePr>
          <p:nvPr>
            <p:extLst>
              <p:ext uri="{D42A27DB-BD31-4B8C-83A1-F6EECF244321}">
                <p14:modId xmlns:p14="http://schemas.microsoft.com/office/powerpoint/2010/main" val="209768342"/>
              </p:ext>
            </p:extLst>
          </p:nvPr>
        </p:nvGraphicFramePr>
        <p:xfrm>
          <a:off x="1160190" y="4535848"/>
          <a:ext cx="9606387" cy="1836420"/>
        </p:xfrm>
        <a:graphic>
          <a:graphicData uri="http://schemas.openxmlformats.org/drawingml/2006/table">
            <a:tbl>
              <a:tblPr firstRow="1" bandRow="1">
                <a:tableStyleId>{2D5ABB26-0587-4C30-8999-92F81FD0307C}</a:tableStyleId>
              </a:tblPr>
              <a:tblGrid>
                <a:gridCol w="1634858">
                  <a:extLst>
                    <a:ext uri="{9D8B030D-6E8A-4147-A177-3AD203B41FA5}">
                      <a16:colId xmlns:a16="http://schemas.microsoft.com/office/drawing/2014/main" val="20000"/>
                    </a:ext>
                  </a:extLst>
                </a:gridCol>
                <a:gridCol w="2207696">
                  <a:extLst>
                    <a:ext uri="{9D8B030D-6E8A-4147-A177-3AD203B41FA5}">
                      <a16:colId xmlns:a16="http://schemas.microsoft.com/office/drawing/2014/main" val="20001"/>
                    </a:ext>
                  </a:extLst>
                </a:gridCol>
                <a:gridCol w="1921277">
                  <a:extLst>
                    <a:ext uri="{9D8B030D-6E8A-4147-A177-3AD203B41FA5}">
                      <a16:colId xmlns:a16="http://schemas.microsoft.com/office/drawing/2014/main" val="20002"/>
                    </a:ext>
                  </a:extLst>
                </a:gridCol>
                <a:gridCol w="1794570">
                  <a:extLst>
                    <a:ext uri="{9D8B030D-6E8A-4147-A177-3AD203B41FA5}">
                      <a16:colId xmlns:a16="http://schemas.microsoft.com/office/drawing/2014/main" val="20003"/>
                    </a:ext>
                  </a:extLst>
                </a:gridCol>
                <a:gridCol w="2047986">
                  <a:extLst>
                    <a:ext uri="{9D8B030D-6E8A-4147-A177-3AD203B41FA5}">
                      <a16:colId xmlns:a16="http://schemas.microsoft.com/office/drawing/2014/main" val="20004"/>
                    </a:ext>
                  </a:extLst>
                </a:gridCol>
              </a:tblGrid>
              <a:tr h="200664">
                <a:tc>
                  <a:txBody>
                    <a:bodyPr/>
                    <a:lstStyle/>
                    <a:p>
                      <a:pPr algn="ctr"/>
                      <a:r>
                        <a:rPr lang="en-US" altLang="zh-CN" sz="1050" b="1" dirty="0">
                          <a:latin typeface="微软雅黑" panose="020B0503020204020204" pitchFamily="34" charset="-122"/>
                          <a:ea typeface="微软雅黑" panose="020B0503020204020204" pitchFamily="34" charset="-122"/>
                        </a:rPr>
                        <a:t>Frequency Range</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Channel Bandwidth per CC</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MIMO layer#</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Max</a:t>
                      </a:r>
                      <a:r>
                        <a:rPr lang="zh-CN" altLang="en-US" sz="1050" b="1" dirty="0">
                          <a:latin typeface="微软雅黑" panose="020B0503020204020204" pitchFamily="34" charset="-122"/>
                          <a:ea typeface="微软雅黑" panose="020B0503020204020204" pitchFamily="34" charset="-122"/>
                        </a:rPr>
                        <a:t> </a:t>
                      </a:r>
                      <a:r>
                        <a:rPr lang="en-US" altLang="zh-CN" sz="1050" b="1" dirty="0">
                          <a:latin typeface="微软雅黑" panose="020B0503020204020204" pitchFamily="34" charset="-122"/>
                          <a:ea typeface="微软雅黑" panose="020B0503020204020204" pitchFamily="34" charset="-122"/>
                        </a:rPr>
                        <a:t>throughout</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Target Scenario</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16198">
                <a:tc>
                  <a:txBody>
                    <a:bodyPr/>
                    <a:lstStyle/>
                    <a:p>
                      <a:r>
                        <a:rPr lang="en-US" altLang="zh-CN" sz="1000" dirty="0">
                          <a:latin typeface="微软雅黑" panose="020B0503020204020204" pitchFamily="34" charset="-122"/>
                          <a:ea typeface="微软雅黑" panose="020B0503020204020204" pitchFamily="34" charset="-122"/>
                        </a:rPr>
                        <a:t>sub1GHz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60Mbps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Larger coverage</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basic communication service</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6198">
                <a:tc>
                  <a:txBody>
                    <a:bodyPr/>
                    <a:lstStyle/>
                    <a:p>
                      <a:r>
                        <a:rPr lang="en-US" altLang="zh-CN" sz="1000" dirty="0">
                          <a:latin typeface="微软雅黑" panose="020B0503020204020204" pitchFamily="34" charset="-122"/>
                          <a:ea typeface="微软雅黑" panose="020B0503020204020204" pitchFamily="34" charset="-122"/>
                        </a:rPr>
                        <a:t>1.5~3GHz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200Mbps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General traffic coverage</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6198">
                <a:tc>
                  <a:txBody>
                    <a:bodyPr/>
                    <a:lstStyle/>
                    <a:p>
                      <a:r>
                        <a:rPr lang="en-US" altLang="zh-CN" sz="1000" dirty="0">
                          <a:latin typeface="微软雅黑" panose="020B0503020204020204" pitchFamily="34" charset="-122"/>
                          <a:ea typeface="微软雅黑" panose="020B0503020204020204" pitchFamily="34" charset="-122"/>
                        </a:rPr>
                        <a:t>3~7GHz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70MHz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1.12Gbps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350Mbps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Heavy-traffic service</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estimated TDD pattern is 7:3</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r>
                        <a:rPr lang="zh-CN" altLang="en-US" sz="1000" dirty="0">
                          <a:solidFill>
                            <a:schemeClr val="tx1"/>
                          </a:solidFill>
                          <a:latin typeface="微软雅黑" panose="020B0503020204020204" pitchFamily="34" charset="-122"/>
                          <a:ea typeface="微软雅黑" panose="020B0503020204020204" pitchFamily="34" charset="-122"/>
                        </a:rPr>
                        <a:t>≥</a:t>
                      </a:r>
                      <a:r>
                        <a:rPr lang="en-US" altLang="zh-CN" sz="1000" dirty="0">
                          <a:solidFill>
                            <a:schemeClr val="tx1"/>
                          </a:solidFill>
                          <a:latin typeface="微软雅黑" panose="020B0503020204020204" pitchFamily="34" charset="-122"/>
                          <a:ea typeface="微软雅黑" panose="020B0503020204020204" pitchFamily="34" charset="-122"/>
                        </a:rPr>
                        <a:t>10GHz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500Mbps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125Mbps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Hotspot enhancement</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estimated TDD pattern is 8:2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6982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7EF8CF1-69C5-4835-8CCC-920DED3C94E2}"/>
              </a:ext>
            </a:extLst>
          </p:cNvPr>
          <p:cNvSpPr>
            <a:spLocks noGrp="1"/>
          </p:cNvSpPr>
          <p:nvPr>
            <p:ph idx="11"/>
          </p:nvPr>
        </p:nvSpPr>
        <p:spPr>
          <a:xfrm>
            <a:off x="773557" y="1263085"/>
            <a:ext cx="10733557" cy="2186108"/>
          </a:xfrm>
        </p:spPr>
        <p:txBody>
          <a:bodyPr/>
          <a:lstStyle/>
          <a:p>
            <a:r>
              <a:rPr lang="en-US" altLang="zh-CN" sz="1600" dirty="0">
                <a:ea typeface="微软雅黑" panose="020B0503020204020204" pitchFamily="34" charset="-122"/>
              </a:rPr>
              <a:t>Huge number of band combinations introduction in RAN4 specification</a:t>
            </a:r>
          </a:p>
          <a:p>
            <a:pPr lvl="1"/>
            <a:r>
              <a:rPr lang="en-US" altLang="zh-CN" sz="1400" dirty="0">
                <a:ea typeface="微软雅黑" panose="020B0503020204020204" pitchFamily="34" charset="-122"/>
              </a:rPr>
              <a:t>More and more band combinations are requested in the specification, even in the late 5G stage</a:t>
            </a:r>
          </a:p>
          <a:p>
            <a:pPr lvl="1"/>
            <a:r>
              <a:rPr lang="en-US" altLang="zh-CN" sz="1400" dirty="0">
                <a:ea typeface="微软雅黑" panose="020B0503020204020204" pitchFamily="34" charset="-122"/>
              </a:rPr>
              <a:t>RAN4 needs to study the co-existence and analyze the harmonic and IMD impact</a:t>
            </a:r>
          </a:p>
          <a:p>
            <a:pPr lvl="1"/>
            <a:r>
              <a:rPr lang="en-US" altLang="zh-CN" sz="1400" dirty="0">
                <a:ea typeface="微软雅黑" panose="020B0503020204020204" pitchFamily="34" charset="-122"/>
              </a:rPr>
              <a:t>RAN4 needs to define the possible bandwidth combination, </a:t>
            </a:r>
            <a:r>
              <a:rPr lang="en-GB" altLang="zh-CN" sz="1400" dirty="0"/>
              <a:t>∆R</a:t>
            </a:r>
            <a:r>
              <a:rPr lang="en-GB" altLang="zh-CN" sz="1400" baseline="-25000" dirty="0"/>
              <a:t>IB</a:t>
            </a:r>
            <a:r>
              <a:rPr lang="en-GB" altLang="zh-CN" sz="1400" dirty="0"/>
              <a:t>, ∆T</a:t>
            </a:r>
            <a:r>
              <a:rPr lang="en-GB" altLang="zh-CN" sz="1400" baseline="-25000" dirty="0"/>
              <a:t>IB</a:t>
            </a:r>
            <a:r>
              <a:rPr lang="en-GB" altLang="zh-CN" sz="1400" dirty="0"/>
              <a:t> and M</a:t>
            </a:r>
            <a:r>
              <a:rPr lang="en-US" altLang="zh-CN" sz="1400" dirty="0"/>
              <a:t>SD for each band combinations</a:t>
            </a:r>
          </a:p>
          <a:p>
            <a:pPr lvl="1"/>
            <a:r>
              <a:rPr lang="en-US" altLang="zh-CN" sz="1400" dirty="0"/>
              <a:t>Many basket WIs, lots of contributions and online/offline discussion, i.e. much TU and manpower are occupied during each RAN4 meeting.</a:t>
            </a:r>
          </a:p>
          <a:p>
            <a:pPr lvl="1"/>
            <a:r>
              <a:rPr lang="en-US" altLang="zh-CN" sz="1400" dirty="0">
                <a:ea typeface="微软雅黑" panose="020B0503020204020204" pitchFamily="34" charset="-122"/>
              </a:rPr>
              <a:t>Most the band combinations introduced in the specification are never be deployed in the real network</a:t>
            </a:r>
          </a:p>
          <a:p>
            <a:pPr lvl="1"/>
            <a:endParaRPr lang="en-US" altLang="zh-CN" sz="1400" dirty="0"/>
          </a:p>
        </p:txBody>
      </p:sp>
      <p:sp>
        <p:nvSpPr>
          <p:cNvPr id="3" name="副标题 2">
            <a:extLst>
              <a:ext uri="{FF2B5EF4-FFF2-40B4-BE49-F238E27FC236}">
                <a16:creationId xmlns:a16="http://schemas.microsoft.com/office/drawing/2014/main" id="{AC5CDF7B-FED5-4908-86BC-1D77D6E7579B}"/>
              </a:ext>
            </a:extLst>
          </p:cNvPr>
          <p:cNvSpPr>
            <a:spLocks noGrp="1"/>
          </p:cNvSpPr>
          <p:nvPr>
            <p:ph type="subTitle" idx="1"/>
          </p:nvPr>
        </p:nvSpPr>
        <p:spPr>
          <a:xfrm>
            <a:off x="304801" y="351375"/>
            <a:ext cx="11891962"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Complicated Specification</a:t>
            </a:r>
            <a:endParaRPr lang="zh-CN" altLang="en-US" b="1" dirty="0">
              <a:solidFill>
                <a:srgbClr val="C00000"/>
              </a:solidFill>
              <a:latin typeface="+mj-lt"/>
              <a:ea typeface="微软雅黑" panose="020B0503020204020204" pitchFamily="34" charset="-122"/>
            </a:endParaRPr>
          </a:p>
        </p:txBody>
      </p:sp>
      <p:sp>
        <p:nvSpPr>
          <p:cNvPr id="5" name="内容占位符 1">
            <a:extLst>
              <a:ext uri="{FF2B5EF4-FFF2-40B4-BE49-F238E27FC236}">
                <a16:creationId xmlns:a16="http://schemas.microsoft.com/office/drawing/2014/main" id="{00572017-536E-458F-9AA9-67A53DDBB772}"/>
              </a:ext>
            </a:extLst>
          </p:cNvPr>
          <p:cNvSpPr txBox="1">
            <a:spLocks/>
          </p:cNvSpPr>
          <p:nvPr/>
        </p:nvSpPr>
        <p:spPr>
          <a:xfrm>
            <a:off x="763760" y="4809627"/>
            <a:ext cx="10733557" cy="1570575"/>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179388" lvl="1" indent="-168275">
              <a:buClr>
                <a:srgbClr val="000000"/>
              </a:buClr>
              <a:buFont typeface="Arial" panose="020B0604020202020204" pitchFamily="34" charset="0"/>
              <a:buChar char="•"/>
            </a:pPr>
            <a:r>
              <a:rPr lang="en-US" altLang="zh-CN" dirty="0">
                <a:ea typeface="微软雅黑" panose="020B0503020204020204" pitchFamily="34" charset="-122"/>
                <a:cs typeface="Arial" panose="020B0604020202020204" pitchFamily="34" charset="0"/>
              </a:rPr>
              <a:t>Huge number of tests for different band combinations in RAN5 specification </a:t>
            </a:r>
          </a:p>
          <a:p>
            <a:pPr lvl="1"/>
            <a:r>
              <a:rPr lang="en-US" altLang="zh-CN" sz="1400" dirty="0">
                <a:ea typeface="微软雅黑" panose="020B0503020204020204" pitchFamily="34" charset="-122"/>
              </a:rPr>
              <a:t>The frequency domain are overlapping for about 40% bands for LTE and NR</a:t>
            </a:r>
          </a:p>
          <a:p>
            <a:pPr lvl="1"/>
            <a:r>
              <a:rPr lang="en-US" altLang="zh-CN" sz="1400" dirty="0">
                <a:ea typeface="微软雅黑" panose="020B0503020204020204" pitchFamily="34" charset="-122"/>
              </a:rPr>
              <a:t>Due to the different implementations and the introduction of </a:t>
            </a:r>
            <a:r>
              <a:rPr lang="en-GB" altLang="zh-CN" sz="1400" dirty="0"/>
              <a:t>∆R</a:t>
            </a:r>
            <a:r>
              <a:rPr lang="en-GB" altLang="zh-CN" sz="1400" baseline="-25000" dirty="0"/>
              <a:t>IB</a:t>
            </a:r>
            <a:r>
              <a:rPr lang="en-GB" altLang="zh-CN" sz="1400" dirty="0"/>
              <a:t> and ∆T</a:t>
            </a:r>
            <a:r>
              <a:rPr lang="en-GB" altLang="zh-CN" sz="1400" baseline="-25000" dirty="0"/>
              <a:t>IB</a:t>
            </a:r>
            <a:r>
              <a:rPr lang="en-US" altLang="zh-CN" sz="1400" dirty="0">
                <a:ea typeface="微软雅黑" panose="020B0503020204020204" pitchFamily="34" charset="-122"/>
              </a:rPr>
              <a:t>, it is impossible to perform the testing for one specific band combination or single band for all band combinations</a:t>
            </a:r>
          </a:p>
          <a:p>
            <a:pPr lvl="1"/>
            <a:r>
              <a:rPr lang="en-US" altLang="zh-CN" sz="1400" dirty="0">
                <a:ea typeface="微软雅黑" panose="020B0503020204020204" pitchFamily="34" charset="-122"/>
              </a:rPr>
              <a:t>UE needs to perform heavy burden testing for different band combinations of LTE CA, NR CA, NR DC, EN-DC/NE-DC </a:t>
            </a:r>
            <a:r>
              <a:rPr lang="en-US" altLang="zh-CN" sz="1400" dirty="0" err="1">
                <a:ea typeface="微软雅黑" panose="020B0503020204020204" pitchFamily="34" charset="-122"/>
              </a:rPr>
              <a:t>ect</a:t>
            </a:r>
            <a:r>
              <a:rPr lang="en-US" altLang="zh-CN" sz="1400" dirty="0">
                <a:ea typeface="微软雅黑" panose="020B0503020204020204" pitchFamily="34" charset="-122"/>
              </a:rPr>
              <a:t>. even for the same frequency domain for one performance requirement, such as MOP, REFSENS and MSD</a:t>
            </a:r>
          </a:p>
        </p:txBody>
      </p:sp>
      <p:pic>
        <p:nvPicPr>
          <p:cNvPr id="9" name="图片 8">
            <a:extLst>
              <a:ext uri="{FF2B5EF4-FFF2-40B4-BE49-F238E27FC236}">
                <a16:creationId xmlns:a16="http://schemas.microsoft.com/office/drawing/2014/main" id="{B1726393-1BA8-45CD-AF2C-FD4E4BD7B60A}"/>
              </a:ext>
            </a:extLst>
          </p:cNvPr>
          <p:cNvPicPr>
            <a:picLocks noChangeAspect="1"/>
          </p:cNvPicPr>
          <p:nvPr/>
        </p:nvPicPr>
        <p:blipFill>
          <a:blip r:embed="rId2"/>
          <a:stretch>
            <a:fillRect/>
          </a:stretch>
        </p:blipFill>
        <p:spPr>
          <a:xfrm>
            <a:off x="1575889" y="3336044"/>
            <a:ext cx="3943047" cy="1368751"/>
          </a:xfrm>
          <a:prstGeom prst="rect">
            <a:avLst/>
          </a:prstGeom>
        </p:spPr>
      </p:pic>
      <p:pic>
        <p:nvPicPr>
          <p:cNvPr id="10" name="图片 9">
            <a:extLst>
              <a:ext uri="{FF2B5EF4-FFF2-40B4-BE49-F238E27FC236}">
                <a16:creationId xmlns:a16="http://schemas.microsoft.com/office/drawing/2014/main" id="{090BBF70-6BBC-485D-92FD-DBD46FEE1589}"/>
              </a:ext>
            </a:extLst>
          </p:cNvPr>
          <p:cNvPicPr>
            <a:picLocks noChangeAspect="1"/>
          </p:cNvPicPr>
          <p:nvPr/>
        </p:nvPicPr>
        <p:blipFill>
          <a:blip r:embed="rId3"/>
          <a:stretch>
            <a:fillRect/>
          </a:stretch>
        </p:blipFill>
        <p:spPr>
          <a:xfrm>
            <a:off x="6810102" y="3336044"/>
            <a:ext cx="3675017" cy="1448605"/>
          </a:xfrm>
          <a:prstGeom prst="rect">
            <a:avLst/>
          </a:prstGeom>
        </p:spPr>
      </p:pic>
    </p:spTree>
    <p:extLst>
      <p:ext uri="{BB962C8B-B14F-4D97-AF65-F5344CB8AC3E}">
        <p14:creationId xmlns:p14="http://schemas.microsoft.com/office/powerpoint/2010/main" val="92798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7EF8CF1-69C5-4835-8CCC-920DED3C94E2}"/>
              </a:ext>
            </a:extLst>
          </p:cNvPr>
          <p:cNvSpPr>
            <a:spLocks noGrp="1"/>
          </p:cNvSpPr>
          <p:nvPr>
            <p:ph idx="11"/>
          </p:nvPr>
        </p:nvSpPr>
        <p:spPr>
          <a:xfrm>
            <a:off x="748257" y="1441157"/>
            <a:ext cx="10733557" cy="4690459"/>
          </a:xfrm>
        </p:spPr>
        <p:txBody>
          <a:bodyPr/>
          <a:lstStyle/>
          <a:p>
            <a:r>
              <a:rPr lang="en-US" altLang="zh-CN" dirty="0">
                <a:ea typeface="微软雅黑" panose="020B0503020204020204" pitchFamily="34" charset="-122"/>
              </a:rPr>
              <a:t>Complex RF front-end: complex multiplexing solutions coupled with SRS transmission</a:t>
            </a:r>
          </a:p>
          <a:p>
            <a:pPr lvl="1"/>
            <a:r>
              <a:rPr lang="en-US" altLang="zh-CN" dirty="0">
                <a:ea typeface="微软雅黑" panose="020B0503020204020204" pitchFamily="34" charset="-122"/>
              </a:rPr>
              <a:t>The parallel transmission and reception of many bands will bring high design cost of combiner; </a:t>
            </a:r>
          </a:p>
          <a:p>
            <a:pPr lvl="1"/>
            <a:r>
              <a:rPr lang="en-US" altLang="zh-CN" dirty="0">
                <a:ea typeface="微软雅黑" panose="020B0503020204020204" pitchFamily="34" charset="-122"/>
              </a:rPr>
              <a:t>Some of band combination will result in max output power and sensitivity decrease due to the RF front-end loss; </a:t>
            </a:r>
          </a:p>
          <a:p>
            <a:pPr lvl="1"/>
            <a:r>
              <a:rPr lang="en-US" altLang="zh-CN" dirty="0">
                <a:ea typeface="微软雅黑" panose="020B0503020204020204" pitchFamily="34" charset="-122"/>
              </a:rPr>
              <a:t>SRS antenna switching will lead to front-end control logic coupling and some band reception interruption; </a:t>
            </a:r>
          </a:p>
          <a:p>
            <a:pPr lvl="1"/>
            <a:r>
              <a:rPr lang="en-US" altLang="zh-CN" dirty="0">
                <a:ea typeface="微软雅黑" panose="020B0503020204020204" pitchFamily="34" charset="-122"/>
              </a:rPr>
              <a:t>More than 1dB front-end insertion loss can be observed for UE with complicated CA compared to single band.</a:t>
            </a:r>
          </a:p>
          <a:p>
            <a:r>
              <a:rPr lang="en-US" altLang="zh-CN" dirty="0"/>
              <a:t>Benefit of simplification of RF front-end</a:t>
            </a:r>
          </a:p>
          <a:p>
            <a:pPr lvl="1"/>
            <a:r>
              <a:rPr lang="en-US" altLang="zh-CN" dirty="0"/>
              <a:t>Simplified multiplexer will bring 0.7~1dB insertion loss decrease, &gt;5% cost reduction and about 300mW PA power reduction (10% profit @max Pout that will benefits the scenarios with Uplink Full Power)</a:t>
            </a:r>
          </a:p>
          <a:p>
            <a:pPr lvl="1"/>
            <a:r>
              <a:rPr lang="en-US" altLang="zh-CN" dirty="0"/>
              <a:t>The SRS interruption probability decreases, and the NR-CA/EN-DC data rate increases.</a:t>
            </a:r>
            <a:endParaRPr lang="zh-CN" altLang="en-US" dirty="0"/>
          </a:p>
        </p:txBody>
      </p:sp>
      <p:sp>
        <p:nvSpPr>
          <p:cNvPr id="3" name="副标题 2">
            <a:extLst>
              <a:ext uri="{FF2B5EF4-FFF2-40B4-BE49-F238E27FC236}">
                <a16:creationId xmlns:a16="http://schemas.microsoft.com/office/drawing/2014/main" id="{AC5CDF7B-FED5-4908-86BC-1D77D6E7579B}"/>
              </a:ext>
            </a:extLst>
          </p:cNvPr>
          <p:cNvSpPr>
            <a:spLocks noGrp="1"/>
          </p:cNvSpPr>
          <p:nvPr>
            <p:ph type="subTitle" idx="1"/>
          </p:nvPr>
        </p:nvSpPr>
        <p:spPr>
          <a:xfrm>
            <a:off x="729175" y="456134"/>
            <a:ext cx="10740640" cy="709278"/>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RF front-end</a:t>
            </a:r>
            <a:endParaRPr lang="zh-CN" altLang="en-US" b="1" dirty="0">
              <a:solidFill>
                <a:srgbClr val="C00000"/>
              </a:solidFill>
              <a:latin typeface="+mj-lt"/>
              <a:ea typeface="微软雅黑" panose="020B0503020204020204" pitchFamily="34" charset="-122"/>
            </a:endParaRPr>
          </a:p>
        </p:txBody>
      </p:sp>
    </p:spTree>
    <p:extLst>
      <p:ext uri="{BB962C8B-B14F-4D97-AF65-F5344CB8AC3E}">
        <p14:creationId xmlns:p14="http://schemas.microsoft.com/office/powerpoint/2010/main" val="1324519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7EF8CF1-69C5-4835-8CCC-920DED3C94E2}"/>
              </a:ext>
            </a:extLst>
          </p:cNvPr>
          <p:cNvSpPr>
            <a:spLocks noGrp="1"/>
          </p:cNvSpPr>
          <p:nvPr>
            <p:ph idx="11"/>
          </p:nvPr>
        </p:nvSpPr>
        <p:spPr>
          <a:xfrm>
            <a:off x="743830" y="1349572"/>
            <a:ext cx="10733557" cy="1159379"/>
          </a:xfrm>
        </p:spPr>
        <p:txBody>
          <a:bodyPr/>
          <a:lstStyle/>
          <a:p>
            <a:r>
              <a:rPr lang="en-US" altLang="zh-CN" dirty="0">
                <a:ea typeface="微软雅黑" panose="020B0503020204020204" pitchFamily="34" charset="-122"/>
              </a:rPr>
              <a:t>Transceiver scale continues to increase</a:t>
            </a:r>
          </a:p>
          <a:p>
            <a:pPr lvl="1"/>
            <a:r>
              <a:rPr lang="en-US" altLang="zh-CN" dirty="0">
                <a:ea typeface="微软雅黑" panose="020B0503020204020204" pitchFamily="34" charset="-122"/>
              </a:rPr>
              <a:t>The number of TX/RX channels of UE transceivers increases continuously, the TX/RX channels are coupled with different MIMO numbers additionally, which leads to a high proportion of specification redundancy and implementation costs </a:t>
            </a:r>
          </a:p>
          <a:p>
            <a:pPr lvl="1"/>
            <a:r>
              <a:rPr lang="en-US" altLang="zh-CN" dirty="0">
                <a:ea typeface="微软雅黑" panose="020B0503020204020204" pitchFamily="34" charset="-122"/>
              </a:rPr>
              <a:t>For example:</a:t>
            </a:r>
          </a:p>
        </p:txBody>
      </p:sp>
      <p:sp>
        <p:nvSpPr>
          <p:cNvPr id="3" name="副标题 2">
            <a:extLst>
              <a:ext uri="{FF2B5EF4-FFF2-40B4-BE49-F238E27FC236}">
                <a16:creationId xmlns:a16="http://schemas.microsoft.com/office/drawing/2014/main" id="{AC5CDF7B-FED5-4908-86BC-1D77D6E7579B}"/>
              </a:ext>
            </a:extLst>
          </p:cNvPr>
          <p:cNvSpPr>
            <a:spLocks noGrp="1"/>
          </p:cNvSpPr>
          <p:nvPr>
            <p:ph type="subTitle" idx="1"/>
          </p:nvPr>
        </p:nvSpPr>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Transceiver</a:t>
            </a:r>
            <a:endParaRPr lang="zh-CN" altLang="en-US" b="1" dirty="0">
              <a:solidFill>
                <a:srgbClr val="C00000"/>
              </a:solidFill>
              <a:latin typeface="+mj-lt"/>
              <a:ea typeface="微软雅黑" panose="020B0503020204020204" pitchFamily="34" charset="-122"/>
            </a:endParaRPr>
          </a:p>
        </p:txBody>
      </p:sp>
      <p:graphicFrame>
        <p:nvGraphicFramePr>
          <p:cNvPr id="4" name="表格 3">
            <a:extLst>
              <a:ext uri="{FF2B5EF4-FFF2-40B4-BE49-F238E27FC236}">
                <a16:creationId xmlns:a16="http://schemas.microsoft.com/office/drawing/2014/main" id="{C9ADE4FF-254A-417F-B274-D2F0FE29176A}"/>
              </a:ext>
            </a:extLst>
          </p:cNvPr>
          <p:cNvGraphicFramePr>
            <a:graphicFrameLocks noGrp="1"/>
          </p:cNvGraphicFramePr>
          <p:nvPr>
            <p:extLst>
              <p:ext uri="{D42A27DB-BD31-4B8C-83A1-F6EECF244321}">
                <p14:modId xmlns:p14="http://schemas.microsoft.com/office/powerpoint/2010/main" val="294660386"/>
              </p:ext>
            </p:extLst>
          </p:nvPr>
        </p:nvGraphicFramePr>
        <p:xfrm>
          <a:off x="1152164" y="2863481"/>
          <a:ext cx="10186069" cy="2011680"/>
        </p:xfrm>
        <a:graphic>
          <a:graphicData uri="http://schemas.openxmlformats.org/drawingml/2006/table">
            <a:tbl>
              <a:tblPr firstRow="1" bandRow="1">
                <a:tableStyleId>{2D5ABB26-0587-4C30-8999-92F81FD0307C}</a:tableStyleId>
              </a:tblPr>
              <a:tblGrid>
                <a:gridCol w="2295131">
                  <a:extLst>
                    <a:ext uri="{9D8B030D-6E8A-4147-A177-3AD203B41FA5}">
                      <a16:colId xmlns:a16="http://schemas.microsoft.com/office/drawing/2014/main" val="20000"/>
                    </a:ext>
                  </a:extLst>
                </a:gridCol>
                <a:gridCol w="2610551">
                  <a:extLst>
                    <a:ext uri="{9D8B030D-6E8A-4147-A177-3AD203B41FA5}">
                      <a16:colId xmlns:a16="http://schemas.microsoft.com/office/drawing/2014/main" val="20001"/>
                    </a:ext>
                  </a:extLst>
                </a:gridCol>
                <a:gridCol w="2636686">
                  <a:extLst>
                    <a:ext uri="{9D8B030D-6E8A-4147-A177-3AD203B41FA5}">
                      <a16:colId xmlns:a16="http://schemas.microsoft.com/office/drawing/2014/main" val="20002"/>
                    </a:ext>
                  </a:extLst>
                </a:gridCol>
                <a:gridCol w="2643701">
                  <a:extLst>
                    <a:ext uri="{9D8B030D-6E8A-4147-A177-3AD203B41FA5}">
                      <a16:colId xmlns:a16="http://schemas.microsoft.com/office/drawing/2014/main" val="20003"/>
                    </a:ext>
                  </a:extLst>
                </a:gridCol>
              </a:tblGrid>
              <a:tr h="233804">
                <a:tc>
                  <a:txBody>
                    <a:bodyPr/>
                    <a:lstStyle/>
                    <a:p>
                      <a:pPr algn="ctr"/>
                      <a:r>
                        <a:rPr lang="en-US" altLang="zh-CN" sz="1200" b="1" dirty="0">
                          <a:latin typeface="+mn-lt"/>
                          <a:ea typeface="微软雅黑" panose="020B0503020204020204" pitchFamily="34" charset="-122"/>
                          <a:cs typeface="Calibri" panose="020F0502020204030204" pitchFamily="34" charset="0"/>
                        </a:rPr>
                        <a:t>Frequency</a:t>
                      </a:r>
                      <a:r>
                        <a:rPr lang="en-US" altLang="zh-CN" sz="1200" b="1" baseline="0" dirty="0">
                          <a:latin typeface="+mn-lt"/>
                          <a:ea typeface="微软雅黑" panose="020B0503020204020204" pitchFamily="34" charset="-122"/>
                          <a:cs typeface="Calibri" panose="020F0502020204030204" pitchFamily="34" charset="0"/>
                        </a:rPr>
                        <a:t> range</a:t>
                      </a:r>
                      <a:endParaRPr lang="en-US" altLang="zh-CN" sz="1200" b="1"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b="1" dirty="0">
                          <a:latin typeface="+mn-lt"/>
                          <a:ea typeface="微软雅黑" panose="020B0503020204020204" pitchFamily="34" charset="-122"/>
                          <a:cs typeface="Calibri" panose="020F0502020204030204" pitchFamily="34" charset="0"/>
                        </a:rPr>
                        <a:t>&lt;1GHz</a:t>
                      </a:r>
                      <a:endParaRPr lang="zh-CN" altLang="en-US" sz="1200" b="1"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b="1" dirty="0">
                          <a:latin typeface="+mn-lt"/>
                          <a:cs typeface="Calibri" panose="020F0502020204030204" pitchFamily="34" charset="0"/>
                        </a:rPr>
                        <a:t>1~3GHz</a:t>
                      </a:r>
                      <a:endParaRPr lang="zh-CN" altLang="en-US" sz="1200" b="1" dirty="0">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200" b="1" kern="1200" dirty="0">
                          <a:solidFill>
                            <a:schemeClr val="tx1"/>
                          </a:solidFill>
                          <a:latin typeface="+mn-lt"/>
                          <a:ea typeface="+mn-ea"/>
                          <a:cs typeface="Calibri" panose="020F0502020204030204" pitchFamily="34" charset="0"/>
                        </a:rPr>
                        <a:t>3~7GHz</a:t>
                      </a:r>
                      <a:endParaRPr lang="zh-CN" altLang="en-US" sz="1200" b="1" kern="1200" dirty="0">
                        <a:solidFill>
                          <a:schemeClr val="tx1"/>
                        </a:solidFill>
                        <a:latin typeface="+mn-lt"/>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Case: DC_1A-3A-5A-7A-7A_n40A-n77(2A)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dirty="0">
                          <a:latin typeface="+mn-lt"/>
                          <a:ea typeface="微软雅黑" panose="020B0503020204020204" pitchFamily="34" charset="-122"/>
                          <a:cs typeface="Calibri" panose="020F0502020204030204" pitchFamily="34" charset="0"/>
                        </a:rPr>
                        <a:t>B5:</a:t>
                      </a:r>
                      <a:r>
                        <a:rPr lang="en-US" altLang="zh-CN" sz="1200" baseline="0" dirty="0">
                          <a:latin typeface="+mn-lt"/>
                          <a:ea typeface="微软雅黑" panose="020B0503020204020204" pitchFamily="34" charset="-122"/>
                          <a:cs typeface="Calibri" panose="020F0502020204030204" pitchFamily="34" charset="0"/>
                        </a:rPr>
                        <a:t> 2RX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a:latin typeface="+mn-lt"/>
                          <a:ea typeface="微软雅黑" panose="020B0503020204020204" pitchFamily="34" charset="-122"/>
                          <a:cs typeface="Calibri" panose="020F0502020204030204" pitchFamily="34" charset="0"/>
                        </a:rPr>
                        <a:t>B1/3/7(7A_7A): 4RX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a:latin typeface="+mn-lt"/>
                          <a:ea typeface="微软雅黑" panose="020B0503020204020204" pitchFamily="34" charset="-122"/>
                          <a:cs typeface="Calibri" panose="020F0502020204030204" pitchFamily="34" charset="0"/>
                        </a:rPr>
                        <a:t>n40: 4RX</a:t>
                      </a:r>
                      <a:endParaRPr lang="en-US" altLang="zh-CN"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n-lt"/>
                          <a:ea typeface="微软雅黑" panose="020B0503020204020204" pitchFamily="34" charset="-122"/>
                          <a:cs typeface="Calibri" panose="020F0502020204030204" pitchFamily="34" charset="0"/>
                        </a:rPr>
                        <a:t>n77(77A_77A): 4RX</a:t>
                      </a:r>
                      <a:endParaRPr lang="zh-CN" altLang="en-US"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Path#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r>
                        <a:rPr lang="en-US" altLang="zh-CN" sz="1200" dirty="0">
                          <a:latin typeface="+mn-lt"/>
                          <a:ea typeface="微软雅黑" panose="020B0503020204020204" pitchFamily="34" charset="-122"/>
                          <a:cs typeface="Calibri" panose="020F0502020204030204" pitchFamily="34" charset="0"/>
                        </a:rPr>
                        <a:t>Max:  30 RX </a:t>
                      </a:r>
                      <a:r>
                        <a:rPr lang="en-US" altLang="zh-CN" sz="1200" dirty="0">
                          <a:solidFill>
                            <a:srgbClr val="000000"/>
                          </a:solidFill>
                          <a:latin typeface="+mn-lt"/>
                          <a:ea typeface="微软雅黑" panose="020B0503020204020204" pitchFamily="34" charset="-122"/>
                          <a:cs typeface="Calibri" panose="020F0502020204030204" pitchFamily="34" charset="0"/>
                        </a:rPr>
                        <a:t>paths</a:t>
                      </a:r>
                      <a:r>
                        <a:rPr lang="en-US" altLang="zh-CN" sz="1200" dirty="0">
                          <a:latin typeface="+mn-lt"/>
                          <a:ea typeface="微软雅黑" panose="020B0503020204020204" pitchFamily="34" charset="-122"/>
                          <a:cs typeface="Calibri" panose="020F0502020204030204" pitchFamily="34" charset="0"/>
                        </a:rPr>
                        <a:t>,</a:t>
                      </a:r>
                      <a:r>
                        <a:rPr lang="en-US" altLang="zh-CN" sz="1200" baseline="0" dirty="0">
                          <a:latin typeface="+mn-lt"/>
                          <a:ea typeface="微软雅黑" panose="020B0503020204020204" pitchFamily="34" charset="-122"/>
                          <a:cs typeface="Calibri" panose="020F0502020204030204" pitchFamily="34" charset="0"/>
                        </a:rPr>
                        <a:t>  8 PLL;</a:t>
                      </a:r>
                    </a:p>
                    <a:p>
                      <a:r>
                        <a:rPr lang="en-US" altLang="zh-CN" sz="1200" baseline="0" dirty="0">
                          <a:latin typeface="+mn-lt"/>
                          <a:ea typeface="微软雅黑" panose="020B0503020204020204" pitchFamily="34" charset="-122"/>
                          <a:cs typeface="Calibri" panose="020F0502020204030204" pitchFamily="34" charset="0"/>
                        </a:rPr>
                        <a:t>Note 1: In real application, it is seldom to activate so many carriers at the same time. </a:t>
                      </a:r>
                    </a:p>
                    <a:p>
                      <a:r>
                        <a:rPr lang="en-US" altLang="zh-CN" sz="1200" baseline="0" dirty="0">
                          <a:latin typeface="+mn-lt"/>
                          <a:ea typeface="微软雅黑" panose="020B0503020204020204" pitchFamily="34" charset="-122"/>
                          <a:cs typeface="Calibri" panose="020F0502020204030204" pitchFamily="34" charset="0"/>
                        </a:rPr>
                        <a:t>Note 2: With the use of larger channel bandwidth 100MHz of n77 and higher MIMO, the achievable throughput is far beyond the current application service request.</a:t>
                      </a:r>
                      <a:endParaRPr lang="zh-CN" altLang="en-US"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Calibri" panose="020F0502020204030204" pitchFamily="34" charset="0"/>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latin typeface="Calibri" panose="020F0502020204030204" pitchFamily="34" charset="0"/>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57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Principle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228600" indent="-228600">
                        <a:buFont typeface="+mj-lt"/>
                        <a:buAutoNum type="arabicPeriod"/>
                      </a:pPr>
                      <a:r>
                        <a:rPr lang="en-US" altLang="zh-CN" sz="1200" dirty="0">
                          <a:latin typeface="+mn-lt"/>
                          <a:ea typeface="微软雅黑" panose="020B0503020204020204" pitchFamily="34" charset="-122"/>
                          <a:cs typeface="Calibri" panose="020F0502020204030204" pitchFamily="34" charset="0"/>
                        </a:rPr>
                        <a:t>Each RX in each CC in inter-band</a:t>
                      </a:r>
                      <a:r>
                        <a:rPr lang="en-US" altLang="zh-CN" sz="1200" baseline="0" dirty="0">
                          <a:latin typeface="+mn-lt"/>
                          <a:ea typeface="微软雅黑" panose="020B0503020204020204" pitchFamily="34" charset="-122"/>
                          <a:cs typeface="Calibri" panose="020F0502020204030204" pitchFamily="34" charset="0"/>
                        </a:rPr>
                        <a:t> CA or non-contiguous CA, currently a separate RX path is needed;</a:t>
                      </a:r>
                    </a:p>
                    <a:p>
                      <a:pPr marL="228600" indent="-228600">
                        <a:buFont typeface="+mj-lt"/>
                        <a:buAutoNum type="arabicPeriod"/>
                      </a:pPr>
                      <a:r>
                        <a:rPr lang="en-US" altLang="zh-CN" sz="1200" dirty="0">
                          <a:latin typeface="+mn-lt"/>
                          <a:ea typeface="微软雅黑" panose="020B0503020204020204" pitchFamily="34" charset="-122"/>
                          <a:cs typeface="Calibri" panose="020F0502020204030204" pitchFamily="34" charset="0"/>
                        </a:rPr>
                        <a:t>Each CC in inter-band</a:t>
                      </a:r>
                      <a:r>
                        <a:rPr lang="en-US" altLang="zh-CN" sz="1200" baseline="0" dirty="0">
                          <a:latin typeface="+mn-lt"/>
                          <a:ea typeface="微软雅黑" panose="020B0503020204020204" pitchFamily="34" charset="-122"/>
                          <a:cs typeface="Calibri" panose="020F0502020204030204" pitchFamily="34" charset="0"/>
                        </a:rPr>
                        <a:t> CA or non-contiguous CA, currently one dedicated PLL is needed.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bl>
          </a:graphicData>
        </a:graphic>
      </p:graphicFrame>
      <p:sp>
        <p:nvSpPr>
          <p:cNvPr id="5" name="内容占位符 1">
            <a:extLst>
              <a:ext uri="{FF2B5EF4-FFF2-40B4-BE49-F238E27FC236}">
                <a16:creationId xmlns:a16="http://schemas.microsoft.com/office/drawing/2014/main" id="{00572017-536E-458F-9AA9-67A53DDBB772}"/>
              </a:ext>
            </a:extLst>
          </p:cNvPr>
          <p:cNvSpPr txBox="1">
            <a:spLocks/>
          </p:cNvSpPr>
          <p:nvPr/>
        </p:nvSpPr>
        <p:spPr>
          <a:xfrm>
            <a:off x="878421" y="4928738"/>
            <a:ext cx="10733557" cy="131069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dirty="0">
                <a:ea typeface="微软雅黑" panose="020B0503020204020204" pitchFamily="34" charset="-122"/>
              </a:rPr>
              <a:t>Benefit of simplification of transceiver</a:t>
            </a:r>
          </a:p>
          <a:p>
            <a:pPr lvl="1"/>
            <a:r>
              <a:rPr lang="en-US" altLang="zh-CN" dirty="0">
                <a:ea typeface="微软雅黑" panose="020B0503020204020204" pitchFamily="34" charset="-122"/>
              </a:rPr>
              <a:t>Transceiver RX specifications can be reduced by 50%+ compared with the maximum specifications of 30 </a:t>
            </a:r>
            <a:r>
              <a:rPr lang="en-US" altLang="zh-CN" dirty="0">
                <a:solidFill>
                  <a:srgbClr val="000000"/>
                </a:solidFill>
                <a:ea typeface="微软雅黑" panose="020B0503020204020204" pitchFamily="34" charset="-122"/>
              </a:rPr>
              <a:t>RX chains</a:t>
            </a:r>
            <a:r>
              <a:rPr lang="en-US" altLang="zh-CN" dirty="0">
                <a:ea typeface="微软雅黑" panose="020B0503020204020204" pitchFamily="34" charset="-122"/>
              </a:rPr>
              <a:t>, if only 14 RX chains are maintained.</a:t>
            </a:r>
          </a:p>
          <a:p>
            <a:pPr lvl="1"/>
            <a:r>
              <a:rPr lang="en-US" altLang="zh-CN" dirty="0">
                <a:ea typeface="微软雅黑" panose="020B0503020204020204" pitchFamily="34" charset="-122"/>
              </a:rPr>
              <a:t>The complexity of UE TX switching among different band combinations can be greatly reduced.</a:t>
            </a:r>
          </a:p>
        </p:txBody>
      </p:sp>
    </p:spTree>
    <p:extLst>
      <p:ext uri="{BB962C8B-B14F-4D97-AF65-F5344CB8AC3E}">
        <p14:creationId xmlns:p14="http://schemas.microsoft.com/office/powerpoint/2010/main" val="489123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212863A-A3E9-4A40-AA1E-189E58CCDE2A}"/>
              </a:ext>
            </a:extLst>
          </p:cNvPr>
          <p:cNvSpPr>
            <a:spLocks noGrp="1"/>
          </p:cNvSpPr>
          <p:nvPr>
            <p:ph idx="11"/>
          </p:nvPr>
        </p:nvSpPr>
        <p:spPr>
          <a:xfrm>
            <a:off x="798392" y="1328650"/>
            <a:ext cx="4854972" cy="1435277"/>
          </a:xfrm>
        </p:spPr>
        <p:txBody>
          <a:bodyPr/>
          <a:lstStyle/>
          <a:p>
            <a:r>
              <a:rPr lang="en-US" altLang="zh-CN" dirty="0"/>
              <a:t>High product engineering delivery cost</a:t>
            </a:r>
          </a:p>
          <a:p>
            <a:pPr lvl="1"/>
            <a:r>
              <a:rPr lang="en-US" altLang="zh-CN" dirty="0"/>
              <a:t>Extremely complex UE capabilities</a:t>
            </a:r>
          </a:p>
          <a:p>
            <a:pPr lvl="1"/>
            <a:r>
              <a:rPr lang="en-US" altLang="zh-CN" dirty="0"/>
              <a:t>Huge number of band combination test</a:t>
            </a:r>
          </a:p>
          <a:p>
            <a:pPr lvl="1"/>
            <a:r>
              <a:rPr lang="en-US" altLang="zh-CN" dirty="0"/>
              <a:t>Large scale calibration of production line for each band combination</a:t>
            </a:r>
          </a:p>
        </p:txBody>
      </p:sp>
      <p:sp>
        <p:nvSpPr>
          <p:cNvPr id="3" name="副标题 2">
            <a:extLst>
              <a:ext uri="{FF2B5EF4-FFF2-40B4-BE49-F238E27FC236}">
                <a16:creationId xmlns:a16="http://schemas.microsoft.com/office/drawing/2014/main" id="{46496793-51BE-415C-9DF6-E8AE641AC9F7}"/>
              </a:ext>
            </a:extLst>
          </p:cNvPr>
          <p:cNvSpPr>
            <a:spLocks noGrp="1"/>
          </p:cNvSpPr>
          <p:nvPr>
            <p:ph type="subTitle" idx="1"/>
          </p:nvPr>
        </p:nvSpPr>
        <p:spPr>
          <a:xfrm>
            <a:off x="729175" y="287347"/>
            <a:ext cx="10740640"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UE Capability</a:t>
            </a:r>
            <a:endParaRPr lang="zh-CN" altLang="en-US" b="1" dirty="0">
              <a:solidFill>
                <a:srgbClr val="C00000"/>
              </a:solidFill>
              <a:latin typeface="+mj-lt"/>
              <a:ea typeface="微软雅黑" panose="020B0503020204020204" pitchFamily="34" charset="-122"/>
            </a:endParaRPr>
          </a:p>
          <a:p>
            <a:endParaRPr lang="zh-CN" altLang="en-US" b="1" dirty="0">
              <a:solidFill>
                <a:srgbClr val="C00000"/>
              </a:solidFill>
              <a:latin typeface="+mj-lt"/>
              <a:ea typeface="微软雅黑" panose="020B0503020204020204" pitchFamily="34" charset="-122"/>
            </a:endParaRPr>
          </a:p>
        </p:txBody>
      </p:sp>
      <p:sp>
        <p:nvSpPr>
          <p:cNvPr id="5" name="文本框 4">
            <a:extLst>
              <a:ext uri="{FF2B5EF4-FFF2-40B4-BE49-F238E27FC236}">
                <a16:creationId xmlns:a16="http://schemas.microsoft.com/office/drawing/2014/main" id="{75C537F4-72BF-48BF-ACCE-A915FACC0139}"/>
              </a:ext>
            </a:extLst>
          </p:cNvPr>
          <p:cNvSpPr txBox="1"/>
          <p:nvPr/>
        </p:nvSpPr>
        <p:spPr>
          <a:xfrm>
            <a:off x="6577753" y="1011077"/>
            <a:ext cx="365485" cy="870344"/>
          </a:xfrm>
          <a:prstGeom prst="rect">
            <a:avLst/>
          </a:prstGeom>
          <a:noFill/>
        </p:spPr>
        <p:txBody>
          <a:bodyPr vert="eaVert" wrap="square" lIns="0" tIns="0" rIns="0" bIns="0" rtlCol="0">
            <a:spAutoFit/>
          </a:bodyPr>
          <a:lstStyle/>
          <a:p>
            <a:pPr algn="l">
              <a:lnSpc>
                <a:spcPts val="3440"/>
              </a:lnSpc>
            </a:pPr>
            <a:r>
              <a:rPr kumimoji="1" lang="en-US" altLang="zh-CN" sz="1000" dirty="0">
                <a:solidFill>
                  <a:srgbClr val="000000"/>
                </a:solidFill>
                <a:ea typeface="Microsoft YaHei" panose="020B0503020204020204" pitchFamily="34" charset="-122"/>
                <a:cs typeface="Arial" panose="020B0604020202020204" pitchFamily="34" charset="0"/>
              </a:rPr>
              <a:t>Number of BC</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6" name="内容占位符 1">
            <a:extLst>
              <a:ext uri="{FF2B5EF4-FFF2-40B4-BE49-F238E27FC236}">
                <a16:creationId xmlns:a16="http://schemas.microsoft.com/office/drawing/2014/main" id="{4AC6E8CC-E18B-489E-8B7D-3DB56A120D0F}"/>
              </a:ext>
            </a:extLst>
          </p:cNvPr>
          <p:cNvSpPr txBox="1">
            <a:spLocks/>
          </p:cNvSpPr>
          <p:nvPr/>
        </p:nvSpPr>
        <p:spPr>
          <a:xfrm>
            <a:off x="798392" y="3482085"/>
            <a:ext cx="5389284" cy="2972866"/>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dirty="0"/>
              <a:t>Benefit of UE capability simplification</a:t>
            </a:r>
          </a:p>
          <a:p>
            <a:pPr lvl="1"/>
            <a:r>
              <a:rPr lang="en-US" altLang="zh-CN" dirty="0"/>
              <a:t>Reduced UE capability size</a:t>
            </a:r>
          </a:p>
          <a:p>
            <a:pPr marL="720000" lvl="2"/>
            <a:r>
              <a:rPr lang="en-US" altLang="zh-CN" dirty="0"/>
              <a:t>UE capability storage can be reduced by 50%+ for 3 bands CA </a:t>
            </a:r>
          </a:p>
          <a:p>
            <a:pPr lvl="1"/>
            <a:r>
              <a:rPr lang="en-US" altLang="zh-CN" dirty="0"/>
              <a:t>Reduced testing scale</a:t>
            </a:r>
          </a:p>
          <a:p>
            <a:pPr marL="720000" lvl="2"/>
            <a:r>
              <a:rPr lang="en-US" altLang="zh-CN" dirty="0"/>
              <a:t>Multi-carrier specifications can be reduced by ~45%</a:t>
            </a:r>
          </a:p>
          <a:p>
            <a:pPr marL="720000" lvl="2"/>
            <a:r>
              <a:rPr lang="en-US" altLang="zh-CN" dirty="0"/>
              <a:t>Avoid complex test rule design, such as selection of MSD combination and TX in which band.</a:t>
            </a:r>
          </a:p>
          <a:p>
            <a:pPr lvl="1"/>
            <a:r>
              <a:rPr lang="en-US" altLang="zh-CN" dirty="0"/>
              <a:t>Simplified product line calibration scale</a:t>
            </a:r>
          </a:p>
          <a:p>
            <a:pPr marL="720000" lvl="2"/>
            <a:r>
              <a:rPr lang="en-US" altLang="zh-CN" dirty="0"/>
              <a:t>According to the scalable rule, calibration can be reduced by 45%+</a:t>
            </a:r>
          </a:p>
        </p:txBody>
      </p:sp>
      <p:pic>
        <p:nvPicPr>
          <p:cNvPr id="7" name="图片 6">
            <a:extLst>
              <a:ext uri="{FF2B5EF4-FFF2-40B4-BE49-F238E27FC236}">
                <a16:creationId xmlns:a16="http://schemas.microsoft.com/office/drawing/2014/main" id="{70FADB1D-7927-434F-9346-C4003F1C168E}"/>
              </a:ext>
            </a:extLst>
          </p:cNvPr>
          <p:cNvPicPr>
            <a:picLocks noChangeAspect="1"/>
          </p:cNvPicPr>
          <p:nvPr/>
        </p:nvPicPr>
        <p:blipFill>
          <a:blip r:embed="rId2"/>
          <a:stretch>
            <a:fillRect/>
          </a:stretch>
        </p:blipFill>
        <p:spPr>
          <a:xfrm>
            <a:off x="6553161" y="3789272"/>
            <a:ext cx="5212595" cy="2172645"/>
          </a:xfrm>
          <a:prstGeom prst="rect">
            <a:avLst/>
          </a:prstGeom>
        </p:spPr>
      </p:pic>
      <p:pic>
        <p:nvPicPr>
          <p:cNvPr id="9" name="图片 8">
            <a:extLst>
              <a:ext uri="{FF2B5EF4-FFF2-40B4-BE49-F238E27FC236}">
                <a16:creationId xmlns:a16="http://schemas.microsoft.com/office/drawing/2014/main" id="{CA6640B0-2581-415D-B4A7-A304D39138BB}"/>
              </a:ext>
            </a:extLst>
          </p:cNvPr>
          <p:cNvPicPr>
            <a:picLocks noChangeAspect="1"/>
          </p:cNvPicPr>
          <p:nvPr/>
        </p:nvPicPr>
        <p:blipFill>
          <a:blip r:embed="rId3"/>
          <a:stretch>
            <a:fillRect/>
          </a:stretch>
        </p:blipFill>
        <p:spPr>
          <a:xfrm>
            <a:off x="6760495" y="978017"/>
            <a:ext cx="4229100" cy="2295525"/>
          </a:xfrm>
          <a:prstGeom prst="rect">
            <a:avLst/>
          </a:prstGeom>
        </p:spPr>
      </p:pic>
    </p:spTree>
    <p:extLst>
      <p:ext uri="{BB962C8B-B14F-4D97-AF65-F5344CB8AC3E}">
        <p14:creationId xmlns:p14="http://schemas.microsoft.com/office/powerpoint/2010/main" val="3941490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71A5151-5998-40AA-B99B-5B650DF23B87}"/>
              </a:ext>
            </a:extLst>
          </p:cNvPr>
          <p:cNvSpPr>
            <a:spLocks noGrp="1"/>
          </p:cNvSpPr>
          <p:nvPr>
            <p:ph idx="11"/>
          </p:nvPr>
        </p:nvSpPr>
        <p:spPr>
          <a:xfrm>
            <a:off x="753468" y="1278255"/>
            <a:ext cx="10733557" cy="2622725"/>
          </a:xfrm>
        </p:spPr>
        <p:txBody>
          <a:bodyPr/>
          <a:lstStyle/>
          <a:p>
            <a:r>
              <a:rPr lang="en-US" altLang="zh-CN" dirty="0"/>
              <a:t>Current frequency range definition characteristic</a:t>
            </a:r>
          </a:p>
          <a:p>
            <a:pPr lvl="1"/>
            <a:r>
              <a:rPr lang="en-US" altLang="zh-CN" dirty="0"/>
              <a:t>Most bands with FDD duplex mode are defined within sub1GHz and 1.4~2.2GHz</a:t>
            </a:r>
          </a:p>
          <a:p>
            <a:pPr lvl="1"/>
            <a:r>
              <a:rPr lang="en-US" altLang="zh-CN" dirty="0"/>
              <a:t>Usual narrow spectrum bandwidth allocated for single operator within sub1GHz</a:t>
            </a:r>
          </a:p>
          <a:p>
            <a:pPr lvl="1"/>
            <a:r>
              <a:rPr lang="en-US" altLang="zh-CN" dirty="0"/>
              <a:t>High cost for band combinations in the frequency range of sub1GHz and 1.4~2.2GHz</a:t>
            </a:r>
          </a:p>
          <a:p>
            <a:r>
              <a:rPr lang="en-US" altLang="zh-CN" b="1" dirty="0"/>
              <a:t>Proposal 1:</a:t>
            </a:r>
          </a:p>
          <a:p>
            <a:pPr lvl="1"/>
            <a:r>
              <a:rPr lang="en-US" altLang="zh-CN" dirty="0"/>
              <a:t>Consider to define certain frequency ranges for FR1, such as sub1GHz, 1.4~2.2GHz, 2.3~2.7GHz, 3.3~5GHz, 5~7GHz</a:t>
            </a:r>
          </a:p>
          <a:p>
            <a:pPr lvl="1"/>
            <a:r>
              <a:rPr lang="en-US" altLang="zh-CN" dirty="0"/>
              <a:t>Select one band within each of the frequency ranges for CA band combination by considering the available bandwidth, MIMO layers and UE RF chain capability to meet certain service throughput request</a:t>
            </a:r>
            <a:endParaRPr lang="zh-CN" altLang="en-US" dirty="0"/>
          </a:p>
        </p:txBody>
      </p:sp>
      <p:sp>
        <p:nvSpPr>
          <p:cNvPr id="3" name="副标题 2">
            <a:extLst>
              <a:ext uri="{FF2B5EF4-FFF2-40B4-BE49-F238E27FC236}">
                <a16:creationId xmlns:a16="http://schemas.microsoft.com/office/drawing/2014/main" id="{60FF1E3F-0CE5-47D6-BEF0-0898DDE1FA82}"/>
              </a:ext>
            </a:extLst>
          </p:cNvPr>
          <p:cNvSpPr>
            <a:spLocks noGrp="1"/>
          </p:cNvSpPr>
          <p:nvPr>
            <p:ph type="subTitle" idx="1"/>
          </p:nvPr>
        </p:nvSpPr>
        <p:spPr>
          <a:xfrm>
            <a:off x="729174" y="258113"/>
            <a:ext cx="11158025"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combinations </a:t>
            </a:r>
            <a:r>
              <a:rPr lang="en-US" altLang="zh-CN" sz="2400" b="1" dirty="0">
                <a:solidFill>
                  <a:srgbClr val="C00000"/>
                </a:solidFill>
                <a:latin typeface="+mj-lt"/>
                <a:ea typeface="微软雅黑" panose="020B0503020204020204" pitchFamily="34" charset="-122"/>
              </a:rPr>
              <a:t>– Frequency range</a:t>
            </a:r>
            <a:endParaRPr lang="zh-CN" altLang="en-US" b="1" dirty="0">
              <a:solidFill>
                <a:srgbClr val="C00000"/>
              </a:solidFill>
              <a:latin typeface="+mj-lt"/>
              <a:ea typeface="微软雅黑" panose="020B0503020204020204" pitchFamily="34" charset="-122"/>
            </a:endParaRPr>
          </a:p>
        </p:txBody>
      </p:sp>
      <p:grpSp>
        <p:nvGrpSpPr>
          <p:cNvPr id="53" name="组合 52">
            <a:extLst>
              <a:ext uri="{FF2B5EF4-FFF2-40B4-BE49-F238E27FC236}">
                <a16:creationId xmlns:a16="http://schemas.microsoft.com/office/drawing/2014/main" id="{F3755C5A-656D-4D67-87B4-7741C7D4BBD8}"/>
              </a:ext>
            </a:extLst>
          </p:cNvPr>
          <p:cNvGrpSpPr/>
          <p:nvPr/>
        </p:nvGrpSpPr>
        <p:grpSpPr>
          <a:xfrm>
            <a:off x="1559283" y="4108434"/>
            <a:ext cx="8092468" cy="2156601"/>
            <a:chOff x="1076249" y="3785961"/>
            <a:chExt cx="8524175" cy="2562424"/>
          </a:xfrm>
        </p:grpSpPr>
        <p:sp>
          <p:nvSpPr>
            <p:cNvPr id="5" name="矩形 4">
              <a:extLst>
                <a:ext uri="{FF2B5EF4-FFF2-40B4-BE49-F238E27FC236}">
                  <a16:creationId xmlns:a16="http://schemas.microsoft.com/office/drawing/2014/main" id="{EA6419D8-71C6-449F-B403-F64E2E394FF2}"/>
                </a:ext>
              </a:extLst>
            </p:cNvPr>
            <p:cNvSpPr/>
            <p:nvPr/>
          </p:nvSpPr>
          <p:spPr>
            <a:xfrm>
              <a:off x="2448079"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Sub 1GHz</a:t>
              </a:r>
              <a:endParaRPr lang="zh-CN" altLang="en-US" sz="1050" dirty="0">
                <a:solidFill>
                  <a:schemeClr val="tx2"/>
                </a:solidFill>
              </a:endParaRPr>
            </a:p>
          </p:txBody>
        </p:sp>
        <p:sp>
          <p:nvSpPr>
            <p:cNvPr id="6" name="矩形 5">
              <a:extLst>
                <a:ext uri="{FF2B5EF4-FFF2-40B4-BE49-F238E27FC236}">
                  <a16:creationId xmlns:a16="http://schemas.microsoft.com/office/drawing/2014/main" id="{18AF3D51-6CDF-4236-AD9E-2E6FEE018784}"/>
                </a:ext>
              </a:extLst>
            </p:cNvPr>
            <p:cNvSpPr/>
            <p:nvPr/>
          </p:nvSpPr>
          <p:spPr>
            <a:xfrm>
              <a:off x="3470148"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1.4~2.2GHz</a:t>
              </a:r>
              <a:endParaRPr lang="zh-CN" altLang="en-US" sz="1050" dirty="0">
                <a:solidFill>
                  <a:schemeClr val="tx2"/>
                </a:solidFill>
              </a:endParaRPr>
            </a:p>
          </p:txBody>
        </p:sp>
        <p:sp>
          <p:nvSpPr>
            <p:cNvPr id="7" name="矩形 6">
              <a:extLst>
                <a:ext uri="{FF2B5EF4-FFF2-40B4-BE49-F238E27FC236}">
                  <a16:creationId xmlns:a16="http://schemas.microsoft.com/office/drawing/2014/main" id="{9B917EBC-CE47-4950-A82A-2BC3460FD4F9}"/>
                </a:ext>
              </a:extLst>
            </p:cNvPr>
            <p:cNvSpPr/>
            <p:nvPr/>
          </p:nvSpPr>
          <p:spPr>
            <a:xfrm>
              <a:off x="4492218" y="3785961"/>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2.3~2.7GHz</a:t>
              </a:r>
              <a:endParaRPr lang="zh-CN" altLang="en-US" sz="1050" dirty="0">
                <a:solidFill>
                  <a:schemeClr val="tx2"/>
                </a:solidFill>
              </a:endParaRPr>
            </a:p>
          </p:txBody>
        </p:sp>
        <p:sp>
          <p:nvSpPr>
            <p:cNvPr id="8" name="矩形 7">
              <a:extLst>
                <a:ext uri="{FF2B5EF4-FFF2-40B4-BE49-F238E27FC236}">
                  <a16:creationId xmlns:a16="http://schemas.microsoft.com/office/drawing/2014/main" id="{C2352FE6-4D8D-4515-AD7A-997392DB4911}"/>
                </a:ext>
              </a:extLst>
            </p:cNvPr>
            <p:cNvSpPr/>
            <p:nvPr/>
          </p:nvSpPr>
          <p:spPr>
            <a:xfrm>
              <a:off x="5514288"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3.3~5GHz</a:t>
              </a:r>
              <a:endParaRPr lang="zh-CN" altLang="en-US" sz="1050" dirty="0">
                <a:solidFill>
                  <a:schemeClr val="tx2"/>
                </a:solidFill>
              </a:endParaRPr>
            </a:p>
          </p:txBody>
        </p:sp>
        <p:sp>
          <p:nvSpPr>
            <p:cNvPr id="9" name="矩形 8">
              <a:extLst>
                <a:ext uri="{FF2B5EF4-FFF2-40B4-BE49-F238E27FC236}">
                  <a16:creationId xmlns:a16="http://schemas.microsoft.com/office/drawing/2014/main" id="{B10B09A0-178C-49F0-8BD4-DC49D91DF3F1}"/>
                </a:ext>
              </a:extLst>
            </p:cNvPr>
            <p:cNvSpPr/>
            <p:nvPr/>
          </p:nvSpPr>
          <p:spPr>
            <a:xfrm>
              <a:off x="6536355"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5~7GHz</a:t>
              </a:r>
              <a:endParaRPr lang="zh-CN" altLang="en-US" sz="1050" dirty="0">
                <a:solidFill>
                  <a:schemeClr val="tx2"/>
                </a:solidFill>
              </a:endParaRPr>
            </a:p>
          </p:txBody>
        </p:sp>
        <p:sp>
          <p:nvSpPr>
            <p:cNvPr id="10" name="矩形 9">
              <a:extLst>
                <a:ext uri="{FF2B5EF4-FFF2-40B4-BE49-F238E27FC236}">
                  <a16:creationId xmlns:a16="http://schemas.microsoft.com/office/drawing/2014/main" id="{315E7E00-CC1F-4A3C-B139-5F176DC95B0D}"/>
                </a:ext>
              </a:extLst>
            </p:cNvPr>
            <p:cNvSpPr/>
            <p:nvPr/>
          </p:nvSpPr>
          <p:spPr>
            <a:xfrm>
              <a:off x="7556284" y="3785961"/>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FR3</a:t>
              </a:r>
              <a:endParaRPr lang="zh-CN" altLang="en-US" sz="1050" dirty="0">
                <a:solidFill>
                  <a:schemeClr val="tx2"/>
                </a:solidFill>
              </a:endParaRPr>
            </a:p>
          </p:txBody>
        </p:sp>
        <p:sp>
          <p:nvSpPr>
            <p:cNvPr id="11" name="矩形 10">
              <a:extLst>
                <a:ext uri="{FF2B5EF4-FFF2-40B4-BE49-F238E27FC236}">
                  <a16:creationId xmlns:a16="http://schemas.microsoft.com/office/drawing/2014/main" id="{4EBC0AAA-B82C-4C89-9A2B-8119AC5E8AAD}"/>
                </a:ext>
              </a:extLst>
            </p:cNvPr>
            <p:cNvSpPr/>
            <p:nvPr/>
          </p:nvSpPr>
          <p:spPr>
            <a:xfrm>
              <a:off x="8578354"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a:solidFill>
                    <a:schemeClr val="tx2"/>
                  </a:solidFill>
                </a:rPr>
                <a:t>FR2</a:t>
              </a:r>
              <a:endParaRPr lang="zh-CN" altLang="en-US" sz="1050" dirty="0">
                <a:solidFill>
                  <a:schemeClr val="tx2"/>
                </a:solidFill>
              </a:endParaRPr>
            </a:p>
          </p:txBody>
        </p:sp>
        <p:sp>
          <p:nvSpPr>
            <p:cNvPr id="12" name="文本框 11">
              <a:extLst>
                <a:ext uri="{FF2B5EF4-FFF2-40B4-BE49-F238E27FC236}">
                  <a16:creationId xmlns:a16="http://schemas.microsoft.com/office/drawing/2014/main" id="{82E57A7A-D29A-4ED4-A8AB-2D3468396BA5}"/>
                </a:ext>
              </a:extLst>
            </p:cNvPr>
            <p:cNvSpPr txBox="1"/>
            <p:nvPr/>
          </p:nvSpPr>
          <p:spPr>
            <a:xfrm>
              <a:off x="1102659" y="4745438"/>
              <a:ext cx="1003612" cy="246221"/>
            </a:xfrm>
            <a:prstGeom prst="rect">
              <a:avLst/>
            </a:prstGeom>
            <a:noFill/>
          </p:spPr>
          <p:txBody>
            <a:bodyPr wrap="square" rtlCol="0">
              <a:spAutoFit/>
            </a:bodyPr>
            <a:lstStyle/>
            <a:p>
              <a:r>
                <a:rPr lang="en-US" altLang="zh-CN" sz="1000" b="1" dirty="0"/>
                <a:t>No. of bands</a:t>
              </a:r>
              <a:endParaRPr lang="zh-CN" altLang="en-US" sz="1000" b="1" dirty="0"/>
            </a:p>
          </p:txBody>
        </p:sp>
        <p:sp>
          <p:nvSpPr>
            <p:cNvPr id="13" name="文本框 12">
              <a:extLst>
                <a:ext uri="{FF2B5EF4-FFF2-40B4-BE49-F238E27FC236}">
                  <a16:creationId xmlns:a16="http://schemas.microsoft.com/office/drawing/2014/main" id="{0456A6ED-929B-41E3-92F1-91F4B66E7FCC}"/>
                </a:ext>
              </a:extLst>
            </p:cNvPr>
            <p:cNvSpPr txBox="1"/>
            <p:nvPr/>
          </p:nvSpPr>
          <p:spPr>
            <a:xfrm>
              <a:off x="2556675" y="404319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CC1</a:t>
              </a:r>
              <a:endParaRPr lang="zh-CN" altLang="en-US" sz="1000" b="1" dirty="0">
                <a:solidFill>
                  <a:schemeClr val="accent5">
                    <a:lumMod val="75000"/>
                  </a:schemeClr>
                </a:solidFill>
              </a:endParaRPr>
            </a:p>
          </p:txBody>
        </p:sp>
        <p:sp>
          <p:nvSpPr>
            <p:cNvPr id="14" name="文本框 13">
              <a:extLst>
                <a:ext uri="{FF2B5EF4-FFF2-40B4-BE49-F238E27FC236}">
                  <a16:creationId xmlns:a16="http://schemas.microsoft.com/office/drawing/2014/main" id="{632FD788-5C77-48F4-BC0C-F385C516B9B9}"/>
                </a:ext>
              </a:extLst>
            </p:cNvPr>
            <p:cNvSpPr txBox="1"/>
            <p:nvPr/>
          </p:nvSpPr>
          <p:spPr>
            <a:xfrm>
              <a:off x="3573626" y="4043194"/>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CC2</a:t>
              </a:r>
              <a:endParaRPr lang="zh-CN" altLang="en-US" sz="1000" b="1" dirty="0">
                <a:solidFill>
                  <a:schemeClr val="accent5">
                    <a:lumMod val="75000"/>
                  </a:schemeClr>
                </a:solidFill>
              </a:endParaRPr>
            </a:p>
          </p:txBody>
        </p:sp>
        <p:sp>
          <p:nvSpPr>
            <p:cNvPr id="15" name="文本框 14">
              <a:extLst>
                <a:ext uri="{FF2B5EF4-FFF2-40B4-BE49-F238E27FC236}">
                  <a16:creationId xmlns:a16="http://schemas.microsoft.com/office/drawing/2014/main" id="{39855755-DF29-4266-8CAC-AC0B9E2AE97A}"/>
                </a:ext>
              </a:extLst>
            </p:cNvPr>
            <p:cNvSpPr txBox="1"/>
            <p:nvPr/>
          </p:nvSpPr>
          <p:spPr>
            <a:xfrm>
              <a:off x="4620746" y="404319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CC3</a:t>
              </a:r>
              <a:endParaRPr lang="zh-CN" altLang="en-US" sz="1000" b="1" dirty="0">
                <a:solidFill>
                  <a:schemeClr val="accent5">
                    <a:lumMod val="75000"/>
                  </a:schemeClr>
                </a:solidFill>
              </a:endParaRPr>
            </a:p>
          </p:txBody>
        </p:sp>
        <p:sp>
          <p:nvSpPr>
            <p:cNvPr id="16" name="文本框 15">
              <a:extLst>
                <a:ext uri="{FF2B5EF4-FFF2-40B4-BE49-F238E27FC236}">
                  <a16:creationId xmlns:a16="http://schemas.microsoft.com/office/drawing/2014/main" id="{EACFE6E2-39D8-4385-A163-E3A20151C508}"/>
                </a:ext>
              </a:extLst>
            </p:cNvPr>
            <p:cNvSpPr txBox="1"/>
            <p:nvPr/>
          </p:nvSpPr>
          <p:spPr>
            <a:xfrm>
              <a:off x="5636685" y="404319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CC4</a:t>
              </a:r>
              <a:endParaRPr lang="zh-CN" altLang="en-US" sz="1000" b="1" dirty="0">
                <a:solidFill>
                  <a:schemeClr val="accent5">
                    <a:lumMod val="75000"/>
                  </a:schemeClr>
                </a:solidFill>
              </a:endParaRPr>
            </a:p>
          </p:txBody>
        </p:sp>
        <p:sp>
          <p:nvSpPr>
            <p:cNvPr id="17" name="文本框 16">
              <a:extLst>
                <a:ext uri="{FF2B5EF4-FFF2-40B4-BE49-F238E27FC236}">
                  <a16:creationId xmlns:a16="http://schemas.microsoft.com/office/drawing/2014/main" id="{06A3BC97-304F-4709-971F-75E8F4B756BB}"/>
                </a:ext>
              </a:extLst>
            </p:cNvPr>
            <p:cNvSpPr txBox="1"/>
            <p:nvPr/>
          </p:nvSpPr>
          <p:spPr>
            <a:xfrm>
              <a:off x="6601431" y="4041860"/>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CC5</a:t>
              </a:r>
              <a:endParaRPr lang="zh-CN" altLang="en-US" sz="1000" b="1" dirty="0">
                <a:solidFill>
                  <a:schemeClr val="accent5">
                    <a:lumMod val="75000"/>
                  </a:schemeClr>
                </a:solidFill>
              </a:endParaRPr>
            </a:p>
          </p:txBody>
        </p:sp>
        <p:sp>
          <p:nvSpPr>
            <p:cNvPr id="18" name="文本框 17">
              <a:extLst>
                <a:ext uri="{FF2B5EF4-FFF2-40B4-BE49-F238E27FC236}">
                  <a16:creationId xmlns:a16="http://schemas.microsoft.com/office/drawing/2014/main" id="{EFC604D8-995F-4979-AD93-DA0444C6EBEC}"/>
                </a:ext>
              </a:extLst>
            </p:cNvPr>
            <p:cNvSpPr txBox="1"/>
            <p:nvPr/>
          </p:nvSpPr>
          <p:spPr>
            <a:xfrm>
              <a:off x="7717524" y="402764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CC6</a:t>
              </a:r>
              <a:endParaRPr lang="zh-CN" altLang="en-US" sz="1000" b="1" dirty="0">
                <a:solidFill>
                  <a:schemeClr val="accent5">
                    <a:lumMod val="75000"/>
                  </a:schemeClr>
                </a:solidFill>
              </a:endParaRPr>
            </a:p>
          </p:txBody>
        </p:sp>
        <p:sp>
          <p:nvSpPr>
            <p:cNvPr id="19" name="文本框 18">
              <a:extLst>
                <a:ext uri="{FF2B5EF4-FFF2-40B4-BE49-F238E27FC236}">
                  <a16:creationId xmlns:a16="http://schemas.microsoft.com/office/drawing/2014/main" id="{E82F11C8-F39C-4CD8-B724-2EADE2407077}"/>
                </a:ext>
              </a:extLst>
            </p:cNvPr>
            <p:cNvSpPr txBox="1"/>
            <p:nvPr/>
          </p:nvSpPr>
          <p:spPr>
            <a:xfrm>
              <a:off x="8733463" y="4027644"/>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CC7</a:t>
              </a:r>
              <a:endParaRPr lang="zh-CN" altLang="en-US" sz="1000" b="1" dirty="0">
                <a:solidFill>
                  <a:schemeClr val="accent5">
                    <a:lumMod val="75000"/>
                  </a:schemeClr>
                </a:solidFill>
              </a:endParaRPr>
            </a:p>
          </p:txBody>
        </p:sp>
        <p:sp>
          <p:nvSpPr>
            <p:cNvPr id="20" name="文本框 19">
              <a:extLst>
                <a:ext uri="{FF2B5EF4-FFF2-40B4-BE49-F238E27FC236}">
                  <a16:creationId xmlns:a16="http://schemas.microsoft.com/office/drawing/2014/main" id="{CEF63BF2-27D4-4951-94BD-0EDE9543EBCF}"/>
                </a:ext>
              </a:extLst>
            </p:cNvPr>
            <p:cNvSpPr txBox="1"/>
            <p:nvPr/>
          </p:nvSpPr>
          <p:spPr>
            <a:xfrm>
              <a:off x="2556675" y="444181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21</a:t>
              </a:r>
              <a:endParaRPr lang="zh-CN" altLang="en-US" sz="1000" b="1" dirty="0">
                <a:solidFill>
                  <a:schemeClr val="accent5">
                    <a:lumMod val="75000"/>
                  </a:schemeClr>
                </a:solidFill>
              </a:endParaRPr>
            </a:p>
          </p:txBody>
        </p:sp>
        <p:sp>
          <p:nvSpPr>
            <p:cNvPr id="21" name="文本框 20">
              <a:extLst>
                <a:ext uri="{FF2B5EF4-FFF2-40B4-BE49-F238E27FC236}">
                  <a16:creationId xmlns:a16="http://schemas.microsoft.com/office/drawing/2014/main" id="{635C78A2-E30C-4AEA-A2FE-BAFBD6E02E60}"/>
                </a:ext>
              </a:extLst>
            </p:cNvPr>
            <p:cNvSpPr txBox="1"/>
            <p:nvPr/>
          </p:nvSpPr>
          <p:spPr>
            <a:xfrm>
              <a:off x="3573626" y="444181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22</a:t>
              </a:r>
              <a:endParaRPr lang="zh-CN" altLang="en-US" sz="1000" b="1" dirty="0">
                <a:solidFill>
                  <a:schemeClr val="accent5">
                    <a:lumMod val="75000"/>
                  </a:schemeClr>
                </a:solidFill>
              </a:endParaRPr>
            </a:p>
          </p:txBody>
        </p:sp>
        <p:sp>
          <p:nvSpPr>
            <p:cNvPr id="22" name="文本框 21">
              <a:extLst>
                <a:ext uri="{FF2B5EF4-FFF2-40B4-BE49-F238E27FC236}">
                  <a16:creationId xmlns:a16="http://schemas.microsoft.com/office/drawing/2014/main" id="{A1B14C70-F81E-4B24-B620-91CCEF4A4C62}"/>
                </a:ext>
              </a:extLst>
            </p:cNvPr>
            <p:cNvSpPr txBox="1"/>
            <p:nvPr/>
          </p:nvSpPr>
          <p:spPr>
            <a:xfrm>
              <a:off x="4620746" y="4441816"/>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8</a:t>
              </a:r>
              <a:endParaRPr lang="zh-CN" altLang="en-US" sz="1000" b="1" dirty="0">
                <a:solidFill>
                  <a:schemeClr val="accent5">
                    <a:lumMod val="75000"/>
                  </a:schemeClr>
                </a:solidFill>
              </a:endParaRPr>
            </a:p>
          </p:txBody>
        </p:sp>
        <p:sp>
          <p:nvSpPr>
            <p:cNvPr id="23" name="文本框 22">
              <a:extLst>
                <a:ext uri="{FF2B5EF4-FFF2-40B4-BE49-F238E27FC236}">
                  <a16:creationId xmlns:a16="http://schemas.microsoft.com/office/drawing/2014/main" id="{5D45FFA4-BF62-46A3-9F14-D01BE6B11CEE}"/>
                </a:ext>
              </a:extLst>
            </p:cNvPr>
            <p:cNvSpPr txBox="1"/>
            <p:nvPr/>
          </p:nvSpPr>
          <p:spPr>
            <a:xfrm>
              <a:off x="5636685" y="444181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4</a:t>
              </a:r>
              <a:endParaRPr lang="zh-CN" altLang="en-US" sz="1000" b="1" dirty="0">
                <a:solidFill>
                  <a:schemeClr val="accent5">
                    <a:lumMod val="75000"/>
                  </a:schemeClr>
                </a:solidFill>
              </a:endParaRPr>
            </a:p>
          </p:txBody>
        </p:sp>
        <p:sp>
          <p:nvSpPr>
            <p:cNvPr id="24" name="文本框 23">
              <a:extLst>
                <a:ext uri="{FF2B5EF4-FFF2-40B4-BE49-F238E27FC236}">
                  <a16:creationId xmlns:a16="http://schemas.microsoft.com/office/drawing/2014/main" id="{8EE5DC35-52B9-421F-9EA1-BC4B386A84EC}"/>
                </a:ext>
              </a:extLst>
            </p:cNvPr>
            <p:cNvSpPr txBox="1"/>
            <p:nvPr/>
          </p:nvSpPr>
          <p:spPr>
            <a:xfrm>
              <a:off x="6601431" y="444048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5</a:t>
              </a:r>
              <a:endParaRPr lang="zh-CN" altLang="en-US" sz="1000" b="1" dirty="0">
                <a:solidFill>
                  <a:schemeClr val="accent5">
                    <a:lumMod val="75000"/>
                  </a:schemeClr>
                </a:solidFill>
              </a:endParaRPr>
            </a:p>
          </p:txBody>
        </p:sp>
        <p:sp>
          <p:nvSpPr>
            <p:cNvPr id="25" name="文本框 24">
              <a:extLst>
                <a:ext uri="{FF2B5EF4-FFF2-40B4-BE49-F238E27FC236}">
                  <a16:creationId xmlns:a16="http://schemas.microsoft.com/office/drawing/2014/main" id="{CE307EE0-1DED-4ADB-A78C-0996F515DC20}"/>
                </a:ext>
              </a:extLst>
            </p:cNvPr>
            <p:cNvSpPr txBox="1"/>
            <p:nvPr/>
          </p:nvSpPr>
          <p:spPr>
            <a:xfrm>
              <a:off x="7717524" y="442626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CC6</a:t>
              </a:r>
              <a:endParaRPr lang="zh-CN" altLang="en-US" sz="1000" b="1" dirty="0">
                <a:solidFill>
                  <a:schemeClr val="accent5">
                    <a:lumMod val="75000"/>
                  </a:schemeClr>
                </a:solidFill>
              </a:endParaRPr>
            </a:p>
          </p:txBody>
        </p:sp>
        <p:sp>
          <p:nvSpPr>
            <p:cNvPr id="26" name="文本框 25">
              <a:extLst>
                <a:ext uri="{FF2B5EF4-FFF2-40B4-BE49-F238E27FC236}">
                  <a16:creationId xmlns:a16="http://schemas.microsoft.com/office/drawing/2014/main" id="{754F7A48-29E9-473F-9A62-46ED92B5DA11}"/>
                </a:ext>
              </a:extLst>
            </p:cNvPr>
            <p:cNvSpPr txBox="1"/>
            <p:nvPr/>
          </p:nvSpPr>
          <p:spPr>
            <a:xfrm>
              <a:off x="8733463" y="442626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7</a:t>
              </a:r>
              <a:endParaRPr lang="zh-CN" altLang="en-US" sz="1000" b="1" dirty="0">
                <a:solidFill>
                  <a:schemeClr val="accent5">
                    <a:lumMod val="75000"/>
                  </a:schemeClr>
                </a:solidFill>
              </a:endParaRPr>
            </a:p>
          </p:txBody>
        </p:sp>
        <p:sp>
          <p:nvSpPr>
            <p:cNvPr id="27" name="文本框 26">
              <a:extLst>
                <a:ext uri="{FF2B5EF4-FFF2-40B4-BE49-F238E27FC236}">
                  <a16:creationId xmlns:a16="http://schemas.microsoft.com/office/drawing/2014/main" id="{878CF06D-3356-44B2-9300-11548CB8D174}"/>
                </a:ext>
              </a:extLst>
            </p:cNvPr>
            <p:cNvSpPr txBox="1"/>
            <p:nvPr/>
          </p:nvSpPr>
          <p:spPr>
            <a:xfrm>
              <a:off x="2037207" y="4440346"/>
              <a:ext cx="519468" cy="246221"/>
            </a:xfrm>
            <a:prstGeom prst="rect">
              <a:avLst/>
            </a:prstGeom>
            <a:noFill/>
          </p:spPr>
          <p:txBody>
            <a:bodyPr wrap="square" rtlCol="0">
              <a:spAutoFit/>
            </a:bodyPr>
            <a:lstStyle/>
            <a:p>
              <a:pPr algn="ctr"/>
              <a:r>
                <a:rPr lang="en-US" altLang="zh-CN" sz="1000" b="1" dirty="0"/>
                <a:t>NR</a:t>
              </a:r>
              <a:endParaRPr lang="zh-CN" altLang="en-US" sz="1000" b="1" dirty="0"/>
            </a:p>
          </p:txBody>
        </p:sp>
        <p:sp>
          <p:nvSpPr>
            <p:cNvPr id="28" name="文本框 27">
              <a:extLst>
                <a:ext uri="{FF2B5EF4-FFF2-40B4-BE49-F238E27FC236}">
                  <a16:creationId xmlns:a16="http://schemas.microsoft.com/office/drawing/2014/main" id="{B4824650-440E-49F1-A4BE-D07E45BE37C3}"/>
                </a:ext>
              </a:extLst>
            </p:cNvPr>
            <p:cNvSpPr txBox="1"/>
            <p:nvPr/>
          </p:nvSpPr>
          <p:spPr>
            <a:xfrm>
              <a:off x="2043512" y="5003131"/>
              <a:ext cx="519468" cy="246221"/>
            </a:xfrm>
            <a:prstGeom prst="rect">
              <a:avLst/>
            </a:prstGeom>
            <a:noFill/>
          </p:spPr>
          <p:txBody>
            <a:bodyPr wrap="square" rtlCol="0">
              <a:spAutoFit/>
            </a:bodyPr>
            <a:lstStyle/>
            <a:p>
              <a:pPr algn="ctr"/>
              <a:r>
                <a:rPr lang="en-US" altLang="zh-CN" sz="1000" b="1" dirty="0"/>
                <a:t>LTE</a:t>
              </a:r>
              <a:endParaRPr lang="zh-CN" altLang="en-US" sz="1000" b="1" dirty="0"/>
            </a:p>
          </p:txBody>
        </p:sp>
        <p:sp>
          <p:nvSpPr>
            <p:cNvPr id="29" name="文本框 28">
              <a:extLst>
                <a:ext uri="{FF2B5EF4-FFF2-40B4-BE49-F238E27FC236}">
                  <a16:creationId xmlns:a16="http://schemas.microsoft.com/office/drawing/2014/main" id="{E159989F-B8A4-41E4-9D00-8C8507260237}"/>
                </a:ext>
              </a:extLst>
            </p:cNvPr>
            <p:cNvSpPr txBox="1"/>
            <p:nvPr/>
          </p:nvSpPr>
          <p:spPr>
            <a:xfrm>
              <a:off x="2562980" y="500460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25</a:t>
              </a:r>
              <a:endParaRPr lang="zh-CN" altLang="en-US" sz="1000" b="1" dirty="0">
                <a:solidFill>
                  <a:schemeClr val="accent5">
                    <a:lumMod val="75000"/>
                  </a:schemeClr>
                </a:solidFill>
              </a:endParaRPr>
            </a:p>
          </p:txBody>
        </p:sp>
        <p:sp>
          <p:nvSpPr>
            <p:cNvPr id="30" name="文本框 29">
              <a:extLst>
                <a:ext uri="{FF2B5EF4-FFF2-40B4-BE49-F238E27FC236}">
                  <a16:creationId xmlns:a16="http://schemas.microsoft.com/office/drawing/2014/main" id="{2A5FA56A-EB72-4334-96DB-6B4DE09A86A7}"/>
                </a:ext>
              </a:extLst>
            </p:cNvPr>
            <p:cNvSpPr txBox="1"/>
            <p:nvPr/>
          </p:nvSpPr>
          <p:spPr>
            <a:xfrm>
              <a:off x="3573626" y="5003130"/>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27</a:t>
              </a:r>
              <a:endParaRPr lang="zh-CN" altLang="en-US" sz="1000" b="1" dirty="0">
                <a:solidFill>
                  <a:schemeClr val="accent5">
                    <a:lumMod val="75000"/>
                  </a:schemeClr>
                </a:solidFill>
              </a:endParaRPr>
            </a:p>
          </p:txBody>
        </p:sp>
        <p:sp>
          <p:nvSpPr>
            <p:cNvPr id="31" name="文本框 30">
              <a:extLst>
                <a:ext uri="{FF2B5EF4-FFF2-40B4-BE49-F238E27FC236}">
                  <a16:creationId xmlns:a16="http://schemas.microsoft.com/office/drawing/2014/main" id="{BEC3474C-670A-40E7-B19A-2664AC496B7C}"/>
                </a:ext>
              </a:extLst>
            </p:cNvPr>
            <p:cNvSpPr txBox="1"/>
            <p:nvPr/>
          </p:nvSpPr>
          <p:spPr>
            <a:xfrm>
              <a:off x="4620746" y="5001129"/>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6</a:t>
              </a:r>
              <a:endParaRPr lang="zh-CN" altLang="en-US" sz="1000" b="1" dirty="0">
                <a:solidFill>
                  <a:schemeClr val="accent5">
                    <a:lumMod val="75000"/>
                  </a:schemeClr>
                </a:solidFill>
              </a:endParaRPr>
            </a:p>
          </p:txBody>
        </p:sp>
        <p:sp>
          <p:nvSpPr>
            <p:cNvPr id="32" name="文本框 31">
              <a:extLst>
                <a:ext uri="{FF2B5EF4-FFF2-40B4-BE49-F238E27FC236}">
                  <a16:creationId xmlns:a16="http://schemas.microsoft.com/office/drawing/2014/main" id="{4CA91D58-6148-40FE-BE70-DC948E4E6929}"/>
                </a:ext>
              </a:extLst>
            </p:cNvPr>
            <p:cNvSpPr txBox="1"/>
            <p:nvPr/>
          </p:nvSpPr>
          <p:spPr>
            <a:xfrm>
              <a:off x="5636685" y="500112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4</a:t>
              </a:r>
              <a:endParaRPr lang="zh-CN" altLang="en-US" sz="1000" b="1" dirty="0">
                <a:solidFill>
                  <a:schemeClr val="accent5">
                    <a:lumMod val="75000"/>
                  </a:schemeClr>
                </a:solidFill>
              </a:endParaRPr>
            </a:p>
          </p:txBody>
        </p:sp>
        <p:sp>
          <p:nvSpPr>
            <p:cNvPr id="33" name="文本框 32">
              <a:extLst>
                <a:ext uri="{FF2B5EF4-FFF2-40B4-BE49-F238E27FC236}">
                  <a16:creationId xmlns:a16="http://schemas.microsoft.com/office/drawing/2014/main" id="{4DDC4A0A-179B-41F9-9199-12C6942F80EC}"/>
                </a:ext>
              </a:extLst>
            </p:cNvPr>
            <p:cNvSpPr txBox="1"/>
            <p:nvPr/>
          </p:nvSpPr>
          <p:spPr>
            <a:xfrm>
              <a:off x="6601430" y="500112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a:t>
              </a:r>
              <a:endParaRPr lang="zh-CN" altLang="en-US" sz="1000" b="1" dirty="0">
                <a:solidFill>
                  <a:schemeClr val="accent5">
                    <a:lumMod val="75000"/>
                  </a:schemeClr>
                </a:solidFill>
              </a:endParaRPr>
            </a:p>
          </p:txBody>
        </p:sp>
        <p:sp>
          <p:nvSpPr>
            <p:cNvPr id="34" name="文本框 33">
              <a:extLst>
                <a:ext uri="{FF2B5EF4-FFF2-40B4-BE49-F238E27FC236}">
                  <a16:creationId xmlns:a16="http://schemas.microsoft.com/office/drawing/2014/main" id="{DDCB44FE-D059-47EE-858D-F1F17EAD56B6}"/>
                </a:ext>
              </a:extLst>
            </p:cNvPr>
            <p:cNvSpPr txBox="1"/>
            <p:nvPr/>
          </p:nvSpPr>
          <p:spPr>
            <a:xfrm>
              <a:off x="7711545" y="5001126"/>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NA</a:t>
              </a:r>
              <a:endParaRPr lang="zh-CN" altLang="en-US" sz="1000" b="1" dirty="0">
                <a:solidFill>
                  <a:schemeClr val="accent5">
                    <a:lumMod val="75000"/>
                  </a:schemeClr>
                </a:solidFill>
              </a:endParaRPr>
            </a:p>
          </p:txBody>
        </p:sp>
        <p:sp>
          <p:nvSpPr>
            <p:cNvPr id="35" name="文本框 34">
              <a:extLst>
                <a:ext uri="{FF2B5EF4-FFF2-40B4-BE49-F238E27FC236}">
                  <a16:creationId xmlns:a16="http://schemas.microsoft.com/office/drawing/2014/main" id="{52D2E6D8-2B60-44BC-9BBB-2FEE5C65CD53}"/>
                </a:ext>
              </a:extLst>
            </p:cNvPr>
            <p:cNvSpPr txBox="1"/>
            <p:nvPr/>
          </p:nvSpPr>
          <p:spPr>
            <a:xfrm>
              <a:off x="8738829" y="4996635"/>
              <a:ext cx="672011" cy="246221"/>
            </a:xfrm>
            <a:prstGeom prst="rect">
              <a:avLst/>
            </a:prstGeom>
            <a:noFill/>
          </p:spPr>
          <p:txBody>
            <a:bodyPr wrap="square" rtlCol="0">
              <a:spAutoFit/>
            </a:bodyPr>
            <a:lstStyle/>
            <a:p>
              <a:pPr algn="ctr"/>
              <a:r>
                <a:rPr lang="en-US" altLang="zh-CN" sz="1000" b="1">
                  <a:solidFill>
                    <a:schemeClr val="accent5">
                      <a:lumMod val="75000"/>
                    </a:schemeClr>
                  </a:solidFill>
                </a:rPr>
                <a:t>NA</a:t>
              </a:r>
              <a:endParaRPr lang="zh-CN" altLang="en-US" sz="1000" b="1" dirty="0">
                <a:solidFill>
                  <a:schemeClr val="accent5">
                    <a:lumMod val="75000"/>
                  </a:schemeClr>
                </a:solidFill>
              </a:endParaRPr>
            </a:p>
          </p:txBody>
        </p:sp>
        <p:sp>
          <p:nvSpPr>
            <p:cNvPr id="36" name="文本框 35">
              <a:extLst>
                <a:ext uri="{FF2B5EF4-FFF2-40B4-BE49-F238E27FC236}">
                  <a16:creationId xmlns:a16="http://schemas.microsoft.com/office/drawing/2014/main" id="{9E4F5235-B1F4-4796-8EFF-63C093DD63E9}"/>
                </a:ext>
              </a:extLst>
            </p:cNvPr>
            <p:cNvSpPr txBox="1"/>
            <p:nvPr/>
          </p:nvSpPr>
          <p:spPr>
            <a:xfrm>
              <a:off x="1102659" y="5441333"/>
              <a:ext cx="1003612" cy="246221"/>
            </a:xfrm>
            <a:prstGeom prst="rect">
              <a:avLst/>
            </a:prstGeom>
            <a:noFill/>
          </p:spPr>
          <p:txBody>
            <a:bodyPr wrap="square" rtlCol="0">
              <a:spAutoFit/>
            </a:bodyPr>
            <a:lstStyle/>
            <a:p>
              <a:r>
                <a:rPr lang="en-US" altLang="zh-CN" sz="1000" b="1" dirty="0"/>
                <a:t>Duplex mode</a:t>
              </a:r>
              <a:endParaRPr lang="zh-CN" altLang="en-US" sz="1000" b="1" dirty="0"/>
            </a:p>
          </p:txBody>
        </p:sp>
        <p:sp>
          <p:nvSpPr>
            <p:cNvPr id="37" name="文本框 36">
              <a:extLst>
                <a:ext uri="{FF2B5EF4-FFF2-40B4-BE49-F238E27FC236}">
                  <a16:creationId xmlns:a16="http://schemas.microsoft.com/office/drawing/2014/main" id="{0D433ECC-E266-4DD6-9E5F-77AE7EFC0285}"/>
                </a:ext>
              </a:extLst>
            </p:cNvPr>
            <p:cNvSpPr txBox="1"/>
            <p:nvPr/>
          </p:nvSpPr>
          <p:spPr>
            <a:xfrm>
              <a:off x="2556674" y="5441332"/>
              <a:ext cx="672011" cy="246221"/>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FDD</a:t>
              </a:r>
              <a:endParaRPr lang="zh-CN" altLang="en-US" dirty="0"/>
            </a:p>
          </p:txBody>
        </p:sp>
        <p:sp>
          <p:nvSpPr>
            <p:cNvPr id="38" name="文本框 37">
              <a:extLst>
                <a:ext uri="{FF2B5EF4-FFF2-40B4-BE49-F238E27FC236}">
                  <a16:creationId xmlns:a16="http://schemas.microsoft.com/office/drawing/2014/main" id="{EF9EE370-7AE6-4B3F-BB7D-0B73E18D2524}"/>
                </a:ext>
              </a:extLst>
            </p:cNvPr>
            <p:cNvSpPr txBox="1"/>
            <p:nvPr/>
          </p:nvSpPr>
          <p:spPr>
            <a:xfrm>
              <a:off x="3579368" y="5441331"/>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FDD</a:t>
              </a:r>
              <a:endParaRPr lang="zh-CN" altLang="en-US" sz="1000" b="1" dirty="0">
                <a:solidFill>
                  <a:schemeClr val="accent5">
                    <a:lumMod val="75000"/>
                  </a:schemeClr>
                </a:solidFill>
              </a:endParaRPr>
            </a:p>
          </p:txBody>
        </p:sp>
        <p:sp>
          <p:nvSpPr>
            <p:cNvPr id="39" name="文本框 38">
              <a:extLst>
                <a:ext uri="{FF2B5EF4-FFF2-40B4-BE49-F238E27FC236}">
                  <a16:creationId xmlns:a16="http://schemas.microsoft.com/office/drawing/2014/main" id="{3C1AB174-DE8E-468A-8313-5DB6C5C91D99}"/>
                </a:ext>
              </a:extLst>
            </p:cNvPr>
            <p:cNvSpPr txBox="1"/>
            <p:nvPr/>
          </p:nvSpPr>
          <p:spPr>
            <a:xfrm>
              <a:off x="4621980" y="5437331"/>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0" name="文本框 39">
              <a:extLst>
                <a:ext uri="{FF2B5EF4-FFF2-40B4-BE49-F238E27FC236}">
                  <a16:creationId xmlns:a16="http://schemas.microsoft.com/office/drawing/2014/main" id="{FD8D01D0-25E6-4979-B5B8-8C77BE663BCE}"/>
                </a:ext>
              </a:extLst>
            </p:cNvPr>
            <p:cNvSpPr txBox="1"/>
            <p:nvPr/>
          </p:nvSpPr>
          <p:spPr>
            <a:xfrm>
              <a:off x="5636685"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1" name="文本框 40">
              <a:extLst>
                <a:ext uri="{FF2B5EF4-FFF2-40B4-BE49-F238E27FC236}">
                  <a16:creationId xmlns:a16="http://schemas.microsoft.com/office/drawing/2014/main" id="{6E82B574-D683-4D9B-B072-5FFBC816EA61}"/>
                </a:ext>
              </a:extLst>
            </p:cNvPr>
            <p:cNvSpPr txBox="1"/>
            <p:nvPr/>
          </p:nvSpPr>
          <p:spPr>
            <a:xfrm>
              <a:off x="6601431"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2" name="文本框 41">
              <a:extLst>
                <a:ext uri="{FF2B5EF4-FFF2-40B4-BE49-F238E27FC236}">
                  <a16:creationId xmlns:a16="http://schemas.microsoft.com/office/drawing/2014/main" id="{DA555D4B-ECE7-437C-9E2B-5A1F61C27337}"/>
                </a:ext>
              </a:extLst>
            </p:cNvPr>
            <p:cNvSpPr txBox="1"/>
            <p:nvPr/>
          </p:nvSpPr>
          <p:spPr>
            <a:xfrm>
              <a:off x="7711544" y="5435982"/>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3" name="文本框 42">
              <a:extLst>
                <a:ext uri="{FF2B5EF4-FFF2-40B4-BE49-F238E27FC236}">
                  <a16:creationId xmlns:a16="http://schemas.microsoft.com/office/drawing/2014/main" id="{8533DB42-352C-4E96-88F7-5E1E78521852}"/>
                </a:ext>
              </a:extLst>
            </p:cNvPr>
            <p:cNvSpPr txBox="1"/>
            <p:nvPr/>
          </p:nvSpPr>
          <p:spPr>
            <a:xfrm>
              <a:off x="8733462"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4" name="文本框 43">
              <a:extLst>
                <a:ext uri="{FF2B5EF4-FFF2-40B4-BE49-F238E27FC236}">
                  <a16:creationId xmlns:a16="http://schemas.microsoft.com/office/drawing/2014/main" id="{7DBAC0E5-BC6E-418B-BF8C-F62E83F89159}"/>
                </a:ext>
              </a:extLst>
            </p:cNvPr>
            <p:cNvSpPr txBox="1"/>
            <p:nvPr/>
          </p:nvSpPr>
          <p:spPr>
            <a:xfrm>
              <a:off x="1076249" y="5880870"/>
              <a:ext cx="1183341" cy="246221"/>
            </a:xfrm>
            <a:prstGeom prst="rect">
              <a:avLst/>
            </a:prstGeom>
            <a:noFill/>
          </p:spPr>
          <p:txBody>
            <a:bodyPr wrap="square" rtlCol="0">
              <a:spAutoFit/>
            </a:bodyPr>
            <a:lstStyle/>
            <a:p>
              <a:r>
                <a:rPr lang="en-US" altLang="zh-CN" sz="1000" b="1" dirty="0"/>
                <a:t>Target Scenario</a:t>
              </a:r>
              <a:endParaRPr lang="zh-CN" altLang="en-US" sz="1000" b="1" dirty="0"/>
            </a:p>
          </p:txBody>
        </p:sp>
        <p:sp>
          <p:nvSpPr>
            <p:cNvPr id="45" name="文本框 44">
              <a:extLst>
                <a:ext uri="{FF2B5EF4-FFF2-40B4-BE49-F238E27FC236}">
                  <a16:creationId xmlns:a16="http://schemas.microsoft.com/office/drawing/2014/main" id="{FAB458F8-28B9-4DCD-A0AC-A1D47FEEDFC6}"/>
                </a:ext>
              </a:extLst>
            </p:cNvPr>
            <p:cNvSpPr txBox="1"/>
            <p:nvPr/>
          </p:nvSpPr>
          <p:spPr>
            <a:xfrm>
              <a:off x="1165671" y="4073926"/>
              <a:ext cx="672011" cy="246221"/>
            </a:xfrm>
            <a:prstGeom prst="rect">
              <a:avLst/>
            </a:prstGeom>
            <a:noFill/>
          </p:spPr>
          <p:txBody>
            <a:bodyPr wrap="square" rtlCol="0">
              <a:spAutoFit/>
            </a:bodyPr>
            <a:lstStyle/>
            <a:p>
              <a:r>
                <a:rPr lang="en-US" altLang="zh-CN" sz="1000" b="1" dirty="0"/>
                <a:t>CC#</a:t>
              </a:r>
              <a:endParaRPr lang="zh-CN" altLang="en-US" sz="1000" b="1" dirty="0"/>
            </a:p>
          </p:txBody>
        </p:sp>
        <p:sp>
          <p:nvSpPr>
            <p:cNvPr id="46" name="文本框 45">
              <a:extLst>
                <a:ext uri="{FF2B5EF4-FFF2-40B4-BE49-F238E27FC236}">
                  <a16:creationId xmlns:a16="http://schemas.microsoft.com/office/drawing/2014/main" id="{F6AA2E31-8AFF-4BBB-86E7-DB4E17E38119}"/>
                </a:ext>
              </a:extLst>
            </p:cNvPr>
            <p:cNvSpPr txBox="1"/>
            <p:nvPr/>
          </p:nvSpPr>
          <p:spPr>
            <a:xfrm>
              <a:off x="2448079" y="5782531"/>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a:t>
              </a:r>
              <a:r>
                <a:rPr lang="en-US" altLang="zh-CN"/>
                <a:t>coverage</a:t>
              </a:r>
              <a:r>
                <a:rPr lang="zh-CN" altLang="en-US"/>
                <a:t>，</a:t>
              </a:r>
              <a:r>
                <a:rPr lang="en-US" altLang="zh-CN" dirty="0"/>
                <a:t>basic data rate and voice</a:t>
              </a:r>
              <a:endParaRPr lang="zh-CN" altLang="en-US" dirty="0"/>
            </a:p>
          </p:txBody>
        </p:sp>
        <p:sp>
          <p:nvSpPr>
            <p:cNvPr id="47" name="文本框 46">
              <a:extLst>
                <a:ext uri="{FF2B5EF4-FFF2-40B4-BE49-F238E27FC236}">
                  <a16:creationId xmlns:a16="http://schemas.microsoft.com/office/drawing/2014/main" id="{5F0F0388-C222-4669-B7D9-60094BAAE95B}"/>
                </a:ext>
              </a:extLst>
            </p:cNvPr>
            <p:cNvSpPr txBox="1"/>
            <p:nvPr/>
          </p:nvSpPr>
          <p:spPr>
            <a:xfrm>
              <a:off x="3550738" y="5794387"/>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coverage,</a:t>
              </a:r>
              <a:r>
                <a:rPr lang="zh-CN" altLang="en-US" dirty="0"/>
                <a:t> </a:t>
              </a:r>
              <a:r>
                <a:rPr lang="en-US" altLang="zh-CN" dirty="0"/>
                <a:t>data rate enhancement</a:t>
              </a:r>
              <a:endParaRPr lang="zh-CN" altLang="en-US" dirty="0"/>
            </a:p>
          </p:txBody>
        </p:sp>
        <p:sp>
          <p:nvSpPr>
            <p:cNvPr id="48" name="文本框 47">
              <a:extLst>
                <a:ext uri="{FF2B5EF4-FFF2-40B4-BE49-F238E27FC236}">
                  <a16:creationId xmlns:a16="http://schemas.microsoft.com/office/drawing/2014/main" id="{6465FB64-2938-4A01-A481-6B35565BE8A3}"/>
                </a:ext>
              </a:extLst>
            </p:cNvPr>
            <p:cNvSpPr txBox="1"/>
            <p:nvPr/>
          </p:nvSpPr>
          <p:spPr>
            <a:xfrm>
              <a:off x="5496639" y="5807854"/>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Higher data rate</a:t>
              </a:r>
              <a:endParaRPr lang="zh-CN" altLang="en-US" dirty="0"/>
            </a:p>
          </p:txBody>
        </p:sp>
        <p:sp>
          <p:nvSpPr>
            <p:cNvPr id="49" name="文本框 48">
              <a:extLst>
                <a:ext uri="{FF2B5EF4-FFF2-40B4-BE49-F238E27FC236}">
                  <a16:creationId xmlns:a16="http://schemas.microsoft.com/office/drawing/2014/main" id="{7479B8B9-229F-4CEB-AFD0-949B7039DCC1}"/>
                </a:ext>
              </a:extLst>
            </p:cNvPr>
            <p:cNvSpPr txBox="1"/>
            <p:nvPr/>
          </p:nvSpPr>
          <p:spPr>
            <a:xfrm>
              <a:off x="6599298" y="5815867"/>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a:t>Higher data rat</a:t>
              </a:r>
              <a:r>
                <a:rPr lang="en-US" altLang="zh-CN" dirty="0"/>
                <a:t>e</a:t>
              </a:r>
              <a:endParaRPr lang="zh-CN" altLang="en-US" dirty="0"/>
            </a:p>
          </p:txBody>
        </p:sp>
        <p:sp>
          <p:nvSpPr>
            <p:cNvPr id="50" name="文本框 49">
              <a:extLst>
                <a:ext uri="{FF2B5EF4-FFF2-40B4-BE49-F238E27FC236}">
                  <a16:creationId xmlns:a16="http://schemas.microsoft.com/office/drawing/2014/main" id="{8F894445-1B55-4E8F-AA36-A61B3F99A33E}"/>
                </a:ext>
              </a:extLst>
            </p:cNvPr>
            <p:cNvSpPr txBox="1"/>
            <p:nvPr/>
          </p:nvSpPr>
          <p:spPr>
            <a:xfrm>
              <a:off x="4531196" y="5794387"/>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coverage,</a:t>
              </a:r>
              <a:r>
                <a:rPr lang="zh-CN" altLang="en-US" dirty="0"/>
                <a:t> </a:t>
              </a:r>
              <a:r>
                <a:rPr lang="en-US" altLang="zh-CN" dirty="0"/>
                <a:t>data rate enhancement</a:t>
              </a:r>
              <a:endParaRPr lang="zh-CN" altLang="en-US" dirty="0"/>
            </a:p>
          </p:txBody>
        </p:sp>
        <p:sp>
          <p:nvSpPr>
            <p:cNvPr id="51" name="文本框 50">
              <a:extLst>
                <a:ext uri="{FF2B5EF4-FFF2-40B4-BE49-F238E27FC236}">
                  <a16:creationId xmlns:a16="http://schemas.microsoft.com/office/drawing/2014/main" id="{0B46129E-D0CD-4746-9AC0-C1EAF81B0AA8}"/>
                </a:ext>
              </a:extLst>
            </p:cNvPr>
            <p:cNvSpPr txBox="1"/>
            <p:nvPr/>
          </p:nvSpPr>
          <p:spPr>
            <a:xfrm>
              <a:off x="7636170" y="5797440"/>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directional reinforcement</a:t>
              </a:r>
              <a:endParaRPr lang="zh-CN" altLang="en-US" dirty="0"/>
            </a:p>
          </p:txBody>
        </p:sp>
        <p:sp>
          <p:nvSpPr>
            <p:cNvPr id="52" name="文本框 51">
              <a:extLst>
                <a:ext uri="{FF2B5EF4-FFF2-40B4-BE49-F238E27FC236}">
                  <a16:creationId xmlns:a16="http://schemas.microsoft.com/office/drawing/2014/main" id="{74696622-3D76-4E90-B247-F7924D1F4688}"/>
                </a:ext>
              </a:extLst>
            </p:cNvPr>
            <p:cNvSpPr txBox="1"/>
            <p:nvPr/>
          </p:nvSpPr>
          <p:spPr>
            <a:xfrm>
              <a:off x="8738829" y="5794387"/>
              <a:ext cx="760232" cy="246221"/>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Hotspot</a:t>
              </a:r>
              <a:endParaRPr lang="zh-CN" altLang="en-US" dirty="0"/>
            </a:p>
          </p:txBody>
        </p:sp>
      </p:grpSp>
    </p:spTree>
    <p:extLst>
      <p:ext uri="{BB962C8B-B14F-4D97-AF65-F5344CB8AC3E}">
        <p14:creationId xmlns:p14="http://schemas.microsoft.com/office/powerpoint/2010/main" val="3228585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71A5151-5998-40AA-B99B-5B650DF23B87}"/>
              </a:ext>
            </a:extLst>
          </p:cNvPr>
          <p:cNvSpPr>
            <a:spLocks noGrp="1"/>
          </p:cNvSpPr>
          <p:nvPr>
            <p:ph idx="11"/>
          </p:nvPr>
        </p:nvSpPr>
        <p:spPr>
          <a:xfrm>
            <a:off x="753466" y="1457064"/>
            <a:ext cx="10733557" cy="929506"/>
          </a:xfrm>
        </p:spPr>
        <p:txBody>
          <a:bodyPr/>
          <a:lstStyle/>
          <a:p>
            <a:r>
              <a:rPr lang="en-US" altLang="zh-CN" b="1" dirty="0"/>
              <a:t>Max number of RX chain for CA+MIMO capability:</a:t>
            </a:r>
          </a:p>
          <a:p>
            <a:pPr lvl="1"/>
            <a:r>
              <a:rPr lang="en-US" altLang="zh-CN" dirty="0"/>
              <a:t>For the suggested frequency ranges definition, we can assume that UE supports the following number of RX chain, but the total number of RX chain X+Y+Z+W+V as UE capability:</a:t>
            </a:r>
          </a:p>
        </p:txBody>
      </p:sp>
      <p:sp>
        <p:nvSpPr>
          <p:cNvPr id="3" name="副标题 2">
            <a:extLst>
              <a:ext uri="{FF2B5EF4-FFF2-40B4-BE49-F238E27FC236}">
                <a16:creationId xmlns:a16="http://schemas.microsoft.com/office/drawing/2014/main" id="{60FF1E3F-0CE5-47D6-BEF0-0898DDE1FA82}"/>
              </a:ext>
            </a:extLst>
          </p:cNvPr>
          <p:cNvSpPr>
            <a:spLocks noGrp="1"/>
          </p:cNvSpPr>
          <p:nvPr>
            <p:ph type="subTitle" idx="1"/>
          </p:nvPr>
        </p:nvSpPr>
        <p:spPr>
          <a:xfrm>
            <a:off x="753468" y="438262"/>
            <a:ext cx="10740640"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combinations </a:t>
            </a:r>
            <a:r>
              <a:rPr lang="en-US" altLang="zh-CN" sz="2400" b="1" dirty="0">
                <a:solidFill>
                  <a:srgbClr val="C00000"/>
                </a:solidFill>
                <a:latin typeface="+mj-lt"/>
                <a:ea typeface="微软雅黑" panose="020B0503020204020204" pitchFamily="34" charset="-122"/>
              </a:rPr>
              <a:t>– Max RX chain</a:t>
            </a:r>
            <a:endParaRPr lang="zh-CN" altLang="en-US" b="1" dirty="0">
              <a:solidFill>
                <a:srgbClr val="C00000"/>
              </a:solidFill>
              <a:latin typeface="+mj-lt"/>
              <a:ea typeface="微软雅黑" panose="020B0503020204020204" pitchFamily="34" charset="-122"/>
            </a:endParaRPr>
          </a:p>
        </p:txBody>
      </p:sp>
      <p:sp>
        <p:nvSpPr>
          <p:cNvPr id="54" name="内容占位符 1">
            <a:extLst>
              <a:ext uri="{FF2B5EF4-FFF2-40B4-BE49-F238E27FC236}">
                <a16:creationId xmlns:a16="http://schemas.microsoft.com/office/drawing/2014/main" id="{C072FB02-3B0A-4B0F-8E19-BEA118A8400C}"/>
              </a:ext>
            </a:extLst>
          </p:cNvPr>
          <p:cNvSpPr txBox="1">
            <a:spLocks/>
          </p:cNvSpPr>
          <p:nvPr/>
        </p:nvSpPr>
        <p:spPr>
          <a:xfrm>
            <a:off x="841233" y="5587647"/>
            <a:ext cx="10733557" cy="335391"/>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b="1" dirty="0"/>
              <a:t>Proposal 2: </a:t>
            </a:r>
            <a:r>
              <a:rPr lang="en-US" altLang="zh-CN" dirty="0"/>
              <a:t>Consider to define UE capability of the supported max number of RX chain for the CA+MIMO capability</a:t>
            </a:r>
          </a:p>
        </p:txBody>
      </p:sp>
      <p:graphicFrame>
        <p:nvGraphicFramePr>
          <p:cNvPr id="55" name="表格 54">
            <a:extLst>
              <a:ext uri="{FF2B5EF4-FFF2-40B4-BE49-F238E27FC236}">
                <a16:creationId xmlns:a16="http://schemas.microsoft.com/office/drawing/2014/main" id="{6A26C450-E251-48C0-9B81-9FEB4342F95E}"/>
              </a:ext>
            </a:extLst>
          </p:cNvPr>
          <p:cNvGraphicFramePr>
            <a:graphicFrameLocks noGrp="1"/>
          </p:cNvGraphicFramePr>
          <p:nvPr>
            <p:extLst>
              <p:ext uri="{D42A27DB-BD31-4B8C-83A1-F6EECF244321}">
                <p14:modId xmlns:p14="http://schemas.microsoft.com/office/powerpoint/2010/main" val="3008024390"/>
              </p:ext>
            </p:extLst>
          </p:nvPr>
        </p:nvGraphicFramePr>
        <p:xfrm>
          <a:off x="1405898" y="2408916"/>
          <a:ext cx="6805772" cy="1686040"/>
        </p:xfrm>
        <a:graphic>
          <a:graphicData uri="http://schemas.openxmlformats.org/drawingml/2006/table">
            <a:tbl>
              <a:tblPr firstRow="1" bandRow="1">
                <a:tableStyleId>{2D5ABB26-0587-4C30-8999-92F81FD0307C}</a:tableStyleId>
              </a:tblPr>
              <a:tblGrid>
                <a:gridCol w="2079440">
                  <a:extLst>
                    <a:ext uri="{9D8B030D-6E8A-4147-A177-3AD203B41FA5}">
                      <a16:colId xmlns:a16="http://schemas.microsoft.com/office/drawing/2014/main" val="20000"/>
                    </a:ext>
                  </a:extLst>
                </a:gridCol>
                <a:gridCol w="2443748">
                  <a:extLst>
                    <a:ext uri="{9D8B030D-6E8A-4147-A177-3AD203B41FA5}">
                      <a16:colId xmlns:a16="http://schemas.microsoft.com/office/drawing/2014/main" val="20002"/>
                    </a:ext>
                  </a:extLst>
                </a:gridCol>
                <a:gridCol w="2282584">
                  <a:extLst>
                    <a:ext uri="{9D8B030D-6E8A-4147-A177-3AD203B41FA5}">
                      <a16:colId xmlns:a16="http://schemas.microsoft.com/office/drawing/2014/main" val="20003"/>
                    </a:ext>
                  </a:extLst>
                </a:gridCol>
              </a:tblGrid>
              <a:tr h="194553">
                <a:tc>
                  <a:txBody>
                    <a:bodyPr/>
                    <a:lstStyle/>
                    <a:p>
                      <a:pPr algn="ctr"/>
                      <a:r>
                        <a:rPr lang="en-US" altLang="zh-CN" sz="1050" b="1" dirty="0">
                          <a:latin typeface="微软雅黑" panose="020B0503020204020204" pitchFamily="34" charset="-122"/>
                          <a:ea typeface="微软雅黑" panose="020B0503020204020204" pitchFamily="34" charset="-122"/>
                        </a:rPr>
                        <a:t>Frequency Range</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solidFill>
                            <a:srgbClr val="000000"/>
                          </a:solidFill>
                          <a:latin typeface="微软雅黑" panose="020B0503020204020204" pitchFamily="34" charset="-122"/>
                          <a:ea typeface="微软雅黑" panose="020B0503020204020204" pitchFamily="34" charset="-122"/>
                        </a:rPr>
                        <a:t>RX chain#</a:t>
                      </a:r>
                      <a:endParaRPr lang="zh-CN" altLang="en-US" sz="1050" b="1" dirty="0">
                        <a:solidFill>
                          <a:srgbClr val="000000"/>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Supported RX chain#</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sub1GHz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1.4~2.2GHz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Y</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2.3~2.7GHz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Z</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86916">
                <a:tc>
                  <a:txBody>
                    <a:bodyPr/>
                    <a:lstStyle/>
                    <a:p>
                      <a:pPr algn="ctr"/>
                      <a:r>
                        <a:rPr lang="en-US" altLang="zh-CN" sz="1000" dirty="0">
                          <a:solidFill>
                            <a:schemeClr val="tx1"/>
                          </a:solidFill>
                          <a:latin typeface="微软雅黑" panose="020B0503020204020204" pitchFamily="34" charset="-122"/>
                          <a:ea typeface="微软雅黑" panose="020B0503020204020204" pitchFamily="34" charset="-122"/>
                        </a:rPr>
                        <a:t>3.3~5GHz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 </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W</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6916">
                <a:tc>
                  <a:txBody>
                    <a:bodyPr/>
                    <a:lstStyle/>
                    <a:p>
                      <a:pPr algn="ctr"/>
                      <a:r>
                        <a:rPr lang="en-US" altLang="zh-CN" sz="1000" dirty="0">
                          <a:solidFill>
                            <a:schemeClr val="tx1"/>
                          </a:solidFill>
                          <a:latin typeface="微软雅黑" panose="020B0503020204020204" pitchFamily="34" charset="-122"/>
                          <a:ea typeface="微软雅黑" panose="020B0503020204020204" pitchFamily="34" charset="-122"/>
                        </a:rPr>
                        <a:t>5~7GHz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V</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4605107"/>
                  </a:ext>
                </a:extLst>
              </a:tr>
            </a:tbl>
          </a:graphicData>
        </a:graphic>
      </p:graphicFrame>
      <p:sp>
        <p:nvSpPr>
          <p:cNvPr id="56" name="内容占位符 1">
            <a:extLst>
              <a:ext uri="{FF2B5EF4-FFF2-40B4-BE49-F238E27FC236}">
                <a16:creationId xmlns:a16="http://schemas.microsoft.com/office/drawing/2014/main" id="{2937842E-62D4-4EA9-BA64-92B76EEC8B66}"/>
              </a:ext>
            </a:extLst>
          </p:cNvPr>
          <p:cNvSpPr txBox="1">
            <a:spLocks/>
          </p:cNvSpPr>
          <p:nvPr/>
        </p:nvSpPr>
        <p:spPr>
          <a:xfrm>
            <a:off x="753467" y="4261165"/>
            <a:ext cx="10733557" cy="1124286"/>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lvl="1"/>
            <a:r>
              <a:rPr lang="en-US" altLang="zh-CN" dirty="0"/>
              <a:t>For example: to meet a certain target data rate, UE has capability to support max 14 RX chains.</a:t>
            </a:r>
            <a:r>
              <a:rPr lang="zh-CN" altLang="en-US" dirty="0"/>
              <a:t> </a:t>
            </a:r>
            <a:r>
              <a:rPr lang="en-US" altLang="zh-CN" dirty="0"/>
              <a:t>UE can flexibly support the following reconfigurable CA+MIMO scenarios:</a:t>
            </a:r>
          </a:p>
          <a:p>
            <a:pPr marL="720000" lvl="2"/>
            <a:r>
              <a:rPr lang="en-US" altLang="zh-CN" dirty="0"/>
              <a:t>① 2(sub1GHz)+4(1.4~2.7GHz)+8(3.3~5GHz)</a:t>
            </a:r>
            <a:r>
              <a:rPr lang="zh-CN" altLang="en-US" dirty="0"/>
              <a:t>；</a:t>
            </a:r>
          </a:p>
          <a:p>
            <a:pPr marL="720000" lvl="2"/>
            <a:r>
              <a:rPr lang="zh-CN" altLang="en-US" dirty="0"/>
              <a:t>② </a:t>
            </a:r>
            <a:r>
              <a:rPr lang="en-US" altLang="zh-CN" dirty="0"/>
              <a:t>2(sub1GHz)+4(1.4~2.7GHz)+4(3.3~5GHz)+4(5~7GHz).</a:t>
            </a:r>
            <a:endParaRPr lang="zh-CN" altLang="en-US" dirty="0"/>
          </a:p>
        </p:txBody>
      </p:sp>
    </p:spTree>
    <p:extLst>
      <p:ext uri="{BB962C8B-B14F-4D97-AF65-F5344CB8AC3E}">
        <p14:creationId xmlns:p14="http://schemas.microsoft.com/office/powerpoint/2010/main" val="57650029"/>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8992</TotalTime>
  <Words>1484</Words>
  <Application>Microsoft Office PowerPoint</Application>
  <PresentationFormat>自定义</PresentationFormat>
  <Paragraphs>184</Paragraphs>
  <Slides>8</Slides>
  <Notes>1</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8</vt:i4>
      </vt:variant>
    </vt:vector>
  </HeadingPairs>
  <TitlesOfParts>
    <vt:vector size="21" baseType="lpstr">
      <vt:lpstr>.AppleSystemUIFont</vt:lpstr>
      <vt:lpstr>MS Mincho</vt:lpstr>
      <vt:lpstr>等线</vt:lpstr>
      <vt:lpstr>黑体</vt:lpstr>
      <vt:lpstr>Microsoft YaHei</vt:lpstr>
      <vt:lpstr>Microsoft YaHei</vt:lpstr>
      <vt:lpstr>Arial</vt:lpstr>
      <vt:lpstr>Calibri</vt:lpstr>
      <vt:lpstr>Times New Roman</vt:lpstr>
      <vt:lpstr>Cover page_Image version</vt:lpstr>
      <vt:lpstr>Contents page</vt:lpstr>
      <vt:lpstr>Chapter page</vt:lpstr>
      <vt:lpstr>End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621</cp:revision>
  <cp:lastPrinted>2024-03-11T13:33:42Z</cp:lastPrinted>
  <dcterms:created xsi:type="dcterms:W3CDTF">2023-05-29T03:08:07Z</dcterms:created>
  <dcterms:modified xsi:type="dcterms:W3CDTF">2025-02-07T13:30:56Z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(3)7BIY9IcM518u2SGBQBjGvegDSjFkYxNG5bg5ngWYx7gwjUnzVjxGUcClbq9zBAFLFdyzFqKV
y9qTJkKWUA27gQMgpqBzQfisJxrldo++cWpsSj7vjrro2b0hXrgPZRpeOVry+4D+zYsjFYZJ
UbEI3BYVC/F2PeqzlMmtgHPYYZhSlbias5KNGo0q9WGIWyVlq6y6QcAffxXtCywLf+4846Z+
Hpk3Dk50/NPiskUHhM</vt:lpwstr>
  </property>
  <property fmtid="{D5CDD505-2E9C-101B-9397-08002B2CF9AE}" pid="3" name="_2015_ms_pID_7253431">
    <vt:lpwstr>SeaZe2vT5x5Ux5VoOM2wcbDDxnW4zoah19Yl6KFL5XwoC+T5pqUC7o
b4PqBKiqFYXR1DpEXC0W7zYUjiUTjaaJ9JPc8I57awIzrhtQgKskVTvKdW/TBd+vFMgJ5vvu
gtCcUoxslT+g0VJKHhb1r52dKBprfGIFhI6Cvm8XMNCPkboqv6d2FduR9xXlJ5su8CvoF009
hLJ4JTKfVupPW7JeDlRI61QBE+Xwv1QzGR8z</vt:lpwstr>
  </property>
  <property fmtid="{D5CDD505-2E9C-101B-9397-08002B2CF9AE}" pid="4" name="_2015_ms_pID_7253432">
    <vt:lpwstr>4iYU1dQxCGJ+WvHPXN0tgZA=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1738718289</vt:lpwstr>
  </property>
</Properties>
</file>