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theme/theme3.xml" ContentType="application/vnd.openxmlformats-officedocument.theme+xml"/>
  <Override PartName="/ppt/slideLayouts/slideLayout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8" r:id="rId1"/>
    <p:sldMasterId id="2147483797" r:id="rId2"/>
    <p:sldMasterId id="2147483816" r:id="rId3"/>
    <p:sldMasterId id="2147483683" r:id="rId4"/>
  </p:sldMasterIdLst>
  <p:notesMasterIdLst>
    <p:notesMasterId r:id="rId12"/>
  </p:notesMasterIdLst>
  <p:handoutMasterIdLst>
    <p:handoutMasterId r:id="rId13"/>
  </p:handoutMasterIdLst>
  <p:sldIdLst>
    <p:sldId id="364" r:id="rId5"/>
    <p:sldId id="378" r:id="rId6"/>
    <p:sldId id="375" r:id="rId7"/>
    <p:sldId id="388" r:id="rId8"/>
    <p:sldId id="386" r:id="rId9"/>
    <p:sldId id="387" r:id="rId10"/>
    <p:sldId id="370" r:id="rId11"/>
  </p:sldIdLst>
  <p:sldSz cx="12196763" cy="6858000"/>
  <p:notesSz cx="6858000" cy="9144000"/>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 initials="HW" lastIdx="1" clrIdx="0">
    <p:extLst>
      <p:ext uri="{19B8F6BF-5375-455C-9EA6-DF929625EA0E}">
        <p15:presenceInfo xmlns:p15="http://schemas.microsoft.com/office/powerpoint/2012/main" userId="Huawe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9002F"/>
    <a:srgbClr val="0000FF"/>
    <a:srgbClr val="000000"/>
    <a:srgbClr val="C7000B"/>
    <a:srgbClr val="575756"/>
    <a:srgbClr val="4B4C4B"/>
    <a:srgbClr val="353530"/>
    <a:srgbClr val="4D4D4C"/>
    <a:srgbClr val="DD465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52" autoAdjust="0"/>
    <p:restoredTop sz="96357" autoAdjust="0"/>
  </p:normalViewPr>
  <p:slideViewPr>
    <p:cSldViewPr snapToGrid="0" snapToObjects="1">
      <p:cViewPr varScale="1">
        <p:scale>
          <a:sx n="69" d="100"/>
          <a:sy n="69" d="100"/>
        </p:scale>
        <p:origin x="66" y="24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96" d="100"/>
          <a:sy n="96" d="100"/>
        </p:scale>
        <p:origin x="3104"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71800" cy="458788"/>
          </a:xfrm>
          <a:prstGeom prst="rect">
            <a:avLst/>
          </a:prstGeom>
        </p:spPr>
        <p:txBody>
          <a:bodyPr vert="horz" lIns="91436" tIns="45719" rIns="91436" bIns="45719" rtlCol="0"/>
          <a:lstStyle>
            <a:lvl1pPr algn="l">
              <a:defRPr sz="1200"/>
            </a:lvl1pPr>
          </a:lstStyle>
          <a:p>
            <a:endParaRPr lang="en-US"/>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84614" y="0"/>
            <a:ext cx="2971800" cy="458788"/>
          </a:xfrm>
          <a:prstGeom prst="rect">
            <a:avLst/>
          </a:prstGeom>
        </p:spPr>
        <p:txBody>
          <a:bodyPr vert="horz" lIns="91436" tIns="45719" rIns="91436" bIns="45719" rtlCol="0"/>
          <a:lstStyle>
            <a:lvl1pPr algn="r">
              <a:defRPr sz="1200"/>
            </a:lvl1pPr>
          </a:lstStyle>
          <a:p>
            <a:fld id="{E8CF71B8-DF2A-2E41-BE66-2E18A767DA8A}" type="datetimeFigureOut">
              <a:rPr lang="en-US" smtClean="0"/>
              <a:t>2/7/2025</a:t>
            </a:fld>
            <a:endParaRPr lang="en-US"/>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8685214"/>
            <a:ext cx="2971800" cy="458787"/>
          </a:xfrm>
          <a:prstGeom prst="rect">
            <a:avLst/>
          </a:prstGeom>
        </p:spPr>
        <p:txBody>
          <a:bodyPr vert="horz" lIns="91436" tIns="45719" rIns="91436" bIns="45719"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84614" y="8685214"/>
            <a:ext cx="2971800" cy="458787"/>
          </a:xfrm>
          <a:prstGeom prst="rect">
            <a:avLst/>
          </a:prstGeom>
        </p:spPr>
        <p:txBody>
          <a:bodyPr vert="horz" lIns="91436" tIns="45719" rIns="91436" bIns="45719" rtlCol="0" anchor="b"/>
          <a:lstStyle>
            <a:lvl1pPr algn="r">
              <a:defRPr sz="1200"/>
            </a:lvl1pPr>
          </a:lstStyle>
          <a:p>
            <a:fld id="{A35F0CC5-85BE-A64A-BD47-54C66F7E93E3}" type="slidenum">
              <a:rPr lang="en-US" smtClean="0"/>
              <a:t>‹#›</a:t>
            </a:fld>
            <a:endParaRPr lang="en-US"/>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36" tIns="45719" rIns="91436" bIns="45719" rtlCol="0"/>
          <a:lstStyle>
            <a:lvl1pPr algn="l">
              <a:defRPr sz="1200"/>
            </a:lvl1pPr>
          </a:lstStyle>
          <a:p>
            <a:endParaRPr lang="en-US"/>
          </a:p>
        </p:txBody>
      </p:sp>
      <p:sp>
        <p:nvSpPr>
          <p:cNvPr id="3" name="Date Placeholder 2"/>
          <p:cNvSpPr>
            <a:spLocks noGrp="1"/>
          </p:cNvSpPr>
          <p:nvPr>
            <p:ph type="dt" idx="1"/>
          </p:nvPr>
        </p:nvSpPr>
        <p:spPr>
          <a:xfrm>
            <a:off x="3884614" y="0"/>
            <a:ext cx="2971800" cy="458788"/>
          </a:xfrm>
          <a:prstGeom prst="rect">
            <a:avLst/>
          </a:prstGeom>
        </p:spPr>
        <p:txBody>
          <a:bodyPr vert="horz" lIns="91436" tIns="45719" rIns="91436" bIns="45719" rtlCol="0"/>
          <a:lstStyle>
            <a:lvl1pPr algn="r">
              <a:defRPr sz="1200"/>
            </a:lvl1pPr>
          </a:lstStyle>
          <a:p>
            <a:fld id="{0DD60A27-BF12-6744-9E93-932A0E34D8BB}" type="datetimeFigureOut">
              <a:rPr lang="en-US" smtClean="0"/>
              <a:t>2/7/2025</a:t>
            </a:fld>
            <a:endParaRPr lang="en-US"/>
          </a:p>
        </p:txBody>
      </p:sp>
      <p:sp>
        <p:nvSpPr>
          <p:cNvPr id="4" name="Slide Image Placeholder 3"/>
          <p:cNvSpPr>
            <a:spLocks noGrp="1" noRot="1" noChangeAspect="1"/>
          </p:cNvSpPr>
          <p:nvPr>
            <p:ph type="sldImg" idx="2"/>
          </p:nvPr>
        </p:nvSpPr>
        <p:spPr>
          <a:xfrm>
            <a:off x="684213" y="1143000"/>
            <a:ext cx="5489575" cy="3086100"/>
          </a:xfrm>
          <a:prstGeom prst="rect">
            <a:avLst/>
          </a:prstGeom>
          <a:noFill/>
          <a:ln w="12700">
            <a:solidFill>
              <a:prstClr val="black"/>
            </a:solidFill>
          </a:ln>
        </p:spPr>
        <p:txBody>
          <a:bodyPr vert="horz" lIns="91436" tIns="45719" rIns="91436" bIns="45719"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36" tIns="45719" rIns="91436" bIns="4571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4"/>
            <a:ext cx="2971800" cy="458787"/>
          </a:xfrm>
          <a:prstGeom prst="rect">
            <a:avLst/>
          </a:prstGeom>
        </p:spPr>
        <p:txBody>
          <a:bodyPr vert="horz" lIns="91436" tIns="45719" rIns="91436" bIns="45719" rtlCol="0" anchor="b"/>
          <a:lstStyle>
            <a:lvl1pPr algn="l">
              <a:defRPr sz="1200"/>
            </a:lvl1pPr>
          </a:lstStyle>
          <a:p>
            <a:endParaRPr lang="en-US"/>
          </a:p>
        </p:txBody>
      </p:sp>
      <p:sp>
        <p:nvSpPr>
          <p:cNvPr id="7" name="Slide Number Placeholder 6"/>
          <p:cNvSpPr>
            <a:spLocks noGrp="1"/>
          </p:cNvSpPr>
          <p:nvPr>
            <p:ph type="sldNum" sz="quarter" idx="5"/>
          </p:nvPr>
        </p:nvSpPr>
        <p:spPr>
          <a:xfrm>
            <a:off x="3884614" y="8685214"/>
            <a:ext cx="2971800" cy="458787"/>
          </a:xfrm>
          <a:prstGeom prst="rect">
            <a:avLst/>
          </a:prstGeom>
        </p:spPr>
        <p:txBody>
          <a:bodyPr vert="horz" lIns="91436" tIns="45719" rIns="91436" bIns="45719" rtlCol="0" anchor="b"/>
          <a:lstStyle>
            <a:lvl1pPr algn="r">
              <a:defRPr sz="1200"/>
            </a:lvl1pPr>
          </a:lstStyle>
          <a:p>
            <a:fld id="{F07326F3-4732-B74B-9C70-D0992466E499}" type="slidenum">
              <a:rPr lang="en-US" smtClean="0"/>
              <a:t>‹#›</a:t>
            </a:fld>
            <a:endParaRPr lang="en-US"/>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0" algn="l" defTabSz="1219304" rtl="0" eaLnBrk="1" latinLnBrk="0" hangingPunct="1">
      <a:defRPr sz="1600" kern="1200">
        <a:solidFill>
          <a:schemeClr val="tx1"/>
        </a:solidFill>
        <a:latin typeface="+mn-lt"/>
        <a:ea typeface="+mn-ea"/>
        <a:cs typeface="+mn-cs"/>
      </a:defRPr>
    </a:lvl1pPr>
    <a:lvl2pPr marL="609651" algn="l" defTabSz="1219304" rtl="0" eaLnBrk="1" latinLnBrk="0" hangingPunct="1">
      <a:defRPr sz="1600" kern="1200">
        <a:solidFill>
          <a:schemeClr val="tx1"/>
        </a:solidFill>
        <a:latin typeface="+mn-lt"/>
        <a:ea typeface="+mn-ea"/>
        <a:cs typeface="+mn-cs"/>
      </a:defRPr>
    </a:lvl2pPr>
    <a:lvl3pPr marL="1219304" algn="l" defTabSz="1219304" rtl="0" eaLnBrk="1" latinLnBrk="0" hangingPunct="1">
      <a:defRPr sz="1600" kern="1200">
        <a:solidFill>
          <a:schemeClr val="tx1"/>
        </a:solidFill>
        <a:latin typeface="+mn-lt"/>
        <a:ea typeface="+mn-ea"/>
        <a:cs typeface="+mn-cs"/>
      </a:defRPr>
    </a:lvl3pPr>
    <a:lvl4pPr marL="1828957" algn="l" defTabSz="1219304" rtl="0" eaLnBrk="1" latinLnBrk="0" hangingPunct="1">
      <a:defRPr sz="1600" kern="1200">
        <a:solidFill>
          <a:schemeClr val="tx1"/>
        </a:solidFill>
        <a:latin typeface="+mn-lt"/>
        <a:ea typeface="+mn-ea"/>
        <a:cs typeface="+mn-cs"/>
      </a:defRPr>
    </a:lvl4pPr>
    <a:lvl5pPr marL="2438609" algn="l" defTabSz="1219304" rtl="0" eaLnBrk="1" latinLnBrk="0" hangingPunct="1">
      <a:defRPr sz="16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7326F3-4732-B74B-9C70-D0992466E499}" type="slidenum">
              <a:rPr lang="en-US" smtClean="0"/>
              <a:t>1</a:t>
            </a:fld>
            <a:endParaRPr lang="en-US"/>
          </a:p>
        </p:txBody>
      </p:sp>
    </p:spTree>
    <p:extLst>
      <p:ext uri="{BB962C8B-B14F-4D97-AF65-F5344CB8AC3E}">
        <p14:creationId xmlns:p14="http://schemas.microsoft.com/office/powerpoint/2010/main" val="17708515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5"/>
          </p:nvPr>
        </p:nvSpPr>
        <p:spPr/>
        <p:txBody>
          <a:bodyPr/>
          <a:lstStyle/>
          <a:p>
            <a:fld id="{F07326F3-4732-B74B-9C70-D0992466E499}" type="slidenum">
              <a:rPr lang="en-US" smtClean="0"/>
              <a:t>2</a:t>
            </a:fld>
            <a:endParaRPr lang="en-US"/>
          </a:p>
        </p:txBody>
      </p:sp>
    </p:spTree>
    <p:extLst>
      <p:ext uri="{BB962C8B-B14F-4D97-AF65-F5344CB8AC3E}">
        <p14:creationId xmlns:p14="http://schemas.microsoft.com/office/powerpoint/2010/main" val="1645430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5"/>
          </p:nvPr>
        </p:nvSpPr>
        <p:spPr/>
        <p:txBody>
          <a:bodyPr/>
          <a:lstStyle/>
          <a:p>
            <a:fld id="{F07326F3-4732-B74B-9C70-D0992466E499}" type="slidenum">
              <a:rPr lang="en-US" smtClean="0"/>
              <a:t>3</a:t>
            </a:fld>
            <a:endParaRPr lang="en-US"/>
          </a:p>
        </p:txBody>
      </p:sp>
    </p:spTree>
    <p:extLst>
      <p:ext uri="{BB962C8B-B14F-4D97-AF65-F5344CB8AC3E}">
        <p14:creationId xmlns:p14="http://schemas.microsoft.com/office/powerpoint/2010/main" val="13204272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5"/>
          </p:nvPr>
        </p:nvSpPr>
        <p:spPr/>
        <p:txBody>
          <a:bodyPr/>
          <a:lstStyle/>
          <a:p>
            <a:fld id="{F07326F3-4732-B74B-9C70-D0992466E499}" type="slidenum">
              <a:rPr lang="en-US" smtClean="0"/>
              <a:t>5</a:t>
            </a:fld>
            <a:endParaRPr lang="en-US"/>
          </a:p>
        </p:txBody>
      </p:sp>
    </p:spTree>
    <p:extLst>
      <p:ext uri="{BB962C8B-B14F-4D97-AF65-F5344CB8AC3E}">
        <p14:creationId xmlns:p14="http://schemas.microsoft.com/office/powerpoint/2010/main" val="22227018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Explore">
    <p:bg>
      <p:bgPr>
        <a:solidFill>
          <a:schemeClr val="tx2"/>
        </a:solidFill>
        <a:effectLst/>
      </p:bgPr>
    </p:bg>
    <p:spTree>
      <p:nvGrpSpPr>
        <p:cNvPr id="1" name=""/>
        <p:cNvGrpSpPr/>
        <p:nvPr/>
      </p:nvGrpSpPr>
      <p:grpSpPr>
        <a:xfrm>
          <a:off x="0" y="0"/>
          <a:ext cx="0" cy="0"/>
          <a:chOff x="0" y="0"/>
          <a:chExt cx="0" cy="0"/>
        </a:xfrm>
      </p:grpSpPr>
      <p:sp>
        <p:nvSpPr>
          <p:cNvPr id="8"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6522800"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en-US" altLang="zh-CN"/>
              <a:t>Edit Master text styles</a:t>
            </a:r>
          </a:p>
          <a:p>
            <a:pPr lvl="1"/>
            <a:r>
              <a:rPr lang="en-US" altLang="zh-CN"/>
              <a:t>Second level</a:t>
            </a:r>
          </a:p>
        </p:txBody>
      </p:sp>
      <p:sp>
        <p:nvSpPr>
          <p:cNvPr id="9" name="Subtitle 2">
            <a:extLst>
              <a:ext uri="{FF2B5EF4-FFF2-40B4-BE49-F238E27FC236}">
                <a16:creationId xmlns:a16="http://schemas.microsoft.com/office/drawing/2014/main" id="{D08BA7CF-6D0E-3345-90BD-85C5AFAE5BE8}"/>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1651949536"/>
      </p:ext>
    </p:extLst>
  </p:cSld>
  <p:clrMapOvr>
    <a:masterClrMapping/>
  </p:clrMapOvr>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lligence">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b="18604"/>
          <a:stretch/>
        </p:blipFill>
        <p:spPr>
          <a:xfrm>
            <a:off x="0" y="375"/>
            <a:ext cx="12197432" cy="5599236"/>
          </a:xfrm>
          <a:prstGeom prst="rect">
            <a:avLst/>
          </a:prstGeom>
        </p:spPr>
      </p:pic>
      <p:sp>
        <p:nvSpPr>
          <p:cNvPr id="18" name="L 形 17"/>
          <p:cNvSpPr/>
          <p:nvPr userDrawn="1"/>
        </p:nvSpPr>
        <p:spPr>
          <a:xfrm rot="5400000">
            <a:off x="5352597" y="2376386"/>
            <a:ext cx="744262" cy="762208"/>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9"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4181685"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en-US" altLang="zh-CN"/>
              <a:t>Edit Master text styles</a:t>
            </a:r>
          </a:p>
          <a:p>
            <a:pPr lvl="1"/>
            <a:r>
              <a:rPr lang="en-US" altLang="zh-CN"/>
              <a:t>Second level</a:t>
            </a:r>
          </a:p>
        </p:txBody>
      </p:sp>
      <p:sp>
        <p:nvSpPr>
          <p:cNvPr id="8" name="Text Placeholder 2">
            <a:extLst>
              <a:ext uri="{FF2B5EF4-FFF2-40B4-BE49-F238E27FC236}">
                <a16:creationId xmlns:a16="http://schemas.microsoft.com/office/drawing/2014/main" id="{00C28CF6-72CE-7444-957F-92103ED40543}"/>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en-US" altLang="zh-CN"/>
              <a:t>Edit Master text styles</a:t>
            </a:r>
          </a:p>
          <a:p>
            <a:pPr lvl="1"/>
            <a:r>
              <a:rPr lang="en-US" altLang="zh-CN"/>
              <a:t>Second level</a:t>
            </a:r>
          </a:p>
        </p:txBody>
      </p:sp>
      <p:sp>
        <p:nvSpPr>
          <p:cNvPr id="10" name="Subtitle 2">
            <a:extLst>
              <a:ext uri="{FF2B5EF4-FFF2-40B4-BE49-F238E27FC236}">
                <a16:creationId xmlns:a16="http://schemas.microsoft.com/office/drawing/2014/main" id="{6BEE1CA6-ECDC-5D4C-AF96-D8818FE8831A}"/>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3514487387"/>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novation">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t="1" b="18476"/>
          <a:stretch/>
        </p:blipFill>
        <p:spPr>
          <a:xfrm>
            <a:off x="0" y="374"/>
            <a:ext cx="12197432" cy="5590529"/>
          </a:xfrm>
          <a:prstGeom prst="rect">
            <a:avLst/>
          </a:prstGeom>
        </p:spPr>
      </p:pic>
      <p:sp>
        <p:nvSpPr>
          <p:cNvPr id="9" name="L 形 8"/>
          <p:cNvSpPr/>
          <p:nvPr userDrawn="1"/>
        </p:nvSpPr>
        <p:spPr>
          <a:xfrm rot="5400000">
            <a:off x="5945516" y="2323519"/>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4913952"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en-US" altLang="zh-CN"/>
              <a:t>Edit Master text styles</a:t>
            </a:r>
          </a:p>
          <a:p>
            <a:pPr lvl="1"/>
            <a:r>
              <a:rPr lang="en-US" altLang="zh-CN"/>
              <a:t>Second level</a:t>
            </a:r>
          </a:p>
        </p:txBody>
      </p:sp>
      <p:sp>
        <p:nvSpPr>
          <p:cNvPr id="10" name="Text Placeholder 2">
            <a:extLst>
              <a:ext uri="{FF2B5EF4-FFF2-40B4-BE49-F238E27FC236}">
                <a16:creationId xmlns:a16="http://schemas.microsoft.com/office/drawing/2014/main" id="{2894DB30-FB81-8C43-84D2-D602CEBBFCB8}"/>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en-US" altLang="zh-CN"/>
              <a:t>Edit Master text styles</a:t>
            </a:r>
          </a:p>
          <a:p>
            <a:pPr lvl="1"/>
            <a:r>
              <a:rPr lang="en-US" altLang="zh-CN"/>
              <a:t>Second level</a:t>
            </a:r>
          </a:p>
        </p:txBody>
      </p:sp>
      <p:sp>
        <p:nvSpPr>
          <p:cNvPr id="8" name="Subtitle 2">
            <a:extLst>
              <a:ext uri="{FF2B5EF4-FFF2-40B4-BE49-F238E27FC236}">
                <a16:creationId xmlns:a16="http://schemas.microsoft.com/office/drawing/2014/main" id="{85547E01-69EF-354E-A3D7-2F57B5B164C3}"/>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1749409936"/>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scend">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b="17902"/>
          <a:stretch/>
        </p:blipFill>
        <p:spPr>
          <a:xfrm>
            <a:off x="0" y="-74021"/>
            <a:ext cx="12197432" cy="5668718"/>
          </a:xfrm>
          <a:prstGeom prst="rect">
            <a:avLst/>
          </a:prstGeom>
        </p:spPr>
      </p:pic>
      <p:sp>
        <p:nvSpPr>
          <p:cNvPr id="8" name="L 形 7"/>
          <p:cNvSpPr/>
          <p:nvPr userDrawn="1"/>
        </p:nvSpPr>
        <p:spPr>
          <a:xfrm rot="5400000">
            <a:off x="7929967" y="1657555"/>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9"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6522800"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en-US" altLang="zh-CN"/>
              <a:t>Edit Master text styles</a:t>
            </a:r>
          </a:p>
          <a:p>
            <a:pPr lvl="1"/>
            <a:r>
              <a:rPr lang="en-US" altLang="zh-CN"/>
              <a:t>Second level</a:t>
            </a:r>
          </a:p>
        </p:txBody>
      </p:sp>
      <p:sp>
        <p:nvSpPr>
          <p:cNvPr id="10" name="Text Placeholder 2">
            <a:extLst>
              <a:ext uri="{FF2B5EF4-FFF2-40B4-BE49-F238E27FC236}">
                <a16:creationId xmlns:a16="http://schemas.microsoft.com/office/drawing/2014/main" id="{C25CFD13-9C9C-6F4D-9AC2-E2D74CD60048}"/>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en-US" altLang="zh-CN"/>
              <a:t>Edit Master text styles</a:t>
            </a:r>
          </a:p>
          <a:p>
            <a:pPr lvl="1"/>
            <a:r>
              <a:rPr lang="en-US" altLang="zh-CN"/>
              <a:t>Second level</a:t>
            </a:r>
          </a:p>
        </p:txBody>
      </p:sp>
      <p:sp>
        <p:nvSpPr>
          <p:cNvPr id="11" name="Subtitle 2">
            <a:extLst>
              <a:ext uri="{FF2B5EF4-FFF2-40B4-BE49-F238E27FC236}">
                <a16:creationId xmlns:a16="http://schemas.microsoft.com/office/drawing/2014/main" id="{3BE97340-3746-2843-A081-908ECE911D81}"/>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537370765"/>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Chapter page">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DB59AE43-8096-BF49-A3DF-423FBC054CA7}"/>
              </a:ext>
            </a:extLst>
          </p:cNvPr>
          <p:cNvSpPr>
            <a:spLocks noGrp="1"/>
          </p:cNvSpPr>
          <p:nvPr>
            <p:ph idx="11" hasCustomPrompt="1"/>
          </p:nvPr>
        </p:nvSpPr>
        <p:spPr>
          <a:xfrm>
            <a:off x="726021" y="1512875"/>
            <a:ext cx="10733557" cy="4690459"/>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baseline="0">
                <a:solidFill>
                  <a:schemeClr val="tx1"/>
                </a:solidFill>
                <a:latin typeface="+mn-lt"/>
                <a:ea typeface="Microsoft YaHei" panose="020B0503020204020204" pitchFamily="34" charset="-122"/>
                <a:cs typeface="Arial" panose="020B0604020202020204" pitchFamily="34" charset="0"/>
              </a:defRPr>
            </a:lvl1pPr>
            <a:lvl2pPr marL="446501" marR="0" indent="-285750"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baseline="0">
                <a:latin typeface="+mn-lt"/>
                <a:ea typeface="Microsoft YaHei" panose="020B0503020204020204" pitchFamily="34" charset="-122"/>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baseline="0">
                <a:latin typeface="+mn-lt"/>
                <a:ea typeface="Microsoft YaHei" panose="020B0503020204020204" pitchFamily="34" charset="-122"/>
              </a:defRPr>
            </a:lvl3pPr>
            <a:lvl4pPr marL="525850" indent="-171159">
              <a:buFont typeface="Arial" panose="020B0604020202020204" pitchFamily="34" charset="0"/>
              <a:buChar char="•"/>
              <a:tabLst>
                <a:tab pos="1208420" algn="ctr"/>
              </a:tabLst>
              <a:defRPr sz="1299" baseline="0"/>
            </a:lvl4pPr>
            <a:lvl5pPr marL="525850" indent="-171159">
              <a:buFont typeface="Arial" panose="020B0604020202020204" pitchFamily="34" charset="0"/>
              <a:buChar char="•"/>
              <a:tabLst>
                <a:tab pos="1208420" algn="ctr"/>
              </a:tabLst>
              <a:defRPr sz="1299" baseline="0"/>
            </a:lvl5pPr>
          </a:lstStyle>
          <a:p>
            <a:pPr lvl="0"/>
            <a:r>
              <a:rPr lang="en-US" dirty="0"/>
              <a:t>Click to edit Master text style</a:t>
            </a:r>
          </a:p>
          <a:p>
            <a:pPr marL="329026" marR="0" lvl="1"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endParaRPr lang="en-US" altLang="zh-CN" dirty="0"/>
          </a:p>
        </p:txBody>
      </p:sp>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1411924521"/>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hapter page">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DB59AE43-8096-BF49-A3DF-423FBC054CA7}"/>
              </a:ext>
            </a:extLst>
          </p:cNvPr>
          <p:cNvSpPr>
            <a:spLocks noGrp="1"/>
          </p:cNvSpPr>
          <p:nvPr>
            <p:ph idx="11" hasCustomPrompt="1"/>
          </p:nvPr>
        </p:nvSpPr>
        <p:spPr>
          <a:xfrm>
            <a:off x="726021" y="1512875"/>
            <a:ext cx="10733557" cy="4690459"/>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baseline="0">
                <a:solidFill>
                  <a:schemeClr val="tx1"/>
                </a:solidFill>
                <a:latin typeface="+mn-lt"/>
                <a:ea typeface="Microsoft YaHei" panose="020B0503020204020204" pitchFamily="34" charset="-122"/>
                <a:cs typeface="Arial" panose="020B0604020202020204" pitchFamily="34" charset="0"/>
              </a:defRPr>
            </a:lvl1pPr>
            <a:lvl2pPr marL="446501" marR="0" indent="-285750"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baseline="0">
                <a:latin typeface="+mn-lt"/>
                <a:ea typeface="Microsoft YaHei" panose="020B0503020204020204" pitchFamily="34" charset="-122"/>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baseline="0">
                <a:latin typeface="+mn-lt"/>
                <a:ea typeface="Microsoft YaHei" panose="020B0503020204020204" pitchFamily="34" charset="-122"/>
              </a:defRPr>
            </a:lvl3pPr>
            <a:lvl4pPr marL="525850" indent="-171159">
              <a:buFont typeface="Arial" panose="020B0604020202020204" pitchFamily="34" charset="0"/>
              <a:buChar char="•"/>
              <a:tabLst>
                <a:tab pos="1208420" algn="ctr"/>
              </a:tabLst>
              <a:defRPr sz="1299" baseline="0"/>
            </a:lvl4pPr>
            <a:lvl5pPr marL="525850" indent="-171159">
              <a:buFont typeface="Arial" panose="020B0604020202020204" pitchFamily="34" charset="0"/>
              <a:buChar char="•"/>
              <a:tabLst>
                <a:tab pos="1208420" algn="ctr"/>
              </a:tabLst>
              <a:defRPr sz="1299" baseline="0"/>
            </a:lvl5pPr>
          </a:lstStyle>
          <a:p>
            <a:pPr lvl="0"/>
            <a:r>
              <a:rPr lang="en-US" dirty="0"/>
              <a:t>Click to edit Master text style</a:t>
            </a:r>
          </a:p>
          <a:p>
            <a:pPr marL="329026" marR="0" lvl="1"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endParaRPr lang="en-US" altLang="zh-CN" dirty="0"/>
          </a:p>
        </p:txBody>
      </p:sp>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2185791374"/>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nd page">
    <p:bg>
      <p:bgPr>
        <a:solidFill>
          <a:srgbClr val="FFFFFF"/>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0599EA8-6349-3349-B5F3-BFB77398A869}"/>
              </a:ext>
            </a:extLst>
          </p:cNvPr>
          <p:cNvSpPr txBox="1"/>
          <p:nvPr userDrawn="1"/>
        </p:nvSpPr>
        <p:spPr>
          <a:xfrm>
            <a:off x="607486" y="1402064"/>
            <a:ext cx="3921034" cy="854717"/>
          </a:xfrm>
          <a:prstGeom prst="rect">
            <a:avLst/>
          </a:prstGeom>
          <a:noFill/>
        </p:spPr>
        <p:txBody>
          <a:bodyPr wrap="square" rtlCol="0">
            <a:spAutoFit/>
          </a:bodyPr>
          <a:lstStyle/>
          <a:p>
            <a:pPr algn="l"/>
            <a:r>
              <a:rPr lang="en-US" sz="4800" dirty="0">
                <a:solidFill>
                  <a:schemeClr val="tx1"/>
                </a:solidFill>
              </a:rPr>
              <a:t>Thank you.</a:t>
            </a:r>
          </a:p>
        </p:txBody>
      </p:sp>
    </p:spTree>
    <p:extLst>
      <p:ext uri="{BB962C8B-B14F-4D97-AF65-F5344CB8AC3E}">
        <p14:creationId xmlns:p14="http://schemas.microsoft.com/office/powerpoint/2010/main" val="36647860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6.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theme" Target="../theme/theme4.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4738613-2341-9046-8E35-A1048C744AF2}"/>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4087104836"/>
      </p:ext>
    </p:extLst>
  </p:cSld>
  <p:clrMap bg1="lt1" tx1="dk1" bg2="lt2" tx2="dk2" accent1="accent1" accent2="accent2" accent3="accent3" accent4="accent4" accent5="accent5" accent6="accent6" hlink="hlink" folHlink="folHlink"/>
  <p:sldLayoutIdLst>
    <p:sldLayoutId id="2147483819" r:id="rId1"/>
    <p:sldLayoutId id="2147483820" r:id="rId2"/>
    <p:sldLayoutId id="2147483821" r:id="rId3"/>
    <p:sldLayoutId id="2147483824" r:id="rId4"/>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61239436"/>
      </p:ext>
    </p:extLst>
  </p:cSld>
  <p:clrMap bg1="lt1" tx1="dk1" bg2="lt2" tx2="dk2" accent1="accent1" accent2="accent2" accent3="accent3" accent4="accent4" accent5="accent5" accent6="accent6" hlink="hlink" folHlink="folHlink"/>
  <p:sldLayoutIdLst>
    <p:sldLayoutId id="2147483892" r:id="rId1"/>
  </p:sldLayoutIdLst>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47" name="Group 46">
            <a:extLst>
              <a:ext uri="{FF2B5EF4-FFF2-40B4-BE49-F238E27FC236}">
                <a16:creationId xmlns:a16="http://schemas.microsoft.com/office/drawing/2014/main" id="{E2171E79-11D3-8648-9BEA-3C7660378BC9}"/>
              </a:ext>
            </a:extLst>
          </p:cNvPr>
          <p:cNvGrpSpPr>
            <a:grpSpLocks noChangeAspect="1"/>
          </p:cNvGrpSpPr>
          <p:nvPr userDrawn="1"/>
        </p:nvGrpSpPr>
        <p:grpSpPr>
          <a:xfrm>
            <a:off x="12290469" y="2625389"/>
            <a:ext cx="1963324" cy="4233515"/>
            <a:chOff x="5343883" y="-48857"/>
            <a:chExt cx="3263588" cy="7037279"/>
          </a:xfrm>
        </p:grpSpPr>
        <p:sp>
          <p:nvSpPr>
            <p:cNvPr id="69" name="矩形 13">
              <a:extLst>
                <a:ext uri="{FF2B5EF4-FFF2-40B4-BE49-F238E27FC236}">
                  <a16:creationId xmlns:a16="http://schemas.microsoft.com/office/drawing/2014/main" id="{2056A118-9F13-2644-8C4D-19B83F915923}"/>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70" name="文本框 15">
              <a:extLst>
                <a:ext uri="{FF2B5EF4-FFF2-40B4-BE49-F238E27FC236}">
                  <a16:creationId xmlns:a16="http://schemas.microsoft.com/office/drawing/2014/main" id="{B22FD20B-FED1-F14A-B606-EFB600078EA5}"/>
                </a:ext>
              </a:extLst>
            </p:cNvPr>
            <p:cNvSpPr txBox="1"/>
            <p:nvPr userDrawn="1"/>
          </p:nvSpPr>
          <p:spPr>
            <a:xfrm>
              <a:off x="5352721" y="1694497"/>
              <a:ext cx="1636699" cy="204645"/>
            </a:xfrm>
            <a:prstGeom prst="rect">
              <a:avLst/>
            </a:prstGeom>
            <a:noFill/>
          </p:spPr>
          <p:txBody>
            <a:bodyPr wrap="square" lIns="0" tIns="0" rIns="0" bIns="0" rtlCol="0" anchor="b" anchorCtr="0">
              <a:spAutoFit/>
            </a:bodyPr>
            <a:lstStyle/>
            <a:p>
              <a:pPr algn="l">
                <a:lnSpc>
                  <a:spcPct val="100000"/>
                </a:lnSpc>
              </a:pPr>
              <a:r>
                <a:rPr kumimoji="1" lang="en-US" altLang="zh-CN" sz="800" dirty="0">
                  <a:solidFill>
                    <a:schemeClr val="tx1"/>
                  </a:solidFill>
                  <a:latin typeface="Arial" panose="020B0604020202020204" pitchFamily="34" charset="0"/>
                  <a:ea typeface="Microsoft YaHei" panose="020B0503020204020204" pitchFamily="34" charset="-122"/>
                  <a:cs typeface="Arial" panose="020B0604020202020204" pitchFamily="34" charset="0"/>
                </a:rPr>
                <a:t>Secondary Colors</a:t>
              </a:r>
              <a:endParaRPr kumimoji="1" lang="zh-CN" altLang="en-US" sz="800" dirty="0">
                <a:solidFill>
                  <a:schemeClr val="tx1"/>
                </a:solidFill>
                <a:latin typeface="Arial" panose="020B0604020202020204" pitchFamily="34" charset="0"/>
                <a:ea typeface="Microsoft YaHei" panose="020B0503020204020204" pitchFamily="34" charset="-122"/>
                <a:cs typeface="Arial" panose="020B0604020202020204" pitchFamily="34" charset="0"/>
              </a:endParaRPr>
            </a:p>
          </p:txBody>
        </p:sp>
        <p:sp>
          <p:nvSpPr>
            <p:cNvPr id="71" name="矩形 13">
              <a:extLst>
                <a:ext uri="{FF2B5EF4-FFF2-40B4-BE49-F238E27FC236}">
                  <a16:creationId xmlns:a16="http://schemas.microsoft.com/office/drawing/2014/main" id="{1BDF5E4A-1867-8E41-834A-BEF7F7DBCA4B}"/>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72" name="矩形 13">
              <a:extLst>
                <a:ext uri="{FF2B5EF4-FFF2-40B4-BE49-F238E27FC236}">
                  <a16:creationId xmlns:a16="http://schemas.microsoft.com/office/drawing/2014/main" id="{C1206869-819B-184C-810B-151F92C62236}"/>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73" name="矩形 13">
              <a:extLst>
                <a:ext uri="{FF2B5EF4-FFF2-40B4-BE49-F238E27FC236}">
                  <a16:creationId xmlns:a16="http://schemas.microsoft.com/office/drawing/2014/main" id="{7532BB58-5C8F-B442-A115-B92066928429}"/>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74" name="矩形 13">
              <a:extLst>
                <a:ext uri="{FF2B5EF4-FFF2-40B4-BE49-F238E27FC236}">
                  <a16:creationId xmlns:a16="http://schemas.microsoft.com/office/drawing/2014/main" id="{19E144E8-C437-8E49-8068-D750BCB2B2F7}"/>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75" name="矩形 13">
              <a:extLst>
                <a:ext uri="{FF2B5EF4-FFF2-40B4-BE49-F238E27FC236}">
                  <a16:creationId xmlns:a16="http://schemas.microsoft.com/office/drawing/2014/main" id="{F707D190-CC54-CA46-946B-8609C53E3CB9}"/>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76" name="矩形 13">
              <a:extLst>
                <a:ext uri="{FF2B5EF4-FFF2-40B4-BE49-F238E27FC236}">
                  <a16:creationId xmlns:a16="http://schemas.microsoft.com/office/drawing/2014/main" id="{CA69D07A-4CB1-1C44-95EB-D5DD16C88C16}"/>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77" name="文本框 15">
              <a:extLst>
                <a:ext uri="{FF2B5EF4-FFF2-40B4-BE49-F238E27FC236}">
                  <a16:creationId xmlns:a16="http://schemas.microsoft.com/office/drawing/2014/main" id="{14051C33-7D8E-ED4E-A31B-8FAA52C8EDA5}"/>
                </a:ext>
              </a:extLst>
            </p:cNvPr>
            <p:cNvSpPr txBox="1"/>
            <p:nvPr userDrawn="1"/>
          </p:nvSpPr>
          <p:spPr>
            <a:xfrm>
              <a:off x="5343883" y="-48857"/>
              <a:ext cx="1358295" cy="204645"/>
            </a:xfrm>
            <a:prstGeom prst="rect">
              <a:avLst/>
            </a:prstGeom>
            <a:noFill/>
          </p:spPr>
          <p:txBody>
            <a:bodyPr wrap="square" lIns="0" tIns="0" rIns="0" bIns="0" rtlCol="0" anchor="b" anchorCtr="0">
              <a:spAutoFit/>
            </a:bodyPr>
            <a:lstStyle/>
            <a:p>
              <a:pPr algn="l">
                <a:lnSpc>
                  <a:spcPct val="100000"/>
                </a:lnSpc>
              </a:pPr>
              <a:r>
                <a:rPr kumimoji="1" lang="en-US" altLang="zh-CN" sz="800" dirty="0">
                  <a:solidFill>
                    <a:schemeClr val="tx1"/>
                  </a:solidFill>
                  <a:latin typeface="Arial" panose="020B0604020202020204" pitchFamily="34" charset="0"/>
                  <a:ea typeface="Microsoft YaHei" panose="020B0503020204020204" pitchFamily="34" charset="-122"/>
                  <a:cs typeface="Arial" panose="020B0604020202020204" pitchFamily="34" charset="0"/>
                </a:rPr>
                <a:t>Corporate Colors</a:t>
              </a:r>
              <a:endParaRPr kumimoji="1" lang="zh-CN" altLang="en-US" sz="800" dirty="0">
                <a:solidFill>
                  <a:schemeClr val="tx1"/>
                </a:solidFill>
                <a:latin typeface="Arial" panose="020B0604020202020204" pitchFamily="34" charset="0"/>
                <a:ea typeface="Microsoft YaHei" panose="020B0503020204020204" pitchFamily="34" charset="-122"/>
                <a:cs typeface="Arial" panose="020B0604020202020204" pitchFamily="34" charset="0"/>
              </a:endParaRPr>
            </a:p>
          </p:txBody>
        </p:sp>
        <p:sp>
          <p:nvSpPr>
            <p:cNvPr id="78" name="矩形 13">
              <a:extLst>
                <a:ext uri="{FF2B5EF4-FFF2-40B4-BE49-F238E27FC236}">
                  <a16:creationId xmlns:a16="http://schemas.microsoft.com/office/drawing/2014/main" id="{697139C8-6378-7346-AA26-3DE355486404}"/>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79" name="矩形 13">
              <a:extLst>
                <a:ext uri="{FF2B5EF4-FFF2-40B4-BE49-F238E27FC236}">
                  <a16:creationId xmlns:a16="http://schemas.microsoft.com/office/drawing/2014/main" id="{F79CD551-CACB-A749-9460-B80C1456F4E8}"/>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80" name="矩形 13">
              <a:extLst>
                <a:ext uri="{FF2B5EF4-FFF2-40B4-BE49-F238E27FC236}">
                  <a16:creationId xmlns:a16="http://schemas.microsoft.com/office/drawing/2014/main" id="{659202D4-1C13-564B-AD21-AF809769236B}"/>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81" name="矩形 13">
              <a:extLst>
                <a:ext uri="{FF2B5EF4-FFF2-40B4-BE49-F238E27FC236}">
                  <a16:creationId xmlns:a16="http://schemas.microsoft.com/office/drawing/2014/main" id="{1D14C75E-3EEE-FA4D-8DA3-70B2C56F286F}"/>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82" name="矩形 13">
              <a:extLst>
                <a:ext uri="{FF2B5EF4-FFF2-40B4-BE49-F238E27FC236}">
                  <a16:creationId xmlns:a16="http://schemas.microsoft.com/office/drawing/2014/main" id="{9844BDEE-1453-9A40-B91C-2C526D59737B}"/>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83" name="矩形 13">
              <a:extLst>
                <a:ext uri="{FF2B5EF4-FFF2-40B4-BE49-F238E27FC236}">
                  <a16:creationId xmlns:a16="http://schemas.microsoft.com/office/drawing/2014/main" id="{533D13E9-5244-8E4F-9513-C00748CDDDF9}"/>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84" name="矩形 13">
              <a:extLst>
                <a:ext uri="{FF2B5EF4-FFF2-40B4-BE49-F238E27FC236}">
                  <a16:creationId xmlns:a16="http://schemas.microsoft.com/office/drawing/2014/main" id="{4EBE9DBF-E87C-4F4D-BBB1-81632C549613}"/>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85" name="矩形 13">
              <a:extLst>
                <a:ext uri="{FF2B5EF4-FFF2-40B4-BE49-F238E27FC236}">
                  <a16:creationId xmlns:a16="http://schemas.microsoft.com/office/drawing/2014/main" id="{422FC2B2-7928-F442-949E-D722F3DC9D01}"/>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86" name="矩形 13">
              <a:extLst>
                <a:ext uri="{FF2B5EF4-FFF2-40B4-BE49-F238E27FC236}">
                  <a16:creationId xmlns:a16="http://schemas.microsoft.com/office/drawing/2014/main" id="{5F38502B-99C0-4640-9E8D-7247A3238E22}"/>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87" name="矩形 13">
              <a:extLst>
                <a:ext uri="{FF2B5EF4-FFF2-40B4-BE49-F238E27FC236}">
                  <a16:creationId xmlns:a16="http://schemas.microsoft.com/office/drawing/2014/main" id="{1399EB62-5216-324F-B66C-AD6ED0004D51}"/>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88" name="矩形 13">
              <a:extLst>
                <a:ext uri="{FF2B5EF4-FFF2-40B4-BE49-F238E27FC236}">
                  <a16:creationId xmlns:a16="http://schemas.microsoft.com/office/drawing/2014/main" id="{DEDE780A-8050-FD48-B661-39532349131D}"/>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89" name="矩形 13">
              <a:extLst>
                <a:ext uri="{FF2B5EF4-FFF2-40B4-BE49-F238E27FC236}">
                  <a16:creationId xmlns:a16="http://schemas.microsoft.com/office/drawing/2014/main" id="{9BDB304C-5E40-9647-A3EF-75D9BFFB7E5B}"/>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90" name="矩形 13">
              <a:extLst>
                <a:ext uri="{FF2B5EF4-FFF2-40B4-BE49-F238E27FC236}">
                  <a16:creationId xmlns:a16="http://schemas.microsoft.com/office/drawing/2014/main" id="{EC3A6DD7-CCD1-0C4F-B8D4-3D01C9FFC289}"/>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91" name="矩形 13">
              <a:extLst>
                <a:ext uri="{FF2B5EF4-FFF2-40B4-BE49-F238E27FC236}">
                  <a16:creationId xmlns:a16="http://schemas.microsoft.com/office/drawing/2014/main" id="{FC3F3193-22C2-A847-A957-DFCCDA9D1D88}"/>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92" name="矩形 13">
              <a:extLst>
                <a:ext uri="{FF2B5EF4-FFF2-40B4-BE49-F238E27FC236}">
                  <a16:creationId xmlns:a16="http://schemas.microsoft.com/office/drawing/2014/main" id="{851DFAF5-0D1C-C64A-87B5-B0C9497BA3EB}"/>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93" name="矩形 13">
              <a:extLst>
                <a:ext uri="{FF2B5EF4-FFF2-40B4-BE49-F238E27FC236}">
                  <a16:creationId xmlns:a16="http://schemas.microsoft.com/office/drawing/2014/main" id="{57EB9D15-6C1C-8340-A5D0-43B865B5951C}"/>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94" name="矩形 13">
              <a:extLst>
                <a:ext uri="{FF2B5EF4-FFF2-40B4-BE49-F238E27FC236}">
                  <a16:creationId xmlns:a16="http://schemas.microsoft.com/office/drawing/2014/main" id="{2B29D96D-3B3D-B944-92CB-FE0973E33810}"/>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95" name="矩形 13">
              <a:extLst>
                <a:ext uri="{FF2B5EF4-FFF2-40B4-BE49-F238E27FC236}">
                  <a16:creationId xmlns:a16="http://schemas.microsoft.com/office/drawing/2014/main" id="{35D234AC-C1A2-7248-94C0-BB95C4DFE743}"/>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96" name="矩形 13">
              <a:extLst>
                <a:ext uri="{FF2B5EF4-FFF2-40B4-BE49-F238E27FC236}">
                  <a16:creationId xmlns:a16="http://schemas.microsoft.com/office/drawing/2014/main" id="{2C241EB7-09A9-7E40-9241-F2D47E53E1FF}"/>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97" name="矩形 13">
              <a:extLst>
                <a:ext uri="{FF2B5EF4-FFF2-40B4-BE49-F238E27FC236}">
                  <a16:creationId xmlns:a16="http://schemas.microsoft.com/office/drawing/2014/main" id="{63833C81-CC87-004C-AE5E-CB387B992636}"/>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98" name="矩形 13">
              <a:extLst>
                <a:ext uri="{FF2B5EF4-FFF2-40B4-BE49-F238E27FC236}">
                  <a16:creationId xmlns:a16="http://schemas.microsoft.com/office/drawing/2014/main" id="{77A96C4C-F3F3-484A-95BE-7E52C33A2FE2}"/>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99" name="矩形 13">
              <a:extLst>
                <a:ext uri="{FF2B5EF4-FFF2-40B4-BE49-F238E27FC236}">
                  <a16:creationId xmlns:a16="http://schemas.microsoft.com/office/drawing/2014/main" id="{66F0E6F8-F4D3-1B44-BB6D-F328A6CEA0C9}"/>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100" name="矩形 13">
              <a:extLst>
                <a:ext uri="{FF2B5EF4-FFF2-40B4-BE49-F238E27FC236}">
                  <a16:creationId xmlns:a16="http://schemas.microsoft.com/office/drawing/2014/main" id="{EEFEFB0D-48AF-8147-BDEB-B01E99ED82A7}"/>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190/233/238</a:t>
              </a:r>
            </a:p>
          </p:txBody>
        </p:sp>
        <p:sp>
          <p:nvSpPr>
            <p:cNvPr id="101" name="矩形 13">
              <a:extLst>
                <a:ext uri="{FF2B5EF4-FFF2-40B4-BE49-F238E27FC236}">
                  <a16:creationId xmlns:a16="http://schemas.microsoft.com/office/drawing/2014/main" id="{3F7C47B0-D4EF-7047-9B96-1169C593055C}"/>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102" name="矩形 13">
              <a:extLst>
                <a:ext uri="{FF2B5EF4-FFF2-40B4-BE49-F238E27FC236}">
                  <a16:creationId xmlns:a16="http://schemas.microsoft.com/office/drawing/2014/main" id="{26A0A468-A37D-824A-8DA2-0B437212E07E}"/>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103" name="矩形 13">
              <a:extLst>
                <a:ext uri="{FF2B5EF4-FFF2-40B4-BE49-F238E27FC236}">
                  <a16:creationId xmlns:a16="http://schemas.microsoft.com/office/drawing/2014/main" id="{B0E79B3A-2E5F-ED4F-AA3D-00B685B18CA9}"/>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0/0/0</a:t>
              </a:r>
            </a:p>
          </p:txBody>
        </p:sp>
        <p:sp>
          <p:nvSpPr>
            <p:cNvPr id="104" name="矩形 13">
              <a:extLst>
                <a:ext uri="{FF2B5EF4-FFF2-40B4-BE49-F238E27FC236}">
                  <a16:creationId xmlns:a16="http://schemas.microsoft.com/office/drawing/2014/main" id="{32D85E93-C860-B646-A67C-3D2FDCC07E8E}"/>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105" name="矩形 13">
              <a:extLst>
                <a:ext uri="{FF2B5EF4-FFF2-40B4-BE49-F238E27FC236}">
                  <a16:creationId xmlns:a16="http://schemas.microsoft.com/office/drawing/2014/main" id="{D9E271D3-C782-EA4B-B477-613B5CE7B0DA}"/>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06" name="矩形 13">
              <a:extLst>
                <a:ext uri="{FF2B5EF4-FFF2-40B4-BE49-F238E27FC236}">
                  <a16:creationId xmlns:a16="http://schemas.microsoft.com/office/drawing/2014/main" id="{3F3501FC-1CA1-714F-BF48-934C859FA443}"/>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07" name="矩形 13">
              <a:extLst>
                <a:ext uri="{FF2B5EF4-FFF2-40B4-BE49-F238E27FC236}">
                  <a16:creationId xmlns:a16="http://schemas.microsoft.com/office/drawing/2014/main" id="{55D4E001-16C8-3749-9816-95BDA789806E}"/>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08" name="矩形 13">
              <a:extLst>
                <a:ext uri="{FF2B5EF4-FFF2-40B4-BE49-F238E27FC236}">
                  <a16:creationId xmlns:a16="http://schemas.microsoft.com/office/drawing/2014/main" id="{77AD797E-A6D4-8148-B9A9-59A0D242F0FA}"/>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99056531"/>
      </p:ext>
    </p:extLst>
  </p:cSld>
  <p:clrMap bg1="lt1" tx1="dk1" bg2="lt2" tx2="dk2" accent1="accent1" accent2="accent2" accent3="accent3" accent4="accent4" accent5="accent5" accent6="accent6" hlink="hlink" folHlink="folHlink"/>
  <p:sldLayoutIdLst>
    <p:sldLayoutId id="2147483891" r:id="rId1"/>
  </p:sldLayoutIdLst>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ACD1975-F435-0C43-9931-DC58CEAFFC6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350" y="5239240"/>
            <a:ext cx="1875600" cy="405914"/>
          </a:xfrm>
          <a:prstGeom prst="rect">
            <a:avLst/>
          </a:prstGeom>
        </p:spPr>
      </p:pic>
      <p:sp>
        <p:nvSpPr>
          <p:cNvPr id="2"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7144" y="1474840"/>
            <a:ext cx="3984232" cy="2816080"/>
          </a:xfrm>
          <a:prstGeom prst="rect">
            <a:avLst/>
          </a:prstGeom>
          <a:noFill/>
        </p:spPr>
        <p:txBody>
          <a:bodyPr vert="horz" lIns="91440" tIns="45720" rIns="91440" bIns="45720" rtlCol="0" anchor="t">
            <a:normAutofit/>
          </a:bodyPr>
          <a:lstStyle/>
          <a:p>
            <a:r>
              <a:rPr lang="en-US" dirty="0"/>
              <a:t>Click to edit Master title style</a:t>
            </a:r>
          </a:p>
        </p:txBody>
      </p:sp>
      <p:sp>
        <p:nvSpPr>
          <p:cNvPr id="6" name="Text Placeholder 1">
            <a:extLst>
              <a:ext uri="{FF2B5EF4-FFF2-40B4-BE49-F238E27FC236}">
                <a16:creationId xmlns:a16="http://schemas.microsoft.com/office/drawing/2014/main" id="{A24FF637-3127-064E-84EE-A0C7EB5BEE96}"/>
              </a:ext>
            </a:extLst>
          </p:cNvPr>
          <p:cNvSpPr txBox="1">
            <a:spLocks/>
          </p:cNvSpPr>
          <p:nvPr userDrawn="1"/>
        </p:nvSpPr>
        <p:spPr>
          <a:xfrm>
            <a:off x="7979357" y="2343267"/>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Copyright©2018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br>
              <a:rPr kumimoji="1" lang="en-US" altLang="zh-CN" sz="779" dirty="0">
                <a:solidFill>
                  <a:srgbClr val="1D1D1B"/>
                </a:solidFill>
                <a:latin typeface="+mn-lt"/>
              </a:rPr>
            </a:b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9" name="Subtitle 6">
            <a:extLst>
              <a:ext uri="{FF2B5EF4-FFF2-40B4-BE49-F238E27FC236}">
                <a16:creationId xmlns:a16="http://schemas.microsoft.com/office/drawing/2014/main" id="{FBF16AD5-9EBA-8547-984B-E4E106BBD6C0}"/>
              </a:ext>
            </a:extLst>
          </p:cNvPr>
          <p:cNvSpPr txBox="1">
            <a:spLocks/>
          </p:cNvSpPr>
          <p:nvPr userDrawn="1"/>
        </p:nvSpPr>
        <p:spPr>
          <a:xfrm>
            <a:off x="7977672" y="1654431"/>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spTree>
    <p:extLst>
      <p:ext uri="{BB962C8B-B14F-4D97-AF65-F5344CB8AC3E}">
        <p14:creationId xmlns:p14="http://schemas.microsoft.com/office/powerpoint/2010/main" val="2848406896"/>
      </p:ext>
    </p:extLst>
  </p:cSld>
  <p:clrMap bg1="lt1" tx1="dk1" bg2="lt2" tx2="dk2" accent1="accent1" accent2="accent2" accent3="accent3" accent4="accent4" accent5="accent5" accent6="accent6" hlink="hlink" folHlink="folHlink"/>
  <p:sldLayoutIdLst>
    <p:sldLayoutId id="2147483686" r:id="rId1"/>
  </p:sldLayoutIdLst>
  <p:hf hdr="0" ftr="0" dt="0"/>
  <p:txStyles>
    <p:titleStyle>
      <a:lvl1pPr algn="l" defTabSz="1187798" rtl="0" eaLnBrk="1" latinLnBrk="0" hangingPunct="1">
        <a:lnSpc>
          <a:spcPct val="90000"/>
        </a:lnSpc>
        <a:spcBef>
          <a:spcPct val="0"/>
        </a:spcBef>
        <a:buNone/>
        <a:defRPr sz="5000" b="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p:titleStyle>
    <p:bodyStyle>
      <a:lvl1pPr marL="0" indent="0" algn="l" defTabSz="1187798" rtl="0" eaLnBrk="1" latinLnBrk="0" hangingPunct="1">
        <a:lnSpc>
          <a:spcPct val="90000"/>
        </a:lnSpc>
        <a:spcBef>
          <a:spcPts val="1299"/>
        </a:spcBef>
        <a:buFont typeface="Arial" panose="020B0604020202020204" pitchFamily="34" charset="0"/>
        <a:buNone/>
        <a:defRPr sz="1819" kern="1200">
          <a:solidFill>
            <a:srgbClr val="FFFFFF"/>
          </a:solidFill>
          <a:latin typeface="Microsoft YaHei" panose="020B0503020204020204" pitchFamily="34" charset="-122"/>
          <a:ea typeface="Microsoft YaHei" panose="020B0503020204020204" pitchFamily="34" charset="-122"/>
          <a:cs typeface="+mn-cs"/>
        </a:defRPr>
      </a:lvl1pPr>
      <a:lvl2pPr marL="593900" indent="0" algn="l" defTabSz="1187798" rtl="0" eaLnBrk="1" latinLnBrk="0" hangingPunct="1">
        <a:lnSpc>
          <a:spcPct val="90000"/>
        </a:lnSpc>
        <a:spcBef>
          <a:spcPts val="650"/>
        </a:spcBef>
        <a:buFont typeface="Arial" panose="020B0604020202020204" pitchFamily="34" charset="0"/>
        <a:buNone/>
        <a:defRPr sz="3118" kern="1200">
          <a:solidFill>
            <a:schemeClr val="tx1"/>
          </a:solidFill>
          <a:latin typeface="+mn-lt"/>
          <a:ea typeface="+mn-ea"/>
          <a:cs typeface="+mn-cs"/>
        </a:defRPr>
      </a:lvl2pPr>
      <a:lvl3pPr marL="1187798" indent="0" algn="l"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3pPr>
      <a:lvl4pPr marL="1781699"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4pPr>
      <a:lvl5pPr marL="2375598"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hyperlink" Target="mailto:6.58Mbps@5.5dBm" TargetMode="External"/><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副标题 7"/>
          <p:cNvSpPr>
            <a:spLocks noGrp="1"/>
          </p:cNvSpPr>
          <p:nvPr>
            <p:ph type="subTitle" idx="1"/>
          </p:nvPr>
        </p:nvSpPr>
        <p:spPr>
          <a:xfrm>
            <a:off x="947957" y="2374837"/>
            <a:ext cx="8766494" cy="813866"/>
          </a:xfrm>
        </p:spPr>
        <p:txBody>
          <a:bodyPr>
            <a:noAutofit/>
          </a:bodyPr>
          <a:lstStyle/>
          <a:p>
            <a:pPr algn="ctr"/>
            <a:r>
              <a:rPr lang="en-US" altLang="zh-CN" b="1" dirty="0">
                <a:solidFill>
                  <a:srgbClr val="C00000"/>
                </a:solidFill>
                <a:latin typeface="微软雅黑" panose="020B0503020204020204" pitchFamily="34" charset="-122"/>
                <a:ea typeface="微软雅黑" panose="020B0503020204020204" pitchFamily="34" charset="-122"/>
              </a:rPr>
              <a:t>Discussion on introduction Power Class 8 (PC8) for FR2</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5" name="Rectangle 4">
            <a:extLst>
              <a:ext uri="{FF2B5EF4-FFF2-40B4-BE49-F238E27FC236}">
                <a16:creationId xmlns:a16="http://schemas.microsoft.com/office/drawing/2014/main" id="{A7F551C8-EB17-4495-A856-E0DA67225D29}"/>
              </a:ext>
            </a:extLst>
          </p:cNvPr>
          <p:cNvSpPr/>
          <p:nvPr/>
        </p:nvSpPr>
        <p:spPr>
          <a:xfrm>
            <a:off x="388767" y="217357"/>
            <a:ext cx="11580812" cy="1169551"/>
          </a:xfrm>
          <a:prstGeom prst="rect">
            <a:avLst/>
          </a:prstGeom>
        </p:spPr>
        <p:txBody>
          <a:bodyPr wrap="square">
            <a:spAutoFit/>
          </a:bodyPr>
          <a:lstStyle/>
          <a:p>
            <a:r>
              <a:rPr lang="en-US" altLang="zh-CN" sz="1400" b="1" dirty="0">
                <a:latin typeface="微软雅黑" panose="020B0503020204020204" pitchFamily="34" charset="-122"/>
                <a:ea typeface="微软雅黑" panose="020B0503020204020204" pitchFamily="34" charset="-122"/>
              </a:rPr>
              <a:t>3GPP TSG-RAN WG#4 #114</a:t>
            </a:r>
            <a:r>
              <a:rPr lang="en-GB" altLang="zh-CN" sz="1400" b="1" dirty="0">
                <a:latin typeface="微软雅黑" panose="020B0503020204020204" pitchFamily="34" charset="-122"/>
                <a:ea typeface="微软雅黑" panose="020B0503020204020204" pitchFamily="34" charset="-122"/>
              </a:rPr>
              <a:t>						            			 </a:t>
            </a:r>
            <a:r>
              <a:rPr lang="en-US" altLang="zh-CN" sz="1400" b="1" dirty="0">
                <a:latin typeface="微软雅黑" panose="020B0503020204020204" pitchFamily="34" charset="-122"/>
                <a:ea typeface="微软雅黑" panose="020B0503020204020204" pitchFamily="34" charset="-122"/>
              </a:rPr>
              <a:t>R4-2501551</a:t>
            </a:r>
            <a:endParaRPr lang="zh-CN" altLang="zh-CN" sz="1400" dirty="0">
              <a:latin typeface="微软雅黑" panose="020B0503020204020204" pitchFamily="34" charset="-122"/>
              <a:ea typeface="微软雅黑" panose="020B0503020204020204" pitchFamily="34" charset="-122"/>
            </a:endParaRPr>
          </a:p>
          <a:p>
            <a:r>
              <a:rPr lang="en-US" altLang="zh-CN" sz="1400" b="1" dirty="0">
                <a:latin typeface="微软雅黑" panose="020B0503020204020204" pitchFamily="34" charset="-122"/>
                <a:ea typeface="微软雅黑" panose="020B0503020204020204" pitchFamily="34" charset="-122"/>
              </a:rPr>
              <a:t>Athens, Greece, 17 – 21 Feb., 2025</a:t>
            </a:r>
          </a:p>
          <a:p>
            <a:r>
              <a:rPr lang="en-GB" altLang="zh-CN" sz="1400" b="1" dirty="0">
                <a:latin typeface="微软雅黑" panose="020B0503020204020204" pitchFamily="34" charset="-122"/>
                <a:ea typeface="微软雅黑" panose="020B0503020204020204" pitchFamily="34" charset="-122"/>
              </a:rPr>
              <a:t>Agenda Item: 5.1.1</a:t>
            </a:r>
          </a:p>
          <a:p>
            <a:r>
              <a:rPr lang="en-GB" altLang="zh-CN" sz="1400" b="1" dirty="0">
                <a:latin typeface="微软雅黑" panose="020B0503020204020204" pitchFamily="34" charset="-122"/>
                <a:ea typeface="微软雅黑" panose="020B0503020204020204" pitchFamily="34" charset="-122"/>
              </a:rPr>
              <a:t>Document for: Decision</a:t>
            </a:r>
            <a:endParaRPr lang="zh-CN" altLang="en-US" sz="1400" dirty="0">
              <a:latin typeface="微软雅黑" panose="020B0503020204020204" pitchFamily="34" charset="-122"/>
              <a:ea typeface="微软雅黑" panose="020B0503020204020204" pitchFamily="34" charset="-122"/>
            </a:endParaRPr>
          </a:p>
          <a:p>
            <a:endParaRPr lang="zh-CN" altLang="en-US" sz="1400" dirty="0">
              <a:latin typeface="微软雅黑" panose="020B0503020204020204" pitchFamily="34" charset="-122"/>
              <a:ea typeface="微软雅黑" panose="020B0503020204020204" pitchFamily="34" charset="-122"/>
            </a:endParaRPr>
          </a:p>
        </p:txBody>
      </p:sp>
      <p:sp>
        <p:nvSpPr>
          <p:cNvPr id="10" name="文本占位符 4">
            <a:extLst>
              <a:ext uri="{FF2B5EF4-FFF2-40B4-BE49-F238E27FC236}">
                <a16:creationId xmlns:a16="http://schemas.microsoft.com/office/drawing/2014/main" id="{073D7B95-0CE9-4663-B107-1896380AF1C3}"/>
              </a:ext>
            </a:extLst>
          </p:cNvPr>
          <p:cNvSpPr txBox="1">
            <a:spLocks/>
          </p:cNvSpPr>
          <p:nvPr/>
        </p:nvSpPr>
        <p:spPr>
          <a:xfrm>
            <a:off x="1110429" y="3753188"/>
            <a:ext cx="10315375" cy="643926"/>
          </a:xfrm>
          <a:prstGeom prst="rect">
            <a:avLst/>
          </a:prstGeom>
        </p:spPr>
        <p:txBody>
          <a:bodyPr lIns="0" tIns="0" rIns="0" bIns="0"/>
          <a:lstStyle>
            <a:lvl1pPr marL="0" indent="0" algn="l" defTabSz="914400" rtl="0" eaLnBrk="1" latinLnBrk="0" hangingPunct="1">
              <a:lnSpc>
                <a:spcPct val="100000"/>
              </a:lnSpc>
              <a:spcBef>
                <a:spcPts val="0"/>
              </a:spcBef>
              <a:buFontTx/>
              <a:buNone/>
              <a:defRPr sz="140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140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1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14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800" dirty="0">
                <a:latin typeface="微软雅黑" panose="020B0503020204020204" pitchFamily="34" charset="-122"/>
                <a:ea typeface="微软雅黑" panose="020B0503020204020204" pitchFamily="34" charset="-122"/>
              </a:rPr>
              <a:t>Huawei, HiSilicon, CTC,</a:t>
            </a:r>
            <a:r>
              <a:rPr lang="zh-CN" altLang="en-US" sz="1800" dirty="0">
                <a:latin typeface="微软雅黑" panose="020B0503020204020204" pitchFamily="34" charset="-122"/>
                <a:ea typeface="微软雅黑" panose="020B0503020204020204" pitchFamily="34" charset="-122"/>
              </a:rPr>
              <a:t> </a:t>
            </a:r>
            <a:r>
              <a:rPr lang="en-US" altLang="zh-CN" sz="1800" dirty="0">
                <a:latin typeface="微软雅黑" panose="020B0503020204020204" pitchFamily="34" charset="-122"/>
                <a:ea typeface="微软雅黑" panose="020B0503020204020204" pitchFamily="34" charset="-122"/>
              </a:rPr>
              <a:t>CEPRI, OPPO, vivo, Xiaomi, CATT, </a:t>
            </a:r>
            <a:r>
              <a:rPr lang="en-US" altLang="zh-CN" sz="1800" dirty="0" err="1">
                <a:latin typeface="微软雅黑" panose="020B0503020204020204" pitchFamily="34" charset="-122"/>
                <a:ea typeface="微软雅黑" panose="020B0503020204020204" pitchFamily="34" charset="-122"/>
              </a:rPr>
              <a:t>Spreadtrum</a:t>
            </a:r>
            <a:r>
              <a:rPr lang="en-US" altLang="zh-CN" sz="1800" dirty="0">
                <a:latin typeface="微软雅黑" panose="020B0503020204020204" pitchFamily="34" charset="-122"/>
                <a:ea typeface="微软雅黑" panose="020B0503020204020204" pitchFamily="34" charset="-122"/>
              </a:rPr>
              <a:t>, Google, Honor, TD Tech, </a:t>
            </a:r>
            <a:r>
              <a:rPr lang="en-US" altLang="zh-CN" sz="1800" dirty="0" err="1">
                <a:latin typeface="微软雅黑" panose="020B0503020204020204" pitchFamily="34" charset="-122"/>
                <a:ea typeface="微软雅黑" panose="020B0503020204020204" pitchFamily="34" charset="-122"/>
              </a:rPr>
              <a:t>StarPoint</a:t>
            </a:r>
            <a:r>
              <a:rPr lang="en-US" altLang="zh-CN" sz="1800" dirty="0">
                <a:latin typeface="微软雅黑" panose="020B0503020204020204" pitchFamily="34" charset="-122"/>
                <a:ea typeface="微软雅黑" panose="020B0503020204020204" pitchFamily="34" charset="-122"/>
              </a:rPr>
              <a:t>, SRTC</a:t>
            </a:r>
            <a:endParaRPr lang="zh-CN" altLang="en-US" sz="1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33636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1C54466E-8368-4EFC-95DF-833512A24454}"/>
              </a:ext>
            </a:extLst>
          </p:cNvPr>
          <p:cNvSpPr>
            <a:spLocks noGrp="1"/>
          </p:cNvSpPr>
          <p:nvPr>
            <p:ph type="subTitle" idx="1"/>
          </p:nvPr>
        </p:nvSpPr>
        <p:spPr>
          <a:xfrm>
            <a:off x="546409" y="151544"/>
            <a:ext cx="11340791" cy="568333"/>
          </a:xfrm>
        </p:spPr>
        <p:txBody>
          <a:bodyPr>
            <a:no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Background</a:t>
            </a:r>
          </a:p>
        </p:txBody>
      </p:sp>
      <p:sp>
        <p:nvSpPr>
          <p:cNvPr id="13" name="Content Placeholder 1">
            <a:extLst>
              <a:ext uri="{FF2B5EF4-FFF2-40B4-BE49-F238E27FC236}">
                <a16:creationId xmlns:a16="http://schemas.microsoft.com/office/drawing/2014/main" id="{07CF64B4-4CE7-4A80-9B3E-80913F264A90}"/>
              </a:ext>
            </a:extLst>
          </p:cNvPr>
          <p:cNvSpPr txBox="1">
            <a:spLocks/>
          </p:cNvSpPr>
          <p:nvPr/>
        </p:nvSpPr>
        <p:spPr>
          <a:xfrm>
            <a:off x="546409" y="805757"/>
            <a:ext cx="11340790" cy="5432137"/>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kern="1200" baseline="0">
                <a:solidFill>
                  <a:schemeClr val="tx1"/>
                </a:solidFill>
                <a:latin typeface="+mn-lt"/>
                <a:ea typeface="Microsoft YaHei" panose="020B0503020204020204" pitchFamily="34" charset="-122"/>
                <a:cs typeface="Arial" panose="020B0604020202020204" pitchFamily="34" charset="0"/>
              </a:defRPr>
            </a:lvl1pPr>
            <a:lvl2pPr marL="446501" marR="0" indent="-285750"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kern="1200" baseline="0">
                <a:solidFill>
                  <a:schemeClr val="tx1"/>
                </a:solidFill>
                <a:latin typeface="+mn-lt"/>
                <a:ea typeface="Microsoft YaHei" panose="020B0503020204020204" pitchFamily="34" charset="-122"/>
                <a:cs typeface="+mn-cs"/>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kern="1200" baseline="0">
                <a:solidFill>
                  <a:schemeClr val="tx1"/>
                </a:solidFill>
                <a:latin typeface="+mn-lt"/>
                <a:ea typeface="Microsoft YaHei" panose="020B0503020204020204" pitchFamily="34" charset="-122"/>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marL="247926" lvl="1" indent="-360000">
              <a:lnSpc>
                <a:spcPct val="150000"/>
              </a:lnSpc>
              <a:buClr>
                <a:srgbClr val="000000"/>
              </a:buClr>
              <a:buFont typeface="Wingdings" panose="05000000000000000000" pitchFamily="2" charset="2"/>
              <a:buChar char="p"/>
            </a:pPr>
            <a:r>
              <a:rPr lang="en-US" altLang="zh-CN" sz="1400" dirty="0">
                <a:latin typeface="微软雅黑" panose="020B0503020204020204" pitchFamily="34" charset="-122"/>
                <a:ea typeface="微软雅黑" panose="020B0503020204020204" pitchFamily="34" charset="-122"/>
                <a:cs typeface="Arial" panose="020B0604020202020204" pitchFamily="34" charset="0"/>
              </a:rPr>
              <a:t>RAN4#110bis ~ RAN4#112bis:</a:t>
            </a:r>
          </a:p>
          <a:p>
            <a:pPr marL="720000" lvl="2" indent="-360000">
              <a:lnSpc>
                <a:spcPct val="150000"/>
              </a:lnSpc>
              <a:buClr>
                <a:srgbClr val="000000"/>
              </a:buClr>
              <a:buFont typeface="Wingdings" panose="05000000000000000000" pitchFamily="2" charset="2"/>
              <a:buChar char="l"/>
            </a:pPr>
            <a:r>
              <a:rPr lang="en-US" altLang="zh-CN" sz="1200" dirty="0">
                <a:latin typeface="微软雅黑" panose="020B0503020204020204" pitchFamily="34" charset="-122"/>
                <a:ea typeface="微软雅黑" panose="020B0503020204020204" pitchFamily="34" charset="-122"/>
                <a:cs typeface="Arial" panose="020B0604020202020204" pitchFamily="34" charset="0"/>
              </a:rPr>
              <a:t>From RAN4#110bis April meeting to RAN4#112bis Oct meeting, 4 RAN4 meeting cycles with more than half years extensive discussion and evaluations [3], RAN4 reached agreements on introduction of FR2 PC8 in RAN4#112bis [4].</a:t>
            </a:r>
          </a:p>
          <a:p>
            <a:pPr marL="247926" lvl="1" indent="-360000">
              <a:lnSpc>
                <a:spcPct val="150000"/>
              </a:lnSpc>
              <a:buClr>
                <a:srgbClr val="000000"/>
              </a:buClr>
              <a:buFont typeface="Wingdings" panose="05000000000000000000" pitchFamily="2" charset="2"/>
              <a:buChar char="p"/>
            </a:pPr>
            <a:r>
              <a:rPr lang="en-US" altLang="zh-CN" sz="1400" dirty="0">
                <a:latin typeface="微软雅黑" panose="020B0503020204020204" pitchFamily="34" charset="-122"/>
                <a:ea typeface="微软雅黑" panose="020B0503020204020204" pitchFamily="34" charset="-122"/>
                <a:cs typeface="Arial" panose="020B0604020202020204" pitchFamily="34" charset="0"/>
              </a:rPr>
              <a:t>RAN4#113:</a:t>
            </a:r>
          </a:p>
          <a:p>
            <a:pPr marL="720000" lvl="2" indent="-360000">
              <a:lnSpc>
                <a:spcPct val="150000"/>
              </a:lnSpc>
              <a:buClr>
                <a:srgbClr val="000000"/>
              </a:buClr>
              <a:buFont typeface="Wingdings" panose="05000000000000000000" pitchFamily="2" charset="2"/>
              <a:buChar char="l"/>
            </a:pPr>
            <a:r>
              <a:rPr lang="en-US" altLang="zh-CN" sz="1200" dirty="0">
                <a:latin typeface="微软雅黑" panose="020B0503020204020204" pitchFamily="34" charset="-122"/>
                <a:ea typeface="微软雅黑" panose="020B0503020204020204" pitchFamily="34" charset="-122"/>
                <a:cs typeface="Arial" panose="020B0604020202020204" pitchFamily="34" charset="0"/>
              </a:rPr>
              <a:t>CRs [6~8] could not be agreed because some company proposed to reconsider the introduction of FR2 PC8 [10]</a:t>
            </a:r>
          </a:p>
          <a:p>
            <a:pPr marL="720000" lvl="2" indent="-360000">
              <a:lnSpc>
                <a:spcPct val="150000"/>
              </a:lnSpc>
              <a:buClr>
                <a:srgbClr val="000000"/>
              </a:buClr>
              <a:buFont typeface="Wingdings" panose="05000000000000000000" pitchFamily="2" charset="2"/>
              <a:buChar char="l"/>
            </a:pPr>
            <a:r>
              <a:rPr lang="en-US" altLang="zh-CN" sz="1200" dirty="0">
                <a:latin typeface="微软雅黑" panose="020B0503020204020204" pitchFamily="34" charset="-122"/>
                <a:ea typeface="微软雅黑" panose="020B0503020204020204" pitchFamily="34" charset="-122"/>
                <a:cs typeface="Arial" panose="020B0604020202020204" pitchFamily="34" charset="0"/>
              </a:rPr>
              <a:t>Several candidate compromise solutions are discussed, but no conclusion. Some company prefer to discuss it in RAN</a:t>
            </a:r>
          </a:p>
          <a:p>
            <a:pPr marL="247926" lvl="1" indent="-360000">
              <a:lnSpc>
                <a:spcPct val="150000"/>
              </a:lnSpc>
              <a:buClr>
                <a:srgbClr val="000000"/>
              </a:buClr>
              <a:buFont typeface="Wingdings" panose="05000000000000000000" pitchFamily="2" charset="2"/>
              <a:buChar char="p"/>
            </a:pPr>
            <a:r>
              <a:rPr lang="en-US" altLang="zh-CN" sz="1400" dirty="0">
                <a:latin typeface="微软雅黑" panose="020B0503020204020204" pitchFamily="34" charset="-122"/>
                <a:ea typeface="微软雅黑" panose="020B0503020204020204" pitchFamily="34" charset="-122"/>
                <a:cs typeface="Arial" panose="020B0604020202020204" pitchFamily="34" charset="0"/>
              </a:rPr>
              <a:t>RAN#106</a:t>
            </a:r>
          </a:p>
          <a:p>
            <a:pPr marL="720000" lvl="2" indent="-360000">
              <a:lnSpc>
                <a:spcPct val="150000"/>
              </a:lnSpc>
              <a:buClr>
                <a:srgbClr val="000000"/>
              </a:buClr>
              <a:buFont typeface="Wingdings" panose="05000000000000000000" pitchFamily="2" charset="2"/>
              <a:buChar char="l"/>
            </a:pPr>
            <a:r>
              <a:rPr lang="en-US" altLang="zh-CN" sz="1200" dirty="0">
                <a:latin typeface="微软雅黑" panose="020B0503020204020204" pitchFamily="34" charset="-122"/>
                <a:ea typeface="微软雅黑" panose="020B0503020204020204" pitchFamily="34" charset="-122"/>
                <a:cs typeface="Arial" panose="020B0604020202020204" pitchFamily="34" charset="0"/>
              </a:rPr>
              <a:t>RAN concluded that RAN4</a:t>
            </a:r>
            <a:r>
              <a:rPr lang="zh-CN" altLang="en-US" sz="1200" dirty="0">
                <a:latin typeface="微软雅黑" panose="020B0503020204020204" pitchFamily="34" charset="-122"/>
                <a:ea typeface="微软雅黑" panose="020B0503020204020204" pitchFamily="34" charset="-122"/>
                <a:cs typeface="Arial" panose="020B0604020202020204" pitchFamily="34" charset="0"/>
              </a:rPr>
              <a:t> </a:t>
            </a:r>
            <a:r>
              <a:rPr lang="en-US" altLang="zh-CN" sz="1200" dirty="0">
                <a:latin typeface="微软雅黑" panose="020B0503020204020204" pitchFamily="34" charset="-122"/>
                <a:ea typeface="微软雅黑" panose="020B0503020204020204" pitchFamily="34" charset="-122"/>
                <a:cs typeface="Arial" panose="020B0604020202020204" pitchFamily="34" charset="0"/>
              </a:rPr>
              <a:t>can</a:t>
            </a:r>
            <a:r>
              <a:rPr lang="zh-CN" altLang="en-US" sz="1200" dirty="0">
                <a:latin typeface="微软雅黑" panose="020B0503020204020204" pitchFamily="34" charset="-122"/>
                <a:ea typeface="微软雅黑" panose="020B0503020204020204" pitchFamily="34" charset="-122"/>
                <a:cs typeface="Arial" panose="020B0604020202020204" pitchFamily="34" charset="0"/>
              </a:rPr>
              <a:t> </a:t>
            </a:r>
            <a:r>
              <a:rPr lang="en-US" altLang="zh-CN" sz="1200" dirty="0">
                <a:latin typeface="微软雅黑" panose="020B0503020204020204" pitchFamily="34" charset="-122"/>
                <a:ea typeface="微软雅黑" panose="020B0503020204020204" pitchFamily="34" charset="-122"/>
                <a:cs typeface="Arial" panose="020B0604020202020204" pitchFamily="34" charset="0"/>
              </a:rPr>
              <a:t>continue</a:t>
            </a:r>
            <a:r>
              <a:rPr lang="zh-CN" altLang="en-US" sz="1200" dirty="0">
                <a:latin typeface="微软雅黑" panose="020B0503020204020204" pitchFamily="34" charset="-122"/>
                <a:ea typeface="微软雅黑" panose="020B0503020204020204" pitchFamily="34" charset="-122"/>
                <a:cs typeface="Arial" panose="020B0604020202020204" pitchFamily="34" charset="0"/>
              </a:rPr>
              <a:t> </a:t>
            </a:r>
            <a:r>
              <a:rPr lang="en-US" altLang="zh-CN" sz="1200" dirty="0">
                <a:latin typeface="微软雅黑" panose="020B0503020204020204" pitchFamily="34" charset="-122"/>
                <a:ea typeface="微软雅黑" panose="020B0503020204020204" pitchFamily="34" charset="-122"/>
                <a:cs typeface="Arial" panose="020B0604020202020204" pitchFamily="34" charset="0"/>
              </a:rPr>
              <a:t>the</a:t>
            </a:r>
            <a:r>
              <a:rPr lang="zh-CN" altLang="en-US" sz="1200" dirty="0">
                <a:latin typeface="微软雅黑" panose="020B0503020204020204" pitchFamily="34" charset="-122"/>
                <a:ea typeface="微软雅黑" panose="020B0503020204020204" pitchFamily="34" charset="-122"/>
                <a:cs typeface="Arial" panose="020B0604020202020204" pitchFamily="34" charset="0"/>
              </a:rPr>
              <a:t> </a:t>
            </a:r>
            <a:r>
              <a:rPr lang="en-US" altLang="zh-CN" sz="1200" dirty="0">
                <a:latin typeface="微软雅黑" panose="020B0503020204020204" pitchFamily="34" charset="-122"/>
                <a:ea typeface="微软雅黑" panose="020B0503020204020204" pitchFamily="34" charset="-122"/>
                <a:cs typeface="Arial" panose="020B0604020202020204" pitchFamily="34" charset="0"/>
              </a:rPr>
              <a:t>discussion on FR2 PC8</a:t>
            </a:r>
          </a:p>
          <a:p>
            <a:pPr marL="360000" lvl="1" indent="-360000">
              <a:lnSpc>
                <a:spcPct val="150000"/>
              </a:lnSpc>
              <a:buClr>
                <a:srgbClr val="000000"/>
              </a:buClr>
              <a:buFont typeface="Wingdings" panose="05000000000000000000" pitchFamily="2" charset="2"/>
              <a:buChar char="p"/>
            </a:pPr>
            <a:r>
              <a:rPr lang="en-US" altLang="zh-CN" sz="1400" dirty="0">
                <a:latin typeface="微软雅黑" panose="020B0503020204020204" pitchFamily="34" charset="-122"/>
                <a:ea typeface="微软雅黑" panose="020B0503020204020204" pitchFamily="34" charset="-122"/>
                <a:cs typeface="Arial" panose="020B0604020202020204" pitchFamily="34" charset="0"/>
              </a:rPr>
              <a:t>Urgency: </a:t>
            </a:r>
            <a:r>
              <a:rPr lang="en-US" altLang="zh-CN" sz="1200" dirty="0">
                <a:latin typeface="微软雅黑" panose="020B0503020204020204" pitchFamily="34" charset="-122"/>
                <a:ea typeface="微软雅黑" panose="020B0503020204020204" pitchFamily="34" charset="-122"/>
                <a:cs typeface="Arial" panose="020B0604020202020204" pitchFamily="34" charset="0"/>
              </a:rPr>
              <a:t>Our original motivation is in order to turn the following situation around in FR2</a:t>
            </a:r>
          </a:p>
          <a:p>
            <a:pPr marL="900000" lvl="2" indent="-360000">
              <a:lnSpc>
                <a:spcPct val="150000"/>
              </a:lnSpc>
              <a:buClr>
                <a:srgbClr val="000000"/>
              </a:buClr>
              <a:buFont typeface="Wingdings" panose="05000000000000000000" pitchFamily="2" charset="2"/>
              <a:buChar char="l"/>
            </a:pPr>
            <a:r>
              <a:rPr lang="en-US" altLang="zh-CN" sz="1200" dirty="0">
                <a:latin typeface="微软雅黑" panose="020B0503020204020204" pitchFamily="34" charset="-122"/>
                <a:ea typeface="微软雅黑" panose="020B0503020204020204" pitchFamily="34" charset="-122"/>
                <a:cs typeface="Arial" panose="020B0604020202020204" pitchFamily="34" charset="0"/>
              </a:rPr>
              <a:t>The FR2 deployment would be limited at least in some countries, even if FR2 has been introduced at the beginning of 5G. In our view, at least one of the root causes would be the number of UEs supporting FR2 is less that would come from the fact that relatively higher cost and more huge power consumption than FR1. The situation stays even in the late of 5G.  Hence, without taking any measures, the situation would stay. </a:t>
            </a:r>
          </a:p>
          <a:p>
            <a:pPr marL="900000" lvl="2" indent="-360000">
              <a:lnSpc>
                <a:spcPct val="150000"/>
              </a:lnSpc>
              <a:buClr>
                <a:srgbClr val="000000"/>
              </a:buClr>
              <a:buFont typeface="Wingdings" panose="05000000000000000000" pitchFamily="2" charset="2"/>
              <a:buChar char="l"/>
            </a:pPr>
            <a:r>
              <a:rPr lang="en-US" altLang="zh-CN" sz="1200" dirty="0">
                <a:latin typeface="微软雅黑" panose="020B0503020204020204" pitchFamily="34" charset="-122"/>
                <a:ea typeface="微软雅黑" panose="020B0503020204020204" pitchFamily="34" charset="-122"/>
                <a:cs typeface="Arial" panose="020B0604020202020204" pitchFamily="34" charset="0"/>
              </a:rPr>
              <a:t>Thus, we believe that it is worth taking a measure to enable more UEs specifically in low and middle-end UEs to support FR2 as early as possible in the late 5G stage. </a:t>
            </a:r>
          </a:p>
          <a:p>
            <a:pPr marL="900000" lvl="2" indent="-360000">
              <a:lnSpc>
                <a:spcPct val="150000"/>
              </a:lnSpc>
              <a:buClr>
                <a:srgbClr val="000000"/>
              </a:buClr>
              <a:buFont typeface="Wingdings" panose="05000000000000000000" pitchFamily="2" charset="2"/>
              <a:buChar char="l"/>
            </a:pPr>
            <a:r>
              <a:rPr lang="en-US" altLang="zh-CN" sz="1200" dirty="0">
                <a:latin typeface="微软雅黑" panose="020B0503020204020204" pitchFamily="34" charset="-122"/>
                <a:ea typeface="微软雅黑" panose="020B0503020204020204" pitchFamily="34" charset="-122"/>
                <a:cs typeface="Arial" panose="020B0604020202020204" pitchFamily="34" charset="0"/>
              </a:rPr>
              <a:t>The low and middle-end UEs are complementary to high-end UE with simplified RF architecture for power consumption and cost saving. Diversify terminal types in the markets is beneficial to promote the FR2 industry development.</a:t>
            </a:r>
          </a:p>
        </p:txBody>
      </p:sp>
    </p:spTree>
    <p:extLst>
      <p:ext uri="{BB962C8B-B14F-4D97-AF65-F5344CB8AC3E}">
        <p14:creationId xmlns:p14="http://schemas.microsoft.com/office/powerpoint/2010/main" val="25090581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1C54466E-8368-4EFC-95DF-833512A24454}"/>
              </a:ext>
            </a:extLst>
          </p:cNvPr>
          <p:cNvSpPr>
            <a:spLocks noGrp="1"/>
          </p:cNvSpPr>
          <p:nvPr>
            <p:ph type="subTitle" idx="1"/>
          </p:nvPr>
        </p:nvSpPr>
        <p:spPr>
          <a:xfrm>
            <a:off x="546409" y="151544"/>
            <a:ext cx="11332823" cy="568333"/>
          </a:xfrm>
        </p:spPr>
        <p:txBody>
          <a:bodyPr>
            <a:no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Analysis of FR2 Power Class 8 – cost and power consumption</a:t>
            </a:r>
          </a:p>
        </p:txBody>
      </p:sp>
      <p:sp>
        <p:nvSpPr>
          <p:cNvPr id="8" name="文本框 7">
            <a:extLst>
              <a:ext uri="{FF2B5EF4-FFF2-40B4-BE49-F238E27FC236}">
                <a16:creationId xmlns:a16="http://schemas.microsoft.com/office/drawing/2014/main" id="{21E7CAA8-352B-45D0-9663-A4F73C1E3513}"/>
              </a:ext>
            </a:extLst>
          </p:cNvPr>
          <p:cNvSpPr txBox="1"/>
          <p:nvPr/>
        </p:nvSpPr>
        <p:spPr>
          <a:xfrm>
            <a:off x="438025" y="847506"/>
            <a:ext cx="3408613" cy="561900"/>
          </a:xfrm>
          <a:prstGeom prst="rect">
            <a:avLst/>
          </a:prstGeom>
          <a:noFill/>
        </p:spPr>
        <p:txBody>
          <a:bodyPr wrap="square" lIns="0" tIns="0" rIns="0" bIns="0" rtlCol="0">
            <a:spAutoFit/>
          </a:bodyPr>
          <a:lstStyle/>
          <a:p>
            <a:pPr algn="ctr"/>
            <a:r>
              <a:rPr kumimoji="1" lang="en-US" altLang="zh-CN" sz="1000" b="1" dirty="0">
                <a:solidFill>
                  <a:srgbClr val="1D1D1A"/>
                </a:solidFill>
                <a:latin typeface="微软雅黑" panose="020B0503020204020204" pitchFamily="34" charset="-122"/>
                <a:ea typeface="微软雅黑" panose="020B0503020204020204" pitchFamily="34" charset="-122"/>
                <a:cs typeface="Arial" panose="020B0604020202020204" pitchFamily="34" charset="0"/>
              </a:rPr>
              <a:t>FR2 power class 3 (FR2 PC3): typical RF architecture</a:t>
            </a:r>
          </a:p>
          <a:p>
            <a:pPr algn="ctr"/>
            <a:r>
              <a:rPr kumimoji="1" lang="en-US" altLang="zh-CN" sz="1000" dirty="0">
                <a:solidFill>
                  <a:srgbClr val="1D1D1A"/>
                </a:solidFill>
                <a:latin typeface="微软雅黑" panose="020B0503020204020204" pitchFamily="34" charset="-122"/>
                <a:ea typeface="微软雅黑" panose="020B0503020204020204" pitchFamily="34" charset="-122"/>
                <a:cs typeface="Arial" panose="020B0604020202020204" pitchFamily="34" charset="0"/>
              </a:rPr>
              <a:t>Typical</a:t>
            </a:r>
            <a:r>
              <a:rPr kumimoji="1" lang="zh-CN" altLang="en-US" sz="1000" dirty="0">
                <a:solidFill>
                  <a:srgbClr val="1D1D1A"/>
                </a:solidFill>
                <a:latin typeface="微软雅黑" panose="020B0503020204020204" pitchFamily="34" charset="-122"/>
                <a:ea typeface="微软雅黑" panose="020B0503020204020204" pitchFamily="34" charset="-122"/>
                <a:cs typeface="Arial" panose="020B0604020202020204" pitchFamily="34" charset="0"/>
              </a:rPr>
              <a:t> </a:t>
            </a:r>
            <a:r>
              <a:rPr kumimoji="1" lang="en-US" altLang="zh-CN" sz="1000" dirty="0">
                <a:solidFill>
                  <a:srgbClr val="1D1D1A"/>
                </a:solidFill>
                <a:latin typeface="微软雅黑" panose="020B0503020204020204" pitchFamily="34" charset="-122"/>
                <a:ea typeface="微软雅黑" panose="020B0503020204020204" pitchFamily="34" charset="-122"/>
                <a:cs typeface="Arial" panose="020B0604020202020204" pitchFamily="34" charset="0"/>
              </a:rPr>
              <a:t>requirements:</a:t>
            </a:r>
            <a:r>
              <a:rPr kumimoji="1" lang="zh-CN" altLang="en-US" sz="1000" dirty="0">
                <a:solidFill>
                  <a:srgbClr val="1D1D1A"/>
                </a:solidFill>
                <a:latin typeface="微软雅黑" panose="020B0503020204020204" pitchFamily="34" charset="-122"/>
                <a:ea typeface="微软雅黑" panose="020B0503020204020204" pitchFamily="34" charset="-122"/>
                <a:cs typeface="Arial" panose="020B0604020202020204" pitchFamily="34" charset="0"/>
              </a:rPr>
              <a:t> </a:t>
            </a:r>
            <a:r>
              <a:rPr kumimoji="1" lang="en-US" altLang="zh-CN" sz="1000" dirty="0">
                <a:solidFill>
                  <a:srgbClr val="1D1D1A"/>
                </a:solidFill>
                <a:latin typeface="微软雅黑" panose="020B0503020204020204" pitchFamily="34" charset="-122"/>
                <a:ea typeface="微软雅黑" panose="020B0503020204020204" pitchFamily="34" charset="-122"/>
                <a:cs typeface="Arial" panose="020B0604020202020204" pitchFamily="34" charset="0"/>
              </a:rPr>
              <a:t>EIRP 22.4dBm, </a:t>
            </a:r>
          </a:p>
          <a:p>
            <a:pPr algn="ctr"/>
            <a:r>
              <a:rPr kumimoji="1" lang="en-US" altLang="zh-CN" sz="1000" dirty="0">
                <a:solidFill>
                  <a:srgbClr val="1D1D1A"/>
                </a:solidFill>
                <a:latin typeface="微软雅黑" panose="020B0503020204020204" pitchFamily="34" charset="-122"/>
                <a:ea typeface="微软雅黑" panose="020B0503020204020204" pitchFamily="34" charset="-122"/>
                <a:cs typeface="Arial" panose="020B0604020202020204" pitchFamily="34" charset="0"/>
              </a:rPr>
              <a:t>Spherical coverage (50%) 11.5dBm</a:t>
            </a:r>
            <a:endParaRPr kumimoji="1" lang="zh-CN" altLang="en-US" sz="1000" dirty="0">
              <a:solidFill>
                <a:srgbClr val="1D1D1A"/>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 name="文本框 8">
            <a:extLst>
              <a:ext uri="{FF2B5EF4-FFF2-40B4-BE49-F238E27FC236}">
                <a16:creationId xmlns:a16="http://schemas.microsoft.com/office/drawing/2014/main" id="{FB9C6545-D5F9-4651-BF4A-0627416D43C5}"/>
              </a:ext>
            </a:extLst>
          </p:cNvPr>
          <p:cNvSpPr txBox="1"/>
          <p:nvPr/>
        </p:nvSpPr>
        <p:spPr>
          <a:xfrm>
            <a:off x="438025" y="3717779"/>
            <a:ext cx="3081412" cy="923330"/>
          </a:xfrm>
          <a:prstGeom prst="rect">
            <a:avLst/>
          </a:prstGeom>
          <a:noFill/>
        </p:spPr>
        <p:txBody>
          <a:bodyPr wrap="square" lIns="0" tIns="0" rIns="0" bIns="0" rtlCol="0">
            <a:spAutoFit/>
          </a:bodyPr>
          <a:lstStyle/>
          <a:p>
            <a:pPr algn="l">
              <a:spcAft>
                <a:spcPts val="600"/>
              </a:spcAft>
            </a:pPr>
            <a:r>
              <a:rPr kumimoji="1" lang="en-US" altLang="zh-CN"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RF</a:t>
            </a:r>
            <a:r>
              <a:rPr kumimoji="1" lang="zh-CN" altLang="en-US"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 </a:t>
            </a:r>
            <a:r>
              <a:rPr kumimoji="1" lang="en-US" altLang="zh-CN"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chains</a:t>
            </a:r>
            <a:r>
              <a:rPr kumimoji="1" lang="zh-CN" altLang="en-US"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a:t>
            </a:r>
            <a:endParaRPr kumimoji="1" lang="en-US" altLang="zh-CN"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a:p>
            <a:pPr marL="171450" indent="-171450" algn="l">
              <a:spcAft>
                <a:spcPts val="600"/>
              </a:spcAft>
              <a:buFont typeface="Wingdings" panose="05000000000000000000" pitchFamily="2" charset="2"/>
              <a:buChar char="n"/>
            </a:pPr>
            <a:r>
              <a:rPr kumimoji="1" lang="en-US" altLang="zh-CN"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Two AIPs + IF (Intermediate frequency)</a:t>
            </a:r>
          </a:p>
          <a:p>
            <a:pPr marL="171450" indent="-171450" algn="l">
              <a:spcAft>
                <a:spcPts val="600"/>
              </a:spcAft>
              <a:buFont typeface="Wingdings" panose="05000000000000000000" pitchFamily="2" charset="2"/>
              <a:buChar char="n"/>
            </a:pPr>
            <a:r>
              <a:rPr kumimoji="1" lang="en-US" altLang="zh-CN"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FR2 UE selects one AIP(Panel) out of two, and for each AIP 8 RF analog chains work simultaneously for reception and transmission</a:t>
            </a:r>
            <a:endParaRPr kumimoji="1" lang="zh-CN" altLang="en-US"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 name="文本框 9">
            <a:extLst>
              <a:ext uri="{FF2B5EF4-FFF2-40B4-BE49-F238E27FC236}">
                <a16:creationId xmlns:a16="http://schemas.microsoft.com/office/drawing/2014/main" id="{67436FCB-45B4-4DCF-8A52-3F5E7A551DD3}"/>
              </a:ext>
            </a:extLst>
          </p:cNvPr>
          <p:cNvSpPr txBox="1"/>
          <p:nvPr/>
        </p:nvSpPr>
        <p:spPr>
          <a:xfrm>
            <a:off x="438025" y="4883755"/>
            <a:ext cx="3293667" cy="923330"/>
          </a:xfrm>
          <a:prstGeom prst="rect">
            <a:avLst/>
          </a:prstGeom>
          <a:noFill/>
        </p:spPr>
        <p:txBody>
          <a:bodyPr wrap="square" lIns="0" tIns="0" rIns="0" bIns="0" rtlCol="0">
            <a:spAutoFit/>
          </a:bodyPr>
          <a:lstStyle/>
          <a:p>
            <a:pPr algn="l">
              <a:spcAft>
                <a:spcPts val="600"/>
              </a:spcAft>
            </a:pPr>
            <a:r>
              <a:rPr kumimoji="1" lang="en-US" altLang="zh-CN"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Beam management (BM)</a:t>
            </a:r>
            <a:r>
              <a:rPr kumimoji="1" lang="zh-CN" altLang="en-US"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a:t>
            </a:r>
            <a:endParaRPr kumimoji="1" lang="en-US" altLang="zh-CN"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a:p>
            <a:pPr marL="171450" indent="-171450" algn="l">
              <a:spcAft>
                <a:spcPts val="600"/>
              </a:spcAft>
              <a:buFont typeface="Wingdings" panose="05000000000000000000" pitchFamily="2" charset="2"/>
              <a:buChar char="n"/>
            </a:pPr>
            <a:r>
              <a:rPr kumimoji="1" lang="en-US" altLang="zh-CN"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Multiple Rx beams supported, e.g.,</a:t>
            </a:r>
            <a:r>
              <a:rPr kumimoji="1" lang="zh-CN" altLang="en-US"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 </a:t>
            </a:r>
            <a:r>
              <a:rPr kumimoji="1" lang="en-US" altLang="zh-CN"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7 Rx beams/AIP </a:t>
            </a:r>
          </a:p>
          <a:p>
            <a:pPr marL="171450" indent="-171450" algn="l">
              <a:spcAft>
                <a:spcPts val="600"/>
              </a:spcAft>
              <a:buFont typeface="Wingdings" panose="05000000000000000000" pitchFamily="2" charset="2"/>
              <a:buChar char="n"/>
            </a:pPr>
            <a:r>
              <a:rPr kumimoji="1" lang="en-US" altLang="zh-CN"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Assuming BS has 16 SSB Tx beams</a:t>
            </a:r>
            <a:r>
              <a:rPr kumimoji="1" lang="zh-CN" altLang="en-US"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a:t>
            </a:r>
            <a:r>
              <a:rPr kumimoji="1" lang="en-US" altLang="zh-CN"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FR2 PC3 UE needs to do measurements for around 160 pairs of Tx-Rx beams for each beam management at least.</a:t>
            </a:r>
            <a:endParaRPr kumimoji="1" lang="zh-CN" altLang="en-US"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 name="矩形: 圆角 10">
            <a:extLst>
              <a:ext uri="{FF2B5EF4-FFF2-40B4-BE49-F238E27FC236}">
                <a16:creationId xmlns:a16="http://schemas.microsoft.com/office/drawing/2014/main" id="{044B0DB9-66B9-41A0-AD8F-AE7606D9889A}"/>
              </a:ext>
            </a:extLst>
          </p:cNvPr>
          <p:cNvSpPr/>
          <p:nvPr/>
        </p:nvSpPr>
        <p:spPr>
          <a:xfrm>
            <a:off x="248868" y="696446"/>
            <a:ext cx="3780000" cy="5593730"/>
          </a:xfrm>
          <a:prstGeom prst="roundRect">
            <a:avLst>
              <a:gd name="adj" fmla="val 4473"/>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A714D391-D1D6-4854-9BEF-9954237351FD}"/>
              </a:ext>
            </a:extLst>
          </p:cNvPr>
          <p:cNvSpPr txBox="1"/>
          <p:nvPr/>
        </p:nvSpPr>
        <p:spPr>
          <a:xfrm>
            <a:off x="8372254" y="847506"/>
            <a:ext cx="3506979" cy="615553"/>
          </a:xfrm>
          <a:prstGeom prst="rect">
            <a:avLst/>
          </a:prstGeom>
          <a:noFill/>
        </p:spPr>
        <p:txBody>
          <a:bodyPr wrap="square" lIns="0" tIns="0" rIns="0" bIns="0" rtlCol="0">
            <a:spAutoFit/>
          </a:bodyPr>
          <a:lstStyle/>
          <a:p>
            <a:r>
              <a:rPr kumimoji="1" lang="en-US" altLang="zh-CN" sz="1000" b="1" dirty="0">
                <a:solidFill>
                  <a:srgbClr val="1D1D1A"/>
                </a:solidFill>
                <a:latin typeface="微软雅黑" panose="020B0503020204020204" pitchFamily="34" charset="-122"/>
                <a:ea typeface="微软雅黑" panose="020B0503020204020204" pitchFamily="34" charset="-122"/>
                <a:cs typeface="Arial" panose="020B0604020202020204" pitchFamily="34" charset="0"/>
              </a:rPr>
              <a:t>Power consumption of FR2 PC3</a:t>
            </a:r>
          </a:p>
          <a:p>
            <a:pPr marL="171450" lvl="1" indent="-171450">
              <a:spcAft>
                <a:spcPts val="600"/>
              </a:spcAft>
              <a:buFont typeface="Wingdings" panose="05000000000000000000" pitchFamily="2" charset="2"/>
              <a:buChar char="n"/>
            </a:pPr>
            <a:r>
              <a:rPr kumimoji="1" lang="en-US" altLang="zh-CN"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Due to multiple analog RF chains and complex BM, power consumption of FR2 PC3 is 3~4 times of FR1, which further may lead to overheating issue</a:t>
            </a:r>
          </a:p>
        </p:txBody>
      </p:sp>
      <p:pic>
        <p:nvPicPr>
          <p:cNvPr id="13" name="图片 12">
            <a:extLst>
              <a:ext uri="{FF2B5EF4-FFF2-40B4-BE49-F238E27FC236}">
                <a16:creationId xmlns:a16="http://schemas.microsoft.com/office/drawing/2014/main" id="{68C4F543-84FF-4077-B409-88568117C190}"/>
              </a:ext>
            </a:extLst>
          </p:cNvPr>
          <p:cNvPicPr>
            <a:picLocks noChangeAspect="1"/>
          </p:cNvPicPr>
          <p:nvPr/>
        </p:nvPicPr>
        <p:blipFill>
          <a:blip r:embed="rId3"/>
          <a:stretch>
            <a:fillRect/>
          </a:stretch>
        </p:blipFill>
        <p:spPr>
          <a:xfrm>
            <a:off x="8372254" y="1524291"/>
            <a:ext cx="3247109" cy="2395925"/>
          </a:xfrm>
          <a:prstGeom prst="rect">
            <a:avLst/>
          </a:prstGeom>
        </p:spPr>
      </p:pic>
      <p:sp>
        <p:nvSpPr>
          <p:cNvPr id="15" name="文本框 14">
            <a:extLst>
              <a:ext uri="{FF2B5EF4-FFF2-40B4-BE49-F238E27FC236}">
                <a16:creationId xmlns:a16="http://schemas.microsoft.com/office/drawing/2014/main" id="{5C5BE9C4-161D-4560-95CA-4BE4318D71C6}"/>
              </a:ext>
            </a:extLst>
          </p:cNvPr>
          <p:cNvSpPr txBox="1"/>
          <p:nvPr/>
        </p:nvSpPr>
        <p:spPr>
          <a:xfrm>
            <a:off x="4228535" y="847506"/>
            <a:ext cx="3779122" cy="548891"/>
          </a:xfrm>
          <a:prstGeom prst="rect">
            <a:avLst/>
          </a:prstGeom>
          <a:noFill/>
        </p:spPr>
        <p:txBody>
          <a:bodyPr wrap="square" lIns="0" tIns="0" rIns="0" bIns="0" rtlCol="0">
            <a:spAutoFit/>
          </a:bodyPr>
          <a:lstStyle/>
          <a:p>
            <a:pPr algn="ctr"/>
            <a:r>
              <a:rPr kumimoji="1" lang="en-US" altLang="zh-CN" sz="1000" b="1" dirty="0">
                <a:solidFill>
                  <a:srgbClr val="1D1D1A"/>
                </a:solidFill>
                <a:latin typeface="微软雅黑" panose="020B0503020204020204" pitchFamily="34" charset="-122"/>
                <a:ea typeface="微软雅黑" panose="020B0503020204020204" pitchFamily="34" charset="-122"/>
                <a:cs typeface="Arial" panose="020B0604020202020204" pitchFamily="34" charset="0"/>
              </a:rPr>
              <a:t>FR2 power class 8 (FR2 PC8): typical RF architecture</a:t>
            </a:r>
          </a:p>
          <a:p>
            <a:pPr algn="ctr"/>
            <a:r>
              <a:rPr kumimoji="1" lang="en-US" altLang="zh-CN" sz="1000" dirty="0">
                <a:solidFill>
                  <a:srgbClr val="1D1D1A"/>
                </a:solidFill>
                <a:latin typeface="微软雅黑" panose="020B0503020204020204" pitchFamily="34" charset="-122"/>
                <a:ea typeface="微软雅黑" panose="020B0503020204020204" pitchFamily="34" charset="-122"/>
                <a:cs typeface="Arial" panose="020B0604020202020204" pitchFamily="34" charset="0"/>
              </a:rPr>
              <a:t>Typical</a:t>
            </a:r>
            <a:r>
              <a:rPr kumimoji="1" lang="zh-CN" altLang="en-US" sz="1000" dirty="0">
                <a:solidFill>
                  <a:srgbClr val="1D1D1A"/>
                </a:solidFill>
                <a:latin typeface="微软雅黑" panose="020B0503020204020204" pitchFamily="34" charset="-122"/>
                <a:ea typeface="微软雅黑" panose="020B0503020204020204" pitchFamily="34" charset="-122"/>
                <a:cs typeface="Arial" panose="020B0604020202020204" pitchFamily="34" charset="0"/>
              </a:rPr>
              <a:t> </a:t>
            </a:r>
            <a:r>
              <a:rPr kumimoji="1" lang="en-US" altLang="zh-CN" sz="1000" dirty="0">
                <a:solidFill>
                  <a:srgbClr val="1D1D1A"/>
                </a:solidFill>
                <a:latin typeface="微软雅黑" panose="020B0503020204020204" pitchFamily="34" charset="-122"/>
                <a:ea typeface="微软雅黑" panose="020B0503020204020204" pitchFamily="34" charset="-122"/>
                <a:cs typeface="Arial" panose="020B0604020202020204" pitchFamily="34" charset="0"/>
              </a:rPr>
              <a:t>RF</a:t>
            </a:r>
            <a:r>
              <a:rPr kumimoji="1" lang="zh-CN" altLang="en-US" sz="1000" dirty="0">
                <a:solidFill>
                  <a:srgbClr val="1D1D1A"/>
                </a:solidFill>
                <a:latin typeface="微软雅黑" panose="020B0503020204020204" pitchFamily="34" charset="-122"/>
                <a:ea typeface="微软雅黑" panose="020B0503020204020204" pitchFamily="34" charset="-122"/>
                <a:cs typeface="Arial" panose="020B0604020202020204" pitchFamily="34" charset="0"/>
              </a:rPr>
              <a:t> </a:t>
            </a:r>
            <a:r>
              <a:rPr kumimoji="1" lang="en-US" altLang="zh-CN" sz="1000" dirty="0">
                <a:solidFill>
                  <a:srgbClr val="1D1D1A"/>
                </a:solidFill>
                <a:latin typeface="微软雅黑" panose="020B0503020204020204" pitchFamily="34" charset="-122"/>
                <a:ea typeface="微软雅黑" panose="020B0503020204020204" pitchFamily="34" charset="-122"/>
                <a:cs typeface="Arial" panose="020B0604020202020204" pitchFamily="34" charset="0"/>
              </a:rPr>
              <a:t>requirements</a:t>
            </a:r>
            <a:r>
              <a:rPr kumimoji="1" lang="zh-CN" altLang="en-US" sz="1000" dirty="0">
                <a:solidFill>
                  <a:srgbClr val="1D1D1A"/>
                </a:solidFill>
                <a:latin typeface="微软雅黑" panose="020B0503020204020204" pitchFamily="34" charset="-122"/>
                <a:ea typeface="微软雅黑" panose="020B0503020204020204" pitchFamily="34" charset="-122"/>
                <a:cs typeface="Arial" panose="020B0604020202020204" pitchFamily="34" charset="0"/>
              </a:rPr>
              <a:t>：</a:t>
            </a:r>
            <a:r>
              <a:rPr kumimoji="1" lang="en-US" altLang="zh-CN" sz="1000" dirty="0">
                <a:solidFill>
                  <a:srgbClr val="1D1D1A"/>
                </a:solidFill>
                <a:latin typeface="微软雅黑" panose="020B0503020204020204" pitchFamily="34" charset="-122"/>
                <a:ea typeface="微软雅黑" panose="020B0503020204020204" pitchFamily="34" charset="-122"/>
                <a:cs typeface="Arial" panose="020B0604020202020204" pitchFamily="34" charset="0"/>
              </a:rPr>
              <a:t>EIRP 16.4dBm, </a:t>
            </a:r>
          </a:p>
          <a:p>
            <a:pPr algn="ctr"/>
            <a:r>
              <a:rPr kumimoji="1" lang="en-US" altLang="zh-CN" sz="1000" dirty="0">
                <a:solidFill>
                  <a:srgbClr val="1D1D1A"/>
                </a:solidFill>
                <a:latin typeface="微软雅黑" panose="020B0503020204020204" pitchFamily="34" charset="-122"/>
                <a:ea typeface="微软雅黑" panose="020B0503020204020204" pitchFamily="34" charset="-122"/>
                <a:cs typeface="Arial" panose="020B0604020202020204" pitchFamily="34" charset="0"/>
              </a:rPr>
              <a:t>Spherical coverage (50%) 5.5dBm</a:t>
            </a:r>
            <a:endParaRPr kumimoji="1" lang="zh-CN" altLang="en-US" sz="1000" dirty="0">
              <a:solidFill>
                <a:srgbClr val="1D1D1A"/>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 name="文本框 15">
            <a:extLst>
              <a:ext uri="{FF2B5EF4-FFF2-40B4-BE49-F238E27FC236}">
                <a16:creationId xmlns:a16="http://schemas.microsoft.com/office/drawing/2014/main" id="{6943EA31-ABCD-46D4-9DFC-7E739A06BDD0}"/>
              </a:ext>
            </a:extLst>
          </p:cNvPr>
          <p:cNvSpPr txBox="1"/>
          <p:nvPr/>
        </p:nvSpPr>
        <p:spPr>
          <a:xfrm>
            <a:off x="4446925" y="3751670"/>
            <a:ext cx="3392438" cy="769441"/>
          </a:xfrm>
          <a:prstGeom prst="rect">
            <a:avLst/>
          </a:prstGeom>
          <a:noFill/>
        </p:spPr>
        <p:txBody>
          <a:bodyPr wrap="square" lIns="0" tIns="0" rIns="0" bIns="0" rtlCol="0">
            <a:spAutoFit/>
          </a:bodyPr>
          <a:lstStyle/>
          <a:p>
            <a:pPr algn="l">
              <a:spcAft>
                <a:spcPts val="600"/>
              </a:spcAft>
            </a:pPr>
            <a:r>
              <a:rPr kumimoji="1" lang="en-US" altLang="zh-CN"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RF</a:t>
            </a:r>
            <a:r>
              <a:rPr kumimoji="1" lang="zh-CN" altLang="en-US"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 </a:t>
            </a:r>
            <a:r>
              <a:rPr kumimoji="1" lang="en-US" altLang="zh-CN"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chain</a:t>
            </a:r>
            <a:r>
              <a:rPr kumimoji="1" lang="zh-CN" altLang="en-US"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a:t>
            </a:r>
            <a:endParaRPr kumimoji="1" lang="en-US" altLang="zh-CN"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a:p>
            <a:pPr marL="171450" indent="-171450" algn="l">
              <a:spcAft>
                <a:spcPts val="600"/>
              </a:spcAft>
              <a:buFont typeface="Wingdings" panose="05000000000000000000" pitchFamily="2" charset="2"/>
              <a:buChar char="n"/>
            </a:pPr>
            <a:r>
              <a:rPr kumimoji="1" lang="en-US" altLang="zh-CN"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One AIP + IF (Intermediate frequency)</a:t>
            </a:r>
          </a:p>
          <a:p>
            <a:pPr marL="171450" indent="-171450" algn="l">
              <a:spcAft>
                <a:spcPts val="600"/>
              </a:spcAft>
              <a:buFont typeface="Wingdings" panose="05000000000000000000" pitchFamily="2" charset="2"/>
              <a:buChar char="n"/>
            </a:pPr>
            <a:r>
              <a:rPr kumimoji="1" lang="en-US" altLang="zh-CN"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PC8 uses 1</a:t>
            </a:r>
            <a:r>
              <a:rPr kumimoji="1" lang="zh-CN" altLang="en-US"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 </a:t>
            </a:r>
            <a:r>
              <a:rPr kumimoji="1" lang="en-US" altLang="zh-CN"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AIP(panel) with 2 pairs of X-pol antenna elements</a:t>
            </a:r>
            <a:endParaRPr kumimoji="1" lang="zh-CN" altLang="en-US"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 name="文本框 16">
            <a:extLst>
              <a:ext uri="{FF2B5EF4-FFF2-40B4-BE49-F238E27FC236}">
                <a16:creationId xmlns:a16="http://schemas.microsoft.com/office/drawing/2014/main" id="{EF21261F-6F46-4650-89D9-FBA056DC3398}"/>
              </a:ext>
            </a:extLst>
          </p:cNvPr>
          <p:cNvSpPr txBox="1"/>
          <p:nvPr/>
        </p:nvSpPr>
        <p:spPr>
          <a:xfrm>
            <a:off x="4421438" y="4880939"/>
            <a:ext cx="3392438" cy="1231106"/>
          </a:xfrm>
          <a:prstGeom prst="rect">
            <a:avLst/>
          </a:prstGeom>
          <a:noFill/>
        </p:spPr>
        <p:txBody>
          <a:bodyPr wrap="square" lIns="0" tIns="0" rIns="0" bIns="0" rtlCol="0">
            <a:spAutoFit/>
          </a:bodyPr>
          <a:lstStyle/>
          <a:p>
            <a:pPr algn="l">
              <a:spcAft>
                <a:spcPts val="600"/>
              </a:spcAft>
            </a:pPr>
            <a:r>
              <a:rPr kumimoji="1" lang="en-US" altLang="zh-CN"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Beam management (BM)</a:t>
            </a:r>
            <a:r>
              <a:rPr kumimoji="1" lang="zh-CN" altLang="en-US"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a:t>
            </a:r>
            <a:endParaRPr kumimoji="1" lang="en-US" altLang="zh-CN"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a:p>
            <a:pPr marL="171450" indent="-171450" algn="l">
              <a:spcAft>
                <a:spcPts val="600"/>
              </a:spcAft>
              <a:buFont typeface="Wingdings" panose="05000000000000000000" pitchFamily="2" charset="2"/>
              <a:buChar char="n"/>
            </a:pPr>
            <a:r>
              <a:rPr kumimoji="1" lang="en-US" altLang="zh-CN"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AIP</a:t>
            </a:r>
            <a:r>
              <a:rPr kumimoji="1" lang="zh-CN" altLang="en-US"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 </a:t>
            </a:r>
            <a:r>
              <a:rPr kumimoji="1" lang="en-US" altLang="zh-CN"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has</a:t>
            </a:r>
            <a:r>
              <a:rPr kumimoji="1" lang="zh-CN" altLang="en-US"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 </a:t>
            </a:r>
            <a:r>
              <a:rPr kumimoji="1" lang="en-US" altLang="zh-CN"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the spatial coverage like an omni-directional antenna</a:t>
            </a:r>
          </a:p>
          <a:p>
            <a:pPr marL="171450" indent="-171450">
              <a:spcAft>
                <a:spcPts val="600"/>
              </a:spcAft>
              <a:buFont typeface="Wingdings" panose="05000000000000000000" pitchFamily="2" charset="2"/>
              <a:buChar char="n"/>
            </a:pPr>
            <a:r>
              <a:rPr kumimoji="1" lang="en-US" altLang="zh-CN"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Assuming BS has 16 SSB Tx beams</a:t>
            </a:r>
            <a:r>
              <a:rPr kumimoji="1" lang="zh-CN" altLang="en-US"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a:t>
            </a:r>
            <a:r>
              <a:rPr kumimoji="1" lang="en-US" altLang="zh-CN"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FR2 PC8 UE needs do measurements for less than 20 pairs of Tx-Rx beams for each beam management, which is 1/10 of PC3.</a:t>
            </a:r>
            <a:endParaRPr kumimoji="1" lang="zh-CN" altLang="en-US"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 name="矩形: 圆角 17">
            <a:extLst>
              <a:ext uri="{FF2B5EF4-FFF2-40B4-BE49-F238E27FC236}">
                <a16:creationId xmlns:a16="http://schemas.microsoft.com/office/drawing/2014/main" id="{3DE15F7C-9EBB-40E7-BA70-BB23668F9707}"/>
              </a:ext>
            </a:extLst>
          </p:cNvPr>
          <p:cNvSpPr/>
          <p:nvPr/>
        </p:nvSpPr>
        <p:spPr>
          <a:xfrm>
            <a:off x="4227657" y="696446"/>
            <a:ext cx="3780000" cy="5593730"/>
          </a:xfrm>
          <a:prstGeom prst="roundRect">
            <a:avLst>
              <a:gd name="adj" fmla="val 4473"/>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a:extLst>
              <a:ext uri="{FF2B5EF4-FFF2-40B4-BE49-F238E27FC236}">
                <a16:creationId xmlns:a16="http://schemas.microsoft.com/office/drawing/2014/main" id="{85F17DE8-5A00-42E4-9F18-F79A1C4152D7}"/>
              </a:ext>
            </a:extLst>
          </p:cNvPr>
          <p:cNvSpPr/>
          <p:nvPr/>
        </p:nvSpPr>
        <p:spPr>
          <a:xfrm>
            <a:off x="8206445" y="696446"/>
            <a:ext cx="3780000" cy="5593730"/>
          </a:xfrm>
          <a:prstGeom prst="roundRect">
            <a:avLst>
              <a:gd name="adj" fmla="val 4473"/>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1" name="表格 20">
            <a:extLst>
              <a:ext uri="{FF2B5EF4-FFF2-40B4-BE49-F238E27FC236}">
                <a16:creationId xmlns:a16="http://schemas.microsoft.com/office/drawing/2014/main" id="{2B0CA58B-114B-42D4-9D6A-CAA14F2B3108}"/>
              </a:ext>
            </a:extLst>
          </p:cNvPr>
          <p:cNvGraphicFramePr>
            <a:graphicFrameLocks noGrp="1"/>
          </p:cNvGraphicFramePr>
          <p:nvPr>
            <p:extLst>
              <p:ext uri="{D42A27DB-BD31-4B8C-83A1-F6EECF244321}">
                <p14:modId xmlns:p14="http://schemas.microsoft.com/office/powerpoint/2010/main" val="3421139323"/>
              </p:ext>
            </p:extLst>
          </p:nvPr>
        </p:nvGraphicFramePr>
        <p:xfrm>
          <a:off x="8478397" y="5269677"/>
          <a:ext cx="3250047" cy="913200"/>
        </p:xfrm>
        <a:graphic>
          <a:graphicData uri="http://schemas.openxmlformats.org/drawingml/2006/table">
            <a:tbl>
              <a:tblPr>
                <a:tableStyleId>{5940675A-B579-460E-94D1-54222C63F5DA}</a:tableStyleId>
              </a:tblPr>
              <a:tblGrid>
                <a:gridCol w="437179">
                  <a:extLst>
                    <a:ext uri="{9D8B030D-6E8A-4147-A177-3AD203B41FA5}">
                      <a16:colId xmlns:a16="http://schemas.microsoft.com/office/drawing/2014/main" val="20000"/>
                    </a:ext>
                  </a:extLst>
                </a:gridCol>
                <a:gridCol w="1471748">
                  <a:extLst>
                    <a:ext uri="{9D8B030D-6E8A-4147-A177-3AD203B41FA5}">
                      <a16:colId xmlns:a16="http://schemas.microsoft.com/office/drawing/2014/main" val="20001"/>
                    </a:ext>
                  </a:extLst>
                </a:gridCol>
                <a:gridCol w="783772">
                  <a:extLst>
                    <a:ext uri="{9D8B030D-6E8A-4147-A177-3AD203B41FA5}">
                      <a16:colId xmlns:a16="http://schemas.microsoft.com/office/drawing/2014/main" val="20010"/>
                    </a:ext>
                  </a:extLst>
                </a:gridCol>
                <a:gridCol w="557348">
                  <a:extLst>
                    <a:ext uri="{9D8B030D-6E8A-4147-A177-3AD203B41FA5}">
                      <a16:colId xmlns:a16="http://schemas.microsoft.com/office/drawing/2014/main" val="20011"/>
                    </a:ext>
                  </a:extLst>
                </a:gridCol>
              </a:tblGrid>
              <a:tr h="171450">
                <a:tc gridSpan="2">
                  <a:txBody>
                    <a:bodyPr/>
                    <a:lstStyle/>
                    <a:p>
                      <a:pPr algn="l" fontAlgn="ctr"/>
                      <a:r>
                        <a:rPr lang="en-US" altLang="zh-CN" sz="1000" b="1" u="none" strike="noStrike" dirty="0">
                          <a:solidFill>
                            <a:schemeClr val="tx2"/>
                          </a:solidFill>
                          <a:effectLst/>
                          <a:latin typeface="微软雅黑" panose="020B0503020204020204" pitchFamily="34" charset="-122"/>
                          <a:ea typeface="微软雅黑" panose="020B0503020204020204" pitchFamily="34" charset="-122"/>
                        </a:rPr>
                        <a:t>RF2</a:t>
                      </a:r>
                      <a:r>
                        <a:rPr lang="zh-CN" altLang="en-US" sz="1000" b="1" u="none" strike="noStrike" dirty="0">
                          <a:solidFill>
                            <a:schemeClr val="tx2"/>
                          </a:solidFill>
                          <a:effectLst/>
                          <a:latin typeface="微软雅黑" panose="020B0503020204020204" pitchFamily="34" charset="-122"/>
                          <a:ea typeface="微软雅黑" panose="020B0503020204020204" pitchFamily="34" charset="-122"/>
                        </a:rPr>
                        <a:t> </a:t>
                      </a:r>
                      <a:r>
                        <a:rPr lang="en-US" altLang="zh-CN" sz="1000" b="1" u="none" strike="noStrike" dirty="0">
                          <a:solidFill>
                            <a:schemeClr val="tx2"/>
                          </a:solidFill>
                          <a:effectLst/>
                          <a:latin typeface="微软雅黑" panose="020B0503020204020204" pitchFamily="34" charset="-122"/>
                          <a:ea typeface="微软雅黑" panose="020B0503020204020204" pitchFamily="34" charset="-122"/>
                        </a:rPr>
                        <a:t>RF</a:t>
                      </a:r>
                      <a:r>
                        <a:rPr lang="zh-CN" altLang="en-US" sz="1000" b="1" u="none" strike="noStrike" dirty="0">
                          <a:solidFill>
                            <a:schemeClr val="tx2"/>
                          </a:solidFill>
                          <a:effectLst/>
                          <a:latin typeface="微软雅黑" panose="020B0503020204020204" pitchFamily="34" charset="-122"/>
                          <a:ea typeface="微软雅黑" panose="020B0503020204020204" pitchFamily="34" charset="-122"/>
                        </a:rPr>
                        <a:t> </a:t>
                      </a:r>
                      <a:r>
                        <a:rPr lang="en-US" altLang="zh-CN" sz="1000" b="1" u="none" strike="noStrike" dirty="0">
                          <a:solidFill>
                            <a:schemeClr val="tx2"/>
                          </a:solidFill>
                          <a:effectLst/>
                          <a:latin typeface="微软雅黑" panose="020B0503020204020204" pitchFamily="34" charset="-122"/>
                          <a:ea typeface="微软雅黑" panose="020B0503020204020204" pitchFamily="34" charset="-122"/>
                        </a:rPr>
                        <a:t>architectures</a:t>
                      </a:r>
                      <a:endParaRPr lang="zh-CN" altLang="en-US" sz="1000" b="1" i="0" u="none" strike="noStrike" dirty="0">
                        <a:solidFill>
                          <a:schemeClr val="tx2"/>
                        </a:solidFill>
                        <a:effectLst/>
                        <a:latin typeface="微软雅黑" panose="020B0503020204020204" pitchFamily="34" charset="-122"/>
                        <a:ea typeface="微软雅黑" panose="020B0503020204020204" pitchFamily="34" charset="-122"/>
                      </a:endParaRPr>
                    </a:p>
                  </a:txBody>
                  <a:tcPr marL="45720" marR="45720" marT="10800" marB="10800" anchor="ctr">
                    <a:solidFill>
                      <a:schemeClr val="tx1"/>
                    </a:solidFill>
                  </a:tcPr>
                </a:tc>
                <a:tc hMerge="1">
                  <a:txBody>
                    <a:bodyPr/>
                    <a:lstStyle/>
                    <a:p>
                      <a:pPr algn="l" fontAlgn="ctr"/>
                      <a:endParaRPr lang="zh-CN" altLang="en-US" sz="900" b="1" i="0" u="none" strike="noStrike" dirty="0">
                        <a:solidFill>
                          <a:schemeClr val="tx2"/>
                        </a:solidFill>
                        <a:effectLst/>
                        <a:latin typeface="微软雅黑" panose="020B0503020204020204" pitchFamily="34" charset="-122"/>
                        <a:ea typeface="微软雅黑" panose="020B0503020204020204" pitchFamily="34" charset="-122"/>
                      </a:endParaRPr>
                    </a:p>
                  </a:txBody>
                  <a:tcPr marL="45720" marR="45720" marT="10800" marB="10800" anchor="ctr">
                    <a:solidFill>
                      <a:schemeClr val="tx1"/>
                    </a:solidFill>
                  </a:tcPr>
                </a:tc>
                <a:tc>
                  <a:txBody>
                    <a:bodyPr/>
                    <a:lstStyle/>
                    <a:p>
                      <a:pPr algn="ctr" fontAlgn="ctr"/>
                      <a:r>
                        <a:rPr lang="en-US" altLang="zh-CN" sz="1000" b="1" u="none" strike="noStrike" dirty="0">
                          <a:solidFill>
                            <a:schemeClr val="tx2"/>
                          </a:solidFill>
                          <a:effectLst/>
                          <a:latin typeface="微软雅黑" panose="020B0503020204020204" pitchFamily="34" charset="-122"/>
                          <a:ea typeface="微软雅黑" panose="020B0503020204020204" pitchFamily="34" charset="-122"/>
                        </a:rPr>
                        <a:t>FR</a:t>
                      </a:r>
                      <a:r>
                        <a:rPr lang="zh-CN" altLang="en-US" sz="1000" b="1" u="none" strike="noStrike" dirty="0">
                          <a:solidFill>
                            <a:schemeClr val="tx2"/>
                          </a:solidFill>
                          <a:effectLst/>
                          <a:latin typeface="微软雅黑" panose="020B0503020204020204" pitchFamily="34" charset="-122"/>
                          <a:ea typeface="微软雅黑" panose="020B0503020204020204" pitchFamily="34" charset="-122"/>
                        </a:rPr>
                        <a:t> </a:t>
                      </a:r>
                      <a:r>
                        <a:rPr lang="en-US" altLang="zh-CN" sz="1000" b="1" u="none" strike="noStrike" dirty="0">
                          <a:solidFill>
                            <a:schemeClr val="tx2"/>
                          </a:solidFill>
                          <a:effectLst/>
                          <a:latin typeface="微软雅黑" panose="020B0503020204020204" pitchFamily="34" charset="-122"/>
                          <a:ea typeface="微软雅黑" panose="020B0503020204020204" pitchFamily="34" charset="-122"/>
                        </a:rPr>
                        <a:t>power</a:t>
                      </a:r>
                    </a:p>
                    <a:p>
                      <a:pPr algn="ctr" fontAlgn="ctr"/>
                      <a:r>
                        <a:rPr lang="en-US" sz="1000" b="1" u="none" strike="noStrike" dirty="0" err="1">
                          <a:solidFill>
                            <a:schemeClr val="tx2"/>
                          </a:solidFill>
                          <a:effectLst/>
                          <a:latin typeface="微软雅黑" panose="020B0503020204020204" pitchFamily="34" charset="-122"/>
                          <a:ea typeface="微软雅黑" panose="020B0503020204020204" pitchFamily="34" charset="-122"/>
                        </a:rPr>
                        <a:t>mW</a:t>
                      </a:r>
                      <a:endParaRPr lang="en-US" sz="1000" b="1" i="0" u="none" strike="noStrike" dirty="0">
                        <a:solidFill>
                          <a:schemeClr val="tx2"/>
                        </a:solidFill>
                        <a:effectLst/>
                        <a:latin typeface="微软雅黑" panose="020B0503020204020204" pitchFamily="34" charset="-122"/>
                        <a:ea typeface="微软雅黑" panose="020B0503020204020204" pitchFamily="34" charset="-122"/>
                      </a:endParaRPr>
                    </a:p>
                  </a:txBody>
                  <a:tcPr marL="45720" marR="45720" marT="10800" marB="10800" anchor="ctr">
                    <a:solidFill>
                      <a:schemeClr val="tx1"/>
                    </a:solidFill>
                  </a:tcPr>
                </a:tc>
                <a:tc>
                  <a:txBody>
                    <a:bodyPr/>
                    <a:lstStyle/>
                    <a:p>
                      <a:pPr algn="ctr" fontAlgn="ctr"/>
                      <a:r>
                        <a:rPr lang="en-US" altLang="zh-CN" sz="1000" b="1" u="none" strike="noStrike" dirty="0">
                          <a:solidFill>
                            <a:schemeClr val="tx2"/>
                          </a:solidFill>
                          <a:effectLst/>
                          <a:latin typeface="微软雅黑" panose="020B0503020204020204" pitchFamily="34" charset="-122"/>
                          <a:ea typeface="微软雅黑" panose="020B0503020204020204" pitchFamily="34" charset="-122"/>
                        </a:rPr>
                        <a:t>Cost</a:t>
                      </a:r>
                    </a:p>
                    <a:p>
                      <a:pPr algn="ctr" fontAlgn="ctr"/>
                      <a:r>
                        <a:rPr lang="en-US" altLang="zh-CN" sz="1000" b="1" u="none" strike="noStrike" dirty="0">
                          <a:solidFill>
                            <a:schemeClr val="tx2"/>
                          </a:solidFill>
                          <a:effectLst/>
                          <a:latin typeface="微软雅黑" panose="020B0503020204020204" pitchFamily="34" charset="-122"/>
                          <a:ea typeface="微软雅黑" panose="020B0503020204020204" pitchFamily="34" charset="-122"/>
                        </a:rPr>
                        <a:t>$</a:t>
                      </a:r>
                      <a:endParaRPr lang="en-US" altLang="zh-CN" sz="1000" b="1" i="0" u="none" strike="noStrike" dirty="0">
                        <a:solidFill>
                          <a:schemeClr val="tx2"/>
                        </a:solidFill>
                        <a:effectLst/>
                        <a:latin typeface="微软雅黑" panose="020B0503020204020204" pitchFamily="34" charset="-122"/>
                        <a:ea typeface="微软雅黑" panose="020B0503020204020204" pitchFamily="34" charset="-122"/>
                      </a:endParaRPr>
                    </a:p>
                  </a:txBody>
                  <a:tcPr marL="45720" marR="45720" marT="10800" marB="10800" anchor="ctr">
                    <a:solidFill>
                      <a:schemeClr val="tx1"/>
                    </a:solidFill>
                  </a:tcPr>
                </a:tc>
                <a:extLst>
                  <a:ext uri="{0D108BD9-81ED-4DB2-BD59-A6C34878D82A}">
                    <a16:rowId xmlns:a16="http://schemas.microsoft.com/office/drawing/2014/main" val="10000"/>
                  </a:ext>
                </a:extLst>
              </a:tr>
              <a:tr h="171450">
                <a:tc>
                  <a:txBody>
                    <a:bodyPr/>
                    <a:lstStyle/>
                    <a:p>
                      <a:r>
                        <a:rPr lang="en-US" altLang="zh-CN" sz="1000" b="0" dirty="0">
                          <a:latin typeface="微软雅黑" panose="020B0503020204020204" pitchFamily="34" charset="-122"/>
                          <a:ea typeface="微软雅黑" panose="020B0503020204020204" pitchFamily="34" charset="-122"/>
                        </a:rPr>
                        <a:t>PC3</a:t>
                      </a:r>
                      <a:endParaRPr lang="en-US" sz="1000" b="0" dirty="0">
                        <a:latin typeface="微软雅黑" panose="020B0503020204020204" pitchFamily="34" charset="-122"/>
                        <a:ea typeface="微软雅黑" panose="020B0503020204020204" pitchFamily="34" charset="-122"/>
                      </a:endParaRPr>
                    </a:p>
                  </a:txBody>
                  <a:tcPr marL="45720" marR="45720" marT="21600" marB="21600"/>
                </a:tc>
                <a:tc>
                  <a:txBody>
                    <a:bodyPr/>
                    <a:lstStyle/>
                    <a:p>
                      <a:pPr algn="l"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Two AIPs </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nchor="ctr"/>
                </a:tc>
                <a:tc>
                  <a:txBody>
                    <a:bodyPr/>
                    <a:lstStyle/>
                    <a:p>
                      <a:pPr algn="ctr"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3~4X</a:t>
                      </a:r>
                    </a:p>
                  </a:txBody>
                  <a:tcPr marL="45720" marR="45720" marT="10800" marB="10800" anchor="ctr"/>
                </a:tc>
                <a:tc>
                  <a:txBody>
                    <a:bodyPr/>
                    <a:lstStyle/>
                    <a:p>
                      <a:pPr algn="ctr" fontAlgn="ctr"/>
                      <a:r>
                        <a:rPr lang="en-US" altLang="zh-CN" sz="1000" b="0" i="0" u="none" strike="noStrike" dirty="0">
                          <a:solidFill>
                            <a:schemeClr val="tx1"/>
                          </a:solidFill>
                          <a:effectLst/>
                          <a:latin typeface="微软雅黑" panose="020B0503020204020204" pitchFamily="34" charset="-122"/>
                          <a:ea typeface="微软雅黑" panose="020B0503020204020204" pitchFamily="34" charset="-122"/>
                        </a:rPr>
                        <a:t>2~3Y</a:t>
                      </a:r>
                    </a:p>
                  </a:txBody>
                  <a:tcPr marL="45720" marR="45720" marT="10800" marB="10800" anchor="ctr"/>
                </a:tc>
                <a:extLst>
                  <a:ext uri="{0D108BD9-81ED-4DB2-BD59-A6C34878D82A}">
                    <a16:rowId xmlns:a16="http://schemas.microsoft.com/office/drawing/2014/main" val="10002"/>
                  </a:ext>
                </a:extLst>
              </a:tr>
              <a:tr h="171450">
                <a:tc>
                  <a:txBody>
                    <a:bodyPr/>
                    <a:lstStyle/>
                    <a:p>
                      <a:r>
                        <a:rPr lang="en-US" altLang="zh-CN" sz="1000" b="0" dirty="0">
                          <a:latin typeface="微软雅黑" panose="020B0503020204020204" pitchFamily="34" charset="-122"/>
                          <a:ea typeface="微软雅黑" panose="020B0503020204020204" pitchFamily="34" charset="-122"/>
                        </a:rPr>
                        <a:t>PC8</a:t>
                      </a:r>
                      <a:endParaRPr lang="en-US" sz="1000" b="0" dirty="0">
                        <a:latin typeface="微软雅黑" panose="020B0503020204020204" pitchFamily="34" charset="-122"/>
                        <a:ea typeface="微软雅黑" panose="020B0503020204020204" pitchFamily="34" charset="-122"/>
                      </a:endParaRPr>
                    </a:p>
                  </a:txBody>
                  <a:tcPr marL="45720" marR="45720" marT="21600" marB="21600"/>
                </a:tc>
                <a:tc>
                  <a:txBody>
                    <a:bodyPr/>
                    <a:lstStyle/>
                    <a:p>
                      <a:pPr algn="l" fontAlgn="ctr"/>
                      <a:r>
                        <a:rPr lang="en-US" altLang="zh-CN" sz="1000" u="none" strike="noStrike" baseline="0" dirty="0">
                          <a:effectLst/>
                          <a:latin typeface="微软雅黑" panose="020B0503020204020204" pitchFamily="34" charset="-122"/>
                          <a:ea typeface="微软雅黑" panose="020B0503020204020204" pitchFamily="34" charset="-122"/>
                        </a:rPr>
                        <a:t>One AIP</a:t>
                      </a:r>
                      <a:r>
                        <a:rPr lang="zh-CN" altLang="en-US" sz="1000" u="none" strike="noStrike" baseline="0" dirty="0">
                          <a:effectLst/>
                          <a:latin typeface="微软雅黑" panose="020B0503020204020204" pitchFamily="34" charset="-122"/>
                          <a:ea typeface="微软雅黑" panose="020B0503020204020204" pitchFamily="34" charset="-122"/>
                        </a:rPr>
                        <a:t> </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nchor="ctr"/>
                </a:tc>
                <a:tc>
                  <a:txBody>
                    <a:bodyPr/>
                    <a:lstStyle/>
                    <a:p>
                      <a:pPr algn="ctr"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2X</a:t>
                      </a:r>
                    </a:p>
                  </a:txBody>
                  <a:tcPr marL="45720" marR="45720" marT="10800" marB="10800" anchor="ctr"/>
                </a:tc>
                <a:tc>
                  <a:txBody>
                    <a:bodyPr/>
                    <a:lstStyle/>
                    <a:p>
                      <a:pPr algn="ctr" fontAlgn="ctr"/>
                      <a:r>
                        <a:rPr lang="en-US" altLang="zh-CN" sz="1000" b="0" i="0" u="none" strike="noStrike" dirty="0">
                          <a:solidFill>
                            <a:schemeClr val="tx1"/>
                          </a:solidFill>
                          <a:effectLst/>
                          <a:latin typeface="微软雅黑" panose="020B0503020204020204" pitchFamily="34" charset="-122"/>
                          <a:ea typeface="微软雅黑" panose="020B0503020204020204" pitchFamily="34" charset="-122"/>
                        </a:rPr>
                        <a:t>Y</a:t>
                      </a:r>
                    </a:p>
                  </a:txBody>
                  <a:tcPr marL="45720" marR="45720" marT="10800" marB="10800" anchor="ctr"/>
                </a:tc>
                <a:extLst>
                  <a:ext uri="{0D108BD9-81ED-4DB2-BD59-A6C34878D82A}">
                    <a16:rowId xmlns:a16="http://schemas.microsoft.com/office/drawing/2014/main" val="10003"/>
                  </a:ext>
                </a:extLst>
              </a:tr>
              <a:tr h="171450">
                <a:tc>
                  <a:txBody>
                    <a:bodyPr/>
                    <a:lstStyle/>
                    <a:p>
                      <a:r>
                        <a:rPr lang="en-US" sz="1000" dirty="0">
                          <a:latin typeface="微软雅黑" panose="020B0503020204020204" pitchFamily="34" charset="-122"/>
                          <a:ea typeface="微软雅黑" panose="020B0503020204020204" pitchFamily="34" charset="-122"/>
                        </a:rPr>
                        <a:t>--</a:t>
                      </a:r>
                    </a:p>
                  </a:txBody>
                  <a:tcPr marL="45720" marR="45720" marT="21600" marB="21600"/>
                </a:tc>
                <a:tc>
                  <a:txBody>
                    <a:bodyPr/>
                    <a:lstStyle/>
                    <a:p>
                      <a:pPr algn="l" fontAlgn="ctr"/>
                      <a:r>
                        <a:rPr lang="en-US" sz="1000" u="none" strike="noStrike" dirty="0">
                          <a:solidFill>
                            <a:schemeClr val="tx1"/>
                          </a:solidFill>
                          <a:effectLst/>
                          <a:latin typeface="微软雅黑" panose="020B0503020204020204" pitchFamily="34" charset="-122"/>
                          <a:ea typeface="微软雅黑" panose="020B0503020204020204" pitchFamily="34" charset="-122"/>
                        </a:rPr>
                        <a:t>FR1*200MHz 4-layer</a:t>
                      </a:r>
                      <a:endParaRPr lang="en-US"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45720" marR="45720" marT="10800" marB="10800" anchor="ctr"/>
                </a:tc>
                <a:tc>
                  <a:txBody>
                    <a:bodyPr/>
                    <a:lstStyle/>
                    <a:p>
                      <a:pPr algn="ctr" fontAlgn="ctr"/>
                      <a:r>
                        <a:rPr lang="en-US" altLang="zh-CN" sz="1000" b="1" i="0" u="none" strike="noStrike" dirty="0">
                          <a:solidFill>
                            <a:schemeClr val="tx1"/>
                          </a:solidFill>
                          <a:effectLst/>
                          <a:latin typeface="微软雅黑" panose="020B0503020204020204" pitchFamily="34" charset="-122"/>
                          <a:ea typeface="微软雅黑" panose="020B0503020204020204" pitchFamily="34" charset="-122"/>
                        </a:rPr>
                        <a:t>X</a:t>
                      </a:r>
                    </a:p>
                  </a:txBody>
                  <a:tcPr marL="45720" marR="45720" marT="10800" marB="10800" anchor="ctr"/>
                </a:tc>
                <a:tc>
                  <a:txBody>
                    <a:bodyPr/>
                    <a:lstStyle/>
                    <a:p>
                      <a:pPr algn="ctr" fontAlgn="ctr"/>
                      <a:r>
                        <a:rPr lang="en-US" altLang="zh-CN" sz="1000" b="1" i="0" u="none" strike="noStrike" dirty="0">
                          <a:solidFill>
                            <a:schemeClr val="tx1"/>
                          </a:solidFill>
                          <a:effectLst/>
                          <a:latin typeface="微软雅黑" panose="020B0503020204020204" pitchFamily="34" charset="-122"/>
                          <a:ea typeface="微软雅黑" panose="020B0503020204020204" pitchFamily="34" charset="-122"/>
                        </a:rPr>
                        <a:t>Y</a:t>
                      </a:r>
                    </a:p>
                  </a:txBody>
                  <a:tcPr marL="45720" marR="45720" marT="10800" marB="10800" anchor="ctr"/>
                </a:tc>
                <a:extLst>
                  <a:ext uri="{0D108BD9-81ED-4DB2-BD59-A6C34878D82A}">
                    <a16:rowId xmlns:a16="http://schemas.microsoft.com/office/drawing/2014/main" val="10008"/>
                  </a:ext>
                </a:extLst>
              </a:tr>
            </a:tbl>
          </a:graphicData>
        </a:graphic>
      </p:graphicFrame>
      <p:sp>
        <p:nvSpPr>
          <p:cNvPr id="22" name="文本框 21">
            <a:extLst>
              <a:ext uri="{FF2B5EF4-FFF2-40B4-BE49-F238E27FC236}">
                <a16:creationId xmlns:a16="http://schemas.microsoft.com/office/drawing/2014/main" id="{E9117B92-8EF3-4543-AF9A-D6EDAF6434AE}"/>
              </a:ext>
            </a:extLst>
          </p:cNvPr>
          <p:cNvSpPr txBox="1"/>
          <p:nvPr/>
        </p:nvSpPr>
        <p:spPr>
          <a:xfrm>
            <a:off x="8372254" y="5059308"/>
            <a:ext cx="3593938" cy="153888"/>
          </a:xfrm>
          <a:prstGeom prst="rect">
            <a:avLst/>
          </a:prstGeom>
          <a:noFill/>
        </p:spPr>
        <p:txBody>
          <a:bodyPr wrap="square" lIns="0" tIns="0" rIns="0" bIns="0" rtlCol="0">
            <a:spAutoFit/>
          </a:bodyPr>
          <a:lstStyle/>
          <a:p>
            <a:pPr marL="0" lvl="1">
              <a:spcAft>
                <a:spcPts val="600"/>
              </a:spcAft>
            </a:pPr>
            <a:r>
              <a:rPr kumimoji="1" lang="en-US" altLang="zh-CN"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PC8</a:t>
            </a:r>
            <a:r>
              <a:rPr kumimoji="1" lang="zh-CN" altLang="en-US"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 </a:t>
            </a:r>
            <a:r>
              <a:rPr kumimoji="1" lang="en-US" altLang="zh-CN"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vs</a:t>
            </a:r>
            <a:r>
              <a:rPr kumimoji="1" lang="zh-CN" altLang="en-US"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 </a:t>
            </a:r>
            <a:r>
              <a:rPr kumimoji="1" lang="en-US" altLang="zh-CN"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PC3</a:t>
            </a:r>
            <a:r>
              <a:rPr kumimoji="1" lang="zh-CN" altLang="en-US"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 </a:t>
            </a:r>
            <a:r>
              <a:rPr kumimoji="1" lang="en-US" altLang="zh-CN"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cost</a:t>
            </a:r>
            <a:r>
              <a:rPr kumimoji="1" lang="zh-CN" altLang="en-US"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 </a:t>
            </a:r>
            <a:r>
              <a:rPr kumimoji="1" lang="en-US" altLang="zh-CN"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and</a:t>
            </a:r>
            <a:r>
              <a:rPr kumimoji="1" lang="zh-CN" altLang="en-US"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 </a:t>
            </a:r>
            <a:r>
              <a:rPr kumimoji="1" lang="en-US" altLang="zh-CN"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power</a:t>
            </a:r>
            <a:r>
              <a:rPr kumimoji="1" lang="zh-CN" altLang="en-US"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 </a:t>
            </a:r>
            <a:r>
              <a:rPr kumimoji="1" lang="en-US" altLang="zh-CN"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consumption</a:t>
            </a:r>
            <a:r>
              <a:rPr kumimoji="1" lang="zh-CN" altLang="en-US"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 </a:t>
            </a:r>
            <a:r>
              <a:rPr kumimoji="1" lang="en-US" altLang="zh-CN"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comparison</a:t>
            </a:r>
          </a:p>
        </p:txBody>
      </p:sp>
      <p:sp>
        <p:nvSpPr>
          <p:cNvPr id="23" name="文本框 22">
            <a:extLst>
              <a:ext uri="{FF2B5EF4-FFF2-40B4-BE49-F238E27FC236}">
                <a16:creationId xmlns:a16="http://schemas.microsoft.com/office/drawing/2014/main" id="{68AA6C78-7472-4EF7-AFD3-D012B085EEBA}"/>
              </a:ext>
            </a:extLst>
          </p:cNvPr>
          <p:cNvSpPr txBox="1"/>
          <p:nvPr/>
        </p:nvSpPr>
        <p:spPr>
          <a:xfrm>
            <a:off x="8372254" y="3975198"/>
            <a:ext cx="3593938" cy="923330"/>
          </a:xfrm>
          <a:prstGeom prst="rect">
            <a:avLst/>
          </a:prstGeom>
          <a:noFill/>
        </p:spPr>
        <p:txBody>
          <a:bodyPr wrap="square" lIns="0" tIns="0" rIns="0" bIns="0" rtlCol="0">
            <a:spAutoFit/>
          </a:bodyPr>
          <a:lstStyle/>
          <a:p>
            <a:pPr algn="l">
              <a:spcAft>
                <a:spcPts val="600"/>
              </a:spcAft>
            </a:pPr>
            <a:r>
              <a:rPr kumimoji="1" lang="en-US" altLang="zh-CN"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Cost of FR2 PC3</a:t>
            </a:r>
          </a:p>
          <a:p>
            <a:pPr marL="171450" lvl="1" indent="-171450">
              <a:spcAft>
                <a:spcPts val="600"/>
              </a:spcAft>
              <a:buFont typeface="Wingdings" panose="05000000000000000000" pitchFamily="2" charset="2"/>
              <a:buChar char="n"/>
            </a:pPr>
            <a:r>
              <a:rPr kumimoji="1" lang="en-US" altLang="zh-CN"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Adding</a:t>
            </a:r>
            <a:r>
              <a:rPr kumimoji="1" lang="zh-CN" altLang="en-US"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 </a:t>
            </a:r>
            <a:r>
              <a:rPr kumimoji="1" lang="en-US" altLang="zh-CN"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one</a:t>
            </a:r>
            <a:r>
              <a:rPr kumimoji="1" lang="zh-CN" altLang="en-US"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 </a:t>
            </a:r>
            <a:r>
              <a:rPr kumimoji="1" lang="en-US" altLang="zh-CN"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FR2 band supporting PC3, the cost is more than 2 times and the power consumption is 3~4 times than adding one FR1 band</a:t>
            </a:r>
          </a:p>
          <a:p>
            <a:pPr marL="171450" lvl="1" indent="-171450">
              <a:spcAft>
                <a:spcPts val="600"/>
              </a:spcAft>
              <a:buFont typeface="Wingdings" panose="05000000000000000000" pitchFamily="2" charset="2"/>
              <a:buChar char="n"/>
            </a:pPr>
            <a:r>
              <a:rPr kumimoji="1" lang="en-US" altLang="zh-CN"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The total price of IF + 2xAIP would be more than $15</a:t>
            </a:r>
          </a:p>
        </p:txBody>
      </p:sp>
      <p:pic>
        <p:nvPicPr>
          <p:cNvPr id="35" name="图片 34">
            <a:extLst>
              <a:ext uri="{FF2B5EF4-FFF2-40B4-BE49-F238E27FC236}">
                <a16:creationId xmlns:a16="http://schemas.microsoft.com/office/drawing/2014/main" id="{7ABA113E-EE0B-4040-AFD5-9426FE1EA35E}"/>
              </a:ext>
            </a:extLst>
          </p:cNvPr>
          <p:cNvPicPr>
            <a:picLocks noChangeAspect="1"/>
          </p:cNvPicPr>
          <p:nvPr/>
        </p:nvPicPr>
        <p:blipFill>
          <a:blip r:embed="rId4"/>
          <a:stretch>
            <a:fillRect/>
          </a:stretch>
        </p:blipFill>
        <p:spPr>
          <a:xfrm>
            <a:off x="480768" y="1729266"/>
            <a:ext cx="3293667" cy="1417310"/>
          </a:xfrm>
          <a:prstGeom prst="rect">
            <a:avLst/>
          </a:prstGeom>
        </p:spPr>
      </p:pic>
      <p:pic>
        <p:nvPicPr>
          <p:cNvPr id="43" name="图片 42">
            <a:extLst>
              <a:ext uri="{FF2B5EF4-FFF2-40B4-BE49-F238E27FC236}">
                <a16:creationId xmlns:a16="http://schemas.microsoft.com/office/drawing/2014/main" id="{E5A3CDDB-9FB2-4FFA-9A88-6E1AC340529C}"/>
              </a:ext>
            </a:extLst>
          </p:cNvPr>
          <p:cNvPicPr>
            <a:picLocks noChangeAspect="1"/>
          </p:cNvPicPr>
          <p:nvPr/>
        </p:nvPicPr>
        <p:blipFill>
          <a:blip r:embed="rId5"/>
          <a:stretch>
            <a:fillRect/>
          </a:stretch>
        </p:blipFill>
        <p:spPr>
          <a:xfrm>
            <a:off x="4561309" y="1641619"/>
            <a:ext cx="3074143" cy="1864829"/>
          </a:xfrm>
          <a:prstGeom prst="rect">
            <a:avLst/>
          </a:prstGeom>
        </p:spPr>
      </p:pic>
    </p:spTree>
    <p:extLst>
      <p:ext uri="{BB962C8B-B14F-4D97-AF65-F5344CB8AC3E}">
        <p14:creationId xmlns:p14="http://schemas.microsoft.com/office/powerpoint/2010/main" val="28158870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CAD50FE5-DA98-4045-B90B-80E841E119B1}"/>
              </a:ext>
            </a:extLst>
          </p:cNvPr>
          <p:cNvSpPr>
            <a:spLocks noGrp="1"/>
          </p:cNvSpPr>
          <p:nvPr>
            <p:ph idx="11"/>
          </p:nvPr>
        </p:nvSpPr>
        <p:spPr>
          <a:xfrm>
            <a:off x="637598" y="624830"/>
            <a:ext cx="10733557" cy="1716886"/>
          </a:xfrm>
        </p:spPr>
        <p:txBody>
          <a:bodyPr/>
          <a:lstStyle/>
          <a:p>
            <a:pPr marL="247926" lvl="1" indent="-360000">
              <a:lnSpc>
                <a:spcPct val="150000"/>
              </a:lnSpc>
              <a:buClr>
                <a:srgbClr val="000000"/>
              </a:buClr>
              <a:buFont typeface="Wingdings" panose="05000000000000000000" pitchFamily="2" charset="2"/>
              <a:buChar char="p"/>
            </a:pPr>
            <a:r>
              <a:rPr lang="en-US" altLang="zh-CN" sz="1400" dirty="0">
                <a:latin typeface="微软雅黑" panose="020B0503020204020204" pitchFamily="34" charset="-122"/>
                <a:ea typeface="微软雅黑" panose="020B0503020204020204" pitchFamily="34" charset="-122"/>
                <a:cs typeface="Arial" panose="020B0604020202020204" pitchFamily="34" charset="0"/>
              </a:rPr>
              <a:t>Spherical coverage</a:t>
            </a:r>
          </a:p>
          <a:p>
            <a:pPr marL="900000" lvl="2" indent="-360000">
              <a:lnSpc>
                <a:spcPct val="150000"/>
              </a:lnSpc>
              <a:buClr>
                <a:srgbClr val="000000"/>
              </a:buClr>
              <a:buFont typeface="Wingdings" panose="05000000000000000000" pitchFamily="2" charset="2"/>
              <a:buChar char="l"/>
            </a:pPr>
            <a:r>
              <a:rPr lang="en-US" altLang="zh-CN" sz="1200" dirty="0">
                <a:latin typeface="微软雅黑" panose="020B0503020204020204" pitchFamily="34" charset="-122"/>
                <a:ea typeface="微软雅黑" panose="020B0503020204020204" pitchFamily="34" charset="-122"/>
                <a:cs typeface="Arial" panose="020B0604020202020204" pitchFamily="34" charset="0"/>
              </a:rPr>
              <a:t>In our view, spherical coverage requirements are one of the most essential ones in FR2 in terms of coverage</a:t>
            </a:r>
          </a:p>
          <a:p>
            <a:pPr marL="900000" lvl="2" indent="-360000">
              <a:lnSpc>
                <a:spcPct val="150000"/>
              </a:lnSpc>
              <a:buClr>
                <a:srgbClr val="000000"/>
              </a:buClr>
              <a:buFont typeface="Wingdings" panose="05000000000000000000" pitchFamily="2" charset="2"/>
              <a:buChar char="l"/>
            </a:pPr>
            <a:r>
              <a:rPr lang="en-US" altLang="zh-CN" sz="1200" dirty="0">
                <a:latin typeface="微软雅黑" panose="020B0503020204020204" pitchFamily="34" charset="-122"/>
                <a:ea typeface="微软雅黑" panose="020B0503020204020204" pitchFamily="34" charset="-122"/>
                <a:cs typeface="Arial" panose="020B0604020202020204" pitchFamily="34" charset="0"/>
              </a:rPr>
              <a:t>Though due to hardware/cost constrains, no room to improve peak EIRP/EIS, maybe some room to have a bit better spherical coverage. But extremely high values will make PC8 infeasible and no meaning to introduce it finally. </a:t>
            </a:r>
          </a:p>
          <a:p>
            <a:pPr marL="900000" lvl="2" indent="-360000">
              <a:lnSpc>
                <a:spcPct val="150000"/>
              </a:lnSpc>
              <a:buClr>
                <a:srgbClr val="000000"/>
              </a:buClr>
              <a:buFont typeface="Wingdings" panose="05000000000000000000" pitchFamily="2" charset="2"/>
              <a:buChar char="l"/>
            </a:pPr>
            <a:r>
              <a:rPr lang="en-US" altLang="zh-CN" sz="1200" dirty="0">
                <a:latin typeface="微软雅黑" panose="020B0503020204020204" pitchFamily="34" charset="-122"/>
                <a:ea typeface="微软雅黑" panose="020B0503020204020204" pitchFamily="34" charset="-122"/>
                <a:cs typeface="Arial" panose="020B0604020202020204" pitchFamily="34" charset="0"/>
              </a:rPr>
              <a:t>We did evaluations on different spherical coverage values with the agreed simulation assumptions [3]</a:t>
            </a:r>
          </a:p>
        </p:txBody>
      </p:sp>
      <p:sp>
        <p:nvSpPr>
          <p:cNvPr id="3" name="副标题 2">
            <a:extLst>
              <a:ext uri="{FF2B5EF4-FFF2-40B4-BE49-F238E27FC236}">
                <a16:creationId xmlns:a16="http://schemas.microsoft.com/office/drawing/2014/main" id="{D30D1241-DEB5-4C99-9BC6-02D4672D27BC}"/>
              </a:ext>
            </a:extLst>
          </p:cNvPr>
          <p:cNvSpPr>
            <a:spLocks noGrp="1"/>
          </p:cNvSpPr>
          <p:nvPr>
            <p:ph type="subTitle" idx="1"/>
          </p:nvPr>
        </p:nvSpPr>
        <p:spPr>
          <a:xfrm>
            <a:off x="538204" y="117051"/>
            <a:ext cx="10740640" cy="524469"/>
          </a:xfrm>
        </p:spPr>
        <p:txBody>
          <a:bodyPr lIns="0" tIns="0" rIns="0" bIns="0" anchor="t">
            <a:no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Discussion – Evaluations for different Spherical coverage</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grpSp>
        <p:nvGrpSpPr>
          <p:cNvPr id="10" name="组合 9">
            <a:extLst>
              <a:ext uri="{FF2B5EF4-FFF2-40B4-BE49-F238E27FC236}">
                <a16:creationId xmlns:a16="http://schemas.microsoft.com/office/drawing/2014/main" id="{BB94FBC7-42A3-4C18-80DC-E2F3B7636FD3}"/>
              </a:ext>
            </a:extLst>
          </p:cNvPr>
          <p:cNvGrpSpPr/>
          <p:nvPr/>
        </p:nvGrpSpPr>
        <p:grpSpPr>
          <a:xfrm>
            <a:off x="52656" y="2457691"/>
            <a:ext cx="12254454" cy="2983827"/>
            <a:chOff x="52656" y="2457691"/>
            <a:chExt cx="12254454" cy="2983827"/>
          </a:xfrm>
        </p:grpSpPr>
        <p:pic>
          <p:nvPicPr>
            <p:cNvPr id="4" name="图片 3">
              <a:extLst>
                <a:ext uri="{FF2B5EF4-FFF2-40B4-BE49-F238E27FC236}">
                  <a16:creationId xmlns:a16="http://schemas.microsoft.com/office/drawing/2014/main" id="{8EDA2FDF-6F6E-4F83-BD62-31F135471A50}"/>
                </a:ext>
              </a:extLst>
            </p:cNvPr>
            <p:cNvPicPr>
              <a:picLocks noChangeAspect="1"/>
            </p:cNvPicPr>
            <p:nvPr/>
          </p:nvPicPr>
          <p:blipFill>
            <a:blip r:embed="rId2"/>
            <a:stretch>
              <a:fillRect/>
            </a:stretch>
          </p:blipFill>
          <p:spPr>
            <a:xfrm>
              <a:off x="8800156" y="2681110"/>
              <a:ext cx="3343951" cy="2760408"/>
            </a:xfrm>
            <a:prstGeom prst="rect">
              <a:avLst/>
            </a:prstGeom>
          </p:spPr>
        </p:pic>
        <p:sp>
          <p:nvSpPr>
            <p:cNvPr id="5" name="文本框 4">
              <a:extLst>
                <a:ext uri="{FF2B5EF4-FFF2-40B4-BE49-F238E27FC236}">
                  <a16:creationId xmlns:a16="http://schemas.microsoft.com/office/drawing/2014/main" id="{5FDF179D-9138-4767-A921-EB5EEC877622}"/>
                </a:ext>
              </a:extLst>
            </p:cNvPr>
            <p:cNvSpPr txBox="1"/>
            <p:nvPr/>
          </p:nvSpPr>
          <p:spPr>
            <a:xfrm>
              <a:off x="421077" y="2457691"/>
              <a:ext cx="3619360" cy="153888"/>
            </a:xfrm>
            <a:prstGeom prst="rect">
              <a:avLst/>
            </a:prstGeom>
            <a:noFill/>
          </p:spPr>
          <p:txBody>
            <a:bodyPr wrap="square" lIns="0" tIns="0" rIns="0" bIns="0" rtlCol="0">
              <a:spAutoFit/>
            </a:bodyPr>
            <a:lstStyle/>
            <a:p>
              <a:pPr algn="ctr"/>
              <a:r>
                <a:rPr kumimoji="1" lang="en-US" altLang="zh-CN"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SLS performance evaluation (UPT) for UL/200MHz</a:t>
              </a:r>
              <a:endParaRPr kumimoji="1" lang="zh-CN" altLang="en-US" sz="1000" b="1" dirty="0" err="1">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 name="文本框 5">
              <a:extLst>
                <a:ext uri="{FF2B5EF4-FFF2-40B4-BE49-F238E27FC236}">
                  <a16:creationId xmlns:a16="http://schemas.microsoft.com/office/drawing/2014/main" id="{EB2789E9-EEE3-4425-89F6-D2EC0B842582}"/>
                </a:ext>
              </a:extLst>
            </p:cNvPr>
            <p:cNvSpPr txBox="1"/>
            <p:nvPr/>
          </p:nvSpPr>
          <p:spPr>
            <a:xfrm>
              <a:off x="8817270" y="2465579"/>
              <a:ext cx="3489840" cy="153888"/>
            </a:xfrm>
            <a:prstGeom prst="rect">
              <a:avLst/>
            </a:prstGeom>
            <a:noFill/>
          </p:spPr>
          <p:txBody>
            <a:bodyPr wrap="square" lIns="0" tIns="0" rIns="0" bIns="0" rtlCol="0">
              <a:spAutoFit/>
            </a:bodyPr>
            <a:lstStyle/>
            <a:p>
              <a:pPr algn="ctr"/>
              <a:r>
                <a:rPr kumimoji="1" lang="en-US" altLang="zh-CN"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SLS performance evaluation (UPT) for DL/200MHz</a:t>
              </a:r>
              <a:endParaRPr kumimoji="1" lang="zh-CN" altLang="en-US" sz="1000" b="1" dirty="0" err="1">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p:txBody>
        </p:sp>
        <p:pic>
          <p:nvPicPr>
            <p:cNvPr id="7" name="图片 6">
              <a:extLst>
                <a:ext uri="{FF2B5EF4-FFF2-40B4-BE49-F238E27FC236}">
                  <a16:creationId xmlns:a16="http://schemas.microsoft.com/office/drawing/2014/main" id="{A3F06828-E60B-42CE-AA37-DA2C822157FF}"/>
                </a:ext>
              </a:extLst>
            </p:cNvPr>
            <p:cNvPicPr>
              <a:picLocks noChangeAspect="1"/>
            </p:cNvPicPr>
            <p:nvPr/>
          </p:nvPicPr>
          <p:blipFill>
            <a:blip r:embed="rId3"/>
            <a:stretch>
              <a:fillRect/>
            </a:stretch>
          </p:blipFill>
          <p:spPr>
            <a:xfrm>
              <a:off x="52656" y="2681110"/>
              <a:ext cx="4202379" cy="2553032"/>
            </a:xfrm>
            <a:prstGeom prst="rect">
              <a:avLst/>
            </a:prstGeom>
          </p:spPr>
        </p:pic>
        <p:pic>
          <p:nvPicPr>
            <p:cNvPr id="8" name="图片 7">
              <a:extLst>
                <a:ext uri="{FF2B5EF4-FFF2-40B4-BE49-F238E27FC236}">
                  <a16:creationId xmlns:a16="http://schemas.microsoft.com/office/drawing/2014/main" id="{EE0E96F5-241B-451A-934C-94427190F533}"/>
                </a:ext>
              </a:extLst>
            </p:cNvPr>
            <p:cNvPicPr>
              <a:picLocks noChangeAspect="1"/>
            </p:cNvPicPr>
            <p:nvPr/>
          </p:nvPicPr>
          <p:blipFill>
            <a:blip r:embed="rId4"/>
            <a:stretch>
              <a:fillRect/>
            </a:stretch>
          </p:blipFill>
          <p:spPr>
            <a:xfrm>
              <a:off x="4333624" y="2648606"/>
              <a:ext cx="4273649" cy="2570273"/>
            </a:xfrm>
            <a:prstGeom prst="rect">
              <a:avLst/>
            </a:prstGeom>
          </p:spPr>
        </p:pic>
        <p:sp>
          <p:nvSpPr>
            <p:cNvPr id="9" name="文本框 8">
              <a:extLst>
                <a:ext uri="{FF2B5EF4-FFF2-40B4-BE49-F238E27FC236}">
                  <a16:creationId xmlns:a16="http://schemas.microsoft.com/office/drawing/2014/main" id="{4B5AA839-0CD9-4B84-9378-2E4AB79158DE}"/>
                </a:ext>
              </a:extLst>
            </p:cNvPr>
            <p:cNvSpPr txBox="1"/>
            <p:nvPr/>
          </p:nvSpPr>
          <p:spPr>
            <a:xfrm>
              <a:off x="4847752" y="2465579"/>
              <a:ext cx="3396391" cy="153888"/>
            </a:xfrm>
            <a:prstGeom prst="rect">
              <a:avLst/>
            </a:prstGeom>
            <a:noFill/>
          </p:spPr>
          <p:txBody>
            <a:bodyPr wrap="square" lIns="0" tIns="0" rIns="0" bIns="0" rtlCol="0">
              <a:spAutoFit/>
            </a:bodyPr>
            <a:lstStyle/>
            <a:p>
              <a:pPr algn="ctr"/>
              <a:r>
                <a:rPr kumimoji="1" lang="en-US" altLang="zh-CN"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SLS performance evaluation (UPT) for UL/400MHz</a:t>
              </a:r>
              <a:endParaRPr kumimoji="1" lang="zh-CN" altLang="en-US" sz="1000" b="1" dirty="0" err="1">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p:txBody>
        </p:sp>
      </p:grpSp>
      <p:pic>
        <p:nvPicPr>
          <p:cNvPr id="12" name="图片 11">
            <a:extLst>
              <a:ext uri="{FF2B5EF4-FFF2-40B4-BE49-F238E27FC236}">
                <a16:creationId xmlns:a16="http://schemas.microsoft.com/office/drawing/2014/main" id="{BC123CF0-5812-49B2-840C-1F70DB7C4AED}"/>
              </a:ext>
            </a:extLst>
          </p:cNvPr>
          <p:cNvPicPr>
            <a:picLocks noChangeAspect="1"/>
          </p:cNvPicPr>
          <p:nvPr/>
        </p:nvPicPr>
        <p:blipFill>
          <a:blip r:embed="rId5"/>
          <a:stretch>
            <a:fillRect/>
          </a:stretch>
        </p:blipFill>
        <p:spPr>
          <a:xfrm>
            <a:off x="3514484" y="5248018"/>
            <a:ext cx="4608374" cy="1633463"/>
          </a:xfrm>
          <a:prstGeom prst="rect">
            <a:avLst/>
          </a:prstGeom>
        </p:spPr>
      </p:pic>
    </p:spTree>
    <p:extLst>
      <p:ext uri="{BB962C8B-B14F-4D97-AF65-F5344CB8AC3E}">
        <p14:creationId xmlns:p14="http://schemas.microsoft.com/office/powerpoint/2010/main" val="6997648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1C54466E-8368-4EFC-95DF-833512A24454}"/>
              </a:ext>
            </a:extLst>
          </p:cNvPr>
          <p:cNvSpPr>
            <a:spLocks noGrp="1"/>
          </p:cNvSpPr>
          <p:nvPr>
            <p:ph type="subTitle" idx="1"/>
          </p:nvPr>
        </p:nvSpPr>
        <p:spPr>
          <a:xfrm>
            <a:off x="546409" y="151544"/>
            <a:ext cx="11340791" cy="568333"/>
          </a:xfrm>
        </p:spPr>
        <p:txBody>
          <a:bodyPr>
            <a:no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Observations for different Spherical coverage </a:t>
            </a:r>
          </a:p>
        </p:txBody>
      </p:sp>
      <p:sp>
        <p:nvSpPr>
          <p:cNvPr id="13" name="Content Placeholder 1">
            <a:extLst>
              <a:ext uri="{FF2B5EF4-FFF2-40B4-BE49-F238E27FC236}">
                <a16:creationId xmlns:a16="http://schemas.microsoft.com/office/drawing/2014/main" id="{07CF64B4-4CE7-4A80-9B3E-80913F264A90}"/>
              </a:ext>
            </a:extLst>
          </p:cNvPr>
          <p:cNvSpPr txBox="1">
            <a:spLocks/>
          </p:cNvSpPr>
          <p:nvPr/>
        </p:nvSpPr>
        <p:spPr>
          <a:xfrm>
            <a:off x="502510" y="3608346"/>
            <a:ext cx="11694253" cy="2561718"/>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kern="1200" baseline="0">
                <a:solidFill>
                  <a:schemeClr val="tx1"/>
                </a:solidFill>
                <a:latin typeface="+mn-lt"/>
                <a:ea typeface="Microsoft YaHei" panose="020B0503020204020204" pitchFamily="34" charset="-122"/>
                <a:cs typeface="Arial" panose="020B0604020202020204" pitchFamily="34" charset="0"/>
              </a:defRPr>
            </a:lvl1pPr>
            <a:lvl2pPr marL="446501" marR="0" indent="-285750"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kern="1200" baseline="0">
                <a:solidFill>
                  <a:schemeClr val="tx1"/>
                </a:solidFill>
                <a:latin typeface="+mn-lt"/>
                <a:ea typeface="Microsoft YaHei" panose="020B0503020204020204" pitchFamily="34" charset="-122"/>
                <a:cs typeface="+mn-cs"/>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kern="1200" baseline="0">
                <a:solidFill>
                  <a:schemeClr val="tx1"/>
                </a:solidFill>
                <a:latin typeface="+mn-lt"/>
                <a:ea typeface="Microsoft YaHei" panose="020B0503020204020204" pitchFamily="34" charset="-122"/>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marL="285750" lvl="1">
              <a:lnSpc>
                <a:spcPct val="150000"/>
              </a:lnSpc>
              <a:buClr>
                <a:srgbClr val="000000"/>
              </a:buClr>
            </a:pPr>
            <a:r>
              <a:rPr lang="en-US" altLang="zh-CN" sz="1400" dirty="0">
                <a:latin typeface="微软雅黑" panose="020B0503020204020204" pitchFamily="34" charset="-122"/>
                <a:ea typeface="微软雅黑" panose="020B0503020204020204" pitchFamily="34" charset="-122"/>
                <a:cs typeface="Arial" panose="020B0604020202020204" pitchFamily="34" charset="0"/>
              </a:rPr>
              <a:t>The better performance at the cell edge can be achieved with the improved spherical coverage: </a:t>
            </a:r>
          </a:p>
          <a:p>
            <a:pPr marL="720000" lvl="2" indent="-171450">
              <a:lnSpc>
                <a:spcPct val="150000"/>
              </a:lnSpc>
              <a:buClr>
                <a:srgbClr val="000000"/>
              </a:buClr>
              <a:buFont typeface="Wingdings" panose="05000000000000000000" pitchFamily="2" charset="2"/>
              <a:buChar char="l"/>
            </a:pPr>
            <a:r>
              <a:rPr lang="en-US" altLang="zh-CN" sz="1200" dirty="0">
                <a:latin typeface="微软雅黑" panose="020B0503020204020204" pitchFamily="34" charset="-122"/>
                <a:ea typeface="微软雅黑" panose="020B0503020204020204" pitchFamily="34" charset="-122"/>
                <a:cs typeface="Arial" panose="020B0604020202020204" pitchFamily="34" charset="0"/>
              </a:rPr>
              <a:t>6.58Mbps, 7.59Mbps, 8.95Mbps and 11.8Mbps for spherical coverage 5.5dBm, 6.5dBm, 7.5dBm and 8.5dBm with 200MHz CBW respectively</a:t>
            </a:r>
          </a:p>
          <a:p>
            <a:pPr marL="720000" lvl="2" indent="-171450">
              <a:lnSpc>
                <a:spcPct val="150000"/>
              </a:lnSpc>
              <a:buClr>
                <a:srgbClr val="000000"/>
              </a:buClr>
              <a:buFont typeface="Wingdings" panose="05000000000000000000" pitchFamily="2" charset="2"/>
              <a:buChar char="l"/>
            </a:pPr>
            <a:r>
              <a:rPr lang="en-US" altLang="zh-CN" sz="1200" dirty="0">
                <a:latin typeface="微软雅黑" panose="020B0503020204020204" pitchFamily="34" charset="-122"/>
                <a:ea typeface="微软雅黑" panose="020B0503020204020204" pitchFamily="34" charset="-122"/>
                <a:cs typeface="Arial" panose="020B0604020202020204" pitchFamily="34" charset="0"/>
              </a:rPr>
              <a:t>The achievable throughput can meet almost all application services request. Even </a:t>
            </a:r>
            <a:r>
              <a:rPr lang="en-US" altLang="zh-CN" sz="1200" dirty="0">
                <a:latin typeface="微软雅黑" panose="020B0503020204020204" pitchFamily="34" charset="-122"/>
                <a:ea typeface="微软雅黑" panose="020B0503020204020204" pitchFamily="34" charset="-122"/>
                <a:cs typeface="Arial" panose="020B0604020202020204" pitchFamily="34" charset="0"/>
                <a:hlinkClick r:id="rId3"/>
              </a:rPr>
              <a:t>6.58Mbps@5.5dBm</a:t>
            </a:r>
            <a:r>
              <a:rPr lang="en-US" altLang="zh-CN" sz="1200" dirty="0">
                <a:latin typeface="微软雅黑" panose="020B0503020204020204" pitchFamily="34" charset="-122"/>
                <a:ea typeface="微软雅黑" panose="020B0503020204020204" pitchFamily="34" charset="-122"/>
                <a:cs typeface="Arial" panose="020B0604020202020204" pitchFamily="34" charset="0"/>
              </a:rPr>
              <a:t> spherical coverage is enough for most applications</a:t>
            </a:r>
          </a:p>
          <a:p>
            <a:pPr marL="720000" lvl="2" indent="-171450">
              <a:lnSpc>
                <a:spcPct val="150000"/>
              </a:lnSpc>
              <a:buClr>
                <a:srgbClr val="000000"/>
              </a:buClr>
              <a:buFont typeface="Wingdings" panose="05000000000000000000" pitchFamily="2" charset="2"/>
              <a:buChar char="l"/>
            </a:pPr>
            <a:r>
              <a:rPr lang="en-US" altLang="zh-CN" sz="1200" dirty="0">
                <a:latin typeface="微软雅黑" panose="020B0503020204020204" pitchFamily="34" charset="-122"/>
                <a:ea typeface="微软雅黑" panose="020B0503020204020204" pitchFamily="34" charset="-122"/>
                <a:cs typeface="Arial" panose="020B0604020202020204" pitchFamily="34" charset="0"/>
              </a:rPr>
              <a:t>Larger channel bandwidth,</a:t>
            </a:r>
            <a:r>
              <a:rPr lang="zh-CN" altLang="en-US" sz="1200" dirty="0">
                <a:latin typeface="微软雅黑" panose="020B0503020204020204" pitchFamily="34" charset="-122"/>
                <a:ea typeface="微软雅黑" panose="020B0503020204020204" pitchFamily="34" charset="-122"/>
                <a:cs typeface="Arial" panose="020B0604020202020204" pitchFamily="34" charset="0"/>
              </a:rPr>
              <a:t> </a:t>
            </a:r>
            <a:r>
              <a:rPr lang="en-US" altLang="zh-CN" sz="1200" dirty="0">
                <a:latin typeface="微软雅黑" panose="020B0503020204020204" pitchFamily="34" charset="-122"/>
                <a:ea typeface="微软雅黑" panose="020B0503020204020204" pitchFamily="34" charset="-122"/>
                <a:cs typeface="Arial" panose="020B0604020202020204" pitchFamily="34" charset="0"/>
              </a:rPr>
              <a:t>such as 400MHz or 800MHz with CA, can be utilized to further improve the throughput to meet some services that require higher throughput.</a:t>
            </a:r>
          </a:p>
          <a:p>
            <a:pPr marL="720000" lvl="2" indent="-171450">
              <a:lnSpc>
                <a:spcPct val="150000"/>
              </a:lnSpc>
              <a:buClr>
                <a:srgbClr val="000000"/>
              </a:buClr>
              <a:buFont typeface="Wingdings" panose="05000000000000000000" pitchFamily="2" charset="2"/>
              <a:buChar char="l"/>
            </a:pPr>
            <a:r>
              <a:rPr lang="en-US" altLang="zh-CN" sz="1200" dirty="0">
                <a:latin typeface="微软雅黑" panose="020B0503020204020204" pitchFamily="34" charset="-122"/>
                <a:ea typeface="微软雅黑" panose="020B0503020204020204" pitchFamily="34" charset="-122"/>
                <a:cs typeface="Arial" panose="020B0604020202020204" pitchFamily="34" charset="0"/>
              </a:rPr>
              <a:t>We prefer to keep the 5.5dBm spherical coverage considering the same UE RF architecture assumption as PC7, but as a compromise, we are open to discuss other possible spherical coverage requirements.</a:t>
            </a:r>
          </a:p>
        </p:txBody>
      </p:sp>
      <p:graphicFrame>
        <p:nvGraphicFramePr>
          <p:cNvPr id="4" name="表格 3">
            <a:extLst>
              <a:ext uri="{FF2B5EF4-FFF2-40B4-BE49-F238E27FC236}">
                <a16:creationId xmlns:a16="http://schemas.microsoft.com/office/drawing/2014/main" id="{DA6E87A8-133E-455A-B607-4BF2166CFB5D}"/>
              </a:ext>
            </a:extLst>
          </p:cNvPr>
          <p:cNvGraphicFramePr>
            <a:graphicFrameLocks noGrp="1"/>
          </p:cNvGraphicFramePr>
          <p:nvPr>
            <p:extLst>
              <p:ext uri="{D42A27DB-BD31-4B8C-83A1-F6EECF244321}">
                <p14:modId xmlns:p14="http://schemas.microsoft.com/office/powerpoint/2010/main" val="3972911206"/>
              </p:ext>
            </p:extLst>
          </p:nvPr>
        </p:nvGraphicFramePr>
        <p:xfrm>
          <a:off x="1290614" y="1178439"/>
          <a:ext cx="7393403" cy="2328662"/>
        </p:xfrm>
        <a:graphic>
          <a:graphicData uri="http://schemas.openxmlformats.org/drawingml/2006/table">
            <a:tbl>
              <a:tblPr firstRow="1" bandRow="1">
                <a:tableStyleId>{5940675A-B579-460E-94D1-54222C63F5DA}</a:tableStyleId>
              </a:tblPr>
              <a:tblGrid>
                <a:gridCol w="2613451">
                  <a:extLst>
                    <a:ext uri="{9D8B030D-6E8A-4147-A177-3AD203B41FA5}">
                      <a16:colId xmlns:a16="http://schemas.microsoft.com/office/drawing/2014/main" val="304310088"/>
                    </a:ext>
                  </a:extLst>
                </a:gridCol>
                <a:gridCol w="2608047">
                  <a:extLst>
                    <a:ext uri="{9D8B030D-6E8A-4147-A177-3AD203B41FA5}">
                      <a16:colId xmlns:a16="http://schemas.microsoft.com/office/drawing/2014/main" val="751053848"/>
                    </a:ext>
                  </a:extLst>
                </a:gridCol>
                <a:gridCol w="2171905">
                  <a:extLst>
                    <a:ext uri="{9D8B030D-6E8A-4147-A177-3AD203B41FA5}">
                      <a16:colId xmlns:a16="http://schemas.microsoft.com/office/drawing/2014/main" val="1243521097"/>
                    </a:ext>
                  </a:extLst>
                </a:gridCol>
              </a:tblGrid>
              <a:tr h="339548">
                <a:tc>
                  <a:txBody>
                    <a:bodyPr/>
                    <a:lstStyle/>
                    <a:p>
                      <a:pPr algn="ctr"/>
                      <a:r>
                        <a:rPr lang="en-US" altLang="zh-CN" sz="1200" b="1" dirty="0">
                          <a:latin typeface="微软雅黑" panose="020B0503020204020204" pitchFamily="34" charset="-122"/>
                          <a:ea typeface="微软雅黑" panose="020B0503020204020204" pitchFamily="34" charset="-122"/>
                        </a:rPr>
                        <a:t>Application</a:t>
                      </a:r>
                      <a:endParaRPr lang="zh-CN" altLang="en-US" sz="1200" b="1" dirty="0">
                        <a:latin typeface="微软雅黑" panose="020B0503020204020204" pitchFamily="34" charset="-122"/>
                        <a:ea typeface="微软雅黑" panose="020B0503020204020204" pitchFamily="34" charset="-122"/>
                      </a:endParaRPr>
                    </a:p>
                  </a:txBody>
                  <a:tcPr>
                    <a:solidFill>
                      <a:schemeClr val="bg1">
                        <a:lumMod val="40000"/>
                        <a:lumOff val="60000"/>
                      </a:schemeClr>
                    </a:solidFill>
                  </a:tcPr>
                </a:tc>
                <a:tc>
                  <a:txBody>
                    <a:bodyPr/>
                    <a:lstStyle/>
                    <a:p>
                      <a:pPr algn="ctr"/>
                      <a:r>
                        <a:rPr lang="en-US" altLang="zh-CN" sz="1200" b="1" dirty="0">
                          <a:latin typeface="微软雅黑" panose="020B0503020204020204" pitchFamily="34" charset="-122"/>
                          <a:ea typeface="微软雅黑" panose="020B0503020204020204" pitchFamily="34" charset="-122"/>
                        </a:rPr>
                        <a:t>UL(Mbps)</a:t>
                      </a:r>
                      <a:endParaRPr lang="zh-CN" altLang="en-US" sz="1200" b="1" dirty="0">
                        <a:latin typeface="微软雅黑" panose="020B0503020204020204" pitchFamily="34" charset="-122"/>
                        <a:ea typeface="微软雅黑" panose="020B0503020204020204" pitchFamily="34" charset="-122"/>
                      </a:endParaRPr>
                    </a:p>
                  </a:txBody>
                  <a:tcPr>
                    <a:solidFill>
                      <a:schemeClr val="bg1">
                        <a:lumMod val="40000"/>
                        <a:lumOff val="60000"/>
                      </a:schemeClr>
                    </a:solidFill>
                  </a:tcPr>
                </a:tc>
                <a:tc>
                  <a:txBody>
                    <a:bodyPr/>
                    <a:lstStyle/>
                    <a:p>
                      <a:pPr algn="ctr"/>
                      <a:r>
                        <a:rPr lang="en-US" altLang="zh-CN" sz="1200" b="1" dirty="0">
                          <a:latin typeface="微软雅黑" panose="020B0503020204020204" pitchFamily="34" charset="-122"/>
                          <a:ea typeface="微软雅黑" panose="020B0503020204020204" pitchFamily="34" charset="-122"/>
                        </a:rPr>
                        <a:t>DL(Mbps)</a:t>
                      </a:r>
                      <a:endParaRPr lang="zh-CN" altLang="en-US" sz="1200" b="1" dirty="0">
                        <a:latin typeface="微软雅黑" panose="020B0503020204020204" pitchFamily="34" charset="-122"/>
                        <a:ea typeface="微软雅黑" panose="020B0503020204020204" pitchFamily="34" charset="-122"/>
                      </a:endParaRPr>
                    </a:p>
                  </a:txBody>
                  <a:tcPr>
                    <a:solidFill>
                      <a:schemeClr val="bg1">
                        <a:lumMod val="40000"/>
                        <a:lumOff val="60000"/>
                      </a:schemeClr>
                    </a:solidFill>
                  </a:tcPr>
                </a:tc>
                <a:extLst>
                  <a:ext uri="{0D108BD9-81ED-4DB2-BD59-A6C34878D82A}">
                    <a16:rowId xmlns:a16="http://schemas.microsoft.com/office/drawing/2014/main" val="4270091290"/>
                  </a:ext>
                </a:extLst>
              </a:tr>
              <a:tr h="193661">
                <a:tc>
                  <a:txBody>
                    <a:bodyPr/>
                    <a:lstStyle/>
                    <a:p>
                      <a:r>
                        <a:rPr lang="en-US" altLang="zh-CN" sz="1200" dirty="0">
                          <a:latin typeface="微软雅黑" panose="020B0503020204020204" pitchFamily="34" charset="-122"/>
                          <a:ea typeface="微软雅黑" panose="020B0503020204020204" pitchFamily="34" charset="-122"/>
                        </a:rPr>
                        <a:t>VOIP video call</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2~5</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2~5</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2823434603"/>
                  </a:ext>
                </a:extLst>
              </a:tr>
              <a:tr h="167169">
                <a:tc>
                  <a:txBody>
                    <a:bodyPr/>
                    <a:lstStyle/>
                    <a:p>
                      <a:r>
                        <a:rPr lang="en-US" altLang="zh-CN" sz="1200" dirty="0" err="1">
                          <a:latin typeface="微软雅黑" panose="020B0503020204020204" pitchFamily="34" charset="-122"/>
                          <a:ea typeface="微软雅黑" panose="020B0503020204020204" pitchFamily="34" charset="-122"/>
                        </a:rPr>
                        <a:t>Chating</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1~2</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50</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1933383956"/>
                  </a:ext>
                </a:extLst>
              </a:tr>
              <a:tr h="277966">
                <a:tc>
                  <a:txBody>
                    <a:bodyPr/>
                    <a:lstStyle/>
                    <a:p>
                      <a:r>
                        <a:rPr lang="en-US" altLang="zh-CN" sz="1200" dirty="0">
                          <a:latin typeface="微软雅黑" panose="020B0503020204020204" pitchFamily="34" charset="-122"/>
                          <a:ea typeface="微软雅黑" panose="020B0503020204020204" pitchFamily="34" charset="-122"/>
                        </a:rPr>
                        <a:t>Live video</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5~8</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10</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2305695035"/>
                  </a:ext>
                </a:extLst>
              </a:tr>
              <a:tr h="121390">
                <a:tc>
                  <a:txBody>
                    <a:bodyPr/>
                    <a:lstStyle/>
                    <a:p>
                      <a:r>
                        <a:rPr lang="en-US" altLang="zh-CN" sz="1200" dirty="0">
                          <a:latin typeface="微软雅黑" panose="020B0503020204020204" pitchFamily="34" charset="-122"/>
                          <a:ea typeface="微软雅黑" panose="020B0503020204020204" pitchFamily="34" charset="-122"/>
                        </a:rPr>
                        <a:t>Short video playback</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1~1.5</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10</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1115470650"/>
                  </a:ext>
                </a:extLst>
              </a:tr>
              <a:tr h="160960">
                <a:tc>
                  <a:txBody>
                    <a:bodyPr/>
                    <a:lstStyle/>
                    <a:p>
                      <a:r>
                        <a:rPr lang="en-US" altLang="zh-CN" sz="1200" dirty="0">
                          <a:latin typeface="微软雅黑" panose="020B0503020204020204" pitchFamily="34" charset="-122"/>
                          <a:ea typeface="微软雅黑" panose="020B0503020204020204" pitchFamily="34" charset="-122"/>
                        </a:rPr>
                        <a:t>Code scan</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0.5</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12</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4006328552"/>
                  </a:ext>
                </a:extLst>
              </a:tr>
              <a:tr h="0">
                <a:tc>
                  <a:txBody>
                    <a:bodyPr/>
                    <a:lstStyle/>
                    <a:p>
                      <a:r>
                        <a:rPr lang="en-US" altLang="zh-CN" sz="1200" dirty="0">
                          <a:latin typeface="微软雅黑" panose="020B0503020204020204" pitchFamily="34" charset="-122"/>
                          <a:ea typeface="微软雅黑" panose="020B0503020204020204" pitchFamily="34" charset="-122"/>
                        </a:rPr>
                        <a:t>Navigation</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2</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6</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351879061"/>
                  </a:ext>
                </a:extLst>
              </a:tr>
              <a:tr h="339548">
                <a:tc>
                  <a:txBody>
                    <a:bodyPr/>
                    <a:lstStyle/>
                    <a:p>
                      <a:r>
                        <a:rPr lang="en-US" altLang="zh-CN" sz="1200" dirty="0">
                          <a:latin typeface="微软雅黑" panose="020B0503020204020204" pitchFamily="34" charset="-122"/>
                          <a:ea typeface="微软雅黑" panose="020B0503020204020204" pitchFamily="34" charset="-122"/>
                        </a:rPr>
                        <a:t>Games</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0.2</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17</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1864798191"/>
                  </a:ext>
                </a:extLst>
              </a:tr>
            </a:tbl>
          </a:graphicData>
        </a:graphic>
      </p:graphicFrame>
      <p:sp>
        <p:nvSpPr>
          <p:cNvPr id="5" name="Content Placeholder 1">
            <a:extLst>
              <a:ext uri="{FF2B5EF4-FFF2-40B4-BE49-F238E27FC236}">
                <a16:creationId xmlns:a16="http://schemas.microsoft.com/office/drawing/2014/main" id="{D072B7DD-AF2B-46B6-964C-29C2FC6BD894}"/>
              </a:ext>
            </a:extLst>
          </p:cNvPr>
          <p:cNvSpPr txBox="1">
            <a:spLocks/>
          </p:cNvSpPr>
          <p:nvPr/>
        </p:nvSpPr>
        <p:spPr>
          <a:xfrm>
            <a:off x="369677" y="782655"/>
            <a:ext cx="8561880" cy="395783"/>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kern="1200" baseline="0">
                <a:solidFill>
                  <a:schemeClr val="tx1"/>
                </a:solidFill>
                <a:latin typeface="+mn-lt"/>
                <a:ea typeface="Microsoft YaHei" panose="020B0503020204020204" pitchFamily="34" charset="-122"/>
                <a:cs typeface="Arial" panose="020B0604020202020204" pitchFamily="34" charset="0"/>
              </a:defRPr>
            </a:lvl1pPr>
            <a:lvl2pPr marL="446501" marR="0" indent="-285750"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kern="1200" baseline="0">
                <a:solidFill>
                  <a:schemeClr val="tx1"/>
                </a:solidFill>
                <a:latin typeface="+mn-lt"/>
                <a:ea typeface="Microsoft YaHei" panose="020B0503020204020204" pitchFamily="34" charset="-122"/>
                <a:cs typeface="+mn-cs"/>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kern="1200" baseline="0">
                <a:solidFill>
                  <a:schemeClr val="tx1"/>
                </a:solidFill>
                <a:latin typeface="+mn-lt"/>
                <a:ea typeface="Microsoft YaHei" panose="020B0503020204020204" pitchFamily="34" charset="-122"/>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marL="285750" lvl="1">
              <a:lnSpc>
                <a:spcPct val="150000"/>
              </a:lnSpc>
              <a:buClr>
                <a:srgbClr val="000000"/>
              </a:buClr>
            </a:pPr>
            <a:r>
              <a:rPr lang="en-US" altLang="zh-CN" sz="1400" dirty="0">
                <a:latin typeface="微软雅黑" panose="020B0503020204020204" pitchFamily="34" charset="-122"/>
                <a:ea typeface="微软雅黑" panose="020B0503020204020204" pitchFamily="34" charset="-122"/>
                <a:cs typeface="Arial" panose="020B0604020202020204" pitchFamily="34" charset="0"/>
              </a:rPr>
              <a:t>We collect the UL/DL throughput request for different applications </a:t>
            </a:r>
          </a:p>
        </p:txBody>
      </p:sp>
      <p:sp>
        <p:nvSpPr>
          <p:cNvPr id="7" name="Content Placeholder 1">
            <a:extLst>
              <a:ext uri="{FF2B5EF4-FFF2-40B4-BE49-F238E27FC236}">
                <a16:creationId xmlns:a16="http://schemas.microsoft.com/office/drawing/2014/main" id="{A518F4FC-F675-4CC7-AC69-35CC9CC4C88C}"/>
              </a:ext>
            </a:extLst>
          </p:cNvPr>
          <p:cNvSpPr txBox="1">
            <a:spLocks/>
          </p:cNvSpPr>
          <p:nvPr/>
        </p:nvSpPr>
        <p:spPr>
          <a:xfrm>
            <a:off x="546409" y="6271309"/>
            <a:ext cx="11450412" cy="395783"/>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kern="1200" baseline="0">
                <a:solidFill>
                  <a:schemeClr val="tx1"/>
                </a:solidFill>
                <a:latin typeface="+mn-lt"/>
                <a:ea typeface="Microsoft YaHei" panose="020B0503020204020204" pitchFamily="34" charset="-122"/>
                <a:cs typeface="Arial" panose="020B0604020202020204" pitchFamily="34" charset="0"/>
              </a:defRPr>
            </a:lvl1pPr>
            <a:lvl2pPr marL="446501" marR="0" indent="-285750"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kern="1200" baseline="0">
                <a:solidFill>
                  <a:schemeClr val="tx1"/>
                </a:solidFill>
                <a:latin typeface="+mn-lt"/>
                <a:ea typeface="Microsoft YaHei" panose="020B0503020204020204" pitchFamily="34" charset="-122"/>
                <a:cs typeface="+mn-cs"/>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kern="1200" baseline="0">
                <a:solidFill>
                  <a:schemeClr val="tx1"/>
                </a:solidFill>
                <a:latin typeface="+mn-lt"/>
                <a:ea typeface="Microsoft YaHei" panose="020B0503020204020204" pitchFamily="34" charset="-122"/>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marL="285750" lvl="1">
              <a:lnSpc>
                <a:spcPct val="150000"/>
              </a:lnSpc>
              <a:buClr>
                <a:srgbClr val="000000"/>
              </a:buClr>
            </a:pPr>
            <a:r>
              <a:rPr lang="en-US" altLang="zh-CN" sz="1400" b="1" dirty="0">
                <a:latin typeface="微软雅黑" panose="020B0503020204020204" pitchFamily="34" charset="-122"/>
                <a:ea typeface="微软雅黑" panose="020B0503020204020204" pitchFamily="34" charset="-122"/>
                <a:cs typeface="Arial" panose="020B0604020202020204" pitchFamily="34" charset="0"/>
              </a:rPr>
              <a:t>Proposal 1: As a compromise solution, RAN4 can discuss other improved spherical coverage requirements for FR2 PC8. </a:t>
            </a:r>
          </a:p>
        </p:txBody>
      </p:sp>
    </p:spTree>
    <p:extLst>
      <p:ext uri="{BB962C8B-B14F-4D97-AF65-F5344CB8AC3E}">
        <p14:creationId xmlns:p14="http://schemas.microsoft.com/office/powerpoint/2010/main" val="39454385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0E5105AE-284E-45BA-B967-E6BC57ED55FD}"/>
              </a:ext>
            </a:extLst>
          </p:cNvPr>
          <p:cNvSpPr>
            <a:spLocks noGrp="1"/>
          </p:cNvSpPr>
          <p:nvPr>
            <p:ph idx="11"/>
          </p:nvPr>
        </p:nvSpPr>
        <p:spPr>
          <a:xfrm>
            <a:off x="731602" y="849306"/>
            <a:ext cx="10733557" cy="1322872"/>
          </a:xfrm>
        </p:spPr>
        <p:txBody>
          <a:bodyPr/>
          <a:lstStyle/>
          <a:p>
            <a:pPr>
              <a:lnSpc>
                <a:spcPct val="150000"/>
              </a:lnSpc>
            </a:pPr>
            <a:r>
              <a:rPr lang="en-US" altLang="zh-CN" sz="1600" dirty="0">
                <a:latin typeface="微软雅黑" panose="020B0503020204020204" pitchFamily="34" charset="-122"/>
                <a:ea typeface="微软雅黑" panose="020B0503020204020204" pitchFamily="34" charset="-122"/>
              </a:rPr>
              <a:t>Some operator prefer to introduce access control scheme for FR2 PC8 which is similar to 2Rx XR and </a:t>
            </a:r>
            <a:r>
              <a:rPr lang="en-US" altLang="zh-CN" sz="1600" dirty="0" err="1">
                <a:latin typeface="微软雅黑" panose="020B0503020204020204" pitchFamily="34" charset="-122"/>
                <a:ea typeface="微软雅黑" panose="020B0503020204020204" pitchFamily="34" charset="-122"/>
              </a:rPr>
              <a:t>RedCap</a:t>
            </a:r>
            <a:r>
              <a:rPr lang="en-US" altLang="zh-CN" sz="1600" dirty="0">
                <a:latin typeface="微软雅黑" panose="020B0503020204020204" pitchFamily="34" charset="-122"/>
                <a:ea typeface="微软雅黑" panose="020B0503020204020204" pitchFamily="34" charset="-122"/>
              </a:rPr>
              <a:t> and would like to control the UE supporting FR2 PC8 to access their network</a:t>
            </a:r>
          </a:p>
          <a:p>
            <a:pPr>
              <a:lnSpc>
                <a:spcPct val="150000"/>
              </a:lnSpc>
            </a:pPr>
            <a:r>
              <a:rPr lang="en-US" altLang="zh-CN" sz="1600" dirty="0">
                <a:latin typeface="微软雅黑" panose="020B0503020204020204" pitchFamily="34" charset="-122"/>
                <a:ea typeface="微软雅黑" panose="020B0503020204020204" pitchFamily="34" charset="-122"/>
              </a:rPr>
              <a:t>The following access control scheme are introduced for 2Rx XR and </a:t>
            </a:r>
            <a:r>
              <a:rPr lang="en-US" altLang="zh-CN" sz="1600" dirty="0" err="1">
                <a:latin typeface="微软雅黑" panose="020B0503020204020204" pitchFamily="34" charset="-122"/>
                <a:ea typeface="微软雅黑" panose="020B0503020204020204" pitchFamily="34" charset="-122"/>
              </a:rPr>
              <a:t>RedCap</a:t>
            </a:r>
            <a:r>
              <a:rPr lang="en-US" altLang="zh-CN" sz="1600" dirty="0">
                <a:latin typeface="微软雅黑" panose="020B0503020204020204" pitchFamily="34" charset="-122"/>
                <a:ea typeface="微软雅黑" panose="020B0503020204020204" pitchFamily="34" charset="-122"/>
              </a:rPr>
              <a:t> UE in SIB1</a:t>
            </a:r>
          </a:p>
          <a:p>
            <a:pPr>
              <a:lnSpc>
                <a:spcPct val="150000"/>
              </a:lnSpc>
            </a:pPr>
            <a:endParaRPr lang="en-US" altLang="zh-CN" sz="1600" dirty="0">
              <a:latin typeface="微软雅黑" panose="020B0503020204020204" pitchFamily="34" charset="-122"/>
              <a:ea typeface="微软雅黑" panose="020B0503020204020204" pitchFamily="34" charset="-122"/>
            </a:endParaRPr>
          </a:p>
        </p:txBody>
      </p:sp>
      <p:sp>
        <p:nvSpPr>
          <p:cNvPr id="3" name="副标题 2">
            <a:extLst>
              <a:ext uri="{FF2B5EF4-FFF2-40B4-BE49-F238E27FC236}">
                <a16:creationId xmlns:a16="http://schemas.microsoft.com/office/drawing/2014/main" id="{AE649705-ECBA-44B7-9B33-51AD9E8E4977}"/>
              </a:ext>
            </a:extLst>
          </p:cNvPr>
          <p:cNvSpPr>
            <a:spLocks noGrp="1"/>
          </p:cNvSpPr>
          <p:nvPr>
            <p:ph type="subTitle" idx="1"/>
          </p:nvPr>
        </p:nvSpPr>
        <p:spPr>
          <a:xfrm>
            <a:off x="616966" y="182337"/>
            <a:ext cx="10740640" cy="668929"/>
          </a:xfrm>
        </p:spPr>
        <p:txBody>
          <a:bodyPr lIns="0" tIns="0" rIns="0" bIns="0" anchor="t">
            <a:no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Discussion on Access control scheme</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5" name="内容占位符 1">
            <a:extLst>
              <a:ext uri="{FF2B5EF4-FFF2-40B4-BE49-F238E27FC236}">
                <a16:creationId xmlns:a16="http://schemas.microsoft.com/office/drawing/2014/main" id="{45CE1307-3ACA-442D-B440-0989B0F25A55}"/>
              </a:ext>
            </a:extLst>
          </p:cNvPr>
          <p:cNvSpPr txBox="1">
            <a:spLocks/>
          </p:cNvSpPr>
          <p:nvPr/>
        </p:nvSpPr>
        <p:spPr>
          <a:xfrm>
            <a:off x="946526" y="2208058"/>
            <a:ext cx="10336827" cy="1908494"/>
          </a:xfrm>
          <a:prstGeom prst="rect">
            <a:avLst/>
          </a:prstGeom>
          <a:ln>
            <a:noFill/>
          </a:ln>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kern="1200" baseline="0">
                <a:solidFill>
                  <a:schemeClr val="tx1"/>
                </a:solidFill>
                <a:latin typeface="+mn-lt"/>
                <a:ea typeface="Microsoft YaHei" panose="020B0503020204020204" pitchFamily="34" charset="-122"/>
                <a:cs typeface="Arial" panose="020B0604020202020204" pitchFamily="34" charset="0"/>
              </a:defRPr>
            </a:lvl1pPr>
            <a:lvl2pPr marL="446501" marR="0" indent="-285750"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kern="1200" baseline="0">
                <a:solidFill>
                  <a:schemeClr val="tx1"/>
                </a:solidFill>
                <a:latin typeface="+mn-lt"/>
                <a:ea typeface="Microsoft YaHei" panose="020B0503020204020204" pitchFamily="34" charset="-122"/>
                <a:cs typeface="+mn-cs"/>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kern="1200" baseline="0">
                <a:solidFill>
                  <a:schemeClr val="tx1"/>
                </a:solidFill>
                <a:latin typeface="+mn-lt"/>
                <a:ea typeface="Microsoft YaHei" panose="020B0503020204020204" pitchFamily="34" charset="-122"/>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lvl="1"/>
            <a:r>
              <a:rPr lang="en-US" altLang="zh-CN" dirty="0"/>
              <a:t>Access control in SIB1 for </a:t>
            </a:r>
            <a:r>
              <a:rPr lang="en-US" altLang="zh-CN" dirty="0" err="1"/>
              <a:t>RedCap</a:t>
            </a:r>
            <a:endParaRPr lang="en-US" altLang="zh-CN" dirty="0"/>
          </a:p>
          <a:p>
            <a:pPr marL="720000" lvl="2"/>
            <a:r>
              <a:rPr lang="en-GB" altLang="zh-CN" sz="1400" i="1" dirty="0" err="1"/>
              <a:t>intraFreqReselectionRedCap</a:t>
            </a:r>
            <a:endParaRPr lang="en-GB" altLang="zh-CN" sz="1400" dirty="0"/>
          </a:p>
          <a:p>
            <a:pPr marL="720000" lvl="2"/>
            <a:r>
              <a:rPr lang="en-GB" altLang="zh-CN" sz="1400" i="1" dirty="0"/>
              <a:t>cellBarredRedCap1Rx and cellBarredRedCap2Rx</a:t>
            </a:r>
            <a:endParaRPr lang="en-US" altLang="zh-CN" sz="1400" dirty="0"/>
          </a:p>
          <a:p>
            <a:pPr lvl="1"/>
            <a:r>
              <a:rPr lang="en-US" altLang="zh-CN" dirty="0"/>
              <a:t>Access control in SIB1 for 2Rx XR</a:t>
            </a:r>
          </a:p>
          <a:p>
            <a:pPr marL="720000" lvl="2"/>
            <a:r>
              <a:rPr lang="en-GB" altLang="zh-CN" sz="1400" i="1" dirty="0"/>
              <a:t>intraFreqReselection2RxXR</a:t>
            </a:r>
            <a:endParaRPr lang="en-GB" altLang="zh-CN" sz="1400" dirty="0"/>
          </a:p>
          <a:p>
            <a:pPr marL="720000" lvl="2"/>
            <a:r>
              <a:rPr lang="en-GB" altLang="zh-CN" sz="1400" i="1" dirty="0"/>
              <a:t>cellBarred2RxXR</a:t>
            </a:r>
            <a:endParaRPr lang="en-US" altLang="zh-CN" sz="1400" dirty="0"/>
          </a:p>
        </p:txBody>
      </p:sp>
      <p:sp>
        <p:nvSpPr>
          <p:cNvPr id="11" name="Content Placeholder 1">
            <a:extLst>
              <a:ext uri="{FF2B5EF4-FFF2-40B4-BE49-F238E27FC236}">
                <a16:creationId xmlns:a16="http://schemas.microsoft.com/office/drawing/2014/main" id="{DBDDA87F-8419-404C-A039-FBA9E4E9403B}"/>
              </a:ext>
            </a:extLst>
          </p:cNvPr>
          <p:cNvSpPr txBox="1">
            <a:spLocks/>
          </p:cNvSpPr>
          <p:nvPr/>
        </p:nvSpPr>
        <p:spPr>
          <a:xfrm>
            <a:off x="768356" y="5326291"/>
            <a:ext cx="11450412" cy="1045911"/>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kern="1200" baseline="0">
                <a:solidFill>
                  <a:schemeClr val="tx1"/>
                </a:solidFill>
                <a:latin typeface="+mn-lt"/>
                <a:ea typeface="Microsoft YaHei" panose="020B0503020204020204" pitchFamily="34" charset="-122"/>
                <a:cs typeface="Arial" panose="020B0604020202020204" pitchFamily="34" charset="0"/>
              </a:defRPr>
            </a:lvl1pPr>
            <a:lvl2pPr marL="446501" marR="0" indent="-285750"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kern="1200" baseline="0">
                <a:solidFill>
                  <a:schemeClr val="tx1"/>
                </a:solidFill>
                <a:latin typeface="+mn-lt"/>
                <a:ea typeface="Microsoft YaHei" panose="020B0503020204020204" pitchFamily="34" charset="-122"/>
                <a:cs typeface="+mn-cs"/>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kern="1200" baseline="0">
                <a:solidFill>
                  <a:schemeClr val="tx1"/>
                </a:solidFill>
                <a:latin typeface="+mn-lt"/>
                <a:ea typeface="Microsoft YaHei" panose="020B0503020204020204" pitchFamily="34" charset="-122"/>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marL="0" lvl="1" indent="0">
              <a:lnSpc>
                <a:spcPct val="150000"/>
              </a:lnSpc>
              <a:buClr>
                <a:srgbClr val="000000"/>
              </a:buClr>
              <a:buNone/>
            </a:pPr>
            <a:r>
              <a:rPr lang="en-US" altLang="zh-CN" b="1" dirty="0">
                <a:latin typeface="微软雅黑" panose="020B0503020204020204" pitchFamily="34" charset="-122"/>
                <a:ea typeface="微软雅黑" panose="020B0503020204020204" pitchFamily="34" charset="-122"/>
                <a:cs typeface="Arial" panose="020B0604020202020204" pitchFamily="34" charset="0"/>
              </a:rPr>
              <a:t>Proposal 2: As a way forward, introduce similar access control scheme as 2Rx XR and </a:t>
            </a:r>
            <a:r>
              <a:rPr lang="en-US" altLang="zh-CN" b="1" dirty="0" err="1">
                <a:latin typeface="微软雅黑" panose="020B0503020204020204" pitchFamily="34" charset="-122"/>
                <a:ea typeface="微软雅黑" panose="020B0503020204020204" pitchFamily="34" charset="-122"/>
                <a:cs typeface="Arial" panose="020B0604020202020204" pitchFamily="34" charset="0"/>
              </a:rPr>
              <a:t>RedCap</a:t>
            </a:r>
            <a:r>
              <a:rPr lang="en-US" altLang="zh-CN" b="1" dirty="0">
                <a:latin typeface="微软雅黑" panose="020B0503020204020204" pitchFamily="34" charset="-122"/>
                <a:ea typeface="微软雅黑" panose="020B0503020204020204" pitchFamily="34" charset="-122"/>
                <a:cs typeface="Arial" panose="020B0604020202020204" pitchFamily="34" charset="0"/>
              </a:rPr>
              <a:t> for FR2 PC8</a:t>
            </a:r>
          </a:p>
          <a:p>
            <a:pPr marL="720000" lvl="2"/>
            <a:r>
              <a:rPr lang="en-GB" altLang="zh-CN" sz="1600" i="1" dirty="0"/>
              <a:t>intraFreqReselectionFR2PC8</a:t>
            </a:r>
            <a:endParaRPr lang="en-GB" altLang="zh-CN" sz="1600" dirty="0"/>
          </a:p>
          <a:p>
            <a:pPr marL="720000" lvl="2"/>
            <a:r>
              <a:rPr lang="en-GB" altLang="zh-CN" sz="1600" i="1" dirty="0"/>
              <a:t>cellBarredFR2PC8</a:t>
            </a:r>
            <a:r>
              <a:rPr lang="en-US" altLang="zh-CN" sz="1600" b="1" dirty="0">
                <a:latin typeface="微软雅黑" panose="020B0503020204020204" pitchFamily="34" charset="-122"/>
                <a:ea typeface="微软雅黑" panose="020B0503020204020204" pitchFamily="34" charset="-122"/>
                <a:cs typeface="Arial" panose="020B0604020202020204" pitchFamily="34" charset="0"/>
              </a:rPr>
              <a:t> </a:t>
            </a:r>
          </a:p>
        </p:txBody>
      </p:sp>
      <p:sp>
        <p:nvSpPr>
          <p:cNvPr id="13" name="内容占位符 1">
            <a:extLst>
              <a:ext uri="{FF2B5EF4-FFF2-40B4-BE49-F238E27FC236}">
                <a16:creationId xmlns:a16="http://schemas.microsoft.com/office/drawing/2014/main" id="{0DB4E0D4-677F-4943-91AB-A9C876CDF823}"/>
              </a:ext>
            </a:extLst>
          </p:cNvPr>
          <p:cNvSpPr txBox="1">
            <a:spLocks/>
          </p:cNvSpPr>
          <p:nvPr/>
        </p:nvSpPr>
        <p:spPr>
          <a:xfrm>
            <a:off x="731602" y="4095698"/>
            <a:ext cx="10733557" cy="1322872"/>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kern="1200" baseline="0">
                <a:solidFill>
                  <a:schemeClr val="tx1"/>
                </a:solidFill>
                <a:latin typeface="+mn-lt"/>
                <a:ea typeface="Microsoft YaHei" panose="020B0503020204020204" pitchFamily="34" charset="-122"/>
                <a:cs typeface="Arial" panose="020B0604020202020204" pitchFamily="34" charset="0"/>
              </a:defRPr>
            </a:lvl1pPr>
            <a:lvl2pPr marL="446501" marR="0" indent="-285750"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kern="1200" baseline="0">
                <a:solidFill>
                  <a:schemeClr val="tx1"/>
                </a:solidFill>
                <a:latin typeface="+mn-lt"/>
                <a:ea typeface="Microsoft YaHei" panose="020B0503020204020204" pitchFamily="34" charset="-122"/>
                <a:cs typeface="+mn-cs"/>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kern="1200" baseline="0">
                <a:solidFill>
                  <a:schemeClr val="tx1"/>
                </a:solidFill>
                <a:latin typeface="+mn-lt"/>
                <a:ea typeface="Microsoft YaHei" panose="020B0503020204020204" pitchFamily="34" charset="-122"/>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a:lnSpc>
                <a:spcPct val="150000"/>
              </a:lnSpc>
            </a:pPr>
            <a:r>
              <a:rPr lang="en-US" altLang="zh-CN" sz="1600" dirty="0">
                <a:latin typeface="微软雅黑" panose="020B0503020204020204" pitchFamily="34" charset="-122"/>
                <a:ea typeface="微软雅黑" panose="020B0503020204020204" pitchFamily="34" charset="-122"/>
              </a:rPr>
              <a:t>As way forward, we are OK to introduce a similar access control scheme for FR2 PC8:</a:t>
            </a:r>
          </a:p>
          <a:p>
            <a:pPr marL="720000" lvl="2"/>
            <a:r>
              <a:rPr lang="en-GB" altLang="zh-CN" sz="1400" i="1" dirty="0"/>
              <a:t>intraFreqReselectionFR2PC8</a:t>
            </a:r>
            <a:endParaRPr lang="en-GB" altLang="zh-CN" sz="1400" dirty="0"/>
          </a:p>
          <a:p>
            <a:pPr marL="720000" lvl="2"/>
            <a:r>
              <a:rPr lang="en-GB" altLang="zh-CN" sz="1400" i="1" dirty="0"/>
              <a:t>cellBarredFR2PC8</a:t>
            </a:r>
            <a:endParaRPr lang="en-US" altLang="zh-CN" sz="1400" dirty="0"/>
          </a:p>
        </p:txBody>
      </p:sp>
    </p:spTree>
    <p:extLst>
      <p:ext uri="{BB962C8B-B14F-4D97-AF65-F5344CB8AC3E}">
        <p14:creationId xmlns:p14="http://schemas.microsoft.com/office/powerpoint/2010/main" val="7242546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413294BB-40D0-4B4E-B57C-A92335E16640}"/>
              </a:ext>
            </a:extLst>
          </p:cNvPr>
          <p:cNvSpPr>
            <a:spLocks noGrp="1"/>
          </p:cNvSpPr>
          <p:nvPr>
            <p:ph idx="11"/>
          </p:nvPr>
        </p:nvSpPr>
        <p:spPr>
          <a:xfrm>
            <a:off x="726021" y="1499896"/>
            <a:ext cx="10733557" cy="4690459"/>
          </a:xfrm>
        </p:spPr>
        <p:txBody>
          <a:bodyPr/>
          <a:lstStyle/>
          <a:p>
            <a:pPr marL="360000" lvl="1" indent="-360000">
              <a:buClr>
                <a:srgbClr val="000000"/>
              </a:buClr>
              <a:buFont typeface="Wingdings" panose="05000000000000000000" pitchFamily="2" charset="2"/>
              <a:buChar char="n"/>
            </a:pPr>
            <a:r>
              <a:rPr lang="en-US" altLang="zh-CN" sz="1400" dirty="0">
                <a:latin typeface="微软雅黑" panose="020B0503020204020204" pitchFamily="34" charset="-122"/>
                <a:ea typeface="微软雅黑" panose="020B0503020204020204" pitchFamily="34" charset="-122"/>
                <a:cs typeface="Arial" panose="020B0604020202020204" pitchFamily="34" charset="0"/>
              </a:rPr>
              <a:t>[1] R4-2414420, WF on introduction of new FR2 power class 8, Huawei, </a:t>
            </a:r>
            <a:r>
              <a:rPr lang="en-US" altLang="zh-CN" sz="1400" dirty="0" err="1">
                <a:latin typeface="微软雅黑" panose="020B0503020204020204" pitchFamily="34" charset="-122"/>
                <a:ea typeface="微软雅黑" panose="020B0503020204020204" pitchFamily="34" charset="-122"/>
                <a:cs typeface="Arial" panose="020B0604020202020204" pitchFamily="34" charset="0"/>
              </a:rPr>
              <a:t>HiSilicon</a:t>
            </a:r>
            <a:r>
              <a:rPr lang="en-US" altLang="zh-CN" sz="1400" dirty="0">
                <a:latin typeface="微软雅黑" panose="020B0503020204020204" pitchFamily="34" charset="-122"/>
                <a:ea typeface="微软雅黑" panose="020B0503020204020204" pitchFamily="34" charset="-122"/>
                <a:cs typeface="Arial" panose="020B0604020202020204" pitchFamily="34" charset="0"/>
              </a:rPr>
              <a:t>, RAN4#112</a:t>
            </a:r>
          </a:p>
          <a:p>
            <a:pPr marL="360000" lvl="1" indent="-360000">
              <a:buClr>
                <a:srgbClr val="000000"/>
              </a:buClr>
              <a:buFont typeface="Wingdings" panose="05000000000000000000" pitchFamily="2" charset="2"/>
              <a:buChar char="n"/>
            </a:pPr>
            <a:r>
              <a:rPr lang="en-US" altLang="zh-CN" sz="1400" dirty="0">
                <a:latin typeface="微软雅黑" panose="020B0503020204020204" pitchFamily="34" charset="-122"/>
                <a:ea typeface="微软雅黑" panose="020B0503020204020204" pitchFamily="34" charset="-122"/>
                <a:cs typeface="Arial" panose="020B0604020202020204" pitchFamily="34" charset="0"/>
              </a:rPr>
              <a:t>[2] R4-2415628, Discussion on introduction of new FR2 UE power class, Huawei, </a:t>
            </a:r>
            <a:r>
              <a:rPr lang="en-US" altLang="zh-CN" sz="1400" dirty="0" err="1">
                <a:latin typeface="微软雅黑" panose="020B0503020204020204" pitchFamily="34" charset="-122"/>
                <a:ea typeface="微软雅黑" panose="020B0503020204020204" pitchFamily="34" charset="-122"/>
                <a:cs typeface="Arial" panose="020B0604020202020204" pitchFamily="34" charset="0"/>
              </a:rPr>
              <a:t>HiSilicon</a:t>
            </a:r>
            <a:r>
              <a:rPr lang="en-US" altLang="zh-CN" sz="1400" dirty="0">
                <a:latin typeface="微软雅黑" panose="020B0503020204020204" pitchFamily="34" charset="-122"/>
                <a:ea typeface="微软雅黑" panose="020B0503020204020204" pitchFamily="34" charset="-122"/>
                <a:cs typeface="Arial" panose="020B0604020202020204" pitchFamily="34" charset="0"/>
              </a:rPr>
              <a:t> , RAN4#112bis</a:t>
            </a:r>
          </a:p>
          <a:p>
            <a:pPr marL="360000" lvl="1" indent="-360000">
              <a:buClr>
                <a:srgbClr val="000000"/>
              </a:buClr>
              <a:buFont typeface="Wingdings" panose="05000000000000000000" pitchFamily="2" charset="2"/>
              <a:buChar char="n"/>
            </a:pPr>
            <a:r>
              <a:rPr lang="en-US" altLang="zh-CN" sz="1400" dirty="0">
                <a:latin typeface="微软雅黑" panose="020B0503020204020204" pitchFamily="34" charset="-122"/>
                <a:ea typeface="微软雅黑" panose="020B0503020204020204" pitchFamily="34" charset="-122"/>
                <a:cs typeface="Arial" panose="020B0604020202020204" pitchFamily="34" charset="0"/>
              </a:rPr>
              <a:t>[3] R4-2415629, Updated simulation assumptions for introduction of FR2 Power Class 8, Huawei, </a:t>
            </a:r>
            <a:r>
              <a:rPr lang="en-US" altLang="zh-CN" sz="1400" dirty="0" err="1">
                <a:latin typeface="微软雅黑" panose="020B0503020204020204" pitchFamily="34" charset="-122"/>
                <a:ea typeface="微软雅黑" panose="020B0503020204020204" pitchFamily="34" charset="-122"/>
                <a:cs typeface="Arial" panose="020B0604020202020204" pitchFamily="34" charset="0"/>
              </a:rPr>
              <a:t>HiSilicon</a:t>
            </a:r>
            <a:r>
              <a:rPr lang="en-US" altLang="zh-CN" sz="1400" dirty="0">
                <a:latin typeface="微软雅黑" panose="020B0503020204020204" pitchFamily="34" charset="-122"/>
                <a:ea typeface="微软雅黑" panose="020B0503020204020204" pitchFamily="34" charset="-122"/>
                <a:cs typeface="Arial" panose="020B0604020202020204" pitchFamily="34" charset="0"/>
              </a:rPr>
              <a:t>, RAN4#112bis</a:t>
            </a:r>
          </a:p>
          <a:p>
            <a:pPr marL="360000" lvl="1" indent="-360000">
              <a:buClr>
                <a:srgbClr val="000000"/>
              </a:buClr>
              <a:buFont typeface="Wingdings" panose="05000000000000000000" pitchFamily="2" charset="2"/>
              <a:buChar char="n"/>
            </a:pPr>
            <a:r>
              <a:rPr lang="en-US" altLang="zh-CN" sz="1400" dirty="0">
                <a:latin typeface="微软雅黑" panose="020B0503020204020204" pitchFamily="34" charset="-122"/>
                <a:ea typeface="微软雅黑" panose="020B0503020204020204" pitchFamily="34" charset="-122"/>
                <a:cs typeface="Arial" panose="020B0604020202020204" pitchFamily="34" charset="0"/>
              </a:rPr>
              <a:t>[4] R4-2417183, WF on FR2 Power Class 8, Huawei, HiSilicon, RAN4#112bis</a:t>
            </a:r>
          </a:p>
          <a:p>
            <a:pPr marL="360000" lvl="1" indent="-360000">
              <a:buClr>
                <a:srgbClr val="000000"/>
              </a:buClr>
              <a:buFont typeface="Wingdings" panose="05000000000000000000" pitchFamily="2" charset="2"/>
              <a:buChar char="n"/>
            </a:pPr>
            <a:r>
              <a:rPr lang="en-US" altLang="zh-CN" sz="1400" dirty="0">
                <a:latin typeface="微软雅黑" panose="020B0503020204020204" pitchFamily="34" charset="-122"/>
                <a:ea typeface="微软雅黑" panose="020B0503020204020204" pitchFamily="34" charset="-122"/>
                <a:cs typeface="Arial" panose="020B0604020202020204" pitchFamily="34" charset="0"/>
              </a:rPr>
              <a:t>[5] RP-243021 Motivation on introduction of power class 8 for FR2, RP#106</a:t>
            </a:r>
          </a:p>
          <a:p>
            <a:pPr marL="360000" lvl="1" indent="-360000">
              <a:buClr>
                <a:srgbClr val="000000"/>
              </a:buClr>
              <a:buFont typeface="Wingdings" panose="05000000000000000000" pitchFamily="2" charset="2"/>
              <a:buChar char="n"/>
            </a:pPr>
            <a:r>
              <a:rPr lang="en-US" altLang="zh-CN" sz="1400" dirty="0">
                <a:latin typeface="微软雅黑" panose="020B0503020204020204" pitchFamily="34" charset="-122"/>
                <a:ea typeface="微软雅黑" panose="020B0503020204020204" pitchFamily="34" charset="-122"/>
                <a:cs typeface="Arial" panose="020B0604020202020204" pitchFamily="34" charset="0"/>
              </a:rPr>
              <a:t>[6] R4-2419407, CR on introduction of RF requirements for FR2 power class 8 [FR2_PC8], Huawei, HiSilicon</a:t>
            </a:r>
          </a:p>
          <a:p>
            <a:pPr marL="360000" lvl="1" indent="-360000">
              <a:buClr>
                <a:srgbClr val="000000"/>
              </a:buClr>
              <a:buFont typeface="Wingdings" panose="05000000000000000000" pitchFamily="2" charset="2"/>
              <a:buChar char="n"/>
            </a:pPr>
            <a:r>
              <a:rPr lang="en-US" altLang="zh-CN" sz="1400" dirty="0">
                <a:latin typeface="微软雅黑" panose="020B0503020204020204" pitchFamily="34" charset="-122"/>
                <a:ea typeface="微软雅黑" panose="020B0503020204020204" pitchFamily="34" charset="-122"/>
                <a:cs typeface="Arial" panose="020B0604020202020204" pitchFamily="34" charset="0"/>
              </a:rPr>
              <a:t>[7] R4-2419408, CR on introduction of RRM requirements for FR2 power class 8 [FR2_PC8], Huawei, HiSilicon</a:t>
            </a:r>
          </a:p>
          <a:p>
            <a:pPr marL="360000" lvl="1" indent="-360000">
              <a:buClr>
                <a:srgbClr val="000000"/>
              </a:buClr>
              <a:buFont typeface="Wingdings" panose="05000000000000000000" pitchFamily="2" charset="2"/>
              <a:buChar char="n"/>
            </a:pPr>
            <a:r>
              <a:rPr lang="en-US" altLang="zh-CN" sz="1400" dirty="0">
                <a:latin typeface="微软雅黑" panose="020B0503020204020204" pitchFamily="34" charset="-122"/>
                <a:ea typeface="微软雅黑" panose="020B0503020204020204" pitchFamily="34" charset="-122"/>
                <a:cs typeface="Arial" panose="020B0604020202020204" pitchFamily="34" charset="0"/>
              </a:rPr>
              <a:t>[8] R4-2419409, CR on release independence for FR2 power class 8 [FR2_PC8], Huawei, HiSilicon</a:t>
            </a:r>
          </a:p>
          <a:p>
            <a:pPr marL="360000" lvl="1" indent="-360000">
              <a:buClr>
                <a:srgbClr val="000000"/>
              </a:buClr>
              <a:buFont typeface="Wingdings" panose="05000000000000000000" pitchFamily="2" charset="2"/>
              <a:buChar char="n"/>
            </a:pPr>
            <a:r>
              <a:rPr lang="en-US" altLang="zh-CN" sz="1400" dirty="0">
                <a:latin typeface="微软雅黑" panose="020B0503020204020204" pitchFamily="34" charset="-122"/>
                <a:ea typeface="微软雅黑" panose="020B0503020204020204" pitchFamily="34" charset="-122"/>
                <a:cs typeface="Arial" panose="020B0604020202020204" pitchFamily="34" charset="0"/>
              </a:rPr>
              <a:t>[9] R4-2419410, LS to RAN2 on introduction of FR2 power class 8, Huawei, HiSilicon</a:t>
            </a:r>
          </a:p>
          <a:p>
            <a:pPr marL="360000" lvl="1" indent="-360000">
              <a:buClr>
                <a:srgbClr val="000000"/>
              </a:buClr>
              <a:buFont typeface="Wingdings" panose="05000000000000000000" pitchFamily="2" charset="2"/>
              <a:buChar char="n"/>
            </a:pPr>
            <a:r>
              <a:rPr lang="en-US" altLang="zh-CN" sz="1400" dirty="0">
                <a:latin typeface="微软雅黑" panose="020B0503020204020204" pitchFamily="34" charset="-122"/>
                <a:ea typeface="微软雅黑" panose="020B0503020204020204" pitchFamily="34" charset="-122"/>
                <a:cs typeface="Arial" panose="020B0604020202020204" pitchFamily="34" charset="0"/>
              </a:rPr>
              <a:t>[10] R4-2418873, Reconsidering the proposed new FR2 power class 8 and its specification, Ericsson, Telecom Italia, US Cellular</a:t>
            </a:r>
          </a:p>
          <a:p>
            <a:endParaRPr lang="en-US" altLang="zh-CN" sz="1600" dirty="0">
              <a:latin typeface="微软雅黑" panose="020B0503020204020204" pitchFamily="34" charset="-122"/>
              <a:ea typeface="微软雅黑" panose="020B0503020204020204" pitchFamily="34" charset="-122"/>
            </a:endParaRPr>
          </a:p>
          <a:p>
            <a:endParaRPr lang="en-US" altLang="zh-CN" sz="1600" dirty="0">
              <a:highlight>
                <a:srgbClr val="FFFF00"/>
              </a:highlight>
              <a:latin typeface="微软雅黑" panose="020B0503020204020204" pitchFamily="34" charset="-122"/>
              <a:ea typeface="微软雅黑" panose="020B0503020204020204" pitchFamily="34" charset="-122"/>
            </a:endParaRPr>
          </a:p>
          <a:p>
            <a:endParaRPr lang="en-US" altLang="zh-CN" sz="1600" dirty="0">
              <a:highlight>
                <a:srgbClr val="FFFF00"/>
              </a:highlight>
              <a:latin typeface="微软雅黑" panose="020B0503020204020204" pitchFamily="34" charset="-122"/>
              <a:ea typeface="微软雅黑" panose="020B0503020204020204" pitchFamily="34" charset="-122"/>
            </a:endParaRPr>
          </a:p>
          <a:p>
            <a:endParaRPr lang="zh-CN" altLang="en-US" sz="1600" dirty="0">
              <a:latin typeface="微软雅黑" panose="020B0503020204020204" pitchFamily="34" charset="-122"/>
              <a:ea typeface="微软雅黑" panose="020B0503020204020204" pitchFamily="34" charset="-122"/>
            </a:endParaRPr>
          </a:p>
        </p:txBody>
      </p:sp>
      <p:sp>
        <p:nvSpPr>
          <p:cNvPr id="3" name="副标题 2">
            <a:extLst>
              <a:ext uri="{FF2B5EF4-FFF2-40B4-BE49-F238E27FC236}">
                <a16:creationId xmlns:a16="http://schemas.microsoft.com/office/drawing/2014/main" id="{02BEEB10-FC75-46C0-B85D-29A7AAEAD33C}"/>
              </a:ext>
            </a:extLst>
          </p:cNvPr>
          <p:cNvSpPr>
            <a:spLocks noGrp="1"/>
          </p:cNvSpPr>
          <p:nvPr>
            <p:ph type="subTitle" idx="1"/>
          </p:nvPr>
        </p:nvSpPr>
        <p:spPr/>
        <p:txBody>
          <a:bodyPr/>
          <a:lstStyle/>
          <a:p>
            <a:r>
              <a:rPr lang="en-US" altLang="zh-CN" dirty="0">
                <a:latin typeface="微软雅黑" panose="020B0503020204020204" pitchFamily="34" charset="-122"/>
                <a:ea typeface="微软雅黑" panose="020B0503020204020204" pitchFamily="34" charset="-122"/>
              </a:rPr>
              <a:t>Reference</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29233932"/>
      </p:ext>
    </p:extLst>
  </p:cSld>
  <p:clrMapOvr>
    <a:masterClrMapping/>
  </p:clrMapOvr>
</p:sld>
</file>

<file path=ppt/theme/theme1.xml><?xml version="1.0" encoding="utf-8"?>
<a:theme xmlns:a="http://schemas.openxmlformats.org/drawingml/2006/main" name="Cover page_Image version">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sz="3200" dirty="0" err="1" smtClean="0">
            <a:solidFill>
              <a:srgbClr val="000000"/>
            </a:solidFill>
            <a:latin typeface="Arial" panose="020B0604020202020204" pitchFamily="34" charset="0"/>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2CAB3CEB-A314-40CA-9193-70DA3C6C90B9}"/>
    </a:ext>
  </a:extLst>
</a:theme>
</file>

<file path=ppt/theme/theme2.xml><?xml version="1.0" encoding="utf-8"?>
<a:theme xmlns:a="http://schemas.openxmlformats.org/drawingml/2006/main" name="Contents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sz="2200" dirty="0" err="1" smtClean="0">
            <a:solidFill>
              <a:srgbClr val="000000"/>
            </a:solidFill>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BD6C002A-145D-48C4-BC37-8F185842FDD8}"/>
    </a:ext>
  </a:extLst>
</a:theme>
</file>

<file path=ppt/theme/theme3.xml><?xml version="1.0" encoding="utf-8"?>
<a:theme xmlns:a="http://schemas.openxmlformats.org/drawingml/2006/main" name="Chapter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dirty="0" err="1" smtClean="0">
            <a:solidFill>
              <a:srgbClr val="000000"/>
            </a:solidFill>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9EF9C519-0329-4EF9-B266-404C2A0B68C0}"/>
    </a:ext>
  </a:extLst>
</a:theme>
</file>

<file path=ppt/theme/theme4.xml><?xml version="1.0" encoding="utf-8"?>
<a:theme xmlns:a="http://schemas.openxmlformats.org/drawingml/2006/main" name="End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4800" dirty="0" err="1" smtClean="0">
            <a:solidFill>
              <a:srgbClr val="000000"/>
            </a:solidFill>
            <a:latin typeface="Arial" panose="020B0604020202020204" pitchFamily="34" charset="0"/>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19CE10E0-DEB1-4025-A926-EA35B177B1A8}"/>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12901</TotalTime>
  <Words>1312</Words>
  <Application>Microsoft Office PowerPoint</Application>
  <PresentationFormat>自定义</PresentationFormat>
  <Paragraphs>132</Paragraphs>
  <Slides>7</Slides>
  <Notes>4</Notes>
  <HiddenSlides>0</HiddenSlides>
  <MMClips>0</MMClips>
  <ScaleCrop>false</ScaleCrop>
  <HeadingPairs>
    <vt:vector size="6" baseType="variant">
      <vt:variant>
        <vt:lpstr>已用的字体</vt:lpstr>
      </vt:variant>
      <vt:variant>
        <vt:i4>8</vt:i4>
      </vt:variant>
      <vt:variant>
        <vt:lpstr>主题</vt:lpstr>
      </vt:variant>
      <vt:variant>
        <vt:i4>4</vt:i4>
      </vt:variant>
      <vt:variant>
        <vt:lpstr>幻灯片标题</vt:lpstr>
      </vt:variant>
      <vt:variant>
        <vt:i4>7</vt:i4>
      </vt:variant>
    </vt:vector>
  </HeadingPairs>
  <TitlesOfParts>
    <vt:vector size="19" baseType="lpstr">
      <vt:lpstr>.AppleSystemUIFont</vt:lpstr>
      <vt:lpstr>等线</vt:lpstr>
      <vt:lpstr>黑体</vt:lpstr>
      <vt:lpstr>Microsoft YaHei</vt:lpstr>
      <vt:lpstr>Microsoft YaHei</vt:lpstr>
      <vt:lpstr>Arial</vt:lpstr>
      <vt:lpstr>Calibri</vt:lpstr>
      <vt:lpstr>Wingdings</vt:lpstr>
      <vt:lpstr>Cover page_Image version</vt:lpstr>
      <vt:lpstr>Contents page</vt:lpstr>
      <vt:lpstr>Chapter page</vt:lpstr>
      <vt:lpstr>End page</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Huawei</dc:creator>
  <cp:lastModifiedBy>Huawei</cp:lastModifiedBy>
  <cp:revision>738</cp:revision>
  <cp:lastPrinted>2024-03-11T13:33:42Z</cp:lastPrinted>
  <dcterms:created xsi:type="dcterms:W3CDTF">2023-05-29T03:08:07Z</dcterms:created>
  <dcterms:modified xsi:type="dcterms:W3CDTF">2025-02-07T13:44:48Z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(3)0jxX0vMKnX1MfPPuaaXwwP9xFLDz1C2StSPR5AtPMig2S+AdjIzZiflPGnP4ojPF/ej26fDN
ESfl6JvM0LZhENh52RUh10e2XYAAjT6dSU0GnIDqvArZXL00hzH1J6JG9jC64hBALYM5hohE
IlOZpi9HfB3Wc/tdNZLN6zeYo2GZgMm2wMicmZ1M11uO6yyIQzN0CIFiKfexEDS2A6GTZ65/
oCh0CBLrmJIwGRMJoy</vt:lpwstr>
  </property>
  <property fmtid="{D5CDD505-2E9C-101B-9397-08002B2CF9AE}" pid="3" name="_2015_ms_pID_7253431">
    <vt:lpwstr>dejeiq51/vzRA5xoX59kEBt21VGDKiNknUJrerd9BQawuBMhPmcmOC
xlmOSDJf8v9hM2SruZp7CR3MbOlxYdnc0fPUAMx0SWlXiy3wFzd5LTCO978BcDekaxeODLub
lLxpn9ozd6OIOqeHIaWjdpDtkPleNAE6kL7+RkLwNI3QDYaS7Wf1hGMGLHbUiF2Urkb+vb4v
LJxK81KI3zzZ8SDJvT5cizk1PYojpqEqzTAV</vt:lpwstr>
  </property>
  <property fmtid="{D5CDD505-2E9C-101B-9397-08002B2CF9AE}" pid="4" name="_2015_ms_pID_7253432">
    <vt:lpwstr>dNl3+fiSLMh07IT7l+IynoA=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1738718289</vt:lpwstr>
  </property>
</Properties>
</file>