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4"/>
  </p:notesMasterIdLst>
  <p:handoutMasterIdLst>
    <p:handoutMasterId r:id="rId15"/>
  </p:handoutMasterIdLst>
  <p:sldIdLst>
    <p:sldId id="934" r:id="rId5"/>
    <p:sldId id="1033" r:id="rId6"/>
    <p:sldId id="1034" r:id="rId7"/>
    <p:sldId id="1035" r:id="rId8"/>
    <p:sldId id="1036" r:id="rId9"/>
    <p:sldId id="1037" r:id="rId10"/>
    <p:sldId id="1011" r:id="rId11"/>
    <p:sldId id="996" r:id="rId12"/>
    <p:sldId id="1015" r:id="rId13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D71"/>
    <a:srgbClr val="0000FF"/>
    <a:srgbClr val="D1DAE9"/>
    <a:srgbClr val="F0F3F8"/>
    <a:srgbClr val="FF3300"/>
    <a:srgbClr val="FFFFFF"/>
    <a:srgbClr val="1E9657"/>
    <a:srgbClr val="72AF2F"/>
    <a:srgbClr val="B1D25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94" autoAdjust="0"/>
    <p:restoredTop sz="95301" autoAdjust="0"/>
  </p:normalViewPr>
  <p:slideViewPr>
    <p:cSldViewPr snapToGrid="0">
      <p:cViewPr varScale="1">
        <p:scale>
          <a:sx n="110" d="100"/>
          <a:sy n="110" d="100"/>
        </p:scale>
        <p:origin x="95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112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5172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560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RAN4#114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Xizeng</a:t>
            </a:r>
            <a:r>
              <a:rPr lang="en-US" dirty="0">
                <a:latin typeface="+mj-ea"/>
                <a:ea typeface="+mj-ea"/>
              </a:rPr>
              <a:t> Dai</a:t>
            </a: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#114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Athens, Greece, 17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21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st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February, 2025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072944"/>
              </p:ext>
            </p:extLst>
          </p:nvPr>
        </p:nvGraphicFramePr>
        <p:xfrm>
          <a:off x="274711" y="1273322"/>
          <a:ext cx="11475132" cy="4876800"/>
        </p:xfrm>
        <a:graphic>
          <a:graphicData uri="http://schemas.openxmlformats.org/drawingml/2006/table">
            <a:tbl>
              <a:tblPr/>
              <a:tblGrid>
                <a:gridCol w="711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0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09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0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90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920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9:00-9:20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 </a:t>
                      </a: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HPUE_NR_bands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HPUE_Basket_EN-DC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HPUE_Basket_CADC_SUL (37)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LTE_NR_Other_basket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(32)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NR_IoT_NTN_req_test_enh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NR_FR1_lessthan_5MHz_BW_Ph2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NR_demod_Ph5_Part1_General_BS (18)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FS_NR_AIML_Mob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Fahad Syed Muhammad  (Nokia)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NR_LTE_TN_Bands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NR_IoT_NTN_Bands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(to trigger discussions)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NR_mmWave_protect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(15)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NR_SL_intraB_CA_ITS_part1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(4)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NR_SL_ intraB_CA_ITS_part2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NR_FR1_5MHz_BW_Ph2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NR_RRM_Ph5_Part2 (27)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 (12:00 - 13:00)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NR_duplex_evo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Yanze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Fu (Samsung)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NR_demod_Ph5_Part2_UE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NR_SCM (30) 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Jackson Wang (Samsung) and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Xiang Gao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0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A-IoT_device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(29)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[217] NR_RRM_Ph5_Part1 (14)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Rel-18 NR_Mob_enh2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NR_SCM (30) cont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NGSO testing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NTN_testing_NGSO_channel_model (9)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NR_BS_RF_Part2_CLTA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 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NR_ENDC_RF_Ph4_part2Chaired by Tina(Yuanyuan) Zhang (Samsung)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(Cont.)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[119] FS_NR_IMT 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(24)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NR_NTN_Ku_bands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NR_ATG_enh (12)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Ad-hoc(16:30~18:00):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FS_NR_DL_Frag_Carrier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Henry Fu (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Mediatek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Online</a:t>
                      </a: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[212] NonCol_intraB_ENDC_NR_CA_Ph2 (9)</a:t>
                      </a: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NR_ATG_enh (6)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 E-EIRP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NR_BS_RF_Part1_E_EIRP, Chaired by Fei Xue (ZTE)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[220] [221] NR_MIMO_Ph5,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Yanze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Fu (Samsung)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049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337292"/>
              </p:ext>
            </p:extLst>
          </p:nvPr>
        </p:nvGraphicFramePr>
        <p:xfrm>
          <a:off x="349277" y="1410676"/>
          <a:ext cx="11255362" cy="4327955"/>
        </p:xfrm>
        <a:graphic>
          <a:graphicData uri="http://schemas.openxmlformats.org/drawingml/2006/table">
            <a:tbl>
              <a:tblPr/>
              <a:tblGrid>
                <a:gridCol w="7015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2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NR_ENDC_RF_Ph4_part3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(30)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(43)</a:t>
                      </a: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NR_Mob_Ph4_Part1 (27)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lang="en-US" altLang="zh-CN" sz="800" b="1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Rel-18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Netw_Energy_NR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UE RF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NR_NTN_Ph3_UE_RF (13)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NR_IoT_NTN_less_than_5MHz_UERF (23)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NR_LPWUS,</a:t>
                      </a:r>
                      <a:r>
                        <a:rPr lang="en-US" altLang="zh-CN" sz="800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</a:t>
                      </a:r>
                      <a:r>
                        <a:rPr lang="en-US" altLang="zh-CN" sz="800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Xusheng</a:t>
                      </a:r>
                      <a:r>
                        <a:rPr lang="en-US" altLang="zh-CN" sz="800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(vivo)</a:t>
                      </a: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NR_FR1_7MHz_BW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(23)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[227] NR_Mob_Ph4_Part2 (12)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NR_duplex_evo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(30)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NR_IoT_NTN_less_than_5MHz_UERF (23)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UE &amp; SAN RF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NR_NTN_Ph3_General_SAN_RF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NR_IoT_NTN_less_than_5MHz_BSRF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(13)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SCM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NR_SCM, chaired by Alexander Hamilton (Nokia)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NR_PC2_RedCap_UE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NR_LBCA_Sw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(46)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After 15:30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[213] NR_LBCA_Sw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FS_NR_AIML_Mob (35)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lang="en-US" altLang="zh-CN" sz="800" b="1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Rel-18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NR_NTN_enh</a:t>
                      </a:r>
                      <a:endParaRPr kumimoji="0" lang="en-GB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IoT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IoT_NTN_TDD_General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IoT_NTN_TDD_UE_SAN_RF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band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NR_NTN_Ku_Band_General (21)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 LPWUS (14:30~15:30)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NR_LPWUS, Chaired by Leo (Huawei)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(15:30 – 16:30)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TBD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Cont.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FS_NR_AIML_Mob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(35) Cont.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NR_NTN_Ku_Band_General (21)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HAPS &amp; 5G Broadcast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HAPS_operating_bands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5G_Broadcast_bands (5)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 (16:30~18:00):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[134/135] A-IoT Chaired by Xiaoran Zhang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NR_ENDC_RF_Ph4_part3 Chaired by Ron (AT&amp;T)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[217][218] NR_RRM_Ph5,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Jerry Cui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Ad-hoc: Ku band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NR_NTN_Ku_Band_General,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Moray Rumney (Eutelsat)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</a:t>
                      </a: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Demod_Maintenance_Part1 chaired by Axel Mueller (Nokia)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Demod_Maintenance_Part2 chaired by Manasa Raghavan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555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1210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778015"/>
              </p:ext>
            </p:extLst>
          </p:nvPr>
        </p:nvGraphicFramePr>
        <p:xfrm>
          <a:off x="270787" y="1445997"/>
          <a:ext cx="11510452" cy="4541520"/>
        </p:xfrm>
        <a:graphic>
          <a:graphicData uri="http://schemas.openxmlformats.org/drawingml/2006/table">
            <a:tbl>
              <a:tblPr/>
              <a:tblGrid>
                <a:gridCol w="714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8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(56)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NR_MIMO_Ph5_Part1 </a:t>
                      </a: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  <a:endParaRPr kumimoji="0" lang="zh-CN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NR_MIMO_Ph5_Part2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Rel-19 </a:t>
                      </a: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altLang="zh-CN" sz="8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NR_demod_Ph5_Part1_General_BS chaired </a:t>
                      </a:r>
                      <a:r>
                        <a:rPr kumimoji="0" lang="es-E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by</a:t>
                      </a:r>
                      <a:r>
                        <a:rPr kumimoji="0" lang="es-E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s-E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s-E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 (CTC)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NR_demod_Ph5_Part2_UE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Karsten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Petersen (Nokia)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Ruixin Wang (vivo)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NonCol_intraB_ENDC_NR_CA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(25)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FS_NR_DL_Frag_Carrier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(29)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NR_LPWUS (25)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NR_LPWUS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TRP_TRS_Ph3 (22)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</a:t>
                      </a:r>
                    </a:p>
                    <a:p>
                      <a:r>
                        <a:rPr lang="fr-FR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[227] Rel-19 NR_Mob_Ph4, Chaired by Qiming Li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FS_NR_DL_Frag_Carrier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(Cont.)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NR_MIMO_Ph5_UE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(12)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NR_ATG_enh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NR_NTN_Ph3_Part1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(14)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[230] NR_NTN_Ph3_Part2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MIMO_OTA_Ph3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[329] NR_FR2_OTA (5)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[304] NR_BS_RF_Part3_OTA_TRP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BSRF_Simplify_CoLo_Coex (4)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OTA (16:00 – 18:00)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TRP_TRS_Ph3 chaired by Ruixin Wang (vivo)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MIMO_OTA_Ph3 chaired by Siting Zhu (CAICT)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[228] NR_XR_Ph3, Chaired by Rafael Paiva (Nokia)</a:t>
                      </a: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4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NR_IoT_NTN_HPUE_part1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(26)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[230] NR_NTN_Ph3_Part2 (13)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Cont.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[231] IoT_NTN_Ph3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(2) </a:t>
                      </a:r>
                      <a:endParaRPr lang="en-US" altLang="zh-CN" sz="800" strike="noStrike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[232] IoT_NTN_TDD (5)</a:t>
                      </a:r>
                      <a:endParaRPr kumimoji="0" lang="nn-NO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OTA (16:00 – 18:00)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TRP_TRS_Ph3 chaired by Ruixin Wang (vivo)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MIMO_OTA_Ph3 chaired by Siting Zhu (CAICT)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 (16:30~18:00):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Chaired by Iwo Angelow (Nokia)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 Chaired by Per Lindell (Ericsson)</a:t>
                      </a: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6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Tom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[224]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Netw_Energy_NR_enh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Zhixun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Tang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 E-EIRP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NR_BS_RF_Part1_E_EIRP (17)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[101~104] UERF_maintenance (selected topics),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Haijie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Qiu (Xiaomi)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922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76950"/>
              </p:ext>
            </p:extLst>
          </p:nvPr>
        </p:nvGraphicFramePr>
        <p:xfrm>
          <a:off x="361050" y="1406751"/>
          <a:ext cx="11318156" cy="5186609"/>
        </p:xfrm>
        <a:graphic>
          <a:graphicData uri="http://schemas.openxmlformats.org/drawingml/2006/table">
            <a:tbl>
              <a:tblPr/>
              <a:tblGrid>
                <a:gridCol w="711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092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NR_IoT_NTN_HPUE_part2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(16)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NR_IoT_NTN_Bands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(22)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Netw_Energy_NR_enh_Part1 (16)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Netw_Energy_NR_enh_Part2 (15)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LS reply (none)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(17)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Reserved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NR_IoT_NTN_Bands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(Cont)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basket WI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(40)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(64)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R4-2501653 Progress update and next steps for the CA database</a:t>
                      </a: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NR_reply_LS_UE_RF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(3)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[228] NR_XR_Ph3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Netw_Energy_NR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[204] NR_MG_enh2 (19)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 BDaT critical topics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[128/129] NR_IoT_NTN_HPUE_part1/2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Runsen Tang (Samsung)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Upto_R16_UERF_maintenance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(72)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R17_UERF_maintenance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R18_UERF_maintenance_Part1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(52)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(39)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R4-2501624 Introducing Tx switching for 3Tx UEs in Rel-19 TEI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Up to Rel-18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Maintenance_up_to_R16 (30)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 Maintenance_R17 (30)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[203] Maintenance_R18 (49)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RRM_Spec_Improvement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(3)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NR_pos_enh2 (12)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NR_NTN_enh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(23)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NR_Mob_enh2 (31)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BSRF_Maintenance (45)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Demod_Maintenance_Part1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Demod_Maintenance_Part2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OTA_Maintenance_Part2 (1)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Ad-hoc(14:30~15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:30):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 (15:30 – 16:30):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TBD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Rel-19 selected topics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 (cont)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 (if any)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 E-EIRP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NR_BS_RF_Part1_E_EIRP, Chaired by Fei Xue (ZTE)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(16:30~18:00)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 Chaired by Leo(Ye) Liu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(cont)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Return-to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or Ad-hoc</a:t>
                      </a: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 E-EIRP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2nd SCM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NR_SCM, chaired by Alexander Hamilton (Nokia)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377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715345"/>
              </p:ext>
            </p:extLst>
          </p:nvPr>
        </p:nvGraphicFramePr>
        <p:xfrm>
          <a:off x="239391" y="1416731"/>
          <a:ext cx="11657335" cy="3781060"/>
        </p:xfrm>
        <a:graphic>
          <a:graphicData uri="http://schemas.openxmlformats.org/drawingml/2006/table">
            <a:tbl>
              <a:tblPr/>
              <a:tblGrid>
                <a:gridCol w="789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187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8:00-10:30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(no NTN topic)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NR_NTN_Ph3_UE_RF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(UE RF only)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NR_IoT_NTN_less_than_5MHz_UERF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IoT_NTN_TDD_UE_SAN_RF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(start with NTN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OTA_Maintenance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TRP_TRS_Ph3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MIMO_OTA_Ph3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[329] NR_FR2_OTA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53815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15:00 (or earlier time) -16:00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Presentation of RAN4 Chair candidates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97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40919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矩形 100"/>
          <p:cNvSpPr/>
          <p:nvPr/>
        </p:nvSpPr>
        <p:spPr bwMode="auto">
          <a:xfrm>
            <a:off x="3920791" y="3809510"/>
            <a:ext cx="1619951" cy="74924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1637199" y="5186472"/>
            <a:ext cx="3903543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9116120" y="4566794"/>
            <a:ext cx="3075880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199384" y="4566795"/>
            <a:ext cx="4520607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Aspects</a:t>
            </a:r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17873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face-to-face meeting will take place during </a:t>
            </a:r>
            <a:r>
              <a:rPr lang="en-US" sz="1400" dirty="0">
                <a:solidFill>
                  <a:srgbClr val="FF0000"/>
                </a:solidFill>
              </a:rPr>
              <a:t>February 17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 ~ 21</a:t>
            </a:r>
            <a:r>
              <a:rPr lang="en-US" sz="1400" baseline="30000" dirty="0">
                <a:solidFill>
                  <a:srgbClr val="FF0000"/>
                </a:solidFill>
              </a:rPr>
              <a:t>st</a:t>
            </a:r>
            <a:r>
              <a:rPr lang="en-US" sz="1400" dirty="0">
                <a:solidFill>
                  <a:srgbClr val="FF0000"/>
                </a:solidFill>
              </a:rPr>
              <a:t>, 2025</a:t>
            </a:r>
            <a:r>
              <a:rPr lang="en-US" sz="1400" dirty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Three sessions in three separate rooms: Main, RRM, </a:t>
            </a:r>
            <a:r>
              <a:rPr lang="en-US" sz="1200" dirty="0" err="1"/>
              <a:t>BDaT</a:t>
            </a:r>
            <a:r>
              <a:rPr lang="en-US" sz="1200" dirty="0"/>
              <a:t>(</a:t>
            </a:r>
            <a:r>
              <a:rPr lang="en-US" altLang="zh-CN" sz="1200" dirty="0" err="1"/>
              <a:t>BSRF_Demod_test</a:t>
            </a:r>
            <a:r>
              <a:rPr lang="en-US" sz="1200" dirty="0"/>
              <a:t>). </a:t>
            </a:r>
            <a:r>
              <a:rPr lang="en-US" sz="1200" b="1" dirty="0"/>
              <a:t>1</a:t>
            </a:r>
            <a:r>
              <a:rPr lang="en-US" altLang="zh-CN" sz="1200" b="1" dirty="0"/>
              <a:t>-Way</a:t>
            </a:r>
            <a:r>
              <a:rPr lang="en-US" sz="1200" b="1" dirty="0"/>
              <a:t> </a:t>
            </a:r>
            <a:r>
              <a:rPr lang="en-US" sz="1200" b="1" dirty="0" err="1"/>
              <a:t>GoToWebinar</a:t>
            </a:r>
            <a:r>
              <a:rPr lang="en-US" sz="1200" b="1" dirty="0"/>
              <a:t> (GTW) </a:t>
            </a:r>
            <a:r>
              <a:rPr lang="en-US" sz="1200" dirty="0"/>
              <a:t>conference calls will be set each session and 1-way MS teams will be set for ad hoc in the best effort way. </a:t>
            </a:r>
            <a:r>
              <a:rPr lang="en-US" altLang="zh-CN" sz="1200" dirty="0"/>
              <a:t>A number of ad hoc sessions will be arranged (refer to meeting schedule).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Moderator will be designated to provide the summary for a topic before the meeting. In online discussions, session chairs will handle topics based on the moderator summary. Moderator does not need update the summary by collecting comments during the meeting.</a:t>
            </a:r>
          </a:p>
          <a:p>
            <a:pPr marL="342882" lvl="1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1400" dirty="0">
                <a:cs typeface="+mn-cs"/>
              </a:rPr>
              <a:t>Deadline for </a:t>
            </a:r>
            <a:r>
              <a:rPr lang="en-US" sz="1400" dirty="0" err="1">
                <a:cs typeface="+mn-cs"/>
              </a:rPr>
              <a:t>Tdoc</a:t>
            </a:r>
            <a:r>
              <a:rPr lang="en-US" sz="1400" dirty="0">
                <a:cs typeface="+mn-cs"/>
              </a:rPr>
              <a:t> request &amp; submission deadline: 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February 7</a:t>
            </a:r>
            <a:r>
              <a:rPr lang="en-US" sz="1400" baseline="30000" dirty="0">
                <a:solidFill>
                  <a:srgbClr val="FF0000"/>
                </a:solidFill>
                <a:cs typeface="+mn-cs"/>
              </a:rPr>
              <a:t>th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(Friday) 2025, 23:59 UTC</a:t>
            </a:r>
            <a:r>
              <a:rPr lang="en-US" sz="1400" dirty="0">
                <a:cs typeface="+mn-cs"/>
              </a:rPr>
              <a:t>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Other deadlines can be found in the following slides.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Please find one picture for meeting flow below and details in the corresponding slides.</a:t>
            </a:r>
          </a:p>
        </p:txBody>
      </p:sp>
      <p:sp>
        <p:nvSpPr>
          <p:cNvPr id="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37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</a:p>
        </p:txBody>
      </p:sp>
      <p:sp>
        <p:nvSpPr>
          <p:cNvPr id="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401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</a:p>
        </p:txBody>
      </p:sp>
      <p:sp>
        <p:nvSpPr>
          <p:cNvPr id="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97466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Sat/Sun</a:t>
            </a:r>
          </a:p>
        </p:txBody>
      </p:sp>
      <p:sp>
        <p:nvSpPr>
          <p:cNvPr id="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71999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</a:p>
        </p:txBody>
      </p:sp>
      <p:sp>
        <p:nvSpPr>
          <p:cNvPr id="1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46531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21063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</a:p>
        </p:txBody>
      </p:sp>
      <p:sp>
        <p:nvSpPr>
          <p:cNvPr id="1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95596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</a:p>
        </p:txBody>
      </p:sp>
      <p:sp>
        <p:nvSpPr>
          <p:cNvPr id="1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70128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Fri</a:t>
            </a:r>
          </a:p>
        </p:txBody>
      </p:sp>
      <p:sp>
        <p:nvSpPr>
          <p:cNvPr id="1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44661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Sat/Sun</a:t>
            </a:r>
          </a:p>
        </p:txBody>
      </p:sp>
      <p:sp>
        <p:nvSpPr>
          <p:cNvPr id="1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19193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725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68258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21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48047" y="3224131"/>
            <a:ext cx="3701296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Pre-meeting (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February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10~14) </a:t>
            </a:r>
          </a:p>
        </p:txBody>
      </p:sp>
      <p:sp>
        <p:nvSpPr>
          <p:cNvPr id="22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719991" y="3224131"/>
            <a:ext cx="2773122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1</a:t>
            </a:r>
            <a:r>
              <a:rPr kumimoji="0" lang="en-GB" sz="8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st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round (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February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17~20)</a:t>
            </a:r>
          </a:p>
        </p:txBody>
      </p:sp>
      <p:sp>
        <p:nvSpPr>
          <p:cNvPr id="23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9191936" y="3224131"/>
            <a:ext cx="2962208" cy="360000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Post-meeting process (February 24~27)</a:t>
            </a:r>
          </a:p>
        </p:txBody>
      </p:sp>
      <p:sp>
        <p:nvSpPr>
          <p:cNvPr id="2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8446638" y="3224131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</a:t>
            </a:r>
          </a:p>
        </p:txBody>
      </p:sp>
      <p:sp>
        <p:nvSpPr>
          <p:cNvPr id="4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04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</a:p>
        </p:txBody>
      </p:sp>
      <p:sp>
        <p:nvSpPr>
          <p:cNvPr id="4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73869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</a:p>
        </p:txBody>
      </p:sp>
      <p:sp>
        <p:nvSpPr>
          <p:cNvPr id="4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22934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Fri</a:t>
            </a:r>
          </a:p>
        </p:txBody>
      </p:sp>
      <p:sp>
        <p:nvSpPr>
          <p:cNvPr id="4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427910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49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3971478" y="3222625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</a:t>
            </a:r>
          </a:p>
        </p:txBody>
      </p:sp>
      <p:sp>
        <p:nvSpPr>
          <p:cNvPr id="5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9868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Moderator assignment before Mon</a:t>
            </a:r>
          </a:p>
        </p:txBody>
      </p:sp>
      <p:sp>
        <p:nvSpPr>
          <p:cNvPr id="5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9868" y="5770085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number request &amp; submission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</a:t>
            </a:r>
          </a:p>
        </p:txBody>
      </p:sp>
      <p:sp>
        <p:nvSpPr>
          <p:cNvPr id="5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8047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Registration</a:t>
            </a:r>
          </a:p>
        </p:txBody>
      </p:sp>
      <p:sp>
        <p:nvSpPr>
          <p:cNvPr id="5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738695" y="4596843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Draft summary for topics</a:t>
            </a:r>
          </a:p>
        </p:txBody>
      </p:sp>
      <p:sp>
        <p:nvSpPr>
          <p:cNvPr id="5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9343" y="4596843"/>
            <a:ext cx="720000" cy="548674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Formal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of summary submission by Saturday</a:t>
            </a:r>
          </a:p>
        </p:txBody>
      </p:sp>
      <p:sp>
        <p:nvSpPr>
          <p:cNvPr id="5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86259" y="4596843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Summary review &amp; comments</a:t>
            </a:r>
          </a:p>
        </p:txBody>
      </p:sp>
      <p:sp>
        <p:nvSpPr>
          <p:cNvPr id="6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738695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Initial list for block approval for basket</a:t>
            </a:r>
          </a:p>
        </p:txBody>
      </p:sp>
      <p:sp>
        <p:nvSpPr>
          <p:cNvPr id="6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9343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Deadline for flag for block  approval</a:t>
            </a:r>
          </a:p>
        </p:txBody>
      </p:sp>
      <p:sp>
        <p:nvSpPr>
          <p:cNvPr id="6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1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Updated list for block approval</a:t>
            </a:r>
          </a:p>
        </p:txBody>
      </p:sp>
      <p:sp>
        <p:nvSpPr>
          <p:cNvPr id="6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6429" y="5775537"/>
            <a:ext cx="1788420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Update of meeting notes per day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allocation </a:t>
            </a:r>
          </a:p>
        </p:txBody>
      </p:sp>
      <p:sp>
        <p:nvSpPr>
          <p:cNvPr id="6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94346" y="3916489"/>
            <a:ext cx="1770503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55000">
                <a:srgbClr val="1E9657"/>
              </a:gs>
              <a:gs pos="0">
                <a:srgbClr val="1E9657"/>
              </a:gs>
              <a:gs pos="65000">
                <a:srgbClr val="92D050"/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WF/CR template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Draft TS/TR</a:t>
            </a:r>
          </a:p>
        </p:txBody>
      </p:sp>
      <p:sp>
        <p:nvSpPr>
          <p:cNvPr id="6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701287" y="5766220"/>
            <a:ext cx="720000" cy="2748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Check-in</a:t>
            </a:r>
          </a:p>
        </p:txBody>
      </p:sp>
      <p:sp>
        <p:nvSpPr>
          <p:cNvPr id="6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1859" y="4496496"/>
            <a:ext cx="1821254" cy="1202098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70000">
                <a:srgbClr val="1E9657"/>
              </a:gs>
              <a:gs pos="0">
                <a:srgbClr val="1E9657"/>
              </a:gs>
              <a:gs pos="87000">
                <a:srgbClr val="92D05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Online discussions &amp;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GTW conference call (US/China meeting)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Upload CR for maintenance 2:30pm on Thursday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TOHRU (US/China meeting)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request (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new&amp;revision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Upload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tdocs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(10.10.10.10) </a:t>
            </a: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&amp; 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How to access contributions</a:t>
            </a:r>
          </a:p>
        </p:txBody>
      </p:sp>
      <p:sp>
        <p:nvSpPr>
          <p:cNvPr id="6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79184" y="5770085"/>
            <a:ext cx="720000" cy="565437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Meeting schedule &amp; Ad hoc chair assignment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507681" y="3224131"/>
            <a:ext cx="913606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2</a:t>
            </a:r>
            <a:r>
              <a:rPr kumimoji="0" lang="en-GB" sz="8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nd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round (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Feb 20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, 21)</a:t>
            </a:r>
          </a:p>
        </p:txBody>
      </p:sp>
      <p:sp>
        <p:nvSpPr>
          <p:cNvPr id="6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177146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List of email threads for post-meeting </a:t>
            </a:r>
          </a:p>
        </p:txBody>
      </p:sp>
      <p:sp>
        <p:nvSpPr>
          <p:cNvPr id="7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938797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Submission of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of post-meeting</a:t>
            </a:r>
          </a:p>
        </p:txBody>
      </p:sp>
      <p:sp>
        <p:nvSpPr>
          <p:cNvPr id="7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673040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Comments</a:t>
            </a:r>
          </a:p>
        </p:txBody>
      </p:sp>
      <p:sp>
        <p:nvSpPr>
          <p:cNvPr id="7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Approve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tdocs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for post-meeting</a:t>
            </a:r>
          </a:p>
        </p:txBody>
      </p:sp>
      <p:sp>
        <p:nvSpPr>
          <p:cNvPr id="7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359490" y="3916489"/>
            <a:ext cx="1410208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Pre-RAN Action 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MCC 3GU parsing tool</a:t>
            </a:r>
          </a:p>
        </p:txBody>
      </p:sp>
      <p:sp>
        <p:nvSpPr>
          <p:cNvPr id="7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603581" y="2895419"/>
            <a:ext cx="720000" cy="252000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chairs</a:t>
            </a:r>
          </a:p>
        </p:txBody>
      </p:sp>
      <p:sp>
        <p:nvSpPr>
          <p:cNvPr id="7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517057" y="2895419"/>
            <a:ext cx="720000" cy="252000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moderator</a:t>
            </a:r>
          </a:p>
        </p:txBody>
      </p:sp>
      <p:sp>
        <p:nvSpPr>
          <p:cNvPr id="7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2895419"/>
            <a:ext cx="720000" cy="2520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delegates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1811603" y="4337804"/>
            <a:ext cx="19111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Topic Moderator &amp; summary: slide #5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1863818" y="5766643"/>
            <a:ext cx="17876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Basket WIs Block approval: slide #6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9906920" y="5132427"/>
            <a:ext cx="16337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Post-meeting process: slide #14</a:t>
            </a:r>
          </a:p>
        </p:txBody>
      </p:sp>
      <p:sp>
        <p:nvSpPr>
          <p:cNvPr id="87" name="文本框 86"/>
          <p:cNvSpPr txBox="1"/>
          <p:nvPr/>
        </p:nvSpPr>
        <p:spPr>
          <a:xfrm>
            <a:off x="761046" y="5812565"/>
            <a:ext cx="95250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#3/4/23/24</a:t>
            </a:r>
          </a:p>
        </p:txBody>
      </p:sp>
      <p:sp>
        <p:nvSpPr>
          <p:cNvPr id="88" name="文本框 87"/>
          <p:cNvSpPr txBox="1"/>
          <p:nvPr/>
        </p:nvSpPr>
        <p:spPr>
          <a:xfrm>
            <a:off x="7423905" y="468865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#7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7423905" y="506970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#12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423905" y="5248201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#8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7434785" y="3973708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#9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7434785" y="4159016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#10/11</a:t>
            </a:r>
          </a:p>
        </p:txBody>
      </p:sp>
      <p:sp>
        <p:nvSpPr>
          <p:cNvPr id="93" name="文本框 92"/>
          <p:cNvSpPr txBox="1"/>
          <p:nvPr/>
        </p:nvSpPr>
        <p:spPr>
          <a:xfrm>
            <a:off x="9713619" y="396363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#15</a:t>
            </a:r>
          </a:p>
        </p:txBody>
      </p:sp>
      <p:sp>
        <p:nvSpPr>
          <p:cNvPr id="94" name="文本框 93"/>
          <p:cNvSpPr txBox="1"/>
          <p:nvPr/>
        </p:nvSpPr>
        <p:spPr>
          <a:xfrm>
            <a:off x="938601" y="533488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#13</a:t>
            </a:r>
          </a:p>
        </p:txBody>
      </p:sp>
      <p:sp>
        <p:nvSpPr>
          <p:cNvPr id="95" name="文本框 94"/>
          <p:cNvSpPr txBox="1"/>
          <p:nvPr/>
        </p:nvSpPr>
        <p:spPr>
          <a:xfrm>
            <a:off x="8393572" y="5788170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#13</a:t>
            </a:r>
          </a:p>
        </p:txBody>
      </p:sp>
      <p:sp>
        <p:nvSpPr>
          <p:cNvPr id="96" name="文本框 95"/>
          <p:cNvSpPr txBox="1"/>
          <p:nvPr/>
        </p:nvSpPr>
        <p:spPr>
          <a:xfrm>
            <a:off x="7375239" y="605210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#8</a:t>
            </a:r>
          </a:p>
        </p:txBody>
      </p:sp>
      <p:sp>
        <p:nvSpPr>
          <p:cNvPr id="97" name="文本框 96"/>
          <p:cNvSpPr txBox="1"/>
          <p:nvPr/>
        </p:nvSpPr>
        <p:spPr>
          <a:xfrm>
            <a:off x="7423905" y="546399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#17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4733239" y="5853446"/>
            <a:ext cx="886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Provided before meeting</a:t>
            </a: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875915" y="6281847"/>
            <a:ext cx="3722103" cy="141787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 (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0:00 am ~ 7:00 am meeting venue Local time </a:t>
            </a:r>
            <a:endParaRPr kumimoji="0" lang="en-GB" sz="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6955963" y="6441542"/>
            <a:ext cx="2021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No email are expected in RAN4 reflector</a:t>
            </a:r>
          </a:p>
        </p:txBody>
      </p:sp>
      <p:sp>
        <p:nvSpPr>
          <p:cNvPr id="86" name="文本框 85"/>
          <p:cNvSpPr txBox="1"/>
          <p:nvPr/>
        </p:nvSpPr>
        <p:spPr>
          <a:xfrm>
            <a:off x="761046" y="5955429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#18/21</a:t>
            </a:r>
          </a:p>
        </p:txBody>
      </p:sp>
      <p:sp>
        <p:nvSpPr>
          <p:cNvPr id="9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5964" y="3870983"/>
            <a:ext cx="720000" cy="645951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Moderators trigger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for   maintenance  before Sunday</a:t>
            </a: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0" y="3870984"/>
            <a:ext cx="949985" cy="64595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Flag for maintenance @</a:t>
            </a:r>
            <a:r>
              <a:rPr kumimoji="0" lang="en-US" altLang="zh-CN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2342197" y="3968472"/>
            <a:ext cx="14702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 flag process Slide #16</a:t>
            </a:r>
          </a:p>
        </p:txBody>
      </p:sp>
      <p:sp>
        <p:nvSpPr>
          <p:cNvPr id="98" name="文本框 97"/>
          <p:cNvSpPr txBox="1"/>
          <p:nvPr/>
        </p:nvSpPr>
        <p:spPr>
          <a:xfrm>
            <a:off x="9712193" y="4098943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#18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2695776" y="6120014"/>
            <a:ext cx="837089" cy="200055"/>
          </a:xfrm>
          <a:prstGeom prst="rect">
            <a:avLst/>
          </a:prstGeom>
          <a:solidFill>
            <a:srgbClr val="1E9657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Meeting room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2027755" y="610462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</a:t>
            </a:r>
            <a:r>
              <a:rPr kumimoji="0" lang="en-US" altLang="zh-CN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#</a:t>
            </a: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1506013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Meeting rooms for RAN4#114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273321"/>
            <a:ext cx="4611457" cy="2016599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dirty="0">
                <a:cs typeface="+mn-cs"/>
              </a:rPr>
              <a:t>RAN4 meeting rooms: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Main session: </a:t>
            </a:r>
            <a:r>
              <a:rPr lang="zh-CN" altLang="en-US" sz="1200" dirty="0"/>
              <a:t>（</a:t>
            </a:r>
            <a:r>
              <a:rPr lang="en-US" altLang="zh-CN" sz="1200" dirty="0"/>
              <a:t>250 persons</a:t>
            </a:r>
            <a:r>
              <a:rPr lang="zh-CN" altLang="en-US" sz="1200" dirty="0"/>
              <a:t>）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RRM session: </a:t>
            </a:r>
            <a:r>
              <a:rPr lang="zh-CN" altLang="en-US" sz="1200" dirty="0"/>
              <a:t>（</a:t>
            </a:r>
            <a:r>
              <a:rPr lang="en-US" altLang="zh-CN" sz="1200" dirty="0"/>
              <a:t>100</a:t>
            </a:r>
            <a:r>
              <a:rPr lang="zh-CN" altLang="en-US" sz="1200" dirty="0"/>
              <a:t>）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err="1"/>
              <a:t>BDaT</a:t>
            </a:r>
            <a:r>
              <a:rPr lang="en-US" altLang="zh-CN" sz="1200" dirty="0"/>
              <a:t>:</a:t>
            </a:r>
            <a:r>
              <a:rPr lang="zh-CN" altLang="en-US" sz="1200" dirty="0"/>
              <a:t>（</a:t>
            </a:r>
            <a:r>
              <a:rPr lang="en-US" altLang="zh-CN" sz="1200" dirty="0"/>
              <a:t>100</a:t>
            </a:r>
            <a:r>
              <a:rPr lang="zh-CN" altLang="en-US" sz="1200" dirty="0"/>
              <a:t>）</a:t>
            </a:r>
            <a:endParaRPr lang="it-IT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it-IT" altLang="zh-CN" sz="1200" dirty="0"/>
              <a:t>Ad hoc session:</a:t>
            </a:r>
            <a:r>
              <a:rPr lang="zh-CN" altLang="en-US" sz="1200" dirty="0"/>
              <a:t>（</a:t>
            </a:r>
            <a:r>
              <a:rPr lang="en-US" altLang="zh-CN" sz="1200" dirty="0"/>
              <a:t>50</a:t>
            </a:r>
            <a:r>
              <a:rPr lang="zh-CN" altLang="en-US" sz="1200" dirty="0"/>
              <a:t>）</a:t>
            </a:r>
            <a:endParaRPr lang="en-US" altLang="zh-CN" sz="1200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1295C32A-E1D4-4567-8537-128EDFF45C03}"/>
              </a:ext>
            </a:extLst>
          </p:cNvPr>
          <p:cNvSpPr txBox="1"/>
          <p:nvPr/>
        </p:nvSpPr>
        <p:spPr>
          <a:xfrm rot="18807097">
            <a:off x="4151512" y="3675888"/>
            <a:ext cx="31560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 be updated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8660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infopath/2007/PartnerControls"/>
    <ds:schemaRef ds:uri="23d77754-4ccc-4c57-9291-cab09e81894a"/>
    <ds:schemaRef ds:uri="a915fe38-2618-47b6-8303-829fb71466d5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d747bccc-1f7a-43de-9506-0ef23dd23464}" enabled="1" method="Privilege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411215</TotalTime>
  <Words>3248</Words>
  <Application>Microsoft Office PowerPoint</Application>
  <PresentationFormat>宽屏</PresentationFormat>
  <Paragraphs>445</Paragraphs>
  <Slides>9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微软雅黑</vt:lpstr>
      <vt:lpstr>Arial</vt:lpstr>
      <vt:lpstr>Arial Black</vt:lpstr>
      <vt:lpstr>Calibri</vt:lpstr>
      <vt:lpstr>Times New Roman</vt:lpstr>
      <vt:lpstr>3gpp</vt:lpstr>
      <vt:lpstr>RAN4#114 meeting schedule</vt:lpstr>
      <vt:lpstr>Monday</vt:lpstr>
      <vt:lpstr>Tuesday</vt:lpstr>
      <vt:lpstr>Wednesday</vt:lpstr>
      <vt:lpstr>Thursday</vt:lpstr>
      <vt:lpstr>Friday</vt:lpstr>
      <vt:lpstr>Appendix</vt:lpstr>
      <vt:lpstr>General Aspects </vt:lpstr>
      <vt:lpstr>Meeting rooms for RAN4#114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Huawei</cp:lastModifiedBy>
  <cp:revision>3808</cp:revision>
  <cp:lastPrinted>2016-09-15T08:31:35Z</cp:lastPrinted>
  <dcterms:created xsi:type="dcterms:W3CDTF">2009-11-27T05:15:11Z</dcterms:created>
  <dcterms:modified xsi:type="dcterms:W3CDTF">2025-02-11T05:52:43Z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(3)WmCX6XJXnVGYXJet/b3Cj8Rn7P85nC/Cu/Iv04k3M5rgJfICxdLbw0IbFfZbsZTDgXvh19dg
LZAQ8DvGq0yxnJm6oaoPZcJxJj7cT96WpFjVFCYDEfWZBGGLg0Hk7yiICIawbHPmphpNxd4d
NXIhFfCL8uuLn5Mf1lOCr0UG6iGdNowsUKmiqgEY/9lVNg1dohnQ3NyAwOOwT9vQOjw2IxrA
NP4gXAZDSgGLq/h2PN</vt:lpwstr>
  </property>
  <property fmtid="{D5CDD505-2E9C-101B-9397-08002B2CF9AE}" pid="11" name="_2015_ms_pID_7253431">
    <vt:lpwstr>H8aKn1tKtJkz0uZ5pdba1vdFQx2H6oSmdQ9HF3vykmrih/07Pra3Dd
s5GYVd+6uIn1eoaajDgTee4bvz2dkce8aPxsZ63AMleypWNeC/VutvSdbhBxdLZZEMLSbfS+
3/pmGq2g6cfO1GOY4K1ER1nIPxQMcMRLaUIWc5fV0A2zfPey8DiH86nOW+3fe6sA3YApjGWJ
d3VT8M6oyU5MWIdQwfBweVp7iLgPjr7vKCEQ</vt:lpwstr>
  </property>
  <property fmtid="{D5CDD505-2E9C-101B-9397-08002B2CF9AE}" pid="12" name="_2015_ms_pID_7253432">
    <vt:lpwstr>vv4OgNkLvT4KwGFYJJzDz94=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1730945330</vt:lpwstr>
  </property>
</Properties>
</file>