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14"/>
  </p:notesMasterIdLst>
  <p:handoutMasterIdLst>
    <p:handoutMasterId r:id="rId15"/>
  </p:handoutMasterIdLst>
  <p:sldIdLst>
    <p:sldId id="934" r:id="rId5"/>
    <p:sldId id="1025" r:id="rId6"/>
    <p:sldId id="1026" r:id="rId7"/>
    <p:sldId id="1027" r:id="rId8"/>
    <p:sldId id="1028" r:id="rId9"/>
    <p:sldId id="1029" r:id="rId10"/>
    <p:sldId id="1011" r:id="rId11"/>
    <p:sldId id="996" r:id="rId12"/>
    <p:sldId id="1030" r:id="rId13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BD71"/>
    <a:srgbClr val="F0F3F8"/>
    <a:srgbClr val="D1DAE9"/>
    <a:srgbClr val="FF3300"/>
    <a:srgbClr val="0000FF"/>
    <a:srgbClr val="FFFFFF"/>
    <a:srgbClr val="1E9657"/>
    <a:srgbClr val="72AF2F"/>
    <a:srgbClr val="B1D254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994" autoAdjust="0"/>
    <p:restoredTop sz="95995" autoAdjust="0"/>
  </p:normalViewPr>
  <p:slideViewPr>
    <p:cSldViewPr snapToGrid="0">
      <p:cViewPr varScale="1">
        <p:scale>
          <a:sx n="87" d="100"/>
          <a:sy n="87" d="100"/>
        </p:scale>
        <p:origin x="643" y="6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82802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45286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29772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65172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75601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RAN4#112bis meeting schedule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EBB0B9E5-9838-4AA8-B169-89A3469C2E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8224" y="4717686"/>
            <a:ext cx="9998580" cy="1036178"/>
          </a:xfrm>
        </p:spPr>
        <p:txBody>
          <a:bodyPr/>
          <a:lstStyle/>
          <a:p>
            <a:r>
              <a:rPr lang="en-US" dirty="0">
                <a:latin typeface="+mj-ea"/>
                <a:ea typeface="+mj-ea"/>
              </a:rPr>
              <a:t>RAN4 Chair: </a:t>
            </a:r>
            <a:r>
              <a:rPr lang="en-US" dirty="0"/>
              <a:t>Xizeng</a:t>
            </a:r>
            <a:r>
              <a:rPr lang="en-US" dirty="0">
                <a:latin typeface="+mj-ea"/>
                <a:ea typeface="+mj-ea"/>
              </a:rPr>
              <a:t> Dai</a:t>
            </a:r>
          </a:p>
          <a:p>
            <a:r>
              <a:rPr lang="en-US" dirty="0">
                <a:latin typeface="+mj-ea"/>
                <a:ea typeface="+mj-ea"/>
              </a:rPr>
              <a:t>Vice Chair: </a:t>
            </a:r>
            <a:r>
              <a:rPr lang="en-US" dirty="0"/>
              <a:t>Gene Fong</a:t>
            </a:r>
            <a:r>
              <a:rPr lang="en-US" dirty="0">
                <a:latin typeface="+mj-ea"/>
                <a:ea typeface="+mj-ea"/>
              </a:rPr>
              <a:t>, </a:t>
            </a:r>
            <a:r>
              <a:rPr lang="en-US" dirty="0"/>
              <a:t>Shan Yang </a:t>
            </a:r>
            <a:endParaRPr lang="en-US" dirty="0">
              <a:latin typeface="+mj-ea"/>
              <a:ea typeface="+mj-ea"/>
            </a:endParaRP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id="{E4CE5DCD-72B3-468A-A585-E6721DD18679}"/>
              </a:ext>
            </a:extLst>
          </p:cNvPr>
          <p:cNvSpPr txBox="1"/>
          <p:nvPr/>
        </p:nvSpPr>
        <p:spPr>
          <a:xfrm>
            <a:off x="236841" y="274551"/>
            <a:ext cx="583067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3GPP TSG-RAN WG4 Meeting #112bis	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Hefei, Anhui, China</a:t>
            </a:r>
            <a:r>
              <a:rPr lang="zh-CN" altLang="en-US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14</a:t>
            </a:r>
            <a:r>
              <a:rPr lang="en-US" altLang="zh-CN" sz="1400" b="1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</a:t>
            </a: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– 18</a:t>
            </a:r>
            <a:r>
              <a:rPr lang="en-US" altLang="zh-CN" sz="1400" b="1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</a:t>
            </a: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October, 2024</a:t>
            </a:r>
          </a:p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Agenda Item: 2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75197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Monday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6292034"/>
              </p:ext>
            </p:extLst>
          </p:nvPr>
        </p:nvGraphicFramePr>
        <p:xfrm>
          <a:off x="76912" y="1273322"/>
          <a:ext cx="11819812" cy="4389120"/>
        </p:xfrm>
        <a:graphic>
          <a:graphicData uri="http://schemas.openxmlformats.org/drawingml/2006/table">
            <a:tbl>
              <a:tblPr/>
              <a:tblGrid>
                <a:gridCol w="799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551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551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551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551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8920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80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9:00-9:20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1. Opening of the meeting 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2. Approval of the agenda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3. Letters / reports from other groups / meetings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Date when Rel-19 spec are available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R4-2416393 Discussion on the support of Microsoft Office formats  Rohde &amp; Schwarz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68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spectrum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 HPUE_NR_band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 LTE_NR_HPUE_FWVM (2)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HPUE_Basket_EN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-DC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[108] HPUE_Basket_Intra-CA_TDD (15)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[218] NR_Mob_Ph4_Part1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(15)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Demod</a:t>
                      </a:r>
                      <a:endParaRPr kumimoji="0" lang="nn-NO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[319] NR_demod_Ph5_Part1_General_BS (14)</a:t>
                      </a: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[202][203] Rel-18 NR_pos_enh2,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Iana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Siomina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(Ericsson)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56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[109] LTE_NR_Other_basket (24)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[110] NR_LTE_TN_Bands(77)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[111] NR_IoT_NTN_Bands (21, only short time triggering discusisons)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[218] NR_Mob_Ph4_Part1 Cont.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[219] NR_Mob_Ph4_Part2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(13)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[319] NR_demod_Ph5_Part1_General_BS (14) (</a:t>
                      </a:r>
                      <a:r>
                        <a:rPr kumimoji="0" lang="es-ES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[318] NR_SCM (20) </a:t>
                      </a:r>
                      <a:endParaRPr kumimoji="0" lang="nn-NO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SBFD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NR_duplex_evo_General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NR_duplex_evo_BSRF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Jackson Wang (Samsung) and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Xiang Gao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(Huawei)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204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:30-14:00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  <a:endParaRPr kumimoji="0" lang="it-IT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49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NR_n28_PC2_40MHz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[113]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NR_mmWave_protect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(19)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[123] NR_PC2_RedCap_UE (9)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[224] Reply_LS (2)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[205] NR_FR1_lessthan_5MHz_BW_Ph2 (9)</a:t>
                      </a: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[205] NR_FR1_lessthan_5MHz_BW_Ph2 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[320] NR_demod_Ph5_Part2_UE (12)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[117] FS_NR_IMT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Thomas Chapman (Ericsson)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741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non-spectrum 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[129] FS_Ambient_IoT_solutions_part1 (23)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[130] FS_Ambient_IoT_solutions_part2 (40)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[215] Netw_Energy_NR_enh_Part1 (23)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[216] Netw_Energy_NR_enh_Part2 (14)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NGSO testing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[321] NTN_testing_NGSO_channel_model (8)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HAPS and NTN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[316] HAPS_operating bands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[309] NR_NTN_Ph3_General_SAN_RF (3)</a:t>
                      </a: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[115] NR_ENDC_RF_Ph4_part2 Chaired by Tina(Yuanyuan) Zhang (Samsung)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[127] NR_AIML_air #1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Vali (Qualcomm)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[202][203] Rel-18 NR_pos_enh2,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Chaired by Iana Siomina (Ericsson)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BSRF E-EIRP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[302] NR_BS_RF_Part1_E_EIRP, Chaired by Fei Xue (ZTE)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[212] [213] NR_MIMO_Ph5, 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Yanze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Fu (Samsung)</a:t>
                      </a:r>
                      <a:endParaRPr kumimoji="0" lang="fr-FR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46532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Tuesday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1634630"/>
              </p:ext>
            </p:extLst>
          </p:nvPr>
        </p:nvGraphicFramePr>
        <p:xfrm>
          <a:off x="85460" y="1273320"/>
          <a:ext cx="11792216" cy="3474515"/>
        </p:xfrm>
        <a:graphic>
          <a:graphicData uri="http://schemas.openxmlformats.org/drawingml/2006/table">
            <a:tbl>
              <a:tblPr/>
              <a:tblGrid>
                <a:gridCol w="790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503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503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503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503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729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747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NR_ENDC_RF_Ph4_part3 (44)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[115] NR_ENDC_RF_Ph4_part2 (38)</a:t>
                      </a:r>
                      <a:endParaRPr kumimoji="0" lang="zh-CN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[217] NR_LPWUS (27)</a:t>
                      </a:r>
                    </a:p>
                    <a:p>
                      <a:endParaRPr lang="en-US" altLang="zh-CN" sz="800" strike="noStrike" kern="1200" baseline="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  <a:p>
                      <a:r>
                        <a:rPr lang="en-US" altLang="zh-CN" sz="800" strike="noStrike" kern="1200" baseline="0" dirty="0">
                          <a:solidFill>
                            <a:srgbClr val="FF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Coffee break: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[220] NR_XR_Ph3 </a:t>
                      </a:r>
                      <a:endParaRPr lang="nn-NO" altLang="zh-CN" sz="800" strike="noStrike" baseline="0" dirty="0">
                        <a:solidFill>
                          <a:srgbClr val="FF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Rel-19 UE 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[310] NR_NTN_Ph3_UE_RF (14)</a:t>
                      </a: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j-ea"/>
                        <a:ea typeface="+mj-ea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[311] NR_IoT_NTN_less_than_5MHz_UERF (19)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800" b="1" strike="noStrike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RRM Ad-hoc: </a:t>
                      </a:r>
                      <a:r>
                        <a:rPr lang="fr-FR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[218] [219] Rel-19 NR_Mob_Ph4, Chaired by Qiming Li (Apple)</a:t>
                      </a:r>
                      <a:endParaRPr lang="en-US" altLang="zh-CN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1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[114] NR_ENDC_RF_Ph4_part1 (38)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[209] NR_RRM_Ph5_Part1 (31)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NR_NTN_Ku_Band_UE_SAN_RF (7)  (UE RF only)</a:t>
                      </a: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NR_NTN_Ku_Band_UE_SAN_RF (4)  (SAN RF only)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SCM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[318] NR_SCM, chaired by Alexander Hamilton (Nokia) 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4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[117] FS_NR_IMT (53)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[209] NR_RRM_Ph5_Part1 Cont.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[210] NR_RRM_Ph5_Part2 (15) 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[312] NR_IoT_NTN_less_than_5MHz_BSRF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[315] IoT_NTN_Ph3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BSRF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[305] NR_ATG_enh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[308] NR_LPWUS (7)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NR_ENDC_RF_Ph4_part3 Chaired by Ron (AT&amp;T)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1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16:00-18:15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[131] NR_LPWUS_UERF (37)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[204] NR_ENDC_RF_Ph4 (4)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[206] NonCol_intraB_ENDC_NR_CA_Ph2 (7)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[211] FS_NR_AIML_Mob (32)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[313] NR_NTN_Ku_Band_General (22)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[129/130] FS_Ambient_IoT_solutions_part1/2 Chaired by Xiaoran Zhang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8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18:30-20:00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Social Event 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Time: 18:30-20:00, </a:t>
                      </a:r>
                      <a:r>
                        <a:rPr kumimoji="0" lang="en-US" altLang="en-GB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15 October, 2024 (Tuesday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Venue</a:t>
                      </a:r>
                      <a:r>
                        <a:rPr kumimoji="0" lang="zh-CN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：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InterContinental Ballroom 1 </a:t>
                      </a:r>
                      <a:r>
                        <a:rPr kumimoji="0" lang="zh-CN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（洲际宴会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</a:t>
                      </a:r>
                      <a:r>
                        <a:rPr kumimoji="0" lang="zh-CN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厅）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3F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Sponsored by: Xiaomi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lang="en-US" altLang="zh-CN" sz="800" b="0" strike="noStrike" dirty="0"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[202] Maintenance_R18 </a:t>
                      </a:r>
                      <a:r>
                        <a:rPr lang="en-US" altLang="zh-CN" sz="800" strike="noStrike" dirty="0"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Yang Tang (Apple)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[317] Demod_Maintenance, Chaired by Axel Mueller (Nokia)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[117] NR_ENDC_RF_Ph4_part2 Chaired by Tina(Yuanyuan) Zhang (Samsung)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98223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Wednesday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2121904"/>
              </p:ext>
            </p:extLst>
          </p:nvPr>
        </p:nvGraphicFramePr>
        <p:xfrm>
          <a:off x="85460" y="1273321"/>
          <a:ext cx="11792213" cy="3471518"/>
        </p:xfrm>
        <a:graphic>
          <a:graphicData uri="http://schemas.openxmlformats.org/drawingml/2006/table">
            <a:tbl>
              <a:tblPr/>
              <a:tblGrid>
                <a:gridCol w="8003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79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79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479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479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6592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2084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[127] NR_AIML_air (103, slot#1)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n-NO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[212] NR_MIMO_Ph5_Part1 </a:t>
                      </a:r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(11)</a:t>
                      </a:r>
                      <a:endParaRPr lang="zh-CN" altLang="zh-CN" sz="800" strike="noStrike" kern="120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  <a:p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[213] NR_MIMO_Ph5_Part2 (11)</a:t>
                      </a:r>
                      <a:endParaRPr lang="en-US" altLang="zh-CN" sz="800" b="0" strike="noStrike" baseline="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Rel-19 BSRF E-EIRP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[302] NR_BS_RF_Part1_E_EIRP (20) 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800" b="1" strike="noStrike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RRM Ad-hoc: </a:t>
                      </a:r>
                      <a:r>
                        <a:rPr lang="nn-NO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[202][203] Rel-18 NR_pos_enh2, </a:t>
                      </a:r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Chaired by </a:t>
                      </a:r>
                      <a:r>
                        <a:rPr lang="en-US" altLang="zh-CN" sz="800" strike="noStrike" kern="1200" dirty="0" err="1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Iana</a:t>
                      </a:r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</a:t>
                      </a:r>
                      <a:r>
                        <a:rPr lang="en-US" altLang="zh-CN" sz="800" strike="noStrike" kern="1200" dirty="0" err="1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Siomina</a:t>
                      </a:r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(Ericsson)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85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[121] NonCol_intraB_ENDC_NR_CA (22)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[122] FS_NR_DL_Frag_Carrier (29)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[208] NR_ATG_enh (7)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[323] TRP_TRS_Ph3 (25)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[324] MIMO_OTA_Ph3 (7)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[225] RRM_Spec_Improvement, Chaired by Yang Tang (Apple)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2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15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[128] NR_MIMO_Ph5_UE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[118] NR_SL_intraB_CA_ITS_part1 (3)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[119] NR_SL_intraB_CA_ITS_part2 (3)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[120] NR_FR1_5MHz_BW_Ph2 (12)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[223] IoT_NTN_Ph3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(5) </a:t>
                      </a:r>
                      <a:endParaRPr lang="en-US" altLang="zh-CN" sz="800" strike="noStrike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[207] NR_IoT_NTN_req_test_enh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(10)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NR_FR2_OTA (4)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322] NR_FR1_TRP_TRS_enh_Maint (5)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l-PL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[102] NR_Baskets_Part_1 Chaired by Iwo Angelow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[103] NR_Baskets_Part_2 Chaired by Per Lindell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44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[126] NR_ATG_enh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non-spectrum (NTN)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[124] NR_IoT_NTN_HPUE_part1 (30)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[125] NR_IoT_NTN_HPUE_part2 (9)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[221] NR_NTN_Ph3_Part1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(13)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[222] NR_NTN_Ph3_Part2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(17)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Rel-19 </a:t>
                      </a: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kumimoji="0" lang="en-US" altLang="zh-CN" sz="800" b="1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[319] NR_demod_Ph5_Part1_General_BS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[320] NR_demod_Ph5_Part2_UE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</a:t>
                      </a:r>
                      <a:r>
                        <a:rPr kumimoji="0" lang="en-US" altLang="zh-CN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Jingzhou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Wu (CTC) and Karsten Petersen (Nokia)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 – 17:30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[131] NR_LPWUS_UERF </a:t>
                      </a: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Ruixin Wang (vivo)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56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nn-NO" altLang="zh-CN" sz="800" b="0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[122] FS_NR_DL_Frag_Carrier</a:t>
                      </a:r>
                      <a:r>
                        <a:rPr kumimoji="0" lang="en-GB" altLang="zh-CN" sz="800" b="0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Henry Fu (</a:t>
                      </a:r>
                      <a:r>
                        <a:rPr kumimoji="0" lang="en-GB" altLang="zh-CN" sz="800" b="0" i="0" u="none" strike="sngStrike" kern="1200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Mediatek</a:t>
                      </a:r>
                      <a:r>
                        <a:rPr kumimoji="0" lang="en-GB" altLang="zh-CN" sz="800" b="0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[209][210] NR_RRM_Ph5, </a:t>
                      </a:r>
                      <a:r>
                        <a:rPr lang="en-US" altLang="zh-CN" sz="8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Jerry Cui (Apple)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[323] TRP_TRS_Ph3,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Ruixin Wang (vivo)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17:30 – 19:00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[114] NR_ENDC_RF_Ph4_part1 Chaired by Leo(Ye) Liu (Huawei)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4314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RAN4 group dinner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n-NO" altLang="zh-CN" sz="800" b="1" i="0" u="none" strike="noStrike" kern="1200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06354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54847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Thursday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9421665"/>
              </p:ext>
            </p:extLst>
          </p:nvPr>
        </p:nvGraphicFramePr>
        <p:xfrm>
          <a:off x="85460" y="1273320"/>
          <a:ext cx="11820790" cy="3603686"/>
        </p:xfrm>
        <a:graphic>
          <a:graphicData uri="http://schemas.openxmlformats.org/drawingml/2006/table">
            <a:tbl>
              <a:tblPr/>
              <a:tblGrid>
                <a:gridCol w="8098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058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407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spectrum (NTN)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[111] NR_IoT_NTN_Bands (21)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basket WI</a:t>
                      </a: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[102] NR_Baskets_Part_1 (26)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[103] NR_Baskets_Part_2 (85)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[104]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LTE_Baskets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[132] NR_reply_LS_UE_RF (14)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[202][203] Rel-18 NR_pos_enh2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(53)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[225] RRM_Spec_Improvement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(16)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Maintenance/TEI/LS reply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[326] </a:t>
                      </a:r>
                      <a:r>
                        <a:rPr kumimoji="0" lang="en-US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LS_BDaT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(2)</a:t>
                      </a:r>
                      <a:endParaRPr kumimoji="0" lang="pl-PL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BSRF CLTA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[303] NR_BS_RF_Part2_CLTA (5)</a:t>
                      </a: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SBFD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NR_duplex_evo_General (21)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Reserved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48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[133] UERF_Spec_Improvement (37)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[220] NR_XR_Ph3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(17)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SBFD BSRF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NR_duplex_evo_BSRF (19)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[124/125] NR_IoT_NTN_HPUE_part1/2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Haijie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Qiu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55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[101] R18_UERF_maintenance_Part2 (17)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[214] NR_duplex_evo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(13)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TBD</a:t>
                      </a:r>
                      <a:endParaRPr kumimoji="0" lang="pl-PL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Ad-hoc: Ku band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[313] NR_NTN_Ku_Band_General,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Moray Rumney (Eutelsat)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</a:t>
                      </a:r>
                      <a:r>
                        <a:rPr lang="en-US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Rel-19 topics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[127] NR_AIML_air (103, slot#2)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Start from around 17:00</a:t>
                      </a:r>
                      <a:endParaRPr lang="en-US" altLang="zh-CN" sz="800" b="1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</a:t>
                      </a:r>
                      <a:r>
                        <a:rPr lang="en-US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</a:t>
                      </a: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[122] FS_NR_DL_Frag_Carrier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Henry Fu (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Mediatek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[127] NR_AIML_air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Vali (Qualcomm)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[215] [216]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Netw_Energy_NR_enh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, 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Zhixun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Tang (Ericsson)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TBD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dirty="0"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47429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Friday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2222925"/>
              </p:ext>
            </p:extLst>
          </p:nvPr>
        </p:nvGraphicFramePr>
        <p:xfrm>
          <a:off x="85456" y="1273321"/>
          <a:ext cx="11811270" cy="3553412"/>
        </p:xfrm>
        <a:graphic>
          <a:graphicData uri="http://schemas.openxmlformats.org/drawingml/2006/table">
            <a:tbl>
              <a:tblPr/>
              <a:tblGrid>
                <a:gridCol w="8003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527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75917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38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8:00-10:30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(no NTN topic)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310</a:t>
                      </a: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] NR_NTN_Ph3_UE_RF ( 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314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] NR_NTN_Ku_Band_UE_SAN_RF ( )  (UE RF only)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311</a:t>
                      </a: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] NR_IoT_NTN_less_than_5MHz_UERF ( 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315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] IoT_NTN_Ph3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(Other topics)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06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(start with NTN topics)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322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] NR_FR1_TRP_TRS_enh_Maint ( 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323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] TRP_TRS_Ph3 ( 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324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] MIMO_OTA_Ph3 ( 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325</a:t>
                      </a: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] NR_FR2_OTA ( 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(Other topics)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1" dirty="0">
                        <a:solidFill>
                          <a:srgbClr val="0000F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46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-13:30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553815"/>
                  </a:ext>
                </a:extLst>
              </a:tr>
              <a:tr h="57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3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15:00- before 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 New or revised Rel-19 WID/SID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 Any other business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 Close of the meeting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97673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Appendix</a:t>
            </a:r>
          </a:p>
        </p:txBody>
      </p:sp>
    </p:spTree>
    <p:extLst>
      <p:ext uri="{BB962C8B-B14F-4D97-AF65-F5344CB8AC3E}">
        <p14:creationId xmlns:p14="http://schemas.microsoft.com/office/powerpoint/2010/main" val="40919692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矩形 100"/>
          <p:cNvSpPr/>
          <p:nvPr/>
        </p:nvSpPr>
        <p:spPr bwMode="auto">
          <a:xfrm>
            <a:off x="3920791" y="3809510"/>
            <a:ext cx="1619951" cy="74924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81" name="矩形 80"/>
          <p:cNvSpPr/>
          <p:nvPr/>
        </p:nvSpPr>
        <p:spPr bwMode="auto">
          <a:xfrm>
            <a:off x="1637199" y="5186472"/>
            <a:ext cx="3903543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80" name="矩形 79"/>
          <p:cNvSpPr/>
          <p:nvPr/>
        </p:nvSpPr>
        <p:spPr bwMode="auto">
          <a:xfrm>
            <a:off x="9116120" y="4566794"/>
            <a:ext cx="3075880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79" name="矩形 78"/>
          <p:cNvSpPr/>
          <p:nvPr/>
        </p:nvSpPr>
        <p:spPr bwMode="auto">
          <a:xfrm>
            <a:off x="199384" y="4566795"/>
            <a:ext cx="4520607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General Aspects</a:t>
            </a:r>
            <a:r>
              <a:rPr 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ru-RU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1" y="1178731"/>
            <a:ext cx="11699193" cy="5095171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1400" dirty="0"/>
              <a:t>The face-to-face meeting will take place during </a:t>
            </a:r>
            <a:r>
              <a:rPr lang="en-US" sz="1400" dirty="0">
                <a:solidFill>
                  <a:srgbClr val="FF0000"/>
                </a:solidFill>
              </a:rPr>
              <a:t>October 14</a:t>
            </a:r>
            <a:r>
              <a:rPr lang="en-US" sz="1400" baseline="30000" dirty="0">
                <a:solidFill>
                  <a:srgbClr val="FF0000"/>
                </a:solidFill>
              </a:rPr>
              <a:t>th</a:t>
            </a:r>
            <a:r>
              <a:rPr lang="en-US" sz="1400" dirty="0">
                <a:solidFill>
                  <a:srgbClr val="FF0000"/>
                </a:solidFill>
              </a:rPr>
              <a:t> ~ 18</a:t>
            </a:r>
            <a:r>
              <a:rPr lang="en-US" sz="1400" baseline="30000" dirty="0">
                <a:solidFill>
                  <a:srgbClr val="FF0000"/>
                </a:solidFill>
              </a:rPr>
              <a:t>th</a:t>
            </a:r>
            <a:r>
              <a:rPr lang="en-US" sz="1400" dirty="0">
                <a:solidFill>
                  <a:srgbClr val="FF0000"/>
                </a:solidFill>
              </a:rPr>
              <a:t>, 2024</a:t>
            </a:r>
            <a:r>
              <a:rPr lang="en-US" sz="1400" dirty="0"/>
              <a:t>.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Three sessions in three separate rooms: Main, RRM, </a:t>
            </a:r>
            <a:r>
              <a:rPr lang="en-US" sz="1200" dirty="0" err="1"/>
              <a:t>BDaT</a:t>
            </a:r>
            <a:r>
              <a:rPr lang="en-US" sz="1200" dirty="0"/>
              <a:t>(</a:t>
            </a:r>
            <a:r>
              <a:rPr lang="en-US" altLang="zh-CN" sz="1200" dirty="0" err="1"/>
              <a:t>BSRF_Demod_test</a:t>
            </a:r>
            <a:r>
              <a:rPr lang="en-US" sz="1200" dirty="0"/>
              <a:t>). </a:t>
            </a:r>
            <a:r>
              <a:rPr lang="en-US" sz="1200" b="1" dirty="0"/>
              <a:t>1</a:t>
            </a:r>
            <a:r>
              <a:rPr lang="en-US" altLang="zh-CN" sz="1200" b="1" dirty="0"/>
              <a:t>-Way</a:t>
            </a:r>
            <a:r>
              <a:rPr lang="en-US" sz="1200" b="1" dirty="0"/>
              <a:t> </a:t>
            </a:r>
            <a:r>
              <a:rPr lang="en-US" sz="1200" b="1" dirty="0" err="1"/>
              <a:t>GoToWebinar</a:t>
            </a:r>
            <a:r>
              <a:rPr lang="en-US" sz="1200" b="1" dirty="0"/>
              <a:t> (GTW) </a:t>
            </a:r>
            <a:r>
              <a:rPr lang="en-US" sz="1200" dirty="0"/>
              <a:t>conference calls will be set each session and 1-way MS teams will be set for ad hoc. </a:t>
            </a:r>
            <a:r>
              <a:rPr lang="en-US" altLang="zh-CN" sz="1200" dirty="0"/>
              <a:t>A number of ad hoc sessions will be arranged (refer to meeting schedule).</a:t>
            </a:r>
            <a:endParaRPr lang="en-US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Moderator will be designated to provide the summary for a topic before the meeting. In online discussions, session chairs will handle topics based on the moderator summary. Moderator does not need update the summary by collecting comments during the meeting.</a:t>
            </a:r>
          </a:p>
          <a:p>
            <a:pPr marL="342882" lvl="1" indent="-342882">
              <a:spcBef>
                <a:spcPts val="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sz="1400" dirty="0">
                <a:cs typeface="+mn-cs"/>
              </a:rPr>
              <a:t>Deadline for </a:t>
            </a:r>
            <a:r>
              <a:rPr lang="en-US" sz="1400" dirty="0" err="1">
                <a:cs typeface="+mn-cs"/>
              </a:rPr>
              <a:t>Tdoc</a:t>
            </a:r>
            <a:r>
              <a:rPr lang="en-US" sz="1400" dirty="0">
                <a:cs typeface="+mn-cs"/>
              </a:rPr>
              <a:t> request &amp; submission deadline: </a:t>
            </a:r>
            <a:r>
              <a:rPr lang="en-US" sz="1400" dirty="0">
                <a:solidFill>
                  <a:srgbClr val="FF0000"/>
                </a:solidFill>
                <a:cs typeface="+mn-cs"/>
              </a:rPr>
              <a:t> October 7</a:t>
            </a:r>
            <a:r>
              <a:rPr lang="en-US" sz="1400" baseline="30000" dirty="0">
                <a:solidFill>
                  <a:srgbClr val="FF0000"/>
                </a:solidFill>
                <a:cs typeface="+mn-cs"/>
              </a:rPr>
              <a:t>th</a:t>
            </a:r>
            <a:r>
              <a:rPr lang="en-US" sz="1400" dirty="0">
                <a:solidFill>
                  <a:srgbClr val="FF0000"/>
                </a:solidFill>
                <a:cs typeface="+mn-cs"/>
              </a:rPr>
              <a:t> (Monday) 2024, 17:00 UTC</a:t>
            </a:r>
            <a:r>
              <a:rPr lang="en-US" sz="1400" dirty="0">
                <a:cs typeface="+mn-cs"/>
              </a:rPr>
              <a:t>. 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Other deadlines can be found in the following slides.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altLang="zh-CN" sz="1400" dirty="0"/>
              <a:t>Please find one picture for meeting flow below and details in the corresponding slides.</a:t>
            </a:r>
          </a:p>
        </p:txBody>
      </p:sp>
      <p:sp>
        <p:nvSpPr>
          <p:cNvPr id="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9337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Tue</a:t>
            </a:r>
          </a:p>
        </p:txBody>
      </p:sp>
      <p:sp>
        <p:nvSpPr>
          <p:cNvPr id="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48401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Thu</a:t>
            </a:r>
          </a:p>
        </p:txBody>
      </p:sp>
      <p:sp>
        <p:nvSpPr>
          <p:cNvPr id="8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97466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Sat/Sun</a:t>
            </a:r>
          </a:p>
        </p:txBody>
      </p:sp>
      <p:sp>
        <p:nvSpPr>
          <p:cNvPr id="9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471999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Mon</a:t>
            </a:r>
          </a:p>
        </p:txBody>
      </p:sp>
      <p:sp>
        <p:nvSpPr>
          <p:cNvPr id="10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546531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11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21063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Wed</a:t>
            </a:r>
          </a:p>
        </p:txBody>
      </p:sp>
      <p:sp>
        <p:nvSpPr>
          <p:cNvPr id="12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95596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Thu</a:t>
            </a:r>
          </a:p>
        </p:txBody>
      </p:sp>
      <p:sp>
        <p:nvSpPr>
          <p:cNvPr id="13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70128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Fri</a:t>
            </a:r>
          </a:p>
        </p:txBody>
      </p:sp>
      <p:sp>
        <p:nvSpPr>
          <p:cNvPr id="14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844661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Sat/Sun</a:t>
            </a:r>
          </a:p>
        </p:txBody>
      </p:sp>
      <p:sp>
        <p:nvSpPr>
          <p:cNvPr id="15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19193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1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93725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1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068258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21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48047" y="3224131"/>
            <a:ext cx="3701296" cy="360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Pre-meeting (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October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7~11) </a:t>
            </a:r>
          </a:p>
        </p:txBody>
      </p:sp>
      <p:sp>
        <p:nvSpPr>
          <p:cNvPr id="22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4719991" y="3224131"/>
            <a:ext cx="2773122" cy="360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1</a:t>
            </a:r>
            <a:r>
              <a:rPr kumimoji="0" lang="en-GB" sz="800" b="0" i="0" u="none" strike="noStrike" kern="0" cap="none" spc="0" normalizeH="0" baseline="3000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st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round (</a:t>
            </a:r>
            <a:r>
              <a:rPr kumimoji="0" lang="en-US" altLang="zh-CN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October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14~17)</a:t>
            </a:r>
          </a:p>
        </p:txBody>
      </p:sp>
      <p:sp>
        <p:nvSpPr>
          <p:cNvPr id="23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9191936" y="3224131"/>
            <a:ext cx="2962208" cy="360000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Post-meeting process (October 21~24)</a:t>
            </a:r>
          </a:p>
        </p:txBody>
      </p:sp>
      <p:sp>
        <p:nvSpPr>
          <p:cNvPr id="24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8446638" y="3224131"/>
            <a:ext cx="720000" cy="360000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Quiet Period</a:t>
            </a:r>
          </a:p>
        </p:txBody>
      </p:sp>
      <p:sp>
        <p:nvSpPr>
          <p:cNvPr id="45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4804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Mon</a:t>
            </a:r>
          </a:p>
        </p:txBody>
      </p:sp>
      <p:sp>
        <p:nvSpPr>
          <p:cNvPr id="4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73869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Wed</a:t>
            </a:r>
          </a:p>
        </p:txBody>
      </p:sp>
      <p:sp>
        <p:nvSpPr>
          <p:cNvPr id="4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22934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Fri</a:t>
            </a:r>
          </a:p>
        </p:txBody>
      </p:sp>
      <p:sp>
        <p:nvSpPr>
          <p:cNvPr id="48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427910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49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3971478" y="3222625"/>
            <a:ext cx="720000" cy="360000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Quiet Period</a:t>
            </a:r>
          </a:p>
        </p:txBody>
      </p:sp>
      <p:sp>
        <p:nvSpPr>
          <p:cNvPr id="54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9868" y="4600978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Moderator assignment before Mon</a:t>
            </a:r>
          </a:p>
        </p:txBody>
      </p:sp>
      <p:sp>
        <p:nvSpPr>
          <p:cNvPr id="5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48047" y="5770085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number request &amp; submission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</a:t>
            </a:r>
          </a:p>
        </p:txBody>
      </p:sp>
      <p:sp>
        <p:nvSpPr>
          <p:cNvPr id="5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48047" y="5207327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Registration</a:t>
            </a:r>
          </a:p>
        </p:txBody>
      </p:sp>
      <p:sp>
        <p:nvSpPr>
          <p:cNvPr id="5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475546" y="4596843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Draft summary for topics</a:t>
            </a:r>
          </a:p>
        </p:txBody>
      </p:sp>
      <p:sp>
        <p:nvSpPr>
          <p:cNvPr id="5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957851" y="4596843"/>
            <a:ext cx="720000" cy="548674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Formal 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of summary submission by Saturday</a:t>
            </a:r>
          </a:p>
        </p:txBody>
      </p:sp>
      <p:sp>
        <p:nvSpPr>
          <p:cNvPr id="5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223108" y="4596843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Summary review &amp; comments</a:t>
            </a:r>
          </a:p>
        </p:txBody>
      </p:sp>
      <p:sp>
        <p:nvSpPr>
          <p:cNvPr id="6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738695" y="5207327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Initial list for block approval for basket</a:t>
            </a:r>
          </a:p>
        </p:txBody>
      </p:sp>
      <p:sp>
        <p:nvSpPr>
          <p:cNvPr id="6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229343" y="5207327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Deadline for flag for block  approval</a:t>
            </a:r>
          </a:p>
        </p:txBody>
      </p:sp>
      <p:sp>
        <p:nvSpPr>
          <p:cNvPr id="6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719991" y="5207327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updated list for block approval</a:t>
            </a:r>
          </a:p>
        </p:txBody>
      </p:sp>
      <p:sp>
        <p:nvSpPr>
          <p:cNvPr id="63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676429" y="5775537"/>
            <a:ext cx="1788420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37000">
                <a:srgbClr val="C00000"/>
              </a:gs>
              <a:gs pos="0">
                <a:srgbClr val="C00000"/>
              </a:gs>
              <a:gs pos="77000">
                <a:schemeClr val="accent2">
                  <a:lumMod val="60000"/>
                  <a:lumOff val="40000"/>
                </a:schemeClr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Update of meeting notes per day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allocation </a:t>
            </a:r>
          </a:p>
        </p:txBody>
      </p:sp>
      <p:sp>
        <p:nvSpPr>
          <p:cNvPr id="64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694346" y="3916489"/>
            <a:ext cx="1770503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55000">
                <a:srgbClr val="1E9657"/>
              </a:gs>
              <a:gs pos="0">
                <a:srgbClr val="1E9657"/>
              </a:gs>
              <a:gs pos="65000">
                <a:srgbClr val="92D050"/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WF/CR template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Draft TS/TR</a:t>
            </a:r>
          </a:p>
        </p:txBody>
      </p:sp>
      <p:sp>
        <p:nvSpPr>
          <p:cNvPr id="6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701287" y="5766220"/>
            <a:ext cx="720000" cy="274881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Check-in</a:t>
            </a:r>
          </a:p>
        </p:txBody>
      </p:sp>
      <p:sp>
        <p:nvSpPr>
          <p:cNvPr id="6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671859" y="4496496"/>
            <a:ext cx="1821254" cy="1202098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70000">
                <a:srgbClr val="1E9657"/>
              </a:gs>
              <a:gs pos="0">
                <a:srgbClr val="1E9657"/>
              </a:gs>
              <a:gs pos="87000">
                <a:srgbClr val="92D050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solidFill>
              <a:schemeClr val="bg1"/>
            </a:solidFill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Online discussions &amp;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GTW conference call (US/China meeting)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Upload CR for maintenance 2:30pm on Thursday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TOHRU (US/China meeting)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request (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new&amp;revision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)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Upload 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tdocs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(10.10.10.10) </a:t>
            </a:r>
            <a:r>
              <a:rPr kumimoji="0" lang="en-US" altLang="zh-CN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&amp; 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How to access contributions</a:t>
            </a:r>
          </a:p>
        </p:txBody>
      </p:sp>
      <p:sp>
        <p:nvSpPr>
          <p:cNvPr id="6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979184" y="5770085"/>
            <a:ext cx="720000" cy="565437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Meeting schedule &amp; Ad hoc chair assignment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507681" y="3224131"/>
            <a:ext cx="913606" cy="360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2</a:t>
            </a:r>
            <a:r>
              <a:rPr kumimoji="0" lang="en-GB" sz="800" b="0" i="0" u="none" strike="noStrike" kern="0" cap="none" spc="0" normalizeH="0" baseline="3000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nd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round (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Oct 17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, 18)</a:t>
            </a:r>
          </a:p>
        </p:txBody>
      </p:sp>
      <p:sp>
        <p:nvSpPr>
          <p:cNvPr id="6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177146" y="4600978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List of email threads for post-meeting </a:t>
            </a:r>
          </a:p>
        </p:txBody>
      </p:sp>
      <p:sp>
        <p:nvSpPr>
          <p:cNvPr id="7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938797" y="4600978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Submission of 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of post-meeting</a:t>
            </a:r>
          </a:p>
        </p:txBody>
      </p:sp>
      <p:sp>
        <p:nvSpPr>
          <p:cNvPr id="7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673040" y="4600978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Comments</a:t>
            </a:r>
          </a:p>
        </p:txBody>
      </p:sp>
      <p:sp>
        <p:nvSpPr>
          <p:cNvPr id="73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427910" y="4600978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Approve 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tdocs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for post-meeting</a:t>
            </a:r>
          </a:p>
        </p:txBody>
      </p:sp>
      <p:sp>
        <p:nvSpPr>
          <p:cNvPr id="7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359490" y="3916489"/>
            <a:ext cx="1410208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37000">
                <a:srgbClr val="C00000"/>
              </a:gs>
              <a:gs pos="0">
                <a:srgbClr val="C00000"/>
              </a:gs>
              <a:gs pos="77000">
                <a:schemeClr val="accent2">
                  <a:lumMod val="60000"/>
                  <a:lumOff val="40000"/>
                </a:schemeClr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Pre-RAN Action 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MCC 3GU parsing tool</a:t>
            </a:r>
          </a:p>
        </p:txBody>
      </p:sp>
      <p:sp>
        <p:nvSpPr>
          <p:cNvPr id="7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603581" y="2895419"/>
            <a:ext cx="720000" cy="252000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t>For chairs</a:t>
            </a:r>
          </a:p>
        </p:txBody>
      </p:sp>
      <p:sp>
        <p:nvSpPr>
          <p:cNvPr id="7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517057" y="2895419"/>
            <a:ext cx="720000" cy="252000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t>For moderator</a:t>
            </a:r>
          </a:p>
        </p:txBody>
      </p:sp>
      <p:sp>
        <p:nvSpPr>
          <p:cNvPr id="7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427910" y="2895419"/>
            <a:ext cx="720000" cy="2520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t>For delegates</a:t>
            </a:r>
          </a:p>
        </p:txBody>
      </p:sp>
      <p:sp>
        <p:nvSpPr>
          <p:cNvPr id="83" name="文本框 82"/>
          <p:cNvSpPr txBox="1"/>
          <p:nvPr/>
        </p:nvSpPr>
        <p:spPr>
          <a:xfrm>
            <a:off x="1811603" y="4337804"/>
            <a:ext cx="191110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Topic Moderator &amp; summary: slide #5</a:t>
            </a:r>
          </a:p>
        </p:txBody>
      </p:sp>
      <p:sp>
        <p:nvSpPr>
          <p:cNvPr id="84" name="文本框 83"/>
          <p:cNvSpPr txBox="1"/>
          <p:nvPr/>
        </p:nvSpPr>
        <p:spPr>
          <a:xfrm>
            <a:off x="1863818" y="5766643"/>
            <a:ext cx="1787669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Basket WIs Block approval: slide #6</a:t>
            </a:r>
          </a:p>
        </p:txBody>
      </p:sp>
      <p:sp>
        <p:nvSpPr>
          <p:cNvPr id="85" name="文本框 84"/>
          <p:cNvSpPr txBox="1"/>
          <p:nvPr/>
        </p:nvSpPr>
        <p:spPr>
          <a:xfrm>
            <a:off x="9906920" y="5132427"/>
            <a:ext cx="163378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Post-meeting process: slide #14</a:t>
            </a:r>
          </a:p>
        </p:txBody>
      </p:sp>
      <p:sp>
        <p:nvSpPr>
          <p:cNvPr id="87" name="文本框 86"/>
          <p:cNvSpPr txBox="1"/>
          <p:nvPr/>
        </p:nvSpPr>
        <p:spPr>
          <a:xfrm>
            <a:off x="938601" y="5812565"/>
            <a:ext cx="64472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#3/4</a:t>
            </a:r>
          </a:p>
        </p:txBody>
      </p:sp>
      <p:sp>
        <p:nvSpPr>
          <p:cNvPr id="88" name="文本框 87"/>
          <p:cNvSpPr txBox="1"/>
          <p:nvPr/>
        </p:nvSpPr>
        <p:spPr>
          <a:xfrm>
            <a:off x="7423905" y="4688653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#7</a:t>
            </a:r>
          </a:p>
        </p:txBody>
      </p:sp>
      <p:sp>
        <p:nvSpPr>
          <p:cNvPr id="89" name="文本框 88"/>
          <p:cNvSpPr txBox="1"/>
          <p:nvPr/>
        </p:nvSpPr>
        <p:spPr>
          <a:xfrm>
            <a:off x="7423905" y="5069702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#12</a:t>
            </a:r>
          </a:p>
        </p:txBody>
      </p:sp>
      <p:sp>
        <p:nvSpPr>
          <p:cNvPr id="90" name="文本框 89"/>
          <p:cNvSpPr txBox="1"/>
          <p:nvPr/>
        </p:nvSpPr>
        <p:spPr>
          <a:xfrm>
            <a:off x="7423905" y="5248201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#8</a:t>
            </a:r>
          </a:p>
        </p:txBody>
      </p:sp>
      <p:sp>
        <p:nvSpPr>
          <p:cNvPr id="91" name="文本框 90"/>
          <p:cNvSpPr txBox="1"/>
          <p:nvPr/>
        </p:nvSpPr>
        <p:spPr>
          <a:xfrm>
            <a:off x="7434785" y="3973708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#9</a:t>
            </a:r>
          </a:p>
        </p:txBody>
      </p:sp>
      <p:sp>
        <p:nvSpPr>
          <p:cNvPr id="92" name="文本框 91"/>
          <p:cNvSpPr txBox="1"/>
          <p:nvPr/>
        </p:nvSpPr>
        <p:spPr>
          <a:xfrm>
            <a:off x="7434785" y="4159016"/>
            <a:ext cx="75693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#10/11</a:t>
            </a:r>
          </a:p>
        </p:txBody>
      </p:sp>
      <p:sp>
        <p:nvSpPr>
          <p:cNvPr id="93" name="文本框 92"/>
          <p:cNvSpPr txBox="1"/>
          <p:nvPr/>
        </p:nvSpPr>
        <p:spPr>
          <a:xfrm>
            <a:off x="9713619" y="3963635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#15</a:t>
            </a:r>
          </a:p>
        </p:txBody>
      </p:sp>
      <p:sp>
        <p:nvSpPr>
          <p:cNvPr id="94" name="文本框 93"/>
          <p:cNvSpPr txBox="1"/>
          <p:nvPr/>
        </p:nvSpPr>
        <p:spPr>
          <a:xfrm>
            <a:off x="938601" y="5334882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#13</a:t>
            </a:r>
          </a:p>
        </p:txBody>
      </p:sp>
      <p:sp>
        <p:nvSpPr>
          <p:cNvPr id="95" name="文本框 94"/>
          <p:cNvSpPr txBox="1"/>
          <p:nvPr/>
        </p:nvSpPr>
        <p:spPr>
          <a:xfrm>
            <a:off x="8393572" y="5788170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#13</a:t>
            </a:r>
          </a:p>
        </p:txBody>
      </p:sp>
      <p:sp>
        <p:nvSpPr>
          <p:cNvPr id="96" name="文本框 95"/>
          <p:cNvSpPr txBox="1"/>
          <p:nvPr/>
        </p:nvSpPr>
        <p:spPr>
          <a:xfrm>
            <a:off x="7375239" y="6052103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#8</a:t>
            </a:r>
          </a:p>
        </p:txBody>
      </p:sp>
      <p:sp>
        <p:nvSpPr>
          <p:cNvPr id="97" name="文本框 96"/>
          <p:cNvSpPr txBox="1"/>
          <p:nvPr/>
        </p:nvSpPr>
        <p:spPr>
          <a:xfrm>
            <a:off x="7423905" y="5463996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#17</a:t>
            </a:r>
          </a:p>
        </p:txBody>
      </p:sp>
      <p:sp>
        <p:nvSpPr>
          <p:cNvPr id="70" name="文本框 69"/>
          <p:cNvSpPr txBox="1"/>
          <p:nvPr/>
        </p:nvSpPr>
        <p:spPr>
          <a:xfrm>
            <a:off x="4733239" y="5853446"/>
            <a:ext cx="8863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Provided before meeting</a:t>
            </a:r>
          </a:p>
        </p:txBody>
      </p:sp>
      <p:sp>
        <p:nvSpPr>
          <p:cNvPr id="74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4875915" y="6281847"/>
            <a:ext cx="3722103" cy="141787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Quiet Period (</a:t>
            </a: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0:00 am ~ 7:00 am meeting venue Local time </a:t>
            </a:r>
            <a:endParaRPr kumimoji="0" lang="en-GB" sz="7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82" name="文本框 81"/>
          <p:cNvSpPr txBox="1"/>
          <p:nvPr/>
        </p:nvSpPr>
        <p:spPr>
          <a:xfrm>
            <a:off x="6955963" y="6441542"/>
            <a:ext cx="2021707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No email are expected in RAN4 reflector</a:t>
            </a:r>
          </a:p>
        </p:txBody>
      </p:sp>
      <p:sp>
        <p:nvSpPr>
          <p:cNvPr id="86" name="文本框 85"/>
          <p:cNvSpPr txBox="1"/>
          <p:nvPr/>
        </p:nvSpPr>
        <p:spPr>
          <a:xfrm>
            <a:off x="938601" y="5955429"/>
            <a:ext cx="75693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#18/21</a:t>
            </a:r>
          </a:p>
        </p:txBody>
      </p:sp>
      <p:sp>
        <p:nvSpPr>
          <p:cNvPr id="9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955964" y="3870983"/>
            <a:ext cx="720000" cy="645951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Moderators trigger 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nwm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for   maintenance  before Sunday</a:t>
            </a:r>
          </a:p>
        </p:txBody>
      </p:sp>
      <p:sp>
        <p:nvSpPr>
          <p:cNvPr id="10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719990" y="3870984"/>
            <a:ext cx="949985" cy="645951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Flag for maintenance @</a:t>
            </a:r>
            <a:r>
              <a:rPr kumimoji="0" lang="en-US" altLang="zh-CN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nwm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102" name="文本框 101"/>
          <p:cNvSpPr txBox="1"/>
          <p:nvPr/>
        </p:nvSpPr>
        <p:spPr>
          <a:xfrm>
            <a:off x="2342197" y="3968472"/>
            <a:ext cx="147027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NWM flag process Slide #16</a:t>
            </a:r>
          </a:p>
        </p:txBody>
      </p:sp>
      <p:sp>
        <p:nvSpPr>
          <p:cNvPr id="98" name="文本框 97"/>
          <p:cNvSpPr txBox="1"/>
          <p:nvPr/>
        </p:nvSpPr>
        <p:spPr>
          <a:xfrm>
            <a:off x="9712193" y="4098943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#18</a:t>
            </a:r>
          </a:p>
        </p:txBody>
      </p:sp>
      <p:sp>
        <p:nvSpPr>
          <p:cNvPr id="103" name="文本框 102"/>
          <p:cNvSpPr txBox="1"/>
          <p:nvPr/>
        </p:nvSpPr>
        <p:spPr>
          <a:xfrm>
            <a:off x="2695776" y="6120014"/>
            <a:ext cx="837089" cy="200055"/>
          </a:xfrm>
          <a:prstGeom prst="rect">
            <a:avLst/>
          </a:prstGeom>
          <a:solidFill>
            <a:srgbClr val="1E9657"/>
          </a:solidFill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Meeting room</a:t>
            </a:r>
          </a:p>
        </p:txBody>
      </p:sp>
      <p:sp>
        <p:nvSpPr>
          <p:cNvPr id="107" name="文本框 106"/>
          <p:cNvSpPr txBox="1"/>
          <p:nvPr/>
        </p:nvSpPr>
        <p:spPr>
          <a:xfrm>
            <a:off x="2027755" y="6104625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</a:t>
            </a:r>
            <a:r>
              <a:rPr kumimoji="0" lang="en-US" altLang="zh-CN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#</a:t>
            </a: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22</a:t>
            </a:r>
          </a:p>
        </p:txBody>
      </p:sp>
    </p:spTree>
    <p:extLst>
      <p:ext uri="{BB962C8B-B14F-4D97-AF65-F5344CB8AC3E}">
        <p14:creationId xmlns:p14="http://schemas.microsoft.com/office/powerpoint/2010/main" val="15060130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Meeting rooms</a:t>
            </a:r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1" y="1255737"/>
            <a:ext cx="9263641" cy="2016599"/>
          </a:xfrm>
        </p:spPr>
        <p:txBody>
          <a:bodyPr/>
          <a:lstStyle/>
          <a:p>
            <a:pPr marL="342882" lvl="2" indent="-342882">
              <a:spcBef>
                <a:spcPts val="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altLang="zh-CN" sz="1400" dirty="0">
                <a:cs typeface="+mn-cs"/>
              </a:rPr>
              <a:t>RAN4 meeting rooms: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Main session: </a:t>
            </a:r>
            <a:r>
              <a:rPr lang="en-US" altLang="zh-CN" sz="1200" b="0" i="0" kern="0" dirty="0">
                <a:effectLst/>
              </a:rPr>
              <a:t>InterContinental Ballroom 2+3（Level 3）/320</a:t>
            </a:r>
            <a:endParaRPr lang="en-US" altLang="zh-CN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RRM session: </a:t>
            </a:r>
            <a:r>
              <a:rPr lang="en-US" altLang="zh-CN" sz="1200" b="0" i="0" kern="0" dirty="0" err="1">
                <a:effectLst/>
              </a:rPr>
              <a:t>BaiLi</a:t>
            </a:r>
            <a:r>
              <a:rPr lang="en-US" altLang="zh-CN" sz="1200" b="0" i="0" kern="0" dirty="0">
                <a:effectLst/>
              </a:rPr>
              <a:t> Room 2(Level 2)/100</a:t>
            </a:r>
            <a:endParaRPr lang="en-US" altLang="zh-CN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 err="1"/>
              <a:t>BDaT</a:t>
            </a:r>
            <a:r>
              <a:rPr lang="en-US" altLang="zh-CN" sz="1200" dirty="0"/>
              <a:t>: </a:t>
            </a:r>
            <a:r>
              <a:rPr lang="en-US" altLang="zh-CN" sz="1200" b="0" i="0" kern="0" dirty="0" err="1">
                <a:effectLst/>
              </a:rPr>
              <a:t>BaiLi</a:t>
            </a:r>
            <a:r>
              <a:rPr lang="en-US" altLang="zh-CN" sz="1200" b="0" i="0" kern="0" dirty="0">
                <a:effectLst/>
              </a:rPr>
              <a:t> Room 3(Level 2)/100</a:t>
            </a:r>
            <a:endParaRPr lang="it-IT" altLang="zh-CN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it-IT" altLang="zh-CN" sz="1200" dirty="0"/>
              <a:t>Ad hoc session: </a:t>
            </a:r>
            <a:r>
              <a:rPr lang="en-US" altLang="zh-CN" sz="1200" b="0" i="0" kern="0" dirty="0" err="1">
                <a:effectLst/>
              </a:rPr>
              <a:t>BaiLi</a:t>
            </a:r>
            <a:r>
              <a:rPr lang="en-US" altLang="zh-CN" sz="1200" b="0" i="0" kern="0" dirty="0">
                <a:effectLst/>
              </a:rPr>
              <a:t> Room 1(Level 2)/50</a:t>
            </a: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DB9DB532-7676-45D6-B10C-D50F6557FFE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224" y="2553885"/>
            <a:ext cx="5275776" cy="3898747"/>
          </a:xfrm>
          <a:prstGeom prst="rect">
            <a:avLst/>
          </a:prstGeom>
        </p:spPr>
      </p:pic>
      <p:pic>
        <p:nvPicPr>
          <p:cNvPr id="5" name="图片 4">
            <a:extLst>
              <a:ext uri="{FF2B5EF4-FFF2-40B4-BE49-F238E27FC236}">
                <a16:creationId xmlns:a16="http://schemas.microsoft.com/office/drawing/2014/main" id="{B27866C0-E709-4DF0-8161-EF975CA5061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2022" y="2553885"/>
            <a:ext cx="3030467" cy="3898747"/>
          </a:xfrm>
          <a:prstGeom prst="rect">
            <a:avLst/>
          </a:prstGeom>
        </p:spPr>
      </p:pic>
      <p:sp>
        <p:nvSpPr>
          <p:cNvPr id="2" name="椭圆 1">
            <a:extLst>
              <a:ext uri="{FF2B5EF4-FFF2-40B4-BE49-F238E27FC236}">
                <a16:creationId xmlns:a16="http://schemas.microsoft.com/office/drawing/2014/main" id="{FB5E4CDD-838A-4353-BE83-B33EAEDB8D5E}"/>
              </a:ext>
            </a:extLst>
          </p:cNvPr>
          <p:cNvSpPr/>
          <p:nvPr/>
        </p:nvSpPr>
        <p:spPr bwMode="auto">
          <a:xfrm>
            <a:off x="2057400" y="3499338"/>
            <a:ext cx="1907930" cy="1529862"/>
          </a:xfrm>
          <a:prstGeom prst="ellipse">
            <a:avLst/>
          </a:prstGeom>
          <a:noFill/>
          <a:ln w="190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7FA9172B-9FD5-44FB-BFCA-3DA0567B85A3}"/>
              </a:ext>
            </a:extLst>
          </p:cNvPr>
          <p:cNvSpPr txBox="1"/>
          <p:nvPr/>
        </p:nvSpPr>
        <p:spPr>
          <a:xfrm>
            <a:off x="2189878" y="5029200"/>
            <a:ext cx="152157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600" b="1" dirty="0">
                <a:solidFill>
                  <a:srgbClr val="C00000"/>
                </a:solidFill>
                <a:latin typeface="+mj-ea"/>
                <a:ea typeface="+mj-ea"/>
              </a:rPr>
              <a:t>Main session</a:t>
            </a:r>
            <a:endParaRPr lang="zh-CN" altLang="en-US" sz="1600" b="1" dirty="0">
              <a:solidFill>
                <a:srgbClr val="C00000"/>
              </a:solidFill>
              <a:latin typeface="+mj-ea"/>
              <a:ea typeface="+mj-ea"/>
            </a:endParaRPr>
          </a:p>
        </p:txBody>
      </p:sp>
      <p:sp>
        <p:nvSpPr>
          <p:cNvPr id="8" name="椭圆 7">
            <a:extLst>
              <a:ext uri="{FF2B5EF4-FFF2-40B4-BE49-F238E27FC236}">
                <a16:creationId xmlns:a16="http://schemas.microsoft.com/office/drawing/2014/main" id="{DEE92163-8D27-4A16-A932-F128495B508F}"/>
              </a:ext>
            </a:extLst>
          </p:cNvPr>
          <p:cNvSpPr/>
          <p:nvPr/>
        </p:nvSpPr>
        <p:spPr bwMode="auto">
          <a:xfrm>
            <a:off x="7525196" y="3757075"/>
            <a:ext cx="1293487" cy="739836"/>
          </a:xfrm>
          <a:prstGeom prst="ellipse">
            <a:avLst/>
          </a:prstGeom>
          <a:noFill/>
          <a:ln w="190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9EBDAC38-18DC-4F9A-A2DA-CA059B3BEA98}"/>
              </a:ext>
            </a:extLst>
          </p:cNvPr>
          <p:cNvSpPr txBox="1"/>
          <p:nvPr/>
        </p:nvSpPr>
        <p:spPr>
          <a:xfrm>
            <a:off x="8918132" y="3958939"/>
            <a:ext cx="149432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600" b="1" dirty="0">
                <a:solidFill>
                  <a:srgbClr val="C00000"/>
                </a:solidFill>
                <a:latin typeface="+mj-ea"/>
                <a:ea typeface="+mj-ea"/>
              </a:rPr>
              <a:t>RRM session</a:t>
            </a:r>
            <a:endParaRPr lang="zh-CN" altLang="en-US" sz="1600" b="1" dirty="0">
              <a:solidFill>
                <a:srgbClr val="C00000"/>
              </a:solidFill>
              <a:latin typeface="+mj-ea"/>
              <a:ea typeface="+mj-ea"/>
            </a:endParaRPr>
          </a:p>
        </p:txBody>
      </p:sp>
      <p:sp>
        <p:nvSpPr>
          <p:cNvPr id="10" name="椭圆 9">
            <a:extLst>
              <a:ext uri="{FF2B5EF4-FFF2-40B4-BE49-F238E27FC236}">
                <a16:creationId xmlns:a16="http://schemas.microsoft.com/office/drawing/2014/main" id="{3445B97F-20F1-45AF-8EED-FA6BC432D538}"/>
              </a:ext>
            </a:extLst>
          </p:cNvPr>
          <p:cNvSpPr/>
          <p:nvPr/>
        </p:nvSpPr>
        <p:spPr bwMode="auto">
          <a:xfrm>
            <a:off x="7525197" y="2960012"/>
            <a:ext cx="1293487" cy="739836"/>
          </a:xfrm>
          <a:prstGeom prst="ellipse">
            <a:avLst/>
          </a:prstGeom>
          <a:noFill/>
          <a:ln w="190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02F1DBAB-5E5E-4FEC-85D5-733786956456}"/>
              </a:ext>
            </a:extLst>
          </p:cNvPr>
          <p:cNvSpPr txBox="1"/>
          <p:nvPr/>
        </p:nvSpPr>
        <p:spPr>
          <a:xfrm>
            <a:off x="8918132" y="3129435"/>
            <a:ext cx="154721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600" b="1" dirty="0" err="1">
                <a:solidFill>
                  <a:srgbClr val="C00000"/>
                </a:solidFill>
                <a:latin typeface="+mj-ea"/>
                <a:ea typeface="+mj-ea"/>
              </a:rPr>
              <a:t>BDaT</a:t>
            </a:r>
            <a:r>
              <a:rPr lang="en-US" altLang="zh-CN" sz="1600" b="1" dirty="0">
                <a:solidFill>
                  <a:srgbClr val="C00000"/>
                </a:solidFill>
                <a:latin typeface="+mj-ea"/>
                <a:ea typeface="+mj-ea"/>
              </a:rPr>
              <a:t> session</a:t>
            </a:r>
            <a:endParaRPr lang="zh-CN" altLang="en-US" sz="1600" b="1" dirty="0">
              <a:solidFill>
                <a:srgbClr val="C00000"/>
              </a:solidFill>
              <a:latin typeface="+mj-ea"/>
              <a:ea typeface="+mj-ea"/>
            </a:endParaRPr>
          </a:p>
        </p:txBody>
      </p:sp>
      <p:sp>
        <p:nvSpPr>
          <p:cNvPr id="12" name="椭圆 11">
            <a:extLst>
              <a:ext uri="{FF2B5EF4-FFF2-40B4-BE49-F238E27FC236}">
                <a16:creationId xmlns:a16="http://schemas.microsoft.com/office/drawing/2014/main" id="{91F5029E-1D5B-43C0-9034-F5C324D19E92}"/>
              </a:ext>
            </a:extLst>
          </p:cNvPr>
          <p:cNvSpPr/>
          <p:nvPr/>
        </p:nvSpPr>
        <p:spPr bwMode="auto">
          <a:xfrm>
            <a:off x="7525196" y="4528129"/>
            <a:ext cx="1293487" cy="739836"/>
          </a:xfrm>
          <a:prstGeom prst="ellipse">
            <a:avLst/>
          </a:prstGeom>
          <a:noFill/>
          <a:ln w="190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54C4CE21-F7E4-4D5C-A6E4-EFBB264677EF}"/>
              </a:ext>
            </a:extLst>
          </p:cNvPr>
          <p:cNvSpPr txBox="1"/>
          <p:nvPr/>
        </p:nvSpPr>
        <p:spPr>
          <a:xfrm>
            <a:off x="8923458" y="4728770"/>
            <a:ext cx="17219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600" b="1" dirty="0">
                <a:solidFill>
                  <a:srgbClr val="C00000"/>
                </a:solidFill>
                <a:latin typeface="+mj-ea"/>
                <a:ea typeface="+mj-ea"/>
              </a:rPr>
              <a:t>Ad hoc session</a:t>
            </a:r>
            <a:endParaRPr lang="zh-CN" altLang="en-US" sz="1600" b="1" dirty="0">
              <a:solidFill>
                <a:srgbClr val="C00000"/>
              </a:solidFill>
              <a:latin typeface="+mj-ea"/>
              <a:ea typeface="+mj-ea"/>
            </a:endParaRPr>
          </a:p>
        </p:txBody>
      </p:sp>
      <p:sp>
        <p:nvSpPr>
          <p:cNvPr id="14" name="椭圆 13">
            <a:extLst>
              <a:ext uri="{FF2B5EF4-FFF2-40B4-BE49-F238E27FC236}">
                <a16:creationId xmlns:a16="http://schemas.microsoft.com/office/drawing/2014/main" id="{6D67A504-9BD8-41FF-971D-C5374B359CDB}"/>
              </a:ext>
            </a:extLst>
          </p:cNvPr>
          <p:cNvSpPr/>
          <p:nvPr/>
        </p:nvSpPr>
        <p:spPr bwMode="auto">
          <a:xfrm>
            <a:off x="4003232" y="3490545"/>
            <a:ext cx="1199274" cy="1529862"/>
          </a:xfrm>
          <a:prstGeom prst="ellipse">
            <a:avLst/>
          </a:prstGeom>
          <a:noFill/>
          <a:ln w="190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39BF062D-0FFC-44CB-990A-9C79C784C2E4}"/>
              </a:ext>
            </a:extLst>
          </p:cNvPr>
          <p:cNvSpPr txBox="1"/>
          <p:nvPr/>
        </p:nvSpPr>
        <p:spPr>
          <a:xfrm>
            <a:off x="3940586" y="5029200"/>
            <a:ext cx="142160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600" b="1" dirty="0">
                <a:solidFill>
                  <a:srgbClr val="C00000"/>
                </a:solidFill>
                <a:latin typeface="+mj-ea"/>
                <a:ea typeface="+mj-ea"/>
              </a:rPr>
              <a:t>Social Event</a:t>
            </a:r>
          </a:p>
          <a:p>
            <a:pPr algn="ctr"/>
            <a:r>
              <a:rPr lang="en-US" altLang="zh-CN" sz="1600" b="1" dirty="0">
                <a:solidFill>
                  <a:srgbClr val="C00000"/>
                </a:solidFill>
                <a:latin typeface="+mj-ea"/>
                <a:ea typeface="+mj-ea"/>
              </a:rPr>
              <a:t>Tuesday</a:t>
            </a:r>
            <a:endParaRPr lang="zh-CN" altLang="en-US" sz="1600" b="1" dirty="0">
              <a:solidFill>
                <a:srgbClr val="C00000"/>
              </a:solidFill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2235358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5C68143-B530-4487-9EA7-5BCC5970B48F}">
  <ds:schemaRefs>
    <ds:schemaRef ds:uri="http://schemas.openxmlformats.org/package/2006/metadata/core-properties"/>
    <ds:schemaRef ds:uri="a915fe38-2618-47b6-8303-829fb71466d5"/>
    <ds:schemaRef ds:uri="http://purl.org/dc/terms/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purl.org/dc/dcmitype/"/>
    <ds:schemaRef ds:uri="23d77754-4ccc-4c57-9291-cab09e81894a"/>
    <ds:schemaRef ds:uri="http://schemas.microsoft.com/office/infopath/2007/PartnerControl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46c98d88-e344-4ed4-8496-4ed7712e255d}" enabled="0" method="" siteId="{46c98d88-e344-4ed4-8496-4ed7712e255d}" removed="1"/>
  <clbl:label id="{98e9ba89-e1a1-4e38-9007-8bdabc25de1d}" enabled="0" method="" siteId="{98e9ba89-e1a1-4e38-9007-8bdabc25de1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397977</TotalTime>
  <Words>2796</Words>
  <Application>Microsoft Office PowerPoint</Application>
  <PresentationFormat>宽屏</PresentationFormat>
  <Paragraphs>375</Paragraphs>
  <Slides>9</Slides>
  <Notes>5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5" baseType="lpstr">
      <vt:lpstr>微软雅黑</vt:lpstr>
      <vt:lpstr>Arial</vt:lpstr>
      <vt:lpstr>Arial Black</vt:lpstr>
      <vt:lpstr>Calibri</vt:lpstr>
      <vt:lpstr>Times New Roman</vt:lpstr>
      <vt:lpstr>3gpp</vt:lpstr>
      <vt:lpstr>RAN4#112bis meeting schedule</vt:lpstr>
      <vt:lpstr>Monday</vt:lpstr>
      <vt:lpstr>Tuesday</vt:lpstr>
      <vt:lpstr>Wednesday</vt:lpstr>
      <vt:lpstr>Thursday</vt:lpstr>
      <vt:lpstr>Friday</vt:lpstr>
      <vt:lpstr>Appendix</vt:lpstr>
      <vt:lpstr>General Aspects </vt:lpstr>
      <vt:lpstr>Meeting rooms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Daixizeng</cp:lastModifiedBy>
  <cp:revision>3450</cp:revision>
  <cp:lastPrinted>2016-09-15T08:31:35Z</cp:lastPrinted>
  <dcterms:created xsi:type="dcterms:W3CDTF">2009-11-27T05:15:11Z</dcterms:created>
  <dcterms:modified xsi:type="dcterms:W3CDTF">2024-10-15T00:21:10Z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TitusGUID">
    <vt:lpwstr>6f9c0495-a83c-462b-8664-67016d5bf2d5</vt:lpwstr>
  </property>
  <property fmtid="{D5CDD505-2E9C-101B-9397-08002B2CF9AE}" pid="4" name="CTP_TimeStamp">
    <vt:lpwstr>2020-06-04 10:01:06Z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ContentTypeId">
    <vt:lpwstr>0x010100F2552158F8185D44A8848B98AEA319AF</vt:lpwstr>
  </property>
  <property fmtid="{D5CDD505-2E9C-101B-9397-08002B2CF9AE}" pid="10" name="_2015_ms_pID_725343">
    <vt:lpwstr>(3)WmCX6XJXnVGYXJet/b3Cj8Rn7P85nC/Cu/Iv04k3M5rgJfICxdLbw0IbFfZbsZTDgXvh19dg
LZAQ8DvGq0yxnJm6oaoPZcJxJj7cT96WpFjVFCYDEfWZBGGLg0Hk7yiICIawbHPmphpNxd4d
NXIhFfCL8uuLn5Mf1lOCr0UG6iGdNowsUKmiqgEY/9lVNg1dohnQ3NyAwOOwT9vQOjw2IxrA
NP4gXAZDSgGLq/h2PN</vt:lpwstr>
  </property>
  <property fmtid="{D5CDD505-2E9C-101B-9397-08002B2CF9AE}" pid="11" name="_2015_ms_pID_7253431">
    <vt:lpwstr>H8aKn1tKtJkz0uZ5pdba1vdFQx2H6oSmdQ9HF3vykmrih/07Pra3Dd
s5GYVd+6uIn1eoaajDgTee4bvz2dkce8aPxsZ63AMleypWNeC/VutvSdbhBxdLZZEMLSbfS+
3/pmGq2g6cfO1GOY4K1ER1nIPxQMcMRLaUIWc5fV0A2zfPey8DiH86nOW+3fe6sA3YApjGWJ
d3VT8M6oyU5MWIdQwfBweVp7iLgPjr7vKCEQ</vt:lpwstr>
  </property>
  <property fmtid="{D5CDD505-2E9C-101B-9397-08002B2CF9AE}" pid="12" name="_2015_ms_pID_7253432">
    <vt:lpwstr>vv4OgNkLvT4KwGFYJJzDz94=</vt:lpwstr>
  </property>
  <property fmtid="{D5CDD505-2E9C-101B-9397-08002B2CF9AE}" pid="13" name="_readonly">
    <vt:lpwstr/>
  </property>
  <property fmtid="{D5CDD505-2E9C-101B-9397-08002B2CF9AE}" pid="14" name="_change">
    <vt:lpwstr/>
  </property>
  <property fmtid="{D5CDD505-2E9C-101B-9397-08002B2CF9AE}" pid="15" name="_full-control">
    <vt:lpwstr/>
  </property>
  <property fmtid="{D5CDD505-2E9C-101B-9397-08002B2CF9AE}" pid="16" name="sflag">
    <vt:lpwstr>1728297323</vt:lpwstr>
  </property>
</Properties>
</file>