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3">
  <p:sldMasterIdLst>
    <p:sldMasterId id="2147483729" r:id="rId4"/>
  </p:sldMasterIdLst>
  <p:notesMasterIdLst>
    <p:notesMasterId r:id="rId28"/>
  </p:notesMasterIdLst>
  <p:handoutMasterIdLst>
    <p:handoutMasterId r:id="rId29"/>
  </p:handoutMasterIdLst>
  <p:sldIdLst>
    <p:sldId id="934" r:id="rId5"/>
    <p:sldId id="996" r:id="rId6"/>
    <p:sldId id="997" r:id="rId7"/>
    <p:sldId id="1001" r:id="rId8"/>
    <p:sldId id="998" r:id="rId9"/>
    <p:sldId id="973" r:id="rId10"/>
    <p:sldId id="999" r:id="rId11"/>
    <p:sldId id="928" r:id="rId12"/>
    <p:sldId id="993" r:id="rId13"/>
    <p:sldId id="986" r:id="rId14"/>
    <p:sldId id="984" r:id="rId15"/>
    <p:sldId id="981" r:id="rId16"/>
    <p:sldId id="992" r:id="rId17"/>
    <p:sldId id="988" r:id="rId18"/>
    <p:sldId id="991" r:id="rId19"/>
    <p:sldId id="1007" r:id="rId20"/>
    <p:sldId id="1006" r:id="rId21"/>
    <p:sldId id="1008" r:id="rId22"/>
    <p:sldId id="1005" r:id="rId23"/>
    <p:sldId id="976" r:id="rId24"/>
    <p:sldId id="1003" r:id="rId25"/>
    <p:sldId id="1015" r:id="rId26"/>
    <p:sldId id="977" r:id="rId27"/>
  </p:sldIdLst>
  <p:sldSz cx="12192000" cy="6858000"/>
  <p:notesSz cx="7010400" cy="9296400"/>
  <p:defaultTextStyle>
    <a:defPPr>
      <a:defRPr lang="en-GB"/>
    </a:defPPr>
    <a:lvl1pPr algn="l" rtl="0" eaLnBrk="0" fontAlgn="base" hangingPunct="0">
      <a:spcBef>
        <a:spcPct val="0"/>
      </a:spcBef>
      <a:spcAft>
        <a:spcPct val="0"/>
      </a:spcAft>
      <a:defRPr sz="2400" kern="1200">
        <a:solidFill>
          <a:schemeClr val="tx1"/>
        </a:solidFill>
        <a:latin typeface="Calibri" pitchFamily="34" charset="0"/>
        <a:ea typeface="+mn-ea"/>
        <a:cs typeface="Arial" charset="0"/>
      </a:defRPr>
    </a:lvl1pPr>
    <a:lvl2pPr marL="457200" algn="l" rtl="0" eaLnBrk="0" fontAlgn="base" hangingPunct="0">
      <a:spcBef>
        <a:spcPct val="0"/>
      </a:spcBef>
      <a:spcAft>
        <a:spcPct val="0"/>
      </a:spcAft>
      <a:defRPr sz="2400" kern="1200">
        <a:solidFill>
          <a:schemeClr val="tx1"/>
        </a:solidFill>
        <a:latin typeface="Calibri" pitchFamily="34" charset="0"/>
        <a:ea typeface="+mn-ea"/>
        <a:cs typeface="Arial" charset="0"/>
      </a:defRPr>
    </a:lvl2pPr>
    <a:lvl3pPr marL="914400" algn="l" rtl="0" eaLnBrk="0" fontAlgn="base" hangingPunct="0">
      <a:spcBef>
        <a:spcPct val="0"/>
      </a:spcBef>
      <a:spcAft>
        <a:spcPct val="0"/>
      </a:spcAft>
      <a:defRPr sz="2400" kern="1200">
        <a:solidFill>
          <a:schemeClr val="tx1"/>
        </a:solidFill>
        <a:latin typeface="Calibri" pitchFamily="34" charset="0"/>
        <a:ea typeface="+mn-ea"/>
        <a:cs typeface="Arial" charset="0"/>
      </a:defRPr>
    </a:lvl3pPr>
    <a:lvl4pPr marL="1371600" algn="l" rtl="0" eaLnBrk="0" fontAlgn="base" hangingPunct="0">
      <a:spcBef>
        <a:spcPct val="0"/>
      </a:spcBef>
      <a:spcAft>
        <a:spcPct val="0"/>
      </a:spcAft>
      <a:defRPr sz="2400" kern="1200">
        <a:solidFill>
          <a:schemeClr val="tx1"/>
        </a:solidFill>
        <a:latin typeface="Calibri" pitchFamily="34" charset="0"/>
        <a:ea typeface="+mn-ea"/>
        <a:cs typeface="Arial" charset="0"/>
      </a:defRPr>
    </a:lvl4pPr>
    <a:lvl5pPr marL="1828800" algn="l" rtl="0" eaLnBrk="0" fontAlgn="base" hangingPunct="0">
      <a:spcBef>
        <a:spcPct val="0"/>
      </a:spcBef>
      <a:spcAft>
        <a:spcPct val="0"/>
      </a:spcAft>
      <a:defRPr sz="2400" kern="1200">
        <a:solidFill>
          <a:schemeClr val="tx1"/>
        </a:solidFill>
        <a:latin typeface="Calibri" pitchFamily="34" charset="0"/>
        <a:ea typeface="+mn-ea"/>
        <a:cs typeface="Arial" charset="0"/>
      </a:defRPr>
    </a:lvl5pPr>
    <a:lvl6pPr marL="2286000" algn="l" defTabSz="914400" rtl="0" eaLnBrk="1" latinLnBrk="0" hangingPunct="1">
      <a:defRPr sz="2400" kern="1200">
        <a:solidFill>
          <a:schemeClr val="tx1"/>
        </a:solidFill>
        <a:latin typeface="Calibri" pitchFamily="34" charset="0"/>
        <a:ea typeface="+mn-ea"/>
        <a:cs typeface="Arial" charset="0"/>
      </a:defRPr>
    </a:lvl6pPr>
    <a:lvl7pPr marL="2743200" algn="l" defTabSz="914400" rtl="0" eaLnBrk="1" latinLnBrk="0" hangingPunct="1">
      <a:defRPr sz="2400" kern="1200">
        <a:solidFill>
          <a:schemeClr val="tx1"/>
        </a:solidFill>
        <a:latin typeface="Calibri" pitchFamily="34" charset="0"/>
        <a:ea typeface="+mn-ea"/>
        <a:cs typeface="Arial" charset="0"/>
      </a:defRPr>
    </a:lvl7pPr>
    <a:lvl8pPr marL="3200400" algn="l" defTabSz="914400" rtl="0" eaLnBrk="1" latinLnBrk="0" hangingPunct="1">
      <a:defRPr sz="2400" kern="1200">
        <a:solidFill>
          <a:schemeClr val="tx1"/>
        </a:solidFill>
        <a:latin typeface="Calibri" pitchFamily="34" charset="0"/>
        <a:ea typeface="+mn-ea"/>
        <a:cs typeface="Arial" charset="0"/>
      </a:defRPr>
    </a:lvl8pPr>
    <a:lvl9pPr marL="3657600" algn="l" defTabSz="914400" rtl="0" eaLnBrk="1" latinLnBrk="0" hangingPunct="1">
      <a:defRPr sz="2400" kern="1200">
        <a:solidFill>
          <a:schemeClr val="tx1"/>
        </a:solidFill>
        <a:latin typeface="Calibri" pitchFamily="34" charset="0"/>
        <a:ea typeface="+mn-ea"/>
        <a:cs typeface="Arial" charset="0"/>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Andrey2" initials="CA" lastIdx="2" clrIdx="0">
    <p:extLst>
      <p:ext uri="{19B8F6BF-5375-455C-9EA6-DF929625EA0E}">
        <p15:presenceInfo xmlns:p15="http://schemas.microsoft.com/office/powerpoint/2012/main" userId="Andrey2"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a:srgbClr val="1E9657"/>
    <a:srgbClr val="FF3300"/>
    <a:srgbClr val="72AF2F"/>
    <a:srgbClr val="B1D254"/>
    <a:srgbClr val="000000"/>
    <a:srgbClr val="000099"/>
    <a:srgbClr val="000066"/>
    <a:srgbClr val="CC00CC"/>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D7AC3CCA-C797-4891-BE02-D94E43425B78}" styleName="Medium Style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073A0DAA-6AF3-43AB-8588-CEC1D06C72B9}" styleName="中度样式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7994" autoAdjust="0"/>
    <p:restoredTop sz="95393" autoAdjust="0"/>
  </p:normalViewPr>
  <p:slideViewPr>
    <p:cSldViewPr snapToGrid="0">
      <p:cViewPr varScale="1">
        <p:scale>
          <a:sx n="108" d="100"/>
          <a:sy n="108" d="100"/>
        </p:scale>
        <p:origin x="1116" y="114"/>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100" d="100"/>
        <a:sy n="100" d="100"/>
      </p:scale>
      <p:origin x="0" y="0"/>
    </p:cViewPr>
  </p:sorterViewPr>
  <p:notesViewPr>
    <p:cSldViewPr snapToGrid="0">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viewProps" Target="view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notesMaster" Target="notesMasters/notesMaster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commentAuthors" Target="commentAuthors.xml"/><Relationship Id="rId8" Type="http://schemas.openxmlformats.org/officeDocument/2006/relationships/slide" Target="slides/slide4.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19" name="Rectangle 3"/>
          <p:cNvSpPr>
            <a:spLocks noGrp="1" noChangeArrowheads="1"/>
          </p:cNvSpPr>
          <p:nvPr>
            <p:ph type="dt" sz="quarter"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9220" name="Rectangle 4"/>
          <p:cNvSpPr>
            <a:spLocks noGrp="1" noChangeArrowheads="1"/>
          </p:cNvSpPr>
          <p:nvPr>
            <p:ph type="ftr" sz="quarter" idx="2"/>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9221" name="Rectangle 5"/>
          <p:cNvSpPr>
            <a:spLocks noGrp="1" noChangeArrowheads="1"/>
          </p:cNvSpPr>
          <p:nvPr>
            <p:ph type="sldNum" sz="quarter" idx="3"/>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867FF36F-819D-4D2B-A8BB-AF91032F0C08}" type="slidenum">
              <a:rPr lang="en-GB" altLang="en-US"/>
              <a:pPr/>
              <a:t>‹#›</a:t>
            </a:fld>
            <a:endParaRPr lang="en-GB" altLang="en-US" dirty="0"/>
          </a:p>
        </p:txBody>
      </p:sp>
    </p:spTree>
    <p:extLst>
      <p:ext uri="{BB962C8B-B14F-4D97-AF65-F5344CB8AC3E}">
        <p14:creationId xmlns:p14="http://schemas.microsoft.com/office/powerpoint/2010/main" val="252869349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p:cNvSpPr>
            <a:spLocks noGrp="1" noChangeArrowheads="1"/>
          </p:cNvSpPr>
          <p:nvPr>
            <p:ph type="hdr" sz="quarter"/>
          </p:nvPr>
        </p:nvSpPr>
        <p:spPr bwMode="auto">
          <a:xfrm>
            <a:off x="0" y="0"/>
            <a:ext cx="3038171"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099" name="Rectangle 3"/>
          <p:cNvSpPr>
            <a:spLocks noGrp="1" noChangeArrowheads="1"/>
          </p:cNvSpPr>
          <p:nvPr>
            <p:ph type="dt" idx="1"/>
          </p:nvPr>
        </p:nvSpPr>
        <p:spPr bwMode="auto">
          <a:xfrm>
            <a:off x="3972232" y="0"/>
            <a:ext cx="3038170" cy="46571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lvl1pPr algn="r" defTabSz="929256" eaLnBrk="1" hangingPunct="1">
              <a:defRPr sz="1200">
                <a:latin typeface="Times New Roman" pitchFamily="18" charset="0"/>
              </a:defRPr>
            </a:lvl1pPr>
          </a:lstStyle>
          <a:p>
            <a:endParaRPr lang="en-US" altLang="zh-CN" dirty="0"/>
          </a:p>
        </p:txBody>
      </p:sp>
      <p:sp>
        <p:nvSpPr>
          <p:cNvPr id="3076" name="Rectangle 4"/>
          <p:cNvSpPr>
            <a:spLocks noGrp="1" noRot="1" noChangeAspect="1" noChangeArrowheads="1" noTextEdit="1"/>
          </p:cNvSpPr>
          <p:nvPr>
            <p:ph type="sldImg" idx="2"/>
          </p:nvPr>
        </p:nvSpPr>
        <p:spPr bwMode="auto">
          <a:xfrm>
            <a:off x="406400" y="695325"/>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p:cNvSpPr>
            <a:spLocks noGrp="1" noChangeArrowheads="1"/>
          </p:cNvSpPr>
          <p:nvPr>
            <p:ph type="body" sz="quarter" idx="3"/>
          </p:nvPr>
        </p:nvSpPr>
        <p:spPr bwMode="auto">
          <a:xfrm>
            <a:off x="934061" y="4416091"/>
            <a:ext cx="5142280" cy="4183979"/>
          </a:xfrm>
          <a:prstGeom prst="rect">
            <a:avLst/>
          </a:prstGeom>
          <a:noFill/>
          <a:ln w="9525">
            <a:noFill/>
            <a:miter lim="800000"/>
            <a:headEnd/>
            <a:tailEnd/>
          </a:ln>
        </p:spPr>
        <p:txBody>
          <a:bodyPr vert="horz" wrap="square" lIns="92844" tIns="46423" rIns="92844" bIns="4642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p:cNvSpPr>
            <a:spLocks noGrp="1" noChangeArrowheads="1"/>
          </p:cNvSpPr>
          <p:nvPr>
            <p:ph type="ftr" sz="quarter" idx="4"/>
          </p:nvPr>
        </p:nvSpPr>
        <p:spPr bwMode="auto">
          <a:xfrm>
            <a:off x="0" y="8830682"/>
            <a:ext cx="3038171"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defTabSz="929256" eaLnBrk="1" hangingPunct="1">
              <a:defRPr sz="1200">
                <a:latin typeface="Times New Roman" pitchFamily="18" charset="0"/>
              </a:defRPr>
            </a:lvl1pPr>
          </a:lstStyle>
          <a:p>
            <a:endParaRPr lang="en-US" altLang="zh-CN" dirty="0"/>
          </a:p>
        </p:txBody>
      </p:sp>
      <p:sp>
        <p:nvSpPr>
          <p:cNvPr id="4103" name="Rectangle 7"/>
          <p:cNvSpPr>
            <a:spLocks noGrp="1" noChangeArrowheads="1"/>
          </p:cNvSpPr>
          <p:nvPr>
            <p:ph type="sldNum" sz="quarter" idx="5"/>
          </p:nvPr>
        </p:nvSpPr>
        <p:spPr bwMode="auto">
          <a:xfrm>
            <a:off x="3972232" y="8830682"/>
            <a:ext cx="3038170" cy="465718"/>
          </a:xfrm>
          <a:prstGeom prst="rect">
            <a:avLst/>
          </a:prstGeom>
          <a:noFill/>
          <a:ln w="9525">
            <a:noFill/>
            <a:miter lim="800000"/>
            <a:headEnd/>
            <a:tailEnd/>
          </a:ln>
        </p:spPr>
        <p:txBody>
          <a:bodyPr vert="horz" wrap="square" lIns="92844" tIns="46423" rIns="92844" bIns="46423" numCol="1" anchor="b" anchorCtr="0" compatLnSpc="1">
            <a:prstTxWarp prst="textNoShape">
              <a:avLst/>
            </a:prstTxWarp>
          </a:bodyPr>
          <a:lstStyle>
            <a:lvl1pPr algn="r" defTabSz="929256" eaLnBrk="1" hangingPunct="1">
              <a:defRPr sz="1200">
                <a:latin typeface="Times New Roman" pitchFamily="18" charset="0"/>
              </a:defRPr>
            </a:lvl1pPr>
          </a:lstStyle>
          <a:p>
            <a:fld id="{459FDB58-73C4-413E-BB6C-BBE882DFCE1B}" type="slidenum">
              <a:rPr lang="en-GB" altLang="en-US"/>
              <a:pPr/>
              <a:t>‹#›</a:t>
            </a:fld>
            <a:endParaRPr lang="en-GB" altLang="en-US" dirty="0"/>
          </a:p>
        </p:txBody>
      </p:sp>
    </p:spTree>
    <p:extLst>
      <p:ext uri="{BB962C8B-B14F-4D97-AF65-F5344CB8AC3E}">
        <p14:creationId xmlns:p14="http://schemas.microsoft.com/office/powerpoint/2010/main" val="3061250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459FDB58-73C4-413E-BB6C-BBE882DFCE1B}" type="slidenum">
              <a:rPr lang="en-GB" altLang="en-US" smtClean="0"/>
              <a:pPr/>
              <a:t>2</a:t>
            </a:fld>
            <a:endParaRPr lang="en-GB" altLang="en-US" dirty="0"/>
          </a:p>
        </p:txBody>
      </p:sp>
    </p:spTree>
    <p:extLst>
      <p:ext uri="{BB962C8B-B14F-4D97-AF65-F5344CB8AC3E}">
        <p14:creationId xmlns:p14="http://schemas.microsoft.com/office/powerpoint/2010/main" val="4176517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10</a:t>
            </a:fld>
            <a:endParaRPr lang="en-GB" altLang="en-US" dirty="0"/>
          </a:p>
        </p:txBody>
      </p:sp>
    </p:spTree>
    <p:extLst>
      <p:ext uri="{BB962C8B-B14F-4D97-AF65-F5344CB8AC3E}">
        <p14:creationId xmlns:p14="http://schemas.microsoft.com/office/powerpoint/2010/main" val="93009530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459FDB58-73C4-413E-BB6C-BBE882DFCE1B}" type="slidenum">
              <a:rPr lang="en-GB" altLang="en-US" smtClean="0"/>
              <a:pPr/>
              <a:t>22</a:t>
            </a:fld>
            <a:endParaRPr lang="en-GB" altLang="en-US" dirty="0"/>
          </a:p>
        </p:txBody>
      </p:sp>
    </p:spTree>
    <p:extLst>
      <p:ext uri="{BB962C8B-B14F-4D97-AF65-F5344CB8AC3E}">
        <p14:creationId xmlns:p14="http://schemas.microsoft.com/office/powerpoint/2010/main" val="21475601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38"/>
            <a:ext cx="10363200" cy="1470025"/>
          </a:xfrm>
        </p:spPr>
        <p:txBody>
          <a:bodyPr/>
          <a:lstStyle>
            <a:lvl1pPr>
              <a:defRPr sz="4000">
                <a:latin typeface="+mj-ea"/>
                <a:ea typeface="+mj-ea"/>
              </a:defRPr>
            </a:lvl1pPr>
          </a:lstStyle>
          <a:p>
            <a:r>
              <a:rPr lang="en-US" dirty="0"/>
              <a:t>Click to edit Master title style</a:t>
            </a:r>
            <a:endParaRPr lang="fi-FI" dirty="0"/>
          </a:p>
        </p:txBody>
      </p:sp>
      <p:sp>
        <p:nvSpPr>
          <p:cNvPr id="3" name="Subtitle 2"/>
          <p:cNvSpPr>
            <a:spLocks noGrp="1"/>
          </p:cNvSpPr>
          <p:nvPr>
            <p:ph type="subTitle" idx="1"/>
          </p:nvPr>
        </p:nvSpPr>
        <p:spPr>
          <a:xfrm>
            <a:off x="1828800" y="3886200"/>
            <a:ext cx="8534400" cy="1752600"/>
          </a:xfrm>
        </p:spPr>
        <p:txBody>
          <a:bodyPr/>
          <a:lstStyle>
            <a:lvl1pPr marL="0" indent="0" algn="ctr">
              <a:buNone/>
              <a:defRPr>
                <a:latin typeface="+mj-ea"/>
                <a:ea typeface="+mj-ea"/>
              </a:defRPr>
            </a:lvl1pPr>
            <a:lvl2pPr marL="457177" indent="0" algn="ctr">
              <a:buNone/>
              <a:defRPr/>
            </a:lvl2pPr>
            <a:lvl3pPr marL="914354" indent="0" algn="ctr">
              <a:buNone/>
              <a:defRPr/>
            </a:lvl3pPr>
            <a:lvl4pPr marL="1371531" indent="0" algn="ctr">
              <a:buNone/>
              <a:defRPr/>
            </a:lvl4pPr>
            <a:lvl5pPr marL="1828709" indent="0" algn="ctr">
              <a:buNone/>
              <a:defRPr/>
            </a:lvl5pPr>
            <a:lvl6pPr marL="2285886" indent="0" algn="ctr">
              <a:buNone/>
              <a:defRPr/>
            </a:lvl6pPr>
            <a:lvl7pPr marL="2743063" indent="0" algn="ctr">
              <a:buNone/>
              <a:defRPr/>
            </a:lvl7pPr>
            <a:lvl8pPr marL="3200240" indent="0" algn="ctr">
              <a:buNone/>
              <a:defRPr/>
            </a:lvl8pPr>
            <a:lvl9pPr marL="3657417" indent="0" algn="ctr">
              <a:buNone/>
              <a:defRPr/>
            </a:lvl9pPr>
          </a:lstStyle>
          <a:p>
            <a:r>
              <a:rPr lang="en-US" dirty="0"/>
              <a:t>Click to edit Master subtitle style</a:t>
            </a:r>
            <a:endParaRPr lang="fi-FI" dirty="0"/>
          </a:p>
        </p:txBody>
      </p:sp>
    </p:spTree>
    <p:extLst>
      <p:ext uri="{BB962C8B-B14F-4D97-AF65-F5344CB8AC3E}">
        <p14:creationId xmlns:p14="http://schemas.microsoft.com/office/powerpoint/2010/main" val="311270777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fi-FI"/>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6356523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51"/>
            <a:ext cx="2743200" cy="5851525"/>
          </a:xfrm>
        </p:spPr>
        <p:txBody>
          <a:bodyPr vert="eaVert"/>
          <a:lstStyle/>
          <a:p>
            <a:r>
              <a:rPr lang="en-US"/>
              <a:t>Click to edit Master title style</a:t>
            </a:r>
            <a:endParaRPr lang="fi-FI"/>
          </a:p>
        </p:txBody>
      </p:sp>
      <p:sp>
        <p:nvSpPr>
          <p:cNvPr id="3" name="Vertical Text Placeholder 2"/>
          <p:cNvSpPr>
            <a:spLocks noGrp="1"/>
          </p:cNvSpPr>
          <p:nvPr>
            <p:ph type="body" orient="vert" idx="1"/>
          </p:nvPr>
        </p:nvSpPr>
        <p:spPr>
          <a:xfrm>
            <a:off x="609600" y="274651"/>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199272354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TwoObj" preserve="1">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quarter" idx="2"/>
          </p:nvPr>
        </p:nvSpPr>
        <p:spPr>
          <a:xfrm>
            <a:off x="6197600" y="1600200"/>
            <a:ext cx="53848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5" name="Content Placeholder 4"/>
          <p:cNvSpPr>
            <a:spLocks noGrp="1"/>
          </p:cNvSpPr>
          <p:nvPr>
            <p:ph sz="quarter" idx="3"/>
          </p:nvPr>
        </p:nvSpPr>
        <p:spPr>
          <a:xfrm>
            <a:off x="6197600" y="3938601"/>
            <a:ext cx="53848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225552855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1" y="274638"/>
            <a:ext cx="9112251" cy="1143000"/>
          </a:xfrm>
        </p:spPr>
        <p:txBody>
          <a:bodyPr/>
          <a:lstStyle/>
          <a:p>
            <a:r>
              <a:rPr lang="en-US"/>
              <a:t>Click to edit Master title style</a:t>
            </a:r>
            <a:endParaRPr lang="fi-FI"/>
          </a:p>
        </p:txBody>
      </p:sp>
      <p:sp>
        <p:nvSpPr>
          <p:cNvPr id="3" name="Text Placeholder 2"/>
          <p:cNvSpPr>
            <a:spLocks noGrp="1"/>
          </p:cNvSpPr>
          <p:nvPr>
            <p:ph type="body" sz="half" idx="1"/>
          </p:nvPr>
        </p:nvSpPr>
        <p:spPr>
          <a:xfrm>
            <a:off x="609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Content Placeholder 3"/>
          <p:cNvSpPr>
            <a:spLocks noGrp="1"/>
          </p:cNvSpPr>
          <p:nvPr>
            <p:ph sz="half" idx="2"/>
          </p:nvPr>
        </p:nvSpPr>
        <p:spPr>
          <a:xfrm>
            <a:off x="6197600" y="1600206"/>
            <a:ext cx="53848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Tree>
    <p:extLst>
      <p:ext uri="{BB962C8B-B14F-4D97-AF65-F5344CB8AC3E}">
        <p14:creationId xmlns:p14="http://schemas.microsoft.com/office/powerpoint/2010/main" val="34096703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lvl1pPr>
              <a:defRPr>
                <a:latin typeface="微软雅黑" panose="020B0503020204020204" pitchFamily="34" charset="-122"/>
                <a:ea typeface="微软雅黑" panose="020B0503020204020204" pitchFamily="34" charset="-122"/>
              </a:defRPr>
            </a:lvl1pPr>
            <a:lvl2pPr>
              <a:defRPr>
                <a:latin typeface="微软雅黑" panose="020B0503020204020204" pitchFamily="34" charset="-122"/>
                <a:ea typeface="微软雅黑" panose="020B0503020204020204" pitchFamily="34" charset="-122"/>
              </a:defRPr>
            </a:lvl2pPr>
            <a:lvl3pPr>
              <a:defRPr>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Slide Number Placeholder 3">
            <a:extLst>
              <a:ext uri="{FF2B5EF4-FFF2-40B4-BE49-F238E27FC236}">
                <a16:creationId xmlns:a16="http://schemas.microsoft.com/office/drawing/2014/main" id="{FE6C394A-9E02-4841-ACC8-9EFF4DA63394}"/>
              </a:ext>
            </a:extLst>
          </p:cNvPr>
          <p:cNvSpPr>
            <a:spLocks noGrp="1"/>
          </p:cNvSpPr>
          <p:nvPr>
            <p:ph type="sldNum" sz="quarter" idx="10"/>
          </p:nvPr>
        </p:nvSpPr>
        <p:spPr/>
        <p:txBody>
          <a:bodyPr/>
          <a:lstStyle>
            <a:lvl1pPr>
              <a:defRPr>
                <a:latin typeface="+mj-ea"/>
                <a:ea typeface="+mj-ea"/>
              </a:defRPr>
            </a:lvl1pPr>
          </a:lstStyle>
          <a:p>
            <a:fld id="{F5492D28-9CB3-4957-BFD2-683A3D6260A5}" type="slidenum">
              <a:rPr lang="en-GB" altLang="en-US" smtClean="0"/>
              <a:pPr/>
              <a:t>‹#›</a:t>
            </a:fld>
            <a:endParaRPr lang="en-GB" altLang="en-US" dirty="0"/>
          </a:p>
        </p:txBody>
      </p:sp>
      <p:sp>
        <p:nvSpPr>
          <p:cNvPr id="5" name="Title 4">
            <a:extLst>
              <a:ext uri="{FF2B5EF4-FFF2-40B4-BE49-F238E27FC236}">
                <a16:creationId xmlns:a16="http://schemas.microsoft.com/office/drawing/2014/main" id="{DFCFD951-EB5F-444C-A429-749DF9E84C41}"/>
              </a:ext>
            </a:extLst>
          </p:cNvPr>
          <p:cNvSpPr>
            <a:spLocks noGrp="1"/>
          </p:cNvSpPr>
          <p:nvPr>
            <p:ph type="title"/>
          </p:nvPr>
        </p:nvSpPr>
        <p:spPr/>
        <p:txBody>
          <a:bodyPr/>
          <a:lstStyle>
            <a:lvl1pPr>
              <a:defRPr>
                <a:latin typeface="+mj-ea"/>
                <a:ea typeface="+mj-ea"/>
              </a:defRPr>
            </a:lvl1pPr>
          </a:lstStyle>
          <a:p>
            <a:r>
              <a:rPr lang="en-US" dirty="0"/>
              <a:t>Click to edit Master title style</a:t>
            </a:r>
          </a:p>
        </p:txBody>
      </p:sp>
    </p:spTree>
    <p:extLst>
      <p:ext uri="{BB962C8B-B14F-4D97-AF65-F5344CB8AC3E}">
        <p14:creationId xmlns:p14="http://schemas.microsoft.com/office/powerpoint/2010/main" val="97230521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13"/>
            <a:ext cx="10363200" cy="1362075"/>
          </a:xfrm>
        </p:spPr>
        <p:txBody>
          <a:bodyPr anchor="t"/>
          <a:lstStyle>
            <a:lvl1pPr algn="l">
              <a:defRPr sz="4000" b="1" cap="all">
                <a:latin typeface="微软雅黑" panose="020B0503020204020204" pitchFamily="34" charset="-122"/>
                <a:ea typeface="微软雅黑" panose="020B0503020204020204" pitchFamily="34" charset="-122"/>
              </a:defRPr>
            </a:lvl1pPr>
          </a:lstStyle>
          <a:p>
            <a:r>
              <a:rPr lang="en-US" dirty="0"/>
              <a:t>Click to edit Master title style</a:t>
            </a:r>
            <a:endParaRPr lang="fi-FI" dirty="0"/>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latin typeface="微软雅黑" panose="020B0503020204020204" pitchFamily="34" charset="-122"/>
                <a:ea typeface="微软雅黑" panose="020B0503020204020204" pitchFamily="34" charset="-122"/>
              </a:defRPr>
            </a:lvl1pPr>
            <a:lvl2pPr marL="457177" indent="0">
              <a:buNone/>
              <a:defRPr sz="1801"/>
            </a:lvl2pPr>
            <a:lvl3pPr marL="914354" indent="0">
              <a:buNone/>
              <a:defRPr sz="1600"/>
            </a:lvl3pPr>
            <a:lvl4pPr marL="1371531" indent="0">
              <a:buNone/>
              <a:defRPr sz="1401"/>
            </a:lvl4pPr>
            <a:lvl5pPr marL="1828709" indent="0">
              <a:buNone/>
              <a:defRPr sz="1401"/>
            </a:lvl5pPr>
            <a:lvl6pPr marL="2285886" indent="0">
              <a:buNone/>
              <a:defRPr sz="1401"/>
            </a:lvl6pPr>
            <a:lvl7pPr marL="2743063" indent="0">
              <a:buNone/>
              <a:defRPr sz="1401"/>
            </a:lvl7pPr>
            <a:lvl8pPr marL="3200240" indent="0">
              <a:buNone/>
              <a:defRPr sz="1401"/>
            </a:lvl8pPr>
            <a:lvl9pPr marL="3657417" indent="0">
              <a:buNone/>
              <a:defRPr sz="1401"/>
            </a:lvl9pPr>
          </a:lstStyle>
          <a:p>
            <a:pPr lvl="0"/>
            <a:r>
              <a:rPr lang="en-US"/>
              <a:t>Click to edit Master text styles</a:t>
            </a:r>
          </a:p>
        </p:txBody>
      </p:sp>
    </p:spTree>
    <p:extLst>
      <p:ext uri="{BB962C8B-B14F-4D97-AF65-F5344CB8AC3E}">
        <p14:creationId xmlns:p14="http://schemas.microsoft.com/office/powerpoint/2010/main" val="17414780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Content Placeholder 2"/>
          <p:cNvSpPr>
            <a:spLocks noGrp="1"/>
          </p:cNvSpPr>
          <p:nvPr>
            <p:ph sz="half" idx="1"/>
          </p:nvPr>
        </p:nvSpPr>
        <p:spPr>
          <a:xfrm>
            <a:off x="609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4" name="Content Placeholder 3"/>
          <p:cNvSpPr>
            <a:spLocks noGrp="1"/>
          </p:cNvSpPr>
          <p:nvPr>
            <p:ph sz="half" idx="2"/>
          </p:nvPr>
        </p:nvSpPr>
        <p:spPr>
          <a:xfrm>
            <a:off x="6197600" y="1600206"/>
            <a:ext cx="5384800" cy="4525963"/>
          </a:xfrm>
        </p:spPr>
        <p:txBody>
          <a:bodyPr/>
          <a:lstStyle>
            <a:lvl1pPr>
              <a:defRPr sz="2800">
                <a:latin typeface="微软雅黑" panose="020B0503020204020204" pitchFamily="34" charset="-122"/>
                <a:ea typeface="微软雅黑" panose="020B0503020204020204" pitchFamily="34" charset="-122"/>
              </a:defRPr>
            </a:lvl1pPr>
            <a:lvl2pPr>
              <a:defRPr sz="2400">
                <a:latin typeface="微软雅黑" panose="020B0503020204020204" pitchFamily="34" charset="-122"/>
                <a:ea typeface="微软雅黑" panose="020B0503020204020204" pitchFamily="34" charset="-122"/>
              </a:defRPr>
            </a:lvl2pPr>
            <a:lvl3pPr>
              <a:defRPr sz="2000">
                <a:latin typeface="微软雅黑" panose="020B0503020204020204" pitchFamily="34" charset="-122"/>
                <a:ea typeface="微软雅黑" panose="020B0503020204020204" pitchFamily="34" charset="-122"/>
              </a:defRPr>
            </a:lvl3pPr>
            <a:lvl4pPr>
              <a:defRPr sz="2000">
                <a:latin typeface="微软雅黑" panose="020B0503020204020204" pitchFamily="34" charset="-122"/>
                <a:ea typeface="微软雅黑" panose="020B0503020204020204" pitchFamily="34" charset="-122"/>
              </a:defRPr>
            </a:lvl4pPr>
            <a:lvl5pPr>
              <a:defRPr sz="2000">
                <a:latin typeface="微软雅黑" panose="020B0503020204020204" pitchFamily="34" charset="-122"/>
                <a:ea typeface="微软雅黑" panose="020B0503020204020204" pitchFamily="34" charset="-122"/>
              </a:defRPr>
            </a:lvl5pPr>
            <a:lvl6pPr>
              <a:defRPr sz="1801"/>
            </a:lvl6pPr>
            <a:lvl7pPr>
              <a:defRPr sz="1801"/>
            </a:lvl7pPr>
            <a:lvl8pPr>
              <a:defRPr sz="1801"/>
            </a:lvl8pPr>
            <a:lvl9pPr>
              <a:defRPr sz="1801"/>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417132347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atin typeface="微软雅黑" panose="020B0503020204020204" pitchFamily="34" charset="-122"/>
                <a:ea typeface="微软雅黑" panose="020B0503020204020204" pitchFamily="34" charset="-122"/>
              </a:defRPr>
            </a:lvl1pPr>
          </a:lstStyle>
          <a:p>
            <a:r>
              <a:rPr lang="en-US"/>
              <a:t>Click to edit Master title style</a:t>
            </a:r>
            <a:endParaRPr lang="fi-FI"/>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
        <p:nvSpPr>
          <p:cNvPr id="5" name="Text Placeholder 4"/>
          <p:cNvSpPr>
            <a:spLocks noGrp="1"/>
          </p:cNvSpPr>
          <p:nvPr>
            <p:ph type="body" sz="quarter" idx="3"/>
          </p:nvPr>
        </p:nvSpPr>
        <p:spPr>
          <a:xfrm>
            <a:off x="6193376" y="1535113"/>
            <a:ext cx="5389033" cy="639762"/>
          </a:xfrm>
        </p:spPr>
        <p:txBody>
          <a:bodyPr anchor="b"/>
          <a:lstStyle>
            <a:lvl1pPr marL="0" indent="0">
              <a:buNone/>
              <a:defRPr sz="2400" b="1">
                <a:latin typeface="微软雅黑" panose="020B0503020204020204" pitchFamily="34" charset="-122"/>
                <a:ea typeface="微软雅黑" panose="020B0503020204020204" pitchFamily="34" charset="-122"/>
              </a:defRPr>
            </a:lvl1pPr>
            <a:lvl2pPr marL="457177" indent="0">
              <a:buNone/>
              <a:defRPr sz="2000" b="1"/>
            </a:lvl2pPr>
            <a:lvl3pPr marL="914354" indent="0">
              <a:buNone/>
              <a:defRPr sz="1801" b="1"/>
            </a:lvl3pPr>
            <a:lvl4pPr marL="1371531" indent="0">
              <a:buNone/>
              <a:defRPr sz="1600" b="1"/>
            </a:lvl4pPr>
            <a:lvl5pPr marL="1828709" indent="0">
              <a:buNone/>
              <a:defRPr sz="1600" b="1"/>
            </a:lvl5pPr>
            <a:lvl6pPr marL="2285886" indent="0">
              <a:buNone/>
              <a:defRPr sz="1600" b="1"/>
            </a:lvl6pPr>
            <a:lvl7pPr marL="2743063" indent="0">
              <a:buNone/>
              <a:defRPr sz="1600" b="1"/>
            </a:lvl7pPr>
            <a:lvl8pPr marL="3200240" indent="0">
              <a:buNone/>
              <a:defRPr sz="1600" b="1"/>
            </a:lvl8pPr>
            <a:lvl9pPr marL="3657417"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76" y="2174875"/>
            <a:ext cx="5389033" cy="3951288"/>
          </a:xfrm>
        </p:spPr>
        <p:txBody>
          <a:bodyPr/>
          <a:lstStyle>
            <a:lvl1pPr>
              <a:defRPr sz="2400">
                <a:latin typeface="微软雅黑" panose="020B0503020204020204" pitchFamily="34" charset="-122"/>
                <a:ea typeface="微软雅黑" panose="020B0503020204020204" pitchFamily="34" charset="-122"/>
              </a:defRPr>
            </a:lvl1pPr>
            <a:lvl2pPr>
              <a:defRPr sz="2000">
                <a:latin typeface="微软雅黑" panose="020B0503020204020204" pitchFamily="34" charset="-122"/>
                <a:ea typeface="微软雅黑" panose="020B0503020204020204" pitchFamily="34" charset="-122"/>
              </a:defRPr>
            </a:lvl2pPr>
            <a:lvl3pPr>
              <a:defRPr sz="1801">
                <a:latin typeface="微软雅黑" panose="020B0503020204020204" pitchFamily="34" charset="-122"/>
                <a:ea typeface="微软雅黑" panose="020B0503020204020204" pitchFamily="34" charset="-122"/>
              </a:defRPr>
            </a:lvl3pPr>
            <a:lvl4pPr>
              <a:defRPr sz="1800">
                <a:latin typeface="微软雅黑" panose="020B0503020204020204" pitchFamily="34" charset="-122"/>
                <a:ea typeface="微软雅黑" panose="020B0503020204020204" pitchFamily="34" charset="-122"/>
              </a:defRPr>
            </a:lvl4pPr>
            <a:lvl5pPr>
              <a:defRPr sz="1800">
                <a:latin typeface="微软雅黑" panose="020B0503020204020204" pitchFamily="34" charset="-122"/>
                <a:ea typeface="微软雅黑" panose="020B0503020204020204" pitchFamily="34" charset="-122"/>
              </a:defRPr>
            </a:lvl5pPr>
            <a:lvl6pPr>
              <a:defRPr sz="1600"/>
            </a:lvl6pPr>
            <a:lvl7pPr>
              <a:defRPr sz="1600"/>
            </a:lvl7pPr>
            <a:lvl8pPr>
              <a:defRPr sz="1600"/>
            </a:lvl8pPr>
            <a:lvl9pPr>
              <a:defRPr sz="1600"/>
            </a:lvl9p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fi-FI" dirty="0"/>
          </a:p>
        </p:txBody>
      </p:sp>
    </p:spTree>
    <p:extLst>
      <p:ext uri="{BB962C8B-B14F-4D97-AF65-F5344CB8AC3E}">
        <p14:creationId xmlns:p14="http://schemas.microsoft.com/office/powerpoint/2010/main" val="2208556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atin typeface="+mj-ea"/>
                <a:ea typeface="+mj-ea"/>
              </a:defRPr>
            </a:lvl1pPr>
          </a:lstStyle>
          <a:p>
            <a:r>
              <a:rPr lang="en-US"/>
              <a:t>Click to edit Master title style</a:t>
            </a:r>
            <a:endParaRPr lang="fi-FI"/>
          </a:p>
        </p:txBody>
      </p:sp>
    </p:spTree>
    <p:extLst>
      <p:ext uri="{BB962C8B-B14F-4D97-AF65-F5344CB8AC3E}">
        <p14:creationId xmlns:p14="http://schemas.microsoft.com/office/powerpoint/2010/main" val="352081910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1195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a:t>Click to edit Master title style</a:t>
            </a:r>
            <a:endParaRPr lang="fi-FI"/>
          </a:p>
        </p:txBody>
      </p:sp>
      <p:sp>
        <p:nvSpPr>
          <p:cNvPr id="3" name="Content Placeholder 2"/>
          <p:cNvSpPr>
            <a:spLocks noGrp="1"/>
          </p:cNvSpPr>
          <p:nvPr>
            <p:ph idx="1"/>
          </p:nvPr>
        </p:nvSpPr>
        <p:spPr>
          <a:xfrm>
            <a:off x="4766733" y="27306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i-FI"/>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16421741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endParaRPr lang="fi-FI"/>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177" indent="0">
              <a:buNone/>
              <a:defRPr sz="2800"/>
            </a:lvl2pPr>
            <a:lvl3pPr marL="914354" indent="0">
              <a:buNone/>
              <a:defRPr sz="2400"/>
            </a:lvl3pPr>
            <a:lvl4pPr marL="1371531" indent="0">
              <a:buNone/>
              <a:defRPr sz="2000"/>
            </a:lvl4pPr>
            <a:lvl5pPr marL="1828709" indent="0">
              <a:buNone/>
              <a:defRPr sz="2000"/>
            </a:lvl5pPr>
            <a:lvl6pPr marL="2285886" indent="0">
              <a:buNone/>
              <a:defRPr sz="2000"/>
            </a:lvl6pPr>
            <a:lvl7pPr marL="2743063" indent="0">
              <a:buNone/>
              <a:defRPr sz="2000"/>
            </a:lvl7pPr>
            <a:lvl8pPr marL="3200240" indent="0">
              <a:buNone/>
              <a:defRPr sz="2000"/>
            </a:lvl8pPr>
            <a:lvl9pPr marL="3657417" indent="0">
              <a:buNone/>
              <a:defRPr sz="2000"/>
            </a:lvl9pPr>
          </a:lstStyle>
          <a:p>
            <a:pPr lvl="0"/>
            <a:endParaRPr lang="fi-FI" noProof="0"/>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1"/>
            </a:lvl1pPr>
            <a:lvl2pPr marL="457177" indent="0">
              <a:buNone/>
              <a:defRPr sz="1200"/>
            </a:lvl2pPr>
            <a:lvl3pPr marL="914354" indent="0">
              <a:buNone/>
              <a:defRPr sz="1001"/>
            </a:lvl3pPr>
            <a:lvl4pPr marL="1371531" indent="0">
              <a:buNone/>
              <a:defRPr sz="900"/>
            </a:lvl4pPr>
            <a:lvl5pPr marL="1828709" indent="0">
              <a:buNone/>
              <a:defRPr sz="900"/>
            </a:lvl5pPr>
            <a:lvl6pPr marL="2285886" indent="0">
              <a:buNone/>
              <a:defRPr sz="900"/>
            </a:lvl6pPr>
            <a:lvl7pPr marL="2743063" indent="0">
              <a:buNone/>
              <a:defRPr sz="900"/>
            </a:lvl7pPr>
            <a:lvl8pPr marL="3200240" indent="0">
              <a:buNone/>
              <a:defRPr sz="900"/>
            </a:lvl8pPr>
            <a:lvl9pPr marL="3657417" indent="0">
              <a:buNone/>
              <a:defRPr sz="900"/>
            </a:lvl9pPr>
          </a:lstStyle>
          <a:p>
            <a:pPr lvl="0"/>
            <a:r>
              <a:rPr lang="en-US"/>
              <a:t>Click to edit Master text styles</a:t>
            </a:r>
          </a:p>
        </p:txBody>
      </p:sp>
    </p:spTree>
    <p:extLst>
      <p:ext uri="{BB962C8B-B14F-4D97-AF65-F5344CB8AC3E}">
        <p14:creationId xmlns:p14="http://schemas.microsoft.com/office/powerpoint/2010/main" val="32826682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4.jpeg"/><Relationship Id="rId2" Type="http://schemas.openxmlformats.org/officeDocument/2006/relationships/slideLayout" Target="../slideLayouts/slideLayout2.xml"/><Relationship Id="rId16" Type="http://schemas.openxmlformats.org/officeDocument/2006/relationships/image" Target="../media/image3.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8" descr="green.jpg"/>
          <p:cNvPicPr>
            <a:picLocks noChangeAspect="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584200" y="6456363"/>
            <a:ext cx="6189133" cy="273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8" name="Title Placeholder 1"/>
          <p:cNvSpPr>
            <a:spLocks noGrp="1"/>
          </p:cNvSpPr>
          <p:nvPr>
            <p:ph type="title"/>
          </p:nvPr>
        </p:nvSpPr>
        <p:spPr bwMode="auto">
          <a:xfrm>
            <a:off x="609601" y="274638"/>
            <a:ext cx="9112251"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endParaRPr lang="en-GB" altLang="en-US" dirty="0"/>
          </a:p>
        </p:txBody>
      </p:sp>
      <p:sp>
        <p:nvSpPr>
          <p:cNvPr id="1029" name="Text Placeholder 2"/>
          <p:cNvSpPr>
            <a:spLocks noGrp="1"/>
          </p:cNvSpPr>
          <p:nvPr>
            <p:ph type="body" idx="1"/>
          </p:nvPr>
        </p:nvSpPr>
        <p:spPr bwMode="auto">
          <a:xfrm>
            <a:off x="609600" y="1600206"/>
            <a:ext cx="109728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9" name="Slide Number Placeholder 5"/>
          <p:cNvSpPr>
            <a:spLocks noGrp="1"/>
          </p:cNvSpPr>
          <p:nvPr>
            <p:ph type="sldNum" sz="quarter" idx="4"/>
          </p:nvPr>
        </p:nvSpPr>
        <p:spPr>
          <a:xfrm>
            <a:off x="11410960" y="6483350"/>
            <a:ext cx="527049" cy="222250"/>
          </a:xfrm>
          <a:prstGeom prst="rect">
            <a:avLst/>
          </a:prstGeom>
        </p:spPr>
        <p:txBody>
          <a:bodyPr vert="horz" wrap="square" lIns="91440" tIns="45720" rIns="91440" bIns="45720" numCol="1" anchor="t" anchorCtr="0" compatLnSpc="1">
            <a:prstTxWarp prst="textNoShape">
              <a:avLst/>
            </a:prstTxWarp>
          </a:bodyPr>
          <a:lstStyle>
            <a:lvl1pPr eaLnBrk="1" hangingPunct="1">
              <a:defRPr sz="1100">
                <a:solidFill>
                  <a:schemeClr val="bg1"/>
                </a:solidFill>
                <a:latin typeface="Arial" charset="0"/>
              </a:defRPr>
            </a:lvl1pPr>
          </a:lstStyle>
          <a:p>
            <a:fld id="{F5492D28-9CB3-4957-BFD2-683A3D6260A5}" type="slidenum">
              <a:rPr lang="en-GB" altLang="en-US"/>
              <a:pPr/>
              <a:t>‹#›</a:t>
            </a:fld>
            <a:endParaRPr lang="en-GB" altLang="en-US" dirty="0"/>
          </a:p>
        </p:txBody>
      </p:sp>
      <p:sp>
        <p:nvSpPr>
          <p:cNvPr id="1032" name="Rectangle 6"/>
          <p:cNvSpPr>
            <a:spLocks noChangeArrowheads="1"/>
          </p:cNvSpPr>
          <p:nvPr/>
        </p:nvSpPr>
        <p:spPr bwMode="auto">
          <a:xfrm>
            <a:off x="1559984" y="5009401"/>
            <a:ext cx="6102349" cy="2463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001" dirty="0">
                <a:solidFill>
                  <a:schemeClr val="bg1"/>
                </a:solidFill>
                <a:latin typeface="Arial" panose="020B0604020202020204" pitchFamily="34" charset="0"/>
              </a:rPr>
              <a:t>© 3GPP 2009     Mobile World Congress, Barcelona, 19</a:t>
            </a:r>
            <a:r>
              <a:rPr lang="en-GB" altLang="en-US" sz="1001" baseline="30000" dirty="0">
                <a:solidFill>
                  <a:schemeClr val="bg1"/>
                </a:solidFill>
                <a:latin typeface="Arial" panose="020B0604020202020204" pitchFamily="34" charset="0"/>
              </a:rPr>
              <a:t>th</a:t>
            </a:r>
            <a:r>
              <a:rPr lang="en-GB" altLang="en-US" sz="1001" dirty="0">
                <a:solidFill>
                  <a:schemeClr val="bg1"/>
                </a:solidFill>
                <a:latin typeface="Arial" panose="020B0604020202020204" pitchFamily="34" charset="0"/>
              </a:rPr>
              <a:t> February 2009</a:t>
            </a:r>
          </a:p>
        </p:txBody>
      </p:sp>
      <p:pic>
        <p:nvPicPr>
          <p:cNvPr id="1033" name="Picture 7"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36" name="Picture 13" descr="green2.jpg"/>
          <p:cNvPicPr>
            <a:picLocks noChangeAspect="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11417309" y="6475413"/>
            <a:ext cx="486833" cy="2397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7" name="Rectangle 6"/>
          <p:cNvSpPr>
            <a:spLocks noChangeArrowheads="1"/>
          </p:cNvSpPr>
          <p:nvPr/>
        </p:nvSpPr>
        <p:spPr bwMode="auto">
          <a:xfrm>
            <a:off x="593777" y="6455545"/>
            <a:ext cx="957156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2400">
                <a:solidFill>
                  <a:schemeClr val="tx1"/>
                </a:solidFill>
                <a:latin typeface="Calibri" panose="020F0502020204030204" pitchFamily="34" charset="0"/>
                <a:cs typeface="Arial" panose="020B0604020202020204" pitchFamily="34" charset="0"/>
              </a:defRPr>
            </a:lvl1pPr>
            <a:lvl2pPr marL="742950" indent="-285750">
              <a:defRPr sz="2400">
                <a:solidFill>
                  <a:schemeClr val="tx1"/>
                </a:solidFill>
                <a:latin typeface="Calibri" panose="020F0502020204030204" pitchFamily="34" charset="0"/>
                <a:cs typeface="Arial" panose="020B0604020202020204" pitchFamily="34" charset="0"/>
              </a:defRPr>
            </a:lvl2pPr>
            <a:lvl3pPr marL="1143000" indent="-228600">
              <a:defRPr sz="2400">
                <a:solidFill>
                  <a:schemeClr val="tx1"/>
                </a:solidFill>
                <a:latin typeface="Calibri" panose="020F0502020204030204" pitchFamily="34" charset="0"/>
                <a:cs typeface="Arial" panose="020B0604020202020204" pitchFamily="34" charset="0"/>
              </a:defRPr>
            </a:lvl3pPr>
            <a:lvl4pPr marL="1600200" indent="-228600">
              <a:defRPr sz="2400">
                <a:solidFill>
                  <a:schemeClr val="tx1"/>
                </a:solidFill>
                <a:latin typeface="Calibri" panose="020F0502020204030204" pitchFamily="34" charset="0"/>
                <a:cs typeface="Arial" panose="020B0604020202020204" pitchFamily="34" charset="0"/>
              </a:defRPr>
            </a:lvl4pPr>
            <a:lvl5pPr marL="2057400" indent="-228600">
              <a:defRPr sz="2400">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sz="2400">
                <a:solidFill>
                  <a:schemeClr val="tx1"/>
                </a:solidFill>
                <a:latin typeface="Calibri" panose="020F0502020204030204" pitchFamily="34" charset="0"/>
                <a:cs typeface="Arial" panose="020B0604020202020204" pitchFamily="34" charset="0"/>
              </a:defRPr>
            </a:lvl9pPr>
          </a:lstStyle>
          <a:p>
            <a:pPr eaLnBrk="1" hangingPunct="1">
              <a:defRPr/>
            </a:pPr>
            <a:r>
              <a:rPr lang="en-GB" altLang="en-US" sz="1200" b="1" dirty="0">
                <a:solidFill>
                  <a:schemeClr val="bg1"/>
                </a:solidFill>
                <a:latin typeface="Arial" panose="020B0604020202020204" pitchFamily="34" charset="0"/>
              </a:rPr>
              <a:t>RAN WG4</a:t>
            </a:r>
          </a:p>
        </p:txBody>
      </p:sp>
      <p:sp>
        <p:nvSpPr>
          <p:cNvPr id="56334" name="Slide Number Placeholder 4"/>
          <p:cNvSpPr txBox="1">
            <a:spLocks noGrp="1"/>
          </p:cNvSpPr>
          <p:nvPr userDrawn="1"/>
        </p:nvSpPr>
        <p:spPr bwMode="auto">
          <a:xfrm>
            <a:off x="11432126" y="6464300"/>
            <a:ext cx="527049" cy="222250"/>
          </a:xfrm>
          <a:prstGeom prst="rect">
            <a:avLst/>
          </a:prstGeom>
          <a:noFill/>
          <a:ln w="9525">
            <a:noFill/>
            <a:miter lim="800000"/>
            <a:headEnd/>
            <a:tailEnd/>
          </a:ln>
        </p:spPr>
        <p:txBody>
          <a:bodyPr/>
          <a:lstStyle>
            <a:lvl1pPr>
              <a:defRPr sz="2400">
                <a:solidFill>
                  <a:schemeClr val="tx1"/>
                </a:solidFill>
                <a:latin typeface="Calibri" pitchFamily="34" charset="0"/>
                <a:cs typeface="Arial" charset="0"/>
              </a:defRPr>
            </a:lvl1pPr>
            <a:lvl2pPr marL="742950" indent="-285750">
              <a:defRPr sz="2400">
                <a:solidFill>
                  <a:schemeClr val="tx1"/>
                </a:solidFill>
                <a:latin typeface="Calibri" pitchFamily="34" charset="0"/>
                <a:cs typeface="Arial" charset="0"/>
              </a:defRPr>
            </a:lvl2pPr>
            <a:lvl3pPr marL="1143000" indent="-228600">
              <a:defRPr sz="2400">
                <a:solidFill>
                  <a:schemeClr val="tx1"/>
                </a:solidFill>
                <a:latin typeface="Calibri" pitchFamily="34" charset="0"/>
                <a:cs typeface="Arial" charset="0"/>
              </a:defRPr>
            </a:lvl3pPr>
            <a:lvl4pPr marL="1600200" indent="-228600">
              <a:defRPr sz="2400">
                <a:solidFill>
                  <a:schemeClr val="tx1"/>
                </a:solidFill>
                <a:latin typeface="Calibri" pitchFamily="34" charset="0"/>
                <a:cs typeface="Arial" charset="0"/>
              </a:defRPr>
            </a:lvl4pPr>
            <a:lvl5pPr marL="2057400" indent="-228600">
              <a:defRPr sz="2400">
                <a:solidFill>
                  <a:schemeClr val="tx1"/>
                </a:solidFill>
                <a:latin typeface="Calibri" pitchFamily="34" charset="0"/>
                <a:cs typeface="Arial" charset="0"/>
              </a:defRPr>
            </a:lvl5pPr>
            <a:lvl6pPr marL="2514600" indent="-228600" eaLnBrk="0" fontAlgn="base" hangingPunct="0">
              <a:spcBef>
                <a:spcPct val="0"/>
              </a:spcBef>
              <a:spcAft>
                <a:spcPct val="0"/>
              </a:spcAft>
              <a:defRPr sz="2400">
                <a:solidFill>
                  <a:schemeClr val="tx1"/>
                </a:solidFill>
                <a:latin typeface="Calibri" pitchFamily="34" charset="0"/>
                <a:cs typeface="Arial" charset="0"/>
              </a:defRPr>
            </a:lvl6pPr>
            <a:lvl7pPr marL="2971800" indent="-228600" eaLnBrk="0" fontAlgn="base" hangingPunct="0">
              <a:spcBef>
                <a:spcPct val="0"/>
              </a:spcBef>
              <a:spcAft>
                <a:spcPct val="0"/>
              </a:spcAft>
              <a:defRPr sz="2400">
                <a:solidFill>
                  <a:schemeClr val="tx1"/>
                </a:solidFill>
                <a:latin typeface="Calibri" pitchFamily="34" charset="0"/>
                <a:cs typeface="Arial" charset="0"/>
              </a:defRPr>
            </a:lvl7pPr>
            <a:lvl8pPr marL="3429000" indent="-228600" eaLnBrk="0" fontAlgn="base" hangingPunct="0">
              <a:spcBef>
                <a:spcPct val="0"/>
              </a:spcBef>
              <a:spcAft>
                <a:spcPct val="0"/>
              </a:spcAft>
              <a:defRPr sz="2400">
                <a:solidFill>
                  <a:schemeClr val="tx1"/>
                </a:solidFill>
                <a:latin typeface="Calibri" pitchFamily="34" charset="0"/>
                <a:cs typeface="Arial" charset="0"/>
              </a:defRPr>
            </a:lvl8pPr>
            <a:lvl9pPr marL="3886200" indent="-228600" eaLnBrk="0" fontAlgn="base" hangingPunct="0">
              <a:spcBef>
                <a:spcPct val="0"/>
              </a:spcBef>
              <a:spcAft>
                <a:spcPct val="0"/>
              </a:spcAft>
              <a:defRPr sz="2400">
                <a:solidFill>
                  <a:schemeClr val="tx1"/>
                </a:solidFill>
                <a:latin typeface="Calibri" pitchFamily="34" charset="0"/>
                <a:cs typeface="Arial" charset="0"/>
              </a:defRPr>
            </a:lvl9pPr>
          </a:lstStyle>
          <a:p>
            <a:pPr eaLnBrk="1" hangingPunct="1"/>
            <a:fld id="{E4DF48D0-4F83-437C-BDD1-C6E5F5F353CD}" type="slidenum">
              <a:rPr lang="en-GB" altLang="en-US" sz="1100">
                <a:solidFill>
                  <a:schemeClr val="bg1"/>
                </a:solidFill>
                <a:latin typeface="Arial" charset="0"/>
              </a:rPr>
              <a:pPr eaLnBrk="1" hangingPunct="1"/>
              <a:t>‹#›</a:t>
            </a:fld>
            <a:endParaRPr lang="en-GB" altLang="en-US" sz="1100" dirty="0">
              <a:solidFill>
                <a:schemeClr val="bg1"/>
              </a:solidFill>
              <a:latin typeface="Arial" charset="0"/>
            </a:endParaRPr>
          </a:p>
        </p:txBody>
      </p:sp>
      <p:pic>
        <p:nvPicPr>
          <p:cNvPr id="14" name="Picture 6" descr="3GPP_TM_RD.jpg"/>
          <p:cNvPicPr>
            <a:picLocks noChangeAspect="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0088563" y="373075"/>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4555" r:id="rId1"/>
    <p:sldLayoutId id="2147484556" r:id="rId2"/>
    <p:sldLayoutId id="2147484557" r:id="rId3"/>
    <p:sldLayoutId id="2147484558" r:id="rId4"/>
    <p:sldLayoutId id="2147484559" r:id="rId5"/>
    <p:sldLayoutId id="2147484560" r:id="rId6"/>
    <p:sldLayoutId id="2147484561" r:id="rId7"/>
    <p:sldLayoutId id="2147484562" r:id="rId8"/>
    <p:sldLayoutId id="2147484563" r:id="rId9"/>
    <p:sldLayoutId id="2147484564" r:id="rId10"/>
    <p:sldLayoutId id="2147484565" r:id="rId11"/>
    <p:sldLayoutId id="2147484566" r:id="rId12"/>
    <p:sldLayoutId id="2147484567" r:id="rId13"/>
  </p:sldLayoutIdLst>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p:titleStyle>
    <p:bodyStyle>
      <a:lvl1pPr marL="342882" indent="-342882" algn="l" rtl="0" eaLnBrk="0" fontAlgn="base" hangingPunct="0">
        <a:spcBef>
          <a:spcPct val="20000"/>
        </a:spcBef>
        <a:spcAft>
          <a:spcPct val="0"/>
        </a:spcAft>
        <a:buBlip>
          <a:blip r:embed="rId18"/>
        </a:buBlip>
        <a:defRPr sz="2800">
          <a:solidFill>
            <a:schemeClr val="tx1"/>
          </a:solidFill>
          <a:latin typeface="+mn-lt"/>
          <a:ea typeface="+mn-ea"/>
          <a:cs typeface="+mn-cs"/>
        </a:defRPr>
      </a:lvl1pPr>
      <a:lvl2pPr marL="742913" indent="-285737" algn="l" rtl="0" eaLnBrk="0" fontAlgn="base" hangingPunct="0">
        <a:spcBef>
          <a:spcPct val="20000"/>
        </a:spcBef>
        <a:spcAft>
          <a:spcPct val="0"/>
        </a:spcAft>
        <a:buClr>
          <a:srgbClr val="C00000"/>
        </a:buClr>
        <a:buFont typeface="Arial" charset="0"/>
        <a:buChar char="•"/>
        <a:defRPr sz="2400">
          <a:solidFill>
            <a:schemeClr val="tx1"/>
          </a:solidFill>
          <a:latin typeface="+mn-lt"/>
        </a:defRPr>
      </a:lvl2pPr>
      <a:lvl3pPr marL="1142943" indent="-228589" algn="l" rtl="0" eaLnBrk="0" fontAlgn="base" hangingPunct="0">
        <a:spcBef>
          <a:spcPct val="20000"/>
        </a:spcBef>
        <a:spcAft>
          <a:spcPct val="0"/>
        </a:spcAft>
        <a:buFont typeface="Arial" charset="0"/>
        <a:buChar char="•"/>
        <a:defRPr sz="2000">
          <a:solidFill>
            <a:schemeClr val="tx1"/>
          </a:solidFill>
          <a:latin typeface="+mn-lt"/>
        </a:defRPr>
      </a:lvl3pPr>
      <a:lvl4pPr marL="1600121" indent="-228589" algn="l" rtl="0" eaLnBrk="0" fontAlgn="base" hangingPunct="0">
        <a:spcBef>
          <a:spcPct val="20000"/>
        </a:spcBef>
        <a:spcAft>
          <a:spcPct val="0"/>
        </a:spcAft>
        <a:buFont typeface="Arial" charset="0"/>
        <a:buChar char="–"/>
        <a:defRPr>
          <a:solidFill>
            <a:schemeClr val="tx1"/>
          </a:solidFill>
          <a:latin typeface="+mn-lt"/>
        </a:defRPr>
      </a:lvl4pPr>
      <a:lvl5pPr marL="2057298" indent="-228589" algn="l" rtl="0" eaLnBrk="0" fontAlgn="base" hangingPunct="0">
        <a:spcBef>
          <a:spcPct val="20000"/>
        </a:spcBef>
        <a:spcAft>
          <a:spcPct val="0"/>
        </a:spcAft>
        <a:buFont typeface="Arial" charset="0"/>
        <a:buChar char="»"/>
        <a:defRPr sz="1600">
          <a:solidFill>
            <a:schemeClr val="tx1"/>
          </a:solidFill>
          <a:latin typeface="+mn-lt"/>
        </a:defRPr>
      </a:lvl5pPr>
      <a:lvl6pPr marL="2514476" indent="-228589" algn="l" rtl="0" eaLnBrk="0" fontAlgn="base" hangingPunct="0">
        <a:spcBef>
          <a:spcPct val="20000"/>
        </a:spcBef>
        <a:spcAft>
          <a:spcPct val="0"/>
        </a:spcAft>
        <a:buFont typeface="Arial" pitchFamily="34" charset="0"/>
        <a:buChar char="»"/>
        <a:defRPr sz="1600">
          <a:solidFill>
            <a:schemeClr val="tx1"/>
          </a:solidFill>
          <a:latin typeface="+mn-lt"/>
        </a:defRPr>
      </a:lvl6pPr>
      <a:lvl7pPr marL="2971652" indent="-228589" algn="l" rtl="0" eaLnBrk="0" fontAlgn="base" hangingPunct="0">
        <a:spcBef>
          <a:spcPct val="20000"/>
        </a:spcBef>
        <a:spcAft>
          <a:spcPct val="0"/>
        </a:spcAft>
        <a:buFont typeface="Arial" pitchFamily="34" charset="0"/>
        <a:buChar char="»"/>
        <a:defRPr sz="1600">
          <a:solidFill>
            <a:schemeClr val="tx1"/>
          </a:solidFill>
          <a:latin typeface="+mn-lt"/>
        </a:defRPr>
      </a:lvl7pPr>
      <a:lvl8pPr marL="3428829" indent="-228589" algn="l" rtl="0" eaLnBrk="0" fontAlgn="base" hangingPunct="0">
        <a:spcBef>
          <a:spcPct val="20000"/>
        </a:spcBef>
        <a:spcAft>
          <a:spcPct val="0"/>
        </a:spcAft>
        <a:buFont typeface="Arial" pitchFamily="34" charset="0"/>
        <a:buChar char="»"/>
        <a:defRPr sz="1600">
          <a:solidFill>
            <a:schemeClr val="tx1"/>
          </a:solidFill>
          <a:latin typeface="+mn-lt"/>
        </a:defRPr>
      </a:lvl8pPr>
      <a:lvl9pPr marL="3886007" indent="-228589" algn="l" rtl="0" eaLnBrk="0" fontAlgn="base" hangingPunct="0">
        <a:spcBef>
          <a:spcPct val="20000"/>
        </a:spcBef>
        <a:spcAft>
          <a:spcPct val="0"/>
        </a:spcAft>
        <a:buFont typeface="Arial" pitchFamily="34" charset="0"/>
        <a:buChar char="»"/>
        <a:defRPr sz="1600">
          <a:solidFill>
            <a:schemeClr val="tx1"/>
          </a:solidFill>
          <a:latin typeface="+mn-lt"/>
        </a:defRPr>
      </a:lvl9pPr>
    </p:bodyStyle>
    <p:otherStyle>
      <a:defPPr>
        <a:defRPr lang="fi-FI"/>
      </a:defPPr>
      <a:lvl1pPr marL="0" algn="l" defTabSz="914354" rtl="0" eaLnBrk="1" latinLnBrk="0" hangingPunct="1">
        <a:defRPr sz="1801" kern="1200">
          <a:solidFill>
            <a:schemeClr val="tx1"/>
          </a:solidFill>
          <a:latin typeface="+mn-lt"/>
          <a:ea typeface="+mn-ea"/>
          <a:cs typeface="+mn-cs"/>
        </a:defRPr>
      </a:lvl1pPr>
      <a:lvl2pPr marL="457177" algn="l" defTabSz="914354" rtl="0" eaLnBrk="1" latinLnBrk="0" hangingPunct="1">
        <a:defRPr sz="1801" kern="1200">
          <a:solidFill>
            <a:schemeClr val="tx1"/>
          </a:solidFill>
          <a:latin typeface="+mn-lt"/>
          <a:ea typeface="+mn-ea"/>
          <a:cs typeface="+mn-cs"/>
        </a:defRPr>
      </a:lvl2pPr>
      <a:lvl3pPr marL="914354" algn="l" defTabSz="914354" rtl="0" eaLnBrk="1" latinLnBrk="0" hangingPunct="1">
        <a:defRPr sz="1801" kern="1200">
          <a:solidFill>
            <a:schemeClr val="tx1"/>
          </a:solidFill>
          <a:latin typeface="+mn-lt"/>
          <a:ea typeface="+mn-ea"/>
          <a:cs typeface="+mn-cs"/>
        </a:defRPr>
      </a:lvl3pPr>
      <a:lvl4pPr marL="1371531" algn="l" defTabSz="914354" rtl="0" eaLnBrk="1" latinLnBrk="0" hangingPunct="1">
        <a:defRPr sz="1801" kern="1200">
          <a:solidFill>
            <a:schemeClr val="tx1"/>
          </a:solidFill>
          <a:latin typeface="+mn-lt"/>
          <a:ea typeface="+mn-ea"/>
          <a:cs typeface="+mn-cs"/>
        </a:defRPr>
      </a:lvl4pPr>
      <a:lvl5pPr marL="1828709" algn="l" defTabSz="914354" rtl="0" eaLnBrk="1" latinLnBrk="0" hangingPunct="1">
        <a:defRPr sz="1801" kern="1200">
          <a:solidFill>
            <a:schemeClr val="tx1"/>
          </a:solidFill>
          <a:latin typeface="+mn-lt"/>
          <a:ea typeface="+mn-ea"/>
          <a:cs typeface="+mn-cs"/>
        </a:defRPr>
      </a:lvl5pPr>
      <a:lvl6pPr marL="2285886" algn="l" defTabSz="914354" rtl="0" eaLnBrk="1" latinLnBrk="0" hangingPunct="1">
        <a:defRPr sz="1801" kern="1200">
          <a:solidFill>
            <a:schemeClr val="tx1"/>
          </a:solidFill>
          <a:latin typeface="+mn-lt"/>
          <a:ea typeface="+mn-ea"/>
          <a:cs typeface="+mn-cs"/>
        </a:defRPr>
      </a:lvl6pPr>
      <a:lvl7pPr marL="2743063" algn="l" defTabSz="914354" rtl="0" eaLnBrk="1" latinLnBrk="0" hangingPunct="1">
        <a:defRPr sz="1801" kern="1200">
          <a:solidFill>
            <a:schemeClr val="tx1"/>
          </a:solidFill>
          <a:latin typeface="+mn-lt"/>
          <a:ea typeface="+mn-ea"/>
          <a:cs typeface="+mn-cs"/>
        </a:defRPr>
      </a:lvl7pPr>
      <a:lvl8pPr marL="3200240" algn="l" defTabSz="914354" rtl="0" eaLnBrk="1" latinLnBrk="0" hangingPunct="1">
        <a:defRPr sz="1801" kern="1200">
          <a:solidFill>
            <a:schemeClr val="tx1"/>
          </a:solidFill>
          <a:latin typeface="+mn-lt"/>
          <a:ea typeface="+mn-ea"/>
          <a:cs typeface="+mn-cs"/>
        </a:defRPr>
      </a:lvl8pPr>
      <a:lvl9pPr marL="3657417" algn="l" defTabSz="914354" rtl="0" eaLnBrk="1" latinLnBrk="0" hangingPunct="1">
        <a:defRPr sz="180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https://www.3gpp.org/ftp/tsg_ran/TSG_RAN/TSGR_103/Templates/Spec_Submit.zip" TargetMode="External"/><Relationship Id="rId4" Type="http://schemas.openxmlformats.org/officeDocument/2006/relationships/hyperlink" Target="https://www.3gpp.org/ftp/tsg_ran/TSG_RAN/TSGR_104/Templates/3GPP_TS-TR_Template.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tohru.3gpp.org/" TargetMode="External"/><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3gpp.org/ftp/TSG_RAN/WG4_Radio/TSGR4_109/Invitation/TSG_RAN4#109_GTW_TOHRU_guidance_v3.docx" TargetMode="External"/></Relationships>
</file>

<file path=ppt/slides/_rels/slide1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hyperlink" Target="https://www.3gpp.org/ftp/tsg_ran/WG4_Radio/TSGR4_112bis/Inbox/" TargetMode="External"/><Relationship Id="rId2" Type="http://schemas.openxmlformats.org/officeDocument/2006/relationships/hyperlink" Target="https://www.3gpp.org/ftp/Meetings_3GPP_SYNC/RAN4" TargetMode="External"/><Relationship Id="rId1" Type="http://schemas.openxmlformats.org/officeDocument/2006/relationships/slideLayout" Target="../slideLayouts/slideLayout2.xml"/><Relationship Id="rId4" Type="http://schemas.openxmlformats.org/officeDocument/2006/relationships/hyperlink" Target="https://www.3gpp.org/ftp/Meetings_3GPP_SYNC/RAN4/" TargetMode="External"/></Relationships>
</file>

<file path=ppt/slides/_rels/slide18.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hyperlink" Target="https://www.extendoffice.com/documents/outlook/4495-outlook-reply-subject-prefix.html"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www.3gpp.org/ftp/TSG_RAN/WG4_Radio/TSGR4_106bis-e/Invitation/TSG_RAN4#106-bis-e_NWM_guidance.docx"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hyperlink" Target="https://www.3gpp.org/ftp/tsg_ran/WG4_Radio/TSGR4_112bis/Templates" TargetMode="External"/><Relationship Id="rId2" Type="http://schemas.openxmlformats.org/officeDocument/2006/relationships/image" Target="../media/image1.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D30B7C3F-3D32-4F2D-8FDD-60718C51D42B}"/>
              </a:ext>
            </a:extLst>
          </p:cNvPr>
          <p:cNvSpPr>
            <a:spLocks noGrp="1"/>
          </p:cNvSpPr>
          <p:nvPr>
            <p:ph type="ctrTitle"/>
          </p:nvPr>
        </p:nvSpPr>
        <p:spPr/>
        <p:txBody>
          <a:bodyPr/>
          <a:lstStyle/>
          <a:p>
            <a:r>
              <a:rPr lang="en-US" b="1" dirty="0">
                <a:latin typeface="微软雅黑" panose="020B0503020204020204" pitchFamily="34" charset="-122"/>
                <a:ea typeface="微软雅黑" panose="020B0503020204020204" pitchFamily="34" charset="-122"/>
              </a:rPr>
              <a:t>RAN4#112bis meeting Arrangements and Guidelines</a:t>
            </a:r>
          </a:p>
        </p:txBody>
      </p:sp>
      <p:sp>
        <p:nvSpPr>
          <p:cNvPr id="5" name="Subtitle 4">
            <a:extLst>
              <a:ext uri="{FF2B5EF4-FFF2-40B4-BE49-F238E27FC236}">
                <a16:creationId xmlns:a16="http://schemas.microsoft.com/office/drawing/2014/main" id="{EBB0B9E5-9838-4AA8-B169-89A3469C2EB4}"/>
              </a:ext>
            </a:extLst>
          </p:cNvPr>
          <p:cNvSpPr>
            <a:spLocks noGrp="1"/>
          </p:cNvSpPr>
          <p:nvPr>
            <p:ph type="subTitle" idx="1"/>
          </p:nvPr>
        </p:nvSpPr>
        <p:spPr>
          <a:xfrm>
            <a:off x="1068224" y="4717686"/>
            <a:ext cx="9998580" cy="1036178"/>
          </a:xfrm>
        </p:spPr>
        <p:txBody>
          <a:bodyPr/>
          <a:lstStyle/>
          <a:p>
            <a:r>
              <a:rPr lang="en-US" dirty="0">
                <a:latin typeface="+mj-ea"/>
                <a:ea typeface="+mj-ea"/>
              </a:rPr>
              <a:t>RAN4 Chair: </a:t>
            </a:r>
            <a:r>
              <a:rPr lang="en-US" dirty="0"/>
              <a:t>Xizeng</a:t>
            </a:r>
            <a:r>
              <a:rPr lang="en-US" dirty="0">
                <a:latin typeface="+mj-ea"/>
                <a:ea typeface="+mj-ea"/>
              </a:rPr>
              <a:t> Dai</a:t>
            </a:r>
          </a:p>
          <a:p>
            <a:r>
              <a:rPr lang="en-US" dirty="0">
                <a:latin typeface="+mj-ea"/>
                <a:ea typeface="+mj-ea"/>
              </a:rPr>
              <a:t>Vice Chair: </a:t>
            </a:r>
            <a:r>
              <a:rPr lang="en-US" altLang="zh-CN" dirty="0"/>
              <a:t>Gene Fong, Shan Yang</a:t>
            </a:r>
          </a:p>
        </p:txBody>
      </p:sp>
      <p:sp>
        <p:nvSpPr>
          <p:cNvPr id="2" name="TextBox 1">
            <a:extLst>
              <a:ext uri="{FF2B5EF4-FFF2-40B4-BE49-F238E27FC236}">
                <a16:creationId xmlns:a16="http://schemas.microsoft.com/office/drawing/2014/main" id="{E4CE5DCD-72B3-468A-A585-E6721DD18679}"/>
              </a:ext>
            </a:extLst>
          </p:cNvPr>
          <p:cNvSpPr txBox="1"/>
          <p:nvPr/>
        </p:nvSpPr>
        <p:spPr>
          <a:xfrm>
            <a:off x="236841" y="274551"/>
            <a:ext cx="5830673" cy="738664"/>
          </a:xfrm>
          <a:prstGeom prst="rect">
            <a:avLst/>
          </a:prstGeom>
          <a:noFill/>
        </p:spPr>
        <p:txBody>
          <a:bodyPr wrap="square" rtlCol="0">
            <a:spAutoFit/>
          </a:bodyPr>
          <a:lstStyle/>
          <a:p>
            <a:r>
              <a:rPr lang="en-US" sz="1400" b="1" dirty="0">
                <a:latin typeface="微软雅黑" panose="020B0503020204020204" pitchFamily="34" charset="-122"/>
                <a:ea typeface="微软雅黑" panose="020B0503020204020204" pitchFamily="34" charset="-122"/>
              </a:rPr>
              <a:t>3GPP TSG-RAN WG4 Meeting #112bis	</a:t>
            </a:r>
            <a:endParaRPr lang="en-US" sz="1400" dirty="0">
              <a:latin typeface="微软雅黑" panose="020B0503020204020204" pitchFamily="34" charset="-122"/>
              <a:ea typeface="微软雅黑" panose="020B0503020204020204" pitchFamily="34" charset="-122"/>
            </a:endParaRPr>
          </a:p>
          <a:p>
            <a:r>
              <a:rPr lang="en-US" sz="1400" b="1" dirty="0">
                <a:latin typeface="微软雅黑" panose="020B0503020204020204" pitchFamily="34" charset="-122"/>
                <a:ea typeface="微软雅黑" panose="020B0503020204020204" pitchFamily="34" charset="-122"/>
              </a:rPr>
              <a:t>Hefei, Anhui, China, 14</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 18</a:t>
            </a:r>
            <a:r>
              <a:rPr lang="en-US" sz="1400" b="1" baseline="30000" dirty="0">
                <a:latin typeface="微软雅黑" panose="020B0503020204020204" pitchFamily="34" charset="-122"/>
                <a:ea typeface="微软雅黑" panose="020B0503020204020204" pitchFamily="34" charset="-122"/>
              </a:rPr>
              <a:t>th</a:t>
            </a:r>
            <a:r>
              <a:rPr lang="en-US" sz="1400" b="1" dirty="0">
                <a:latin typeface="微软雅黑" panose="020B0503020204020204" pitchFamily="34" charset="-122"/>
                <a:ea typeface="微软雅黑" panose="020B0503020204020204" pitchFamily="34" charset="-122"/>
              </a:rPr>
              <a:t> October, 2024</a:t>
            </a:r>
          </a:p>
          <a:p>
            <a:r>
              <a:rPr lang="en-US" sz="1400" b="1" dirty="0">
                <a:latin typeface="微软雅黑" panose="020B0503020204020204" pitchFamily="34" charset="-122"/>
                <a:ea typeface="微软雅黑" panose="020B0503020204020204" pitchFamily="34" charset="-122"/>
              </a:rPr>
              <a:t>Agenda Item: 2</a:t>
            </a:r>
            <a:endParaRPr lang="en-US" sz="1400" dirty="0">
              <a:latin typeface="微软雅黑" panose="020B0503020204020204" pitchFamily="34" charset="-122"/>
              <a:ea typeface="微软雅黑" panose="020B0503020204020204" pitchFamily="34" charset="-122"/>
            </a:endParaRPr>
          </a:p>
        </p:txBody>
      </p:sp>
      <p:sp>
        <p:nvSpPr>
          <p:cNvPr id="6" name="TextBox 1">
            <a:extLst>
              <a:ext uri="{FF2B5EF4-FFF2-40B4-BE49-F238E27FC236}">
                <a16:creationId xmlns:a16="http://schemas.microsoft.com/office/drawing/2014/main" id="{E4CE5DCD-72B3-468A-A585-E6721DD18679}"/>
              </a:ext>
            </a:extLst>
          </p:cNvPr>
          <p:cNvSpPr txBox="1"/>
          <p:nvPr/>
        </p:nvSpPr>
        <p:spPr>
          <a:xfrm>
            <a:off x="7742490" y="274551"/>
            <a:ext cx="2519149" cy="338554"/>
          </a:xfrm>
          <a:prstGeom prst="rect">
            <a:avLst/>
          </a:prstGeom>
          <a:noFill/>
        </p:spPr>
        <p:txBody>
          <a:bodyPr wrap="square" rtlCol="0">
            <a:spAutoFit/>
          </a:bodyPr>
          <a:lstStyle/>
          <a:p>
            <a:pPr algn="r"/>
            <a:r>
              <a:rPr lang="en-US" sz="1600" b="1" dirty="0">
                <a:latin typeface="+mj-ea"/>
                <a:ea typeface="+mj-ea"/>
              </a:rPr>
              <a:t>R4-24xxxxx	</a:t>
            </a:r>
            <a:endParaRPr lang="en-US" sz="1600" dirty="0">
              <a:latin typeface="+mj-ea"/>
              <a:ea typeface="+mj-ea"/>
            </a:endParaRPr>
          </a:p>
        </p:txBody>
      </p:sp>
    </p:spTree>
    <p:extLst>
      <p:ext uri="{BB962C8B-B14F-4D97-AF65-F5344CB8AC3E}">
        <p14:creationId xmlns:p14="http://schemas.microsoft.com/office/powerpoint/2010/main" val="77519700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marL="342882" lvl="1" indent="-342882">
              <a:spcBef>
                <a:spcPts val="0"/>
              </a:spcBef>
              <a:spcAft>
                <a:spcPts val="600"/>
              </a:spcAft>
              <a:buBlip>
                <a:blip r:embed="rId3"/>
              </a:buBlip>
            </a:pPr>
            <a:r>
              <a:rPr lang="en-US" altLang="zh-CN" sz="1400" dirty="0"/>
              <a:t>Capture the new TR/TS in the table for “New specifications” in the approved WID/SID </a:t>
            </a:r>
          </a:p>
          <a:p>
            <a:pPr lvl="1">
              <a:spcBef>
                <a:spcPts val="0"/>
              </a:spcBef>
              <a:spcAft>
                <a:spcPts val="600"/>
              </a:spcAft>
            </a:pPr>
            <a:r>
              <a:rPr lang="en-US" sz="1200" dirty="0">
                <a:cs typeface="+mn-cs"/>
              </a:rPr>
              <a:t>Keep the TS/TR number as 3Y.XXX, e.g., 38.xxx for NR.</a:t>
            </a:r>
          </a:p>
          <a:p>
            <a:pPr lvl="1">
              <a:spcBef>
                <a:spcPts val="0"/>
              </a:spcBef>
              <a:spcAft>
                <a:spcPts val="600"/>
              </a:spcAft>
            </a:pPr>
            <a:r>
              <a:rPr lang="en-US" sz="1200" dirty="0">
                <a:cs typeface="+mn-cs"/>
              </a:rPr>
              <a:t>Usually for SID, the title of TR is the same as the title of SID. </a:t>
            </a:r>
            <a:endParaRPr lang="en-US" sz="1400" dirty="0">
              <a:cs typeface="+mn-cs"/>
            </a:endParaRPr>
          </a:p>
          <a:p>
            <a:pPr marL="342882" lvl="1" indent="-342882">
              <a:spcBef>
                <a:spcPts val="0"/>
              </a:spcBef>
              <a:spcAft>
                <a:spcPts val="600"/>
              </a:spcAft>
              <a:buBlip>
                <a:blip r:embed="rId3"/>
              </a:buBlip>
            </a:pPr>
            <a:r>
              <a:rPr lang="en-US" sz="1400" dirty="0">
                <a:cs typeface="+mn-cs"/>
              </a:rPr>
              <a:t>Rapporteur and </a:t>
            </a:r>
            <a:r>
              <a:rPr lang="en-US" altLang="zh-CN" sz="1400" dirty="0">
                <a:cs typeface="+mn-cs"/>
              </a:rPr>
              <a:t>numbers for TR/TS</a:t>
            </a:r>
            <a:endParaRPr lang="en-US" sz="1400" dirty="0">
              <a:cs typeface="+mn-cs"/>
            </a:endParaRPr>
          </a:p>
          <a:p>
            <a:pPr lvl="1">
              <a:spcBef>
                <a:spcPts val="0"/>
              </a:spcBef>
              <a:spcAft>
                <a:spcPts val="600"/>
              </a:spcAft>
            </a:pPr>
            <a:r>
              <a:rPr lang="en-US" altLang="zh-CN" sz="1200" dirty="0"/>
              <a:t>Please contact with WG Chair to decide the rapporteur for TR/TS.</a:t>
            </a:r>
          </a:p>
          <a:p>
            <a:pPr lvl="1">
              <a:spcBef>
                <a:spcPts val="0"/>
              </a:spcBef>
              <a:spcAft>
                <a:spcPts val="600"/>
              </a:spcAft>
            </a:pPr>
            <a:r>
              <a:rPr lang="en-US" altLang="zh-CN" sz="1200" dirty="0">
                <a:cs typeface="+mn-cs"/>
              </a:rPr>
              <a:t>Please contact WG secretary for TR/TS number after WID/SID capturing new TS/TR is approved in RAN and before submission to RAN for approval.</a:t>
            </a:r>
            <a:endParaRPr lang="en-US" altLang="zh-CN" sz="1400" dirty="0">
              <a:cs typeface="+mn-cs"/>
            </a:endParaRPr>
          </a:p>
          <a:p>
            <a:pPr marL="342882" lvl="1" indent="-342882">
              <a:spcBef>
                <a:spcPts val="0"/>
              </a:spcBef>
              <a:spcAft>
                <a:spcPts val="600"/>
              </a:spcAft>
              <a:buBlip>
                <a:blip r:embed="rId3"/>
              </a:buBlip>
            </a:pPr>
            <a:r>
              <a:rPr lang="en-US" altLang="zh-CN" sz="1400" dirty="0">
                <a:cs typeface="+mn-cs"/>
              </a:rPr>
              <a:t>Update draft TR/TS in WG meetings</a:t>
            </a:r>
          </a:p>
          <a:p>
            <a:pPr lvl="1">
              <a:spcBef>
                <a:spcPts val="0"/>
              </a:spcBef>
              <a:spcAft>
                <a:spcPts val="600"/>
              </a:spcAft>
            </a:pPr>
            <a:r>
              <a:rPr lang="en-US" altLang="zh-CN" sz="1200" dirty="0"/>
              <a:t>Before formally approved in RAN plenary, the draft TR/TS is maintained by rapporteur in WG. TP is expected to be used to add or change technique contents for draft TR/TS.</a:t>
            </a:r>
          </a:p>
          <a:p>
            <a:pPr lvl="1">
              <a:spcBef>
                <a:spcPts val="0"/>
              </a:spcBef>
              <a:spcAft>
                <a:spcPts val="600"/>
              </a:spcAft>
            </a:pPr>
            <a:r>
              <a:rPr lang="en-US" altLang="zh-CN" sz="1200" dirty="0"/>
              <a:t>The rapporteur of draft TR/TS is expected to merge all the approved TPs and provide the updated draft TR/TS in the next meeting.</a:t>
            </a:r>
          </a:p>
          <a:p>
            <a:pPr lvl="1">
              <a:spcBef>
                <a:spcPts val="0"/>
              </a:spcBef>
              <a:spcAft>
                <a:spcPts val="600"/>
              </a:spcAft>
            </a:pPr>
            <a:r>
              <a:rPr lang="en-US" altLang="zh-CN" sz="1200" dirty="0"/>
              <a:t>The version number for the draft TR/TS should start with v.0.X.0, e.g., v.0.1.0, and X will increase meeting by meeting.</a:t>
            </a:r>
          </a:p>
          <a:p>
            <a:pPr marL="342882" lvl="1" indent="-342882">
              <a:spcBef>
                <a:spcPts val="0"/>
              </a:spcBef>
              <a:spcAft>
                <a:spcPts val="600"/>
              </a:spcAft>
              <a:buBlip>
                <a:blip r:embed="rId3"/>
              </a:buBlip>
            </a:pPr>
            <a:r>
              <a:rPr lang="en-US" altLang="zh-CN" sz="1400" dirty="0">
                <a:cs typeface="+mn-cs"/>
              </a:rPr>
              <a:t>Submission and formally approve TR/TS to RAN plenary</a:t>
            </a:r>
          </a:p>
          <a:p>
            <a:pPr lvl="1">
              <a:spcBef>
                <a:spcPts val="0"/>
              </a:spcBef>
              <a:spcAft>
                <a:spcPts val="600"/>
              </a:spcAft>
            </a:pPr>
            <a:r>
              <a:rPr lang="en-US" altLang="zh-CN" sz="1200" dirty="0"/>
              <a:t>According to the target date, the draft TR/TS is expected to be submitted to RAN plenary for information and/or approval.</a:t>
            </a:r>
          </a:p>
          <a:p>
            <a:pPr lvl="1">
              <a:spcBef>
                <a:spcPts val="0"/>
              </a:spcBef>
              <a:spcAft>
                <a:spcPts val="600"/>
              </a:spcAft>
            </a:pPr>
            <a:r>
              <a:rPr lang="en-US" altLang="zh-CN" sz="1200" dirty="0"/>
              <a:t>Only the rapporteur of TR/TS is able to reserve </a:t>
            </a:r>
            <a:r>
              <a:rPr lang="en-US" altLang="zh-CN" sz="1200" dirty="0" err="1"/>
              <a:t>tdoc</a:t>
            </a:r>
            <a:r>
              <a:rPr lang="en-US" altLang="zh-CN" sz="1200" dirty="0"/>
              <a:t> number and upload </a:t>
            </a:r>
            <a:r>
              <a:rPr lang="en-US" altLang="zh-CN" sz="1200" dirty="0" err="1"/>
              <a:t>tdoc</a:t>
            </a:r>
            <a:r>
              <a:rPr lang="en-US" altLang="zh-CN" sz="1200" dirty="0"/>
              <a:t> for RAN plenary.</a:t>
            </a:r>
          </a:p>
          <a:p>
            <a:pPr lvl="1">
              <a:spcBef>
                <a:spcPts val="0"/>
              </a:spcBef>
              <a:spcAft>
                <a:spcPts val="600"/>
              </a:spcAft>
            </a:pPr>
            <a:r>
              <a:rPr lang="en-US" altLang="zh-CN" sz="1200" dirty="0"/>
              <a:t>Before submitting TR/TS to RAN plenary, </a:t>
            </a:r>
            <a:r>
              <a:rPr lang="en-US" altLang="zh-CN" sz="1200" b="1" dirty="0"/>
              <a:t>please provide the drafts to RAN MCC to perform 3GU upload checker.</a:t>
            </a:r>
          </a:p>
          <a:p>
            <a:pPr lvl="1">
              <a:spcBef>
                <a:spcPts val="0"/>
              </a:spcBef>
              <a:spcAft>
                <a:spcPts val="600"/>
              </a:spcAft>
            </a:pPr>
            <a:r>
              <a:rPr lang="en-US" altLang="zh-CN" sz="1200" dirty="0"/>
              <a:t>When submitting TR/TS, </a:t>
            </a:r>
            <a:r>
              <a:rPr lang="en-US" altLang="zh-CN" sz="1200" b="1" dirty="0"/>
              <a:t>please use the template provided by RAN secretary. The template includes both presentation cover and specifications. Please put presentation cover and specifications in one zip file with proper </a:t>
            </a:r>
            <a:r>
              <a:rPr lang="en-US" altLang="zh-CN" sz="1200" b="1" dirty="0" err="1"/>
              <a:t>tdoc</a:t>
            </a:r>
            <a:r>
              <a:rPr lang="en-US" altLang="zh-CN" sz="1200" b="1" dirty="0"/>
              <a:t> number.</a:t>
            </a:r>
          </a:p>
          <a:p>
            <a:pPr lvl="2">
              <a:spcBef>
                <a:spcPts val="0"/>
              </a:spcBef>
              <a:spcAft>
                <a:spcPts val="600"/>
              </a:spcAft>
            </a:pPr>
            <a:r>
              <a:rPr lang="en-US" altLang="zh-CN" sz="1200" dirty="0"/>
              <a:t>Please find example in </a:t>
            </a:r>
            <a:r>
              <a:rPr lang="en-US" altLang="zh-CN" sz="1200" dirty="0">
                <a:hlinkClick r:id="rId4"/>
              </a:rPr>
              <a:t>https://www.3gpp.org/ftp/tsg_ran/TSG_RAN/TSGR_104/Templates/3GPP_TS-TR_Template.zip</a:t>
            </a:r>
            <a:r>
              <a:rPr lang="en-US" altLang="zh-CN" sz="1200" dirty="0"/>
              <a:t> and </a:t>
            </a:r>
            <a:r>
              <a:rPr lang="en-US" altLang="zh-CN" sz="1200" dirty="0">
                <a:hlinkClick r:id="rId5"/>
              </a:rPr>
              <a:t>https://www.3gpp.org/ftp/tsg_ran/TSG_RAN/TSGR_103/Templates/Spec_Submit.zip</a:t>
            </a:r>
            <a:r>
              <a:rPr lang="en-US" altLang="zh-CN" sz="1200" dirty="0"/>
              <a:t> (presentation cover).</a:t>
            </a:r>
          </a:p>
          <a:p>
            <a:pPr lvl="1">
              <a:spcBef>
                <a:spcPts val="0"/>
              </a:spcBef>
              <a:spcAft>
                <a:spcPts val="600"/>
              </a:spcAft>
            </a:pPr>
            <a:r>
              <a:rPr lang="en-US" altLang="zh-CN" sz="1200" dirty="0"/>
              <a:t>Please use version number v1.0.0 for the firs time submission to RAN plenary (for information or for one-step approval), and use version number v.2.0.0 for the second time (e.g., for formal approval after submission for information in the previous RAN).</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20146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altLang="zh-CN" sz="1400" dirty="0">
                <a:cs typeface="+mn-cs"/>
              </a:rPr>
              <a:t>CR for formally approved TR/TS</a:t>
            </a:r>
          </a:p>
          <a:p>
            <a:pPr lvl="1">
              <a:spcBef>
                <a:spcPts val="0"/>
              </a:spcBef>
              <a:spcAft>
                <a:spcPts val="600"/>
              </a:spcAft>
            </a:pPr>
            <a:r>
              <a:rPr lang="en-US" altLang="zh-CN" sz="1200" dirty="0"/>
              <a:t>After formally approved, TR/TS is under control of MCC. Please use CR for any kinds of change for TR/TS.</a:t>
            </a:r>
          </a:p>
          <a:p>
            <a:pPr marL="342882" lvl="1" indent="-342882">
              <a:spcBef>
                <a:spcPts val="0"/>
              </a:spcBef>
              <a:spcAft>
                <a:spcPts val="600"/>
              </a:spcAft>
              <a:buBlip>
                <a:blip r:embed="rId2"/>
              </a:buBlip>
            </a:pPr>
            <a:r>
              <a:rPr lang="en-US" altLang="zh-CN" sz="1400" dirty="0">
                <a:cs typeface="+mn-cs"/>
              </a:rPr>
              <a:t>Update of copyright date in draft TR/TS</a:t>
            </a:r>
          </a:p>
          <a:p>
            <a:pPr lvl="1">
              <a:spcBef>
                <a:spcPts val="0"/>
              </a:spcBef>
              <a:spcAft>
                <a:spcPts val="600"/>
              </a:spcAft>
            </a:pPr>
            <a:r>
              <a:rPr lang="en-US" altLang="zh-CN" sz="1200" dirty="0"/>
              <a:t>Please update the date of draft TR/TS. The example is given below.</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b="1" dirty="0">
                <a:latin typeface="微软雅黑" panose="020B0503020204020204" pitchFamily="34" charset="-122"/>
                <a:ea typeface="微软雅黑" panose="020B0503020204020204" pitchFamily="34" charset="-122"/>
              </a:rPr>
              <a:t>Correctly preparation for TR and TS </a:t>
            </a:r>
            <a:r>
              <a:rPr lang="en-US" altLang="zh-CN" b="1" dirty="0">
                <a:latin typeface="微软雅黑" panose="020B0503020204020204" pitchFamily="34" charset="-122"/>
                <a:ea typeface="微软雅黑" panose="020B0503020204020204" pitchFamily="34" charset="-122"/>
              </a:rPr>
              <a:t>(cont.)</a:t>
            </a:r>
            <a:endParaRPr lang="ru-RU" b="1" dirty="0">
              <a:latin typeface="微软雅黑" panose="020B0503020204020204" pitchFamily="34" charset="-122"/>
              <a:ea typeface="微软雅黑" panose="020B0503020204020204" pitchFamily="34" charset="-122"/>
            </a:endParaRPr>
          </a:p>
        </p:txBody>
      </p:sp>
      <p:pic>
        <p:nvPicPr>
          <p:cNvPr id="1026" name="Picture 4" descr="image00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29556" y="2513072"/>
            <a:ext cx="7553325" cy="1219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4" name="直接连接符 3"/>
          <p:cNvCxnSpPr/>
          <p:nvPr/>
        </p:nvCxnSpPr>
        <p:spPr bwMode="auto">
          <a:xfrm flipV="1">
            <a:off x="2835479" y="3548543"/>
            <a:ext cx="494950" cy="1"/>
          </a:xfrm>
          <a:prstGeom prst="line">
            <a:avLst/>
          </a:prstGeom>
          <a:noFill/>
          <a:ln w="28575" cap="flat" cmpd="sng" algn="ctr">
            <a:solidFill>
              <a:srgbClr val="FF0000"/>
            </a:solidFill>
            <a:prstDash val="solid"/>
            <a:round/>
            <a:headEnd type="none" w="med" len="med"/>
            <a:tailEnd type="none" w="med" len="med"/>
          </a:ln>
          <a:effectLst/>
        </p:spPr>
      </p:cxnSp>
      <p:sp>
        <p:nvSpPr>
          <p:cNvPr id="2" name="文本框 1"/>
          <p:cNvSpPr txBox="1"/>
          <p:nvPr/>
        </p:nvSpPr>
        <p:spPr>
          <a:xfrm>
            <a:off x="2954332" y="3376796"/>
            <a:ext cx="250732" cy="116901"/>
          </a:xfrm>
          <a:prstGeom prst="rect">
            <a:avLst/>
          </a:prstGeom>
          <a:solidFill>
            <a:schemeClr val="bg1"/>
          </a:solidFill>
        </p:spPr>
        <p:txBody>
          <a:bodyPr wrap="none" lIns="0" tIns="0" rIns="0" bIns="0" rtlCol="0">
            <a:noAutofit/>
          </a:bodyPr>
          <a:lstStyle/>
          <a:p>
            <a:r>
              <a:rPr lang="en-US" altLang="zh-CN" sz="1000" dirty="0">
                <a:latin typeface="Times New Roman" panose="02020603050405020304" pitchFamily="18" charset="0"/>
                <a:cs typeface="Times New Roman" panose="02020603050405020304" pitchFamily="18" charset="0"/>
              </a:rPr>
              <a:t>2024</a:t>
            </a:r>
            <a:endParaRPr lang="zh-CN" altLang="en-US" sz="1000"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88174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7159490" cy="5095171"/>
          </a:xfrm>
        </p:spPr>
        <p:txBody>
          <a:bodyPr/>
          <a:lstStyle/>
          <a:p>
            <a:pPr marL="342882" lvl="1" indent="-342882">
              <a:spcBef>
                <a:spcPts val="0"/>
              </a:spcBef>
              <a:spcAft>
                <a:spcPts val="600"/>
              </a:spcAft>
              <a:buBlip>
                <a:blip r:embed="rId2"/>
              </a:buBlip>
            </a:pPr>
            <a:r>
              <a:rPr lang="en-US" altLang="zh-CN" sz="1400" dirty="0">
                <a:cs typeface="+mn-cs"/>
              </a:rPr>
              <a:t>TOHRU (Trace Online Hand Raising Utility) will be used</a:t>
            </a:r>
          </a:p>
          <a:p>
            <a:pPr lvl="1">
              <a:spcBef>
                <a:spcPts val="0"/>
              </a:spcBef>
              <a:spcAft>
                <a:spcPts val="600"/>
              </a:spcAft>
            </a:pPr>
            <a:r>
              <a:rPr lang="en-US" altLang="zh-CN" sz="1200" dirty="0"/>
              <a:t>3GPP TOHRU will be used in this meeting for three online sessions.</a:t>
            </a:r>
          </a:p>
          <a:p>
            <a:pPr lvl="1">
              <a:spcBef>
                <a:spcPts val="0"/>
              </a:spcBef>
              <a:spcAft>
                <a:spcPts val="600"/>
              </a:spcAft>
            </a:pPr>
            <a:r>
              <a:rPr lang="en-US" altLang="zh-CN" sz="1200" dirty="0"/>
              <a:t>Hyperlink: </a:t>
            </a:r>
            <a:r>
              <a:rPr lang="zh-CN" altLang="zh-CN" sz="1200" dirty="0"/>
              <a:t> </a:t>
            </a:r>
            <a:r>
              <a:rPr lang="en-GB" altLang="zh-CN" sz="1200" u="sng" dirty="0">
                <a:hlinkClick r:id="rId3"/>
              </a:rPr>
              <a:t>https://tohru.3gpp.org/</a:t>
            </a:r>
            <a:endParaRPr lang="en-GB" altLang="zh-CN" sz="1200" u="sng" dirty="0"/>
          </a:p>
          <a:p>
            <a:pPr lvl="1">
              <a:spcBef>
                <a:spcPts val="0"/>
              </a:spcBef>
              <a:spcAft>
                <a:spcPts val="600"/>
              </a:spcAft>
            </a:pPr>
            <a:r>
              <a:rPr lang="en-GB" altLang="zh-CN" sz="1200" dirty="0"/>
              <a:t>Together with the invitation for the </a:t>
            </a:r>
            <a:r>
              <a:rPr lang="en-GB" altLang="zh-CN" sz="1200" dirty="0" err="1"/>
              <a:t>GotoWebinar</a:t>
            </a:r>
            <a:r>
              <a:rPr lang="en-GB" altLang="zh-CN" sz="1200" dirty="0"/>
              <a:t> MCC provides you with a "Meeting name" individually after your </a:t>
            </a:r>
            <a:r>
              <a:rPr lang="en-GB" altLang="zh-CN" sz="1200" dirty="0" err="1"/>
              <a:t>registeration</a:t>
            </a:r>
            <a:r>
              <a:rPr lang="en-GB" altLang="zh-CN" sz="1200" dirty="0"/>
              <a:t>. </a:t>
            </a:r>
          </a:p>
          <a:p>
            <a:pPr lvl="1">
              <a:spcBef>
                <a:spcPts val="0"/>
              </a:spcBef>
              <a:spcAft>
                <a:spcPts val="600"/>
              </a:spcAft>
            </a:pPr>
            <a:r>
              <a:rPr lang="en-GB" altLang="zh-CN" sz="1200" dirty="0"/>
              <a:t>Meeting name (TOHRU Meeting IDs):</a:t>
            </a:r>
          </a:p>
          <a:p>
            <a:pPr lvl="2">
              <a:spcBef>
                <a:spcPts val="0"/>
              </a:spcBef>
              <a:spcAft>
                <a:spcPts val="600"/>
              </a:spcAft>
            </a:pPr>
            <a:r>
              <a:rPr lang="en-US" altLang="zh-CN" sz="1200" dirty="0"/>
              <a:t>Main session: RAN4_Main</a:t>
            </a:r>
          </a:p>
          <a:p>
            <a:pPr lvl="2">
              <a:spcBef>
                <a:spcPts val="0"/>
              </a:spcBef>
              <a:spcAft>
                <a:spcPts val="600"/>
              </a:spcAft>
            </a:pPr>
            <a:r>
              <a:rPr lang="en-US" altLang="zh-CN" sz="1200" dirty="0"/>
              <a:t>RRM session: RAN4_RRM</a:t>
            </a:r>
          </a:p>
          <a:p>
            <a:pPr lvl="2">
              <a:spcBef>
                <a:spcPts val="0"/>
              </a:spcBef>
              <a:spcAft>
                <a:spcPts val="600"/>
              </a:spcAft>
            </a:pPr>
            <a:r>
              <a:rPr lang="en-US" altLang="zh-CN" sz="1200" dirty="0" err="1"/>
              <a:t>BSRF_Demod_testing</a:t>
            </a:r>
            <a:r>
              <a:rPr lang="en-US" altLang="zh-CN" sz="1200" dirty="0"/>
              <a:t> session: RAN4_BSRF</a:t>
            </a:r>
          </a:p>
          <a:p>
            <a:pPr lvl="2">
              <a:spcBef>
                <a:spcPts val="0"/>
              </a:spcBef>
              <a:spcAft>
                <a:spcPts val="600"/>
              </a:spcAft>
            </a:pPr>
            <a:r>
              <a:rPr lang="en-US" altLang="zh-CN" sz="1200" dirty="0"/>
              <a:t>NOTE: Ad hoc session: MS teams will be provided.</a:t>
            </a:r>
          </a:p>
          <a:p>
            <a:pPr lvl="1">
              <a:spcBef>
                <a:spcPts val="0"/>
              </a:spcBef>
              <a:spcAft>
                <a:spcPts val="600"/>
              </a:spcAft>
            </a:pPr>
            <a:r>
              <a:rPr lang="en-US" altLang="zh-CN" sz="1200" dirty="0"/>
              <a:t>Enter your name </a:t>
            </a:r>
          </a:p>
          <a:p>
            <a:pPr lvl="2">
              <a:spcBef>
                <a:spcPts val="0"/>
              </a:spcBef>
              <a:spcAft>
                <a:spcPts val="600"/>
              </a:spcAft>
            </a:pPr>
            <a:r>
              <a:rPr lang="en-GB" altLang="zh-CN" sz="1200" b="1" dirty="0"/>
              <a:t>&lt;represented company&gt;, &lt;first name&gt; &lt;family name&gt;</a:t>
            </a:r>
            <a:br>
              <a:rPr lang="en-GB" altLang="zh-CN" sz="1200" dirty="0"/>
            </a:br>
            <a:r>
              <a:rPr lang="en-GB" altLang="zh-CN" sz="1200" dirty="0"/>
              <a:t>e.g.: XY Telecom - Peter </a:t>
            </a:r>
            <a:r>
              <a:rPr lang="en-GB" altLang="zh-CN" sz="1200" dirty="0" err="1"/>
              <a:t>Mustermann</a:t>
            </a:r>
            <a:endParaRPr lang="en-GB" altLang="zh-CN" sz="1200" dirty="0"/>
          </a:p>
          <a:p>
            <a:pPr lvl="1">
              <a:spcBef>
                <a:spcPts val="0"/>
              </a:spcBef>
              <a:spcAft>
                <a:spcPts val="600"/>
              </a:spcAft>
            </a:pPr>
            <a:r>
              <a:rPr lang="en-US" altLang="zh-CN" sz="1200" dirty="0"/>
              <a:t>Need to manually push  </a:t>
            </a:r>
            <a:r>
              <a:rPr lang="en-GB" altLang="zh-CN" sz="1200" dirty="0"/>
              <a:t>"</a:t>
            </a:r>
            <a:r>
              <a:rPr lang="en-US" altLang="zh-CN" sz="1200" dirty="0"/>
              <a:t>Refresh Queue</a:t>
            </a:r>
            <a:r>
              <a:rPr lang="en-GB" altLang="zh-CN" sz="1200" dirty="0"/>
              <a:t>" </a:t>
            </a:r>
            <a:r>
              <a:rPr lang="en-US" altLang="zh-CN" sz="1200" dirty="0"/>
              <a:t>or use </a:t>
            </a:r>
            <a:r>
              <a:rPr lang="en-GB" altLang="zh-CN" sz="1200" dirty="0"/>
              <a:t>"</a:t>
            </a:r>
            <a:r>
              <a:rPr lang="en-US" altLang="zh-CN" sz="1200" dirty="0"/>
              <a:t>Automatically refresh queue every 3 seconds</a:t>
            </a:r>
            <a:r>
              <a:rPr lang="en-GB" altLang="zh-CN" sz="1200" dirty="0"/>
              <a:t>"</a:t>
            </a:r>
            <a:r>
              <a:rPr lang="en-US" altLang="zh-CN" sz="1200" dirty="0"/>
              <a:t>, since this is different from the original TOHRU tool.</a:t>
            </a:r>
          </a:p>
          <a:p>
            <a:pPr lvl="1">
              <a:spcBef>
                <a:spcPts val="0"/>
              </a:spcBef>
              <a:spcAft>
                <a:spcPts val="600"/>
              </a:spcAft>
            </a:pPr>
            <a:r>
              <a:rPr lang="en-US" altLang="zh-CN" sz="1200" dirty="0"/>
              <a:t>The other buttons are similar as the previous external TOHRU tool.</a:t>
            </a:r>
          </a:p>
          <a:p>
            <a:pPr marL="342882" lvl="1" indent="-342882">
              <a:spcBef>
                <a:spcPts val="0"/>
              </a:spcBef>
              <a:spcAft>
                <a:spcPts val="600"/>
              </a:spcAft>
              <a:buBlip>
                <a:blip r:embed="rId2"/>
              </a:buBlip>
            </a:pPr>
            <a:r>
              <a:rPr lang="en-US" altLang="zh-CN" sz="1400" dirty="0">
                <a:cs typeface="+mn-cs"/>
              </a:rPr>
              <a:t>Please find references at </a:t>
            </a:r>
          </a:p>
          <a:p>
            <a:pPr lvl="1">
              <a:spcBef>
                <a:spcPts val="0"/>
              </a:spcBef>
              <a:spcAft>
                <a:spcPts val="600"/>
              </a:spcAft>
            </a:pPr>
            <a:r>
              <a:rPr lang="en-US" altLang="zh-CN" sz="1200" dirty="0">
                <a:hlinkClick r:id="rId4"/>
              </a:rPr>
              <a:t>https://www.3gpp.org/ftp/TSG_RAN/WG4_Radio/TSGR4_109/Invitation/TSG_RAN4%23109_GTW_TOHRU_guidance_v3.docx</a:t>
            </a: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Guidance of TOHRU for GTW </a:t>
            </a:r>
            <a:br>
              <a:rPr lang="en-US" altLang="zh-CN" b="1" dirty="0">
                <a:latin typeface="微软雅黑" panose="020B0503020204020204" pitchFamily="34" charset="-122"/>
                <a:ea typeface="微软雅黑" panose="020B0503020204020204" pitchFamily="34" charset="-122"/>
              </a:rPr>
            </a:br>
            <a:r>
              <a:rPr lang="en-US" altLang="zh-CN" b="1" dirty="0">
                <a:latin typeface="微软雅黑" panose="020B0503020204020204" pitchFamily="34" charset="-122"/>
                <a:ea typeface="微软雅黑" panose="020B0503020204020204" pitchFamily="34" charset="-122"/>
              </a:rPr>
              <a:t>(TOHRU not available in RAN4#112bis)</a:t>
            </a:r>
            <a:endParaRPr lang="ru-RU" b="1" dirty="0">
              <a:latin typeface="微软雅黑" panose="020B0503020204020204" pitchFamily="34" charset="-122"/>
              <a:ea typeface="微软雅黑" panose="020B0503020204020204" pitchFamily="34" charset="-122"/>
            </a:endParaRPr>
          </a:p>
        </p:txBody>
      </p:sp>
      <p:sp>
        <p:nvSpPr>
          <p:cNvPr id="8" name="矩形 7"/>
          <p:cNvSpPr/>
          <p:nvPr/>
        </p:nvSpPr>
        <p:spPr bwMode="auto">
          <a:xfrm>
            <a:off x="8054959" y="5446336"/>
            <a:ext cx="1005150" cy="112361"/>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2"/>
              </a:buBlip>
              <a:tabLst/>
            </a:pPr>
            <a:endParaRPr kumimoji="0" lang="zh-CN" altLang="en-US" sz="2400" b="0" i="0" u="none" strike="noStrike" cap="none" normalizeH="0" baseline="0">
              <a:ln>
                <a:noFill/>
              </a:ln>
              <a:solidFill>
                <a:schemeClr val="tx1"/>
              </a:solidFill>
              <a:effectLst/>
              <a:latin typeface="Calibri" pitchFamily="34" charset="0"/>
            </a:endParaRPr>
          </a:p>
        </p:txBody>
      </p:sp>
      <p:pic>
        <p:nvPicPr>
          <p:cNvPr id="10" name="图片 9"/>
          <p:cNvPicPr>
            <a:picLocks noChangeAspect="1"/>
          </p:cNvPicPr>
          <p:nvPr/>
        </p:nvPicPr>
        <p:blipFill>
          <a:blip r:embed="rId5"/>
          <a:stretch>
            <a:fillRect/>
          </a:stretch>
        </p:blipFill>
        <p:spPr>
          <a:xfrm>
            <a:off x="7609668" y="3201604"/>
            <a:ext cx="3216190" cy="3549576"/>
          </a:xfrm>
          <a:prstGeom prst="rect">
            <a:avLst/>
          </a:prstGeom>
        </p:spPr>
      </p:pic>
      <p:pic>
        <p:nvPicPr>
          <p:cNvPr id="11" name="图片 10"/>
          <p:cNvPicPr>
            <a:picLocks noChangeAspect="1"/>
          </p:cNvPicPr>
          <p:nvPr/>
        </p:nvPicPr>
        <p:blipFill>
          <a:blip r:embed="rId6"/>
          <a:stretch>
            <a:fillRect/>
          </a:stretch>
        </p:blipFill>
        <p:spPr>
          <a:xfrm>
            <a:off x="7609668" y="1232682"/>
            <a:ext cx="2469711" cy="1937227"/>
          </a:xfrm>
          <a:prstGeom prst="rect">
            <a:avLst/>
          </a:prstGeom>
        </p:spPr>
      </p:pic>
    </p:spTree>
    <p:extLst>
      <p:ext uri="{BB962C8B-B14F-4D97-AF65-F5344CB8AC3E}">
        <p14:creationId xmlns:p14="http://schemas.microsoft.com/office/powerpoint/2010/main" val="38719720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790348" cy="5095171"/>
          </a:xfrm>
        </p:spPr>
        <p:txBody>
          <a:bodyPr/>
          <a:lstStyle/>
          <a:p>
            <a:pPr marL="342882" lvl="1" indent="-342882">
              <a:spcBef>
                <a:spcPts val="0"/>
              </a:spcBef>
              <a:spcAft>
                <a:spcPts val="600"/>
              </a:spcAft>
              <a:buBlip>
                <a:blip r:embed="rId2"/>
              </a:buBlip>
            </a:pPr>
            <a:r>
              <a:rPr lang="en-US" altLang="zh-CN" sz="1400" dirty="0"/>
              <a:t>The registration deadline for f2f participants and remote access is </a:t>
            </a:r>
            <a:r>
              <a:rPr lang="en-US" altLang="zh-CN" sz="1400" dirty="0">
                <a:solidFill>
                  <a:srgbClr val="FF0000"/>
                </a:solidFill>
              </a:rPr>
              <a:t>October 7</a:t>
            </a:r>
            <a:r>
              <a:rPr lang="en-US" altLang="zh-CN" sz="1400" baseline="30000" dirty="0">
                <a:solidFill>
                  <a:srgbClr val="FF0000"/>
                </a:solidFill>
              </a:rPr>
              <a:t>th</a:t>
            </a:r>
            <a:r>
              <a:rPr lang="en-US" altLang="zh-CN" sz="1400" dirty="0">
                <a:solidFill>
                  <a:srgbClr val="FF0000"/>
                </a:solidFill>
              </a:rPr>
              <a:t>, 2024 (Monday), 09:00 (GMT+08:00) Beijing</a:t>
            </a:r>
          </a:p>
          <a:p>
            <a:pPr marL="342882" lvl="1" indent="-342882">
              <a:spcBef>
                <a:spcPts val="0"/>
              </a:spcBef>
              <a:spcAft>
                <a:spcPts val="600"/>
              </a:spcAft>
              <a:buBlip>
                <a:blip r:embed="rId2"/>
              </a:buBlip>
            </a:pPr>
            <a:r>
              <a:rPr lang="en-US" altLang="zh-CN" sz="1400" dirty="0"/>
              <a:t>Changes to the working procedures and please refer to updated 3GPP working procedure (especially F.2) for more details</a:t>
            </a:r>
          </a:p>
          <a:p>
            <a:pPr lvl="1">
              <a:spcBef>
                <a:spcPts val="0"/>
              </a:spcBef>
              <a:spcAft>
                <a:spcPts val="600"/>
              </a:spcAft>
            </a:pPr>
            <a:r>
              <a:rPr lang="en-GB" altLang="zh-CN" sz="1200" dirty="0"/>
              <a:t>Attendance at ordinary e-meetings now counts towards accrual and maintenance of voting rights.</a:t>
            </a:r>
          </a:p>
          <a:p>
            <a:pPr lvl="1">
              <a:spcBef>
                <a:spcPts val="0"/>
              </a:spcBef>
              <a:spcAft>
                <a:spcPts val="600"/>
              </a:spcAft>
            </a:pPr>
            <a:r>
              <a:rPr lang="en-GB" altLang="zh-CN" sz="1200" dirty="0"/>
              <a:t>The new rules apply for future meetings starting from meetings after TSG#95-e. Past e-meetings do not count towards voting rights.</a:t>
            </a:r>
          </a:p>
          <a:p>
            <a:pPr lvl="1">
              <a:spcBef>
                <a:spcPts val="0"/>
              </a:spcBef>
              <a:spcAft>
                <a:spcPts val="600"/>
              </a:spcAft>
            </a:pPr>
            <a:r>
              <a:rPr lang="en-GB" altLang="zh-CN" sz="1200" dirty="0"/>
              <a:t>A delegate is deemed to have attended a given meeting if they confirm their participation by check in. If a delegate does not check in during the meeting, it shall be assumed that the individual did not attend.</a:t>
            </a:r>
          </a:p>
          <a:p>
            <a:pPr lvl="1">
              <a:spcBef>
                <a:spcPts val="0"/>
              </a:spcBef>
              <a:spcAft>
                <a:spcPts val="600"/>
              </a:spcAft>
            </a:pPr>
            <a:r>
              <a:rPr lang="en-GB" altLang="zh-CN" sz="1200" dirty="0"/>
              <a:t>Please note that the delegates need to check in themselves between the start and the end of the meeting.</a:t>
            </a:r>
          </a:p>
          <a:p>
            <a:pPr marL="342882" lvl="1" indent="-342882">
              <a:spcBef>
                <a:spcPts val="0"/>
              </a:spcBef>
              <a:spcAft>
                <a:spcPts val="600"/>
              </a:spcAft>
              <a:buBlip>
                <a:blip r:embed="rId2"/>
              </a:buBlip>
            </a:pPr>
            <a:r>
              <a:rPr lang="en-GB" altLang="zh-CN" sz="1400" dirty="0"/>
              <a:t>For face-to-face (ordinary) meeting, please check in via 10.10.10.10 during the meeting</a:t>
            </a:r>
          </a:p>
          <a:p>
            <a:pPr lvl="1">
              <a:spcBef>
                <a:spcPts val="0"/>
              </a:spcBef>
              <a:spcAft>
                <a:spcPts val="600"/>
              </a:spcAft>
            </a:pPr>
            <a:r>
              <a:rPr lang="en-GB" altLang="zh-CN" sz="1200" dirty="0"/>
              <a:t>Remote participants will not be able to check in for RAN4 meeting when it is a face-to-face (ordinary) meeting.</a:t>
            </a:r>
          </a:p>
          <a:p>
            <a:pPr lvl="1">
              <a:spcBef>
                <a:spcPts val="0"/>
              </a:spcBef>
              <a:spcAft>
                <a:spcPts val="600"/>
              </a:spcAft>
            </a:pPr>
            <a:r>
              <a:rPr lang="en-GB" altLang="zh-CN" sz="1200" dirty="0"/>
              <a:t>No voting rights will be accrued through remote participants.</a:t>
            </a:r>
            <a:endParaRPr lang="en-GB" altLang="zh-CN" sz="1000" dirty="0"/>
          </a:p>
          <a:p>
            <a:pPr marL="342882" lvl="1" indent="-342882">
              <a:spcBef>
                <a:spcPts val="0"/>
              </a:spcBef>
              <a:spcAft>
                <a:spcPts val="600"/>
              </a:spcAft>
              <a:buBlip>
                <a:blip r:embed="rId2"/>
              </a:buBlip>
            </a:pPr>
            <a:r>
              <a:rPr lang="en-GB" altLang="zh-CN" sz="1400" dirty="0">
                <a:solidFill>
                  <a:schemeClr val="bg1">
                    <a:lumMod val="75000"/>
                  </a:schemeClr>
                </a:solidFill>
              </a:rPr>
              <a:t>For e-meeting, please follow the guidance below to check in</a:t>
            </a:r>
          </a:p>
          <a:p>
            <a:pPr lvl="1">
              <a:spcBef>
                <a:spcPts val="0"/>
              </a:spcBef>
              <a:spcAft>
                <a:spcPts val="600"/>
              </a:spcAft>
            </a:pPr>
            <a:r>
              <a:rPr lang="en-US" altLang="zh-CN" sz="1200" dirty="0">
                <a:solidFill>
                  <a:schemeClr val="bg1">
                    <a:lumMod val="75000"/>
                  </a:schemeClr>
                </a:solidFill>
              </a:rPr>
              <a:t>Option 1: Through registration email, click the direct link (only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 Through registration email, copy/paste token into the registration link (if you registered after the deadline of registration for this meeting)</a:t>
            </a:r>
          </a:p>
          <a:p>
            <a:pPr lvl="1">
              <a:spcBef>
                <a:spcPts val="0"/>
              </a:spcBef>
              <a:spcAft>
                <a:spcPts val="600"/>
              </a:spcAft>
            </a:pPr>
            <a:r>
              <a:rPr lang="en-US" altLang="zh-CN" sz="1200" dirty="0">
                <a:solidFill>
                  <a:schemeClr val="bg1">
                    <a:lumMod val="75000"/>
                  </a:schemeClr>
                </a:solidFill>
              </a:rPr>
              <a:t>Option 2-Bis: Through registration email, copy/paste token into the registration link (if you registered before the deadline of registration for this meeting)</a:t>
            </a:r>
          </a:p>
          <a:p>
            <a:pPr lvl="1">
              <a:spcBef>
                <a:spcPts val="0"/>
              </a:spcBef>
              <a:spcAft>
                <a:spcPts val="600"/>
              </a:spcAft>
            </a:pPr>
            <a:r>
              <a:rPr lang="en-US" altLang="zh-CN" sz="1200" dirty="0">
                <a:solidFill>
                  <a:schemeClr val="bg1">
                    <a:lumMod val="75000"/>
                  </a:schemeClr>
                </a:solidFill>
              </a:rPr>
              <a:t>Option 3: Through the 3GU portal (You need to be logged in)</a:t>
            </a:r>
          </a:p>
          <a:p>
            <a:pPr lvl="2">
              <a:spcBef>
                <a:spcPts val="0"/>
              </a:spcBef>
              <a:spcAft>
                <a:spcPts val="600"/>
              </a:spcAft>
            </a:pPr>
            <a:r>
              <a:rPr lang="en-US" altLang="zh-CN" sz="1200" dirty="0">
                <a:solidFill>
                  <a:schemeClr val="bg1">
                    <a:lumMod val="75000"/>
                  </a:schemeClr>
                </a:solidFill>
                <a:latin typeface="+mj-ea"/>
                <a:ea typeface="+mj-ea"/>
              </a:rPr>
              <a:t>Click on the meeting you wish to check-in to</a:t>
            </a:r>
          </a:p>
          <a:p>
            <a:pPr lvl="2">
              <a:spcBef>
                <a:spcPts val="0"/>
              </a:spcBef>
              <a:spcAft>
                <a:spcPts val="600"/>
              </a:spcAft>
            </a:pPr>
            <a:r>
              <a:rPr lang="en-GB" altLang="zh-CN" sz="1200" dirty="0">
                <a:solidFill>
                  <a:schemeClr val="bg1">
                    <a:lumMod val="75000"/>
                  </a:schemeClr>
                </a:solidFill>
                <a:latin typeface="+mj-ea"/>
                <a:ea typeface="+mj-ea"/>
              </a:rPr>
              <a:t>then, click on “Presence Token” link</a:t>
            </a:r>
            <a:endParaRPr lang="en-US" altLang="zh-CN" sz="1200" dirty="0">
              <a:solidFill>
                <a:schemeClr val="bg1">
                  <a:lumMod val="75000"/>
                </a:schemeClr>
              </a:solidFill>
              <a:latin typeface="+mj-ea"/>
              <a:ea typeface="+mj-ea"/>
            </a:endParaRPr>
          </a:p>
          <a:p>
            <a:pPr lvl="1">
              <a:spcBef>
                <a:spcPts val="0"/>
              </a:spcBef>
              <a:spcAft>
                <a:spcPts val="600"/>
              </a:spcAft>
            </a:pPr>
            <a:r>
              <a:rPr lang="en-US" altLang="zh-CN" sz="1200" dirty="0">
                <a:solidFill>
                  <a:schemeClr val="bg1">
                    <a:lumMod val="75000"/>
                  </a:schemeClr>
                </a:solidFill>
              </a:rPr>
              <a:t>Note: although the date of registration to a given meeting is not the cut-off date when the new rules start to apply, it is still expected for delegates to register before the deadline of registration to be eligible to take part in the GTW conference calls.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Register and check-in</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00939447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err="1"/>
              <a:t>Tdocs</a:t>
            </a:r>
            <a:r>
              <a:rPr lang="en-US" sz="1400" dirty="0"/>
              <a:t> under post-meeting email process:</a:t>
            </a:r>
          </a:p>
          <a:p>
            <a:pPr lvl="1">
              <a:spcBef>
                <a:spcPts val="0"/>
              </a:spcBef>
              <a:spcAft>
                <a:spcPts val="600"/>
              </a:spcAft>
            </a:pPr>
            <a:r>
              <a:rPr lang="en-US" sz="1200" dirty="0"/>
              <a:t>Big draft CRs for Rel-19 on-going </a:t>
            </a:r>
            <a:r>
              <a:rPr lang="en-US" sz="1200" dirty="0" err="1"/>
              <a:t>WIs.</a:t>
            </a:r>
            <a:endParaRPr lang="en-US" sz="1200" dirty="0"/>
          </a:p>
          <a:p>
            <a:pPr lvl="1">
              <a:spcBef>
                <a:spcPts val="0"/>
              </a:spcBef>
              <a:spcAft>
                <a:spcPts val="600"/>
              </a:spcAft>
            </a:pPr>
            <a:r>
              <a:rPr lang="en-US" sz="1200" dirty="0"/>
              <a:t>Big draft CRs/TRs for Rel-19 basket </a:t>
            </a:r>
            <a:r>
              <a:rPr lang="en-US" sz="1200" dirty="0" err="1"/>
              <a:t>WIs.</a:t>
            </a:r>
            <a:endParaRPr lang="en-US" sz="1200" dirty="0"/>
          </a:p>
          <a:p>
            <a:pPr lvl="1">
              <a:spcBef>
                <a:spcPts val="0"/>
              </a:spcBef>
              <a:spcAft>
                <a:spcPts val="600"/>
              </a:spcAft>
            </a:pPr>
            <a:r>
              <a:rPr lang="en-US" sz="1200" dirty="0"/>
              <a:t>Other </a:t>
            </a:r>
            <a:r>
              <a:rPr lang="en-US" sz="1200" dirty="0" err="1"/>
              <a:t>tdocs</a:t>
            </a:r>
            <a:r>
              <a:rPr lang="en-US" sz="1200" dirty="0"/>
              <a:t>/topics based on Chairs guidance.</a:t>
            </a:r>
          </a:p>
          <a:p>
            <a:pPr>
              <a:spcBef>
                <a:spcPts val="0"/>
              </a:spcBef>
              <a:spcAft>
                <a:spcPts val="600"/>
              </a:spcAft>
            </a:pPr>
            <a:r>
              <a:rPr lang="en-US" sz="1400" dirty="0"/>
              <a:t>Procedures and timelines:</a:t>
            </a:r>
          </a:p>
          <a:p>
            <a:pPr lvl="1">
              <a:spcBef>
                <a:spcPts val="0"/>
              </a:spcBef>
              <a:spcAft>
                <a:spcPts val="600"/>
              </a:spcAft>
            </a:pPr>
            <a:r>
              <a:rPr lang="en-US" sz="1200" dirty="0">
                <a:solidFill>
                  <a:srgbClr val="FF0000"/>
                </a:solidFill>
              </a:rPr>
              <a:t>October 21 (Monday), 17:00 UTC</a:t>
            </a:r>
            <a:r>
              <a:rPr lang="en-US" sz="1200" dirty="0"/>
              <a:t>: Session chairs will provide the list of </a:t>
            </a:r>
            <a:r>
              <a:rPr lang="en-US" sz="1200" dirty="0" err="1"/>
              <a:t>tdocs</a:t>
            </a:r>
            <a:r>
              <a:rPr lang="en-US" sz="1200" dirty="0"/>
              <a:t> for post-meeting email process.</a:t>
            </a:r>
            <a:endParaRPr lang="en-US" altLang="zh-CN" sz="1200" dirty="0"/>
          </a:p>
          <a:p>
            <a:pPr lvl="1">
              <a:spcBef>
                <a:spcPts val="0"/>
              </a:spcBef>
              <a:spcAft>
                <a:spcPts val="600"/>
              </a:spcAft>
            </a:pPr>
            <a:r>
              <a:rPr lang="en-US" altLang="zh-CN" sz="1200" dirty="0">
                <a:solidFill>
                  <a:srgbClr val="FF0000"/>
                </a:solidFill>
              </a:rPr>
              <a:t>October </a:t>
            </a:r>
            <a:r>
              <a:rPr lang="en-US" sz="1200" dirty="0">
                <a:solidFill>
                  <a:srgbClr val="FF0000"/>
                </a:solidFill>
              </a:rPr>
              <a:t>22 (Tuesday</a:t>
            </a:r>
            <a:r>
              <a:rPr lang="en-US" altLang="zh-CN" sz="1200" dirty="0">
                <a:solidFill>
                  <a:srgbClr val="FF0000"/>
                </a:solidFill>
              </a:rPr>
              <a:t>), 17:00 UTC</a:t>
            </a:r>
            <a:r>
              <a:rPr lang="en-US" altLang="zh-CN" sz="1200" dirty="0"/>
              <a:t>: Authors of </a:t>
            </a:r>
            <a:r>
              <a:rPr lang="en-US" altLang="zh-CN" sz="1200" dirty="0" err="1"/>
              <a:t>tdocs</a:t>
            </a:r>
            <a:r>
              <a:rPr lang="en-US" altLang="zh-CN" sz="1200" dirty="0"/>
              <a:t> need share the drafts and submit them into inbox for review. </a:t>
            </a:r>
          </a:p>
          <a:p>
            <a:pPr lvl="1">
              <a:spcBef>
                <a:spcPts val="0"/>
              </a:spcBef>
              <a:spcAft>
                <a:spcPts val="600"/>
              </a:spcAft>
            </a:pPr>
            <a:r>
              <a:rPr lang="en-US" altLang="zh-CN" sz="1200" dirty="0">
                <a:solidFill>
                  <a:srgbClr val="FF0000"/>
                </a:solidFill>
              </a:rPr>
              <a:t>October 24 (Thursday), 13:00 UTC</a:t>
            </a:r>
            <a:r>
              <a:rPr lang="en-US" altLang="zh-CN" sz="1200" dirty="0"/>
              <a:t>: Companies provided comments if any and author should provide necessary revisions.</a:t>
            </a:r>
          </a:p>
          <a:p>
            <a:pPr lvl="1">
              <a:spcBef>
                <a:spcPts val="0"/>
              </a:spcBef>
              <a:spcAft>
                <a:spcPts val="600"/>
              </a:spcAft>
            </a:pPr>
            <a:r>
              <a:rPr lang="en-US" altLang="zh-CN" sz="1200" dirty="0">
                <a:solidFill>
                  <a:srgbClr val="FF0000"/>
                </a:solidFill>
              </a:rPr>
              <a:t>October 24 (Thursday), 17:00 UTC: </a:t>
            </a:r>
            <a:r>
              <a:rPr lang="en-US" altLang="zh-CN" sz="1200" dirty="0"/>
              <a:t>Based on the summary, session chair will announce decisions.</a:t>
            </a:r>
          </a:p>
          <a:p>
            <a:pPr marL="342882" lvl="1" indent="-342882">
              <a:spcBef>
                <a:spcPts val="0"/>
              </a:spcBef>
              <a:spcAft>
                <a:spcPts val="600"/>
              </a:spcAft>
              <a:buBlip>
                <a:blip r:embed="rId2"/>
              </a:buBlip>
            </a:pPr>
            <a:r>
              <a:rPr lang="en-US" altLang="zh-CN" sz="1400" dirty="0">
                <a:cs typeface="+mn-cs"/>
              </a:rPr>
              <a:t>Other guidance:</a:t>
            </a:r>
          </a:p>
          <a:p>
            <a:pPr lvl="1">
              <a:spcBef>
                <a:spcPts val="0"/>
              </a:spcBef>
              <a:spcAft>
                <a:spcPts val="600"/>
              </a:spcAft>
            </a:pPr>
            <a:r>
              <a:rPr lang="en-US" altLang="zh-CN" sz="1200" dirty="0"/>
              <a:t>We would like to remind all delegated to upload all Cat A draft CRs/CRs timely. In case Cat A draft CRs/CRs are not available before close of meeting on </a:t>
            </a:r>
            <a:r>
              <a:rPr lang="en-US" altLang="zh-CN" sz="1200" dirty="0">
                <a:solidFill>
                  <a:srgbClr val="FF0000"/>
                </a:solidFill>
              </a:rPr>
              <a:t>October 18 (Friday) 17:00 (local time)</a:t>
            </a:r>
            <a:r>
              <a:rPr lang="en-US" altLang="zh-CN" sz="1200" dirty="0"/>
              <a:t>, the respective Draft CRs may be postponed and not implemented.</a:t>
            </a:r>
          </a:p>
          <a:p>
            <a:pPr lvl="1">
              <a:spcBef>
                <a:spcPts val="0"/>
              </a:spcBef>
              <a:spcAft>
                <a:spcPts val="600"/>
              </a:spcAft>
            </a:pPr>
            <a:r>
              <a:rPr lang="en-US" altLang="zh-CN" sz="1200" dirty="0"/>
              <a:t>Delegates are strongly encouraged to participate in review on Big CRs during post-meeting email process procedures.</a:t>
            </a:r>
            <a:endParaRPr lang="en-US" altLang="zh-CN" sz="1000" dirty="0">
              <a:cs typeface="+mn-cs"/>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Post-meeting email process procedures/timelines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87752087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Pre-RAN action (TS/TR/SR review) after ordinary meeting</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altLang="zh-CN" sz="1400" dirty="0">
                <a:solidFill>
                  <a:schemeClr val="bg1">
                    <a:lumMod val="65000"/>
                  </a:schemeClr>
                </a:solidFill>
              </a:rPr>
              <a:t>Please  WI/SI rapporteurs share draft SR(status report)  and revised WID (RAN4 led WIs</a:t>
            </a:r>
            <a:r>
              <a:rPr lang="zh-CN" altLang="en-US" sz="1400" dirty="0">
                <a:solidFill>
                  <a:schemeClr val="bg1">
                    <a:lumMod val="65000"/>
                  </a:schemeClr>
                </a:solidFill>
              </a:rPr>
              <a:t>）</a:t>
            </a:r>
            <a:r>
              <a:rPr lang="en-US" altLang="zh-CN" sz="1400" dirty="0">
                <a:solidFill>
                  <a:schemeClr val="bg1">
                    <a:lumMod val="65000"/>
                  </a:schemeClr>
                </a:solidFill>
              </a:rPr>
              <a:t>if any in RAN4 reflector no later than XXX xx (Thursday) 17:00 UTC </a:t>
            </a:r>
            <a:r>
              <a:rPr lang="zh-CN" altLang="en-US" sz="1400" dirty="0">
                <a:solidFill>
                  <a:schemeClr val="bg1">
                    <a:lumMod val="65000"/>
                  </a:schemeClr>
                </a:solidFill>
              </a:rPr>
              <a:t>；</a:t>
            </a:r>
            <a:r>
              <a:rPr lang="en-US" altLang="zh-CN" sz="1400" dirty="0">
                <a:solidFill>
                  <a:schemeClr val="bg1">
                    <a:lumMod val="65000"/>
                  </a:schemeClr>
                </a:solidFill>
              </a:rPr>
              <a:t>Guidance from MCC for SR and revised WID submission</a:t>
            </a:r>
          </a:p>
          <a:p>
            <a:pPr lvl="1">
              <a:spcBef>
                <a:spcPts val="0"/>
              </a:spcBef>
              <a:spcAft>
                <a:spcPts val="600"/>
              </a:spcAft>
            </a:pPr>
            <a:r>
              <a:rPr lang="en-GB" altLang="zh-CN" sz="1200" dirty="0">
                <a:solidFill>
                  <a:schemeClr val="bg1">
                    <a:lumMod val="65000"/>
                  </a:schemeClr>
                </a:solidFill>
              </a:rPr>
              <a:t>1. WIs with target </a:t>
            </a:r>
            <a:r>
              <a:rPr lang="en-US" altLang="zh-CN" sz="1200" dirty="0">
                <a:solidFill>
                  <a:schemeClr val="bg1">
                    <a:lumMod val="65000"/>
                  </a:schemeClr>
                </a:solidFill>
              </a:rPr>
              <a:t>June 2024 </a:t>
            </a:r>
            <a:r>
              <a:rPr lang="en-GB" altLang="zh-CN" sz="1200" dirty="0">
                <a:solidFill>
                  <a:schemeClr val="bg1">
                    <a:lumMod val="65000"/>
                  </a:schemeClr>
                </a:solidFill>
              </a:rPr>
              <a:t>and % complete &lt;100% mean a request to stop the WI,</a:t>
            </a:r>
            <a:endParaRPr lang="zh-CN" altLang="zh-CN" sz="1200" dirty="0">
              <a:solidFill>
                <a:schemeClr val="bg1">
                  <a:lumMod val="65000"/>
                </a:schemeClr>
              </a:solidFill>
            </a:endParaRPr>
          </a:p>
          <a:p>
            <a:pPr lvl="2">
              <a:spcBef>
                <a:spcPts val="0"/>
              </a:spcBef>
              <a:spcAft>
                <a:spcPts val="600"/>
              </a:spcAft>
            </a:pPr>
            <a:r>
              <a:rPr lang="en-GB" altLang="zh-CN" sz="1200" dirty="0">
                <a:solidFill>
                  <a:schemeClr val="bg1">
                    <a:lumMod val="65000"/>
                  </a:schemeClr>
                </a:solidFill>
              </a:rPr>
              <a:t> </a:t>
            </a:r>
            <a:r>
              <a:rPr lang="en-US" altLang="zh-CN" sz="1200" dirty="0">
                <a:solidFill>
                  <a:schemeClr val="bg1">
                    <a:lumMod val="65000"/>
                  </a:schemeClr>
                </a:solidFill>
              </a:rPr>
              <a:t>I</a:t>
            </a:r>
            <a:r>
              <a:rPr lang="en-GB" altLang="zh-CN" sz="1200" dirty="0">
                <a:solidFill>
                  <a:schemeClr val="bg1">
                    <a:lumMod val="65000"/>
                  </a:schemeClr>
                </a:solidFill>
              </a:rPr>
              <a:t>n such a case CRs will be requested to de</a:t>
            </a:r>
            <a:r>
              <a:rPr lang="en-US" altLang="zh-CN" sz="1200" dirty="0">
                <a:solidFill>
                  <a:schemeClr val="bg1">
                    <a:lumMod val="65000"/>
                  </a:schemeClr>
                </a:solidFill>
              </a:rPr>
              <a:t>-</a:t>
            </a:r>
            <a:r>
              <a:rPr lang="en-GB" altLang="zh-CN" sz="1200" dirty="0">
                <a:solidFill>
                  <a:schemeClr val="bg1">
                    <a:lumMod val="65000"/>
                  </a:schemeClr>
                </a:solidFill>
              </a:rPr>
              <a:t>implement changes already in the specs and introduced under this WI.</a:t>
            </a:r>
            <a:endParaRPr lang="zh-CN" altLang="zh-CN" sz="1200" dirty="0">
              <a:solidFill>
                <a:schemeClr val="bg1">
                  <a:lumMod val="65000"/>
                </a:schemeClr>
              </a:solidFill>
            </a:endParaRPr>
          </a:p>
          <a:p>
            <a:pPr lvl="1">
              <a:spcBef>
                <a:spcPts val="0"/>
              </a:spcBef>
              <a:spcAft>
                <a:spcPts val="600"/>
              </a:spcAft>
            </a:pPr>
            <a:r>
              <a:rPr lang="en-GB" altLang="zh-CN" sz="1200" dirty="0">
                <a:solidFill>
                  <a:schemeClr val="bg1">
                    <a:lumMod val="65000"/>
                  </a:schemeClr>
                </a:solidFill>
              </a:rPr>
              <a:t>2. Status report target dates have to match the target dates submitted in rev WIDs to the same TSG meeting.</a:t>
            </a:r>
            <a:endParaRPr lang="zh-CN" altLang="zh-CN" sz="1200" dirty="0">
              <a:solidFill>
                <a:schemeClr val="bg1">
                  <a:lumMod val="65000"/>
                </a:schemeClr>
              </a:solidFill>
            </a:endParaRPr>
          </a:p>
          <a:p>
            <a:pPr lvl="1">
              <a:spcBef>
                <a:spcPts val="0"/>
              </a:spcBef>
              <a:spcAft>
                <a:spcPts val="600"/>
              </a:spcAft>
            </a:pPr>
            <a:r>
              <a:rPr lang="en-GB" altLang="zh-CN" sz="1200" dirty="0">
                <a:solidFill>
                  <a:schemeClr val="bg1">
                    <a:lumMod val="65000"/>
                  </a:schemeClr>
                </a:solidFill>
              </a:rPr>
              <a:t>3. </a:t>
            </a:r>
            <a:r>
              <a:rPr lang="en-US" altLang="zh-CN" sz="1200" dirty="0">
                <a:solidFill>
                  <a:schemeClr val="bg1">
                    <a:lumMod val="65000"/>
                  </a:schemeClr>
                </a:solidFill>
              </a:rPr>
              <a:t>R</a:t>
            </a:r>
            <a:r>
              <a:rPr lang="en-GB" altLang="zh-CN" sz="1200" dirty="0" err="1">
                <a:solidFill>
                  <a:schemeClr val="bg1">
                    <a:lumMod val="65000"/>
                  </a:schemeClr>
                </a:solidFill>
              </a:rPr>
              <a:t>evised</a:t>
            </a:r>
            <a:r>
              <a:rPr lang="en-GB" altLang="zh-CN" sz="1200" dirty="0">
                <a:solidFill>
                  <a:schemeClr val="bg1">
                    <a:lumMod val="65000"/>
                  </a:schemeClr>
                </a:solidFill>
              </a:rPr>
              <a:t> WIDs have to show revision marks relative to the last approved WID.</a:t>
            </a:r>
            <a:endParaRPr lang="en-US" altLang="zh-CN" sz="1200" dirty="0">
              <a:solidFill>
                <a:schemeClr val="bg1">
                  <a:lumMod val="65000"/>
                </a:schemeClr>
              </a:solidFill>
            </a:endParaRP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Please do not submit the formal SR/revised WID to upcoming RAN plenary, before RAN4 Chair(s) check the draft SR and revised WID and send the feedback, to facilitate the treatment in RAN</a:t>
            </a:r>
          </a:p>
          <a:p>
            <a:pPr lvl="1">
              <a:spcBef>
                <a:spcPts val="0"/>
              </a:spcBef>
              <a:spcAft>
                <a:spcPts val="600"/>
              </a:spcAft>
            </a:pPr>
            <a:r>
              <a:rPr lang="en-US" altLang="zh-CN" sz="1200" dirty="0">
                <a:solidFill>
                  <a:schemeClr val="bg1">
                    <a:lumMod val="65000"/>
                  </a:schemeClr>
                </a:solidFill>
              </a:rPr>
              <a:t>NOTE: According to offline feedback from MCC, it is suggested to clarify the rule that all the fallback modes for each proposed band combinations should be finalized before the work on those band combinations is done in the Rel-18 basket WIDs.</a:t>
            </a: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For draft TS/TR which planned to be submitted to RAN plenary for approval, please share the draft version to Carolyn for pre-check no later than XXX xx (Tuesday) 17:00 UTC.</a:t>
            </a:r>
          </a:p>
          <a:p>
            <a:pPr marL="342882" lvl="1" indent="-342882">
              <a:spcBef>
                <a:spcPts val="0"/>
              </a:spcBef>
              <a:spcAft>
                <a:spcPts val="600"/>
              </a:spcAft>
              <a:buBlip>
                <a:blip r:embed="rId2"/>
              </a:buBlip>
            </a:pPr>
            <a:endParaRPr lang="en-US" altLang="zh-CN" sz="1400" dirty="0">
              <a:solidFill>
                <a:schemeClr val="bg1">
                  <a:lumMod val="65000"/>
                </a:schemeClr>
              </a:solidFill>
            </a:endParaRPr>
          </a:p>
          <a:p>
            <a:pPr marL="342882" lvl="1" indent="-342882">
              <a:spcBef>
                <a:spcPts val="0"/>
              </a:spcBef>
              <a:spcAft>
                <a:spcPts val="600"/>
              </a:spcAft>
              <a:buBlip>
                <a:blip r:embed="rId2"/>
              </a:buBlip>
            </a:pPr>
            <a:r>
              <a:rPr lang="en-US" altLang="zh-CN" sz="1400" dirty="0">
                <a:solidFill>
                  <a:schemeClr val="bg1">
                    <a:lumMod val="65000"/>
                  </a:schemeClr>
                </a:solidFill>
              </a:rPr>
              <a:t>If you want to close a item, please make sure that you submit all the necessary documents including TS/TR to RAN plenary.</a:t>
            </a:r>
          </a:p>
          <a:p>
            <a:pPr marL="742912" lvl="2" indent="-342882">
              <a:spcBef>
                <a:spcPts val="0"/>
              </a:spcBef>
              <a:spcAft>
                <a:spcPts val="600"/>
              </a:spcAft>
              <a:buBlip>
                <a:blip r:embed="rId2"/>
              </a:buBlip>
            </a:pPr>
            <a:endParaRPr lang="zh-CN" altLang="zh-CN" sz="1400" dirty="0">
              <a:solidFill>
                <a:srgbClr val="000000"/>
              </a:solidFill>
            </a:endParaRP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p:txBody>
      </p:sp>
    </p:spTree>
    <p:extLst>
      <p:ext uri="{BB962C8B-B14F-4D97-AF65-F5344CB8AC3E}">
        <p14:creationId xmlns:p14="http://schemas.microsoft.com/office/powerpoint/2010/main" val="1668698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653FC17-6DDA-4C90-8331-B521BC2ADE4B}"/>
              </a:ext>
            </a:extLst>
          </p:cNvPr>
          <p:cNvSpPr txBox="1">
            <a:spLocks/>
          </p:cNvSpPr>
          <p:nvPr/>
        </p:nvSpPr>
        <p:spPr bwMode="auto">
          <a:xfrm>
            <a:off x="401652" y="130320"/>
            <a:ext cx="9605473" cy="11430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200">
                <a:solidFill>
                  <a:srgbClr val="FF0000"/>
                </a:solidFill>
                <a:latin typeface="+mj-ea"/>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177" algn="ctr" rtl="0" eaLnBrk="0" fontAlgn="base" hangingPunct="0">
              <a:spcBef>
                <a:spcPct val="0"/>
              </a:spcBef>
              <a:spcAft>
                <a:spcPct val="0"/>
              </a:spcAft>
              <a:defRPr sz="3200">
                <a:solidFill>
                  <a:srgbClr val="FF0000"/>
                </a:solidFill>
                <a:latin typeface="Calibri" pitchFamily="34" charset="0"/>
              </a:defRPr>
            </a:lvl6pPr>
            <a:lvl7pPr marL="914354" algn="ctr" rtl="0" eaLnBrk="0" fontAlgn="base" hangingPunct="0">
              <a:spcBef>
                <a:spcPct val="0"/>
              </a:spcBef>
              <a:spcAft>
                <a:spcPct val="0"/>
              </a:spcAft>
              <a:defRPr sz="3200">
                <a:solidFill>
                  <a:srgbClr val="FF0000"/>
                </a:solidFill>
                <a:latin typeface="Calibri" pitchFamily="34" charset="0"/>
              </a:defRPr>
            </a:lvl7pPr>
            <a:lvl8pPr marL="1371531" algn="ctr" rtl="0" eaLnBrk="0" fontAlgn="base" hangingPunct="0">
              <a:spcBef>
                <a:spcPct val="0"/>
              </a:spcBef>
              <a:spcAft>
                <a:spcPct val="0"/>
              </a:spcAft>
              <a:defRPr sz="3200">
                <a:solidFill>
                  <a:srgbClr val="FF0000"/>
                </a:solidFill>
                <a:latin typeface="Calibri" pitchFamily="34" charset="0"/>
              </a:defRPr>
            </a:lvl8pPr>
            <a:lvl9pPr marL="1828709" algn="ctr" rtl="0" eaLnBrk="0" fontAlgn="base" hangingPunct="0">
              <a:spcBef>
                <a:spcPct val="0"/>
              </a:spcBef>
              <a:spcAft>
                <a:spcPct val="0"/>
              </a:spcAft>
              <a:defRPr sz="3200">
                <a:solidFill>
                  <a:srgbClr val="FF0000"/>
                </a:solidFill>
                <a:latin typeface="Calibri" pitchFamily="34" charset="0"/>
              </a:defRPr>
            </a:lvl9pPr>
          </a:lstStyle>
          <a:p>
            <a:r>
              <a:rPr lang="en-US" altLang="zh-CN" b="1" dirty="0">
                <a:latin typeface="微软雅黑" panose="020B0503020204020204" pitchFamily="34" charset="-122"/>
                <a:ea typeface="微软雅黑" panose="020B0503020204020204" pitchFamily="34" charset="-122"/>
              </a:rPr>
              <a:t>NWM flag process</a:t>
            </a:r>
            <a:endParaRPr lang="ru-RU" b="1" dirty="0">
              <a:latin typeface="微软雅黑" panose="020B0503020204020204" pitchFamily="34" charset="-122"/>
              <a:ea typeface="微软雅黑" panose="020B0503020204020204" pitchFamily="34" charset="-122"/>
            </a:endParaRPr>
          </a:p>
        </p:txBody>
      </p:sp>
      <p:sp>
        <p:nvSpPr>
          <p:cNvPr id="7"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596643" cy="5095171"/>
          </a:xfrm>
        </p:spPr>
        <p:txBody>
          <a:bodyPr/>
          <a:lstStyle/>
          <a:p>
            <a:pPr marL="342882" lvl="1" indent="-342882">
              <a:spcBef>
                <a:spcPts val="0"/>
              </a:spcBef>
              <a:spcAft>
                <a:spcPts val="600"/>
              </a:spcAft>
              <a:buBlip>
                <a:blip r:embed="rId2"/>
              </a:buBlip>
            </a:pPr>
            <a:r>
              <a:rPr lang="en-US" altLang="zh-CN" sz="1400" dirty="0">
                <a:solidFill>
                  <a:srgbClr val="000000"/>
                </a:solidFill>
              </a:rPr>
              <a:t>Because a large numbers of CRs/contributions are submitted for early release maintenance and some spectrum related topics, we would like to improve the efficiency to handle those </a:t>
            </a:r>
            <a:r>
              <a:rPr lang="en-US" altLang="zh-CN" sz="1400" dirty="0" err="1">
                <a:solidFill>
                  <a:srgbClr val="000000"/>
                </a:solidFill>
              </a:rPr>
              <a:t>tdoc</a:t>
            </a:r>
            <a:r>
              <a:rPr lang="en-US" altLang="zh-CN" sz="1400" dirty="0">
                <a:solidFill>
                  <a:srgbClr val="000000"/>
                </a:solidFill>
              </a:rPr>
              <a:t>-s in face-to-face meeting</a:t>
            </a:r>
          </a:p>
          <a:p>
            <a:pPr lvl="1">
              <a:spcBef>
                <a:spcPts val="0"/>
              </a:spcBef>
              <a:spcAft>
                <a:spcPts val="600"/>
              </a:spcAft>
            </a:pPr>
            <a:r>
              <a:rPr lang="en-US" altLang="zh-CN" sz="1200" dirty="0"/>
              <a:t>Previously only after </a:t>
            </a:r>
            <a:r>
              <a:rPr lang="en-US" altLang="zh-CN" sz="1200" dirty="0" err="1"/>
              <a:t>tdocs</a:t>
            </a:r>
            <a:r>
              <a:rPr lang="en-US" altLang="zh-CN" sz="1200" dirty="0"/>
              <a:t> are handled online in the first round, the proponents can know who have comments. And there may be no comments for some CRs, which can be directly endorsed/agreed and actually no online time would be needed.</a:t>
            </a:r>
          </a:p>
          <a:p>
            <a:pPr lvl="1">
              <a:spcBef>
                <a:spcPts val="0"/>
              </a:spcBef>
              <a:spcAft>
                <a:spcPts val="600"/>
              </a:spcAft>
            </a:pPr>
            <a:r>
              <a:rPr lang="en-US" altLang="zh-CN" sz="1200" dirty="0"/>
              <a:t>For those </a:t>
            </a:r>
            <a:r>
              <a:rPr lang="en-US" altLang="zh-CN" sz="1200" dirty="0" err="1"/>
              <a:t>tdocs</a:t>
            </a:r>
            <a:r>
              <a:rPr lang="en-US" altLang="zh-CN" sz="1200" dirty="0"/>
              <a:t> on which companies have comments, earlier offline discussions would be helpful to save online time in face-to-face meeting.</a:t>
            </a:r>
          </a:p>
          <a:p>
            <a:pPr lvl="1">
              <a:spcBef>
                <a:spcPts val="0"/>
              </a:spcBef>
              <a:spcAft>
                <a:spcPts val="600"/>
              </a:spcAft>
            </a:pPr>
            <a:r>
              <a:rPr lang="en-US" altLang="zh-CN" sz="1200" dirty="0"/>
              <a:t>The proponent(s) should know which companies have comment and then have offline discussion with them earlier.</a:t>
            </a:r>
          </a:p>
          <a:p>
            <a:pPr lvl="1">
              <a:spcBef>
                <a:spcPts val="0"/>
              </a:spcBef>
              <a:spcAft>
                <a:spcPts val="600"/>
              </a:spcAft>
            </a:pPr>
            <a:r>
              <a:rPr lang="en-US" altLang="zh-CN" sz="1200" dirty="0"/>
              <a:t>So we would like to provide a scheme to help the proponents/moderators identify which companies will have comments or concerns.</a:t>
            </a:r>
          </a:p>
          <a:p>
            <a:pPr marL="342882" lvl="1" indent="-342882">
              <a:spcBef>
                <a:spcPts val="0"/>
              </a:spcBef>
              <a:spcAft>
                <a:spcPts val="600"/>
              </a:spcAft>
              <a:buBlip>
                <a:blip r:embed="rId2"/>
              </a:buBlip>
            </a:pPr>
            <a:r>
              <a:rPr lang="en-US" altLang="zh-CN" sz="1400" dirty="0">
                <a:solidFill>
                  <a:srgbClr val="000000"/>
                </a:solidFill>
              </a:rPr>
              <a:t>NWM flag process: Use NWM tool to trigger early offline discussions</a:t>
            </a:r>
          </a:p>
          <a:p>
            <a:pPr lvl="1">
              <a:spcBef>
                <a:spcPts val="0"/>
              </a:spcBef>
              <a:spcAft>
                <a:spcPts val="600"/>
              </a:spcAft>
            </a:pPr>
            <a:r>
              <a:rPr lang="en-US" altLang="zh-CN" sz="1200" dirty="0">
                <a:solidFill>
                  <a:srgbClr val="FF0000"/>
                </a:solidFill>
              </a:rPr>
              <a:t>Before October 13 (Sunday): </a:t>
            </a:r>
            <a:r>
              <a:rPr lang="en-US" altLang="zh-CN" sz="1200" dirty="0"/>
              <a:t>For topic threads which need </a:t>
            </a:r>
            <a:r>
              <a:rPr lang="en-US" altLang="zh-CN" sz="1200" dirty="0" err="1"/>
              <a:t>nwm</a:t>
            </a:r>
            <a:r>
              <a:rPr lang="en-US" altLang="zh-CN" sz="1200" dirty="0"/>
              <a:t> flag process, moderators will provide the NWM link, where delegates can flag the </a:t>
            </a:r>
            <a:r>
              <a:rPr lang="en-US" altLang="zh-CN" sz="1200" dirty="0" err="1"/>
              <a:t>tdocs</a:t>
            </a:r>
            <a:r>
              <a:rPr lang="en-US" altLang="zh-CN" sz="1200" dirty="0"/>
              <a:t>/CRs with brief reasons</a:t>
            </a:r>
          </a:p>
          <a:p>
            <a:pPr lvl="2">
              <a:spcBef>
                <a:spcPts val="0"/>
              </a:spcBef>
              <a:spcAft>
                <a:spcPts val="600"/>
              </a:spcAft>
            </a:pPr>
            <a:r>
              <a:rPr lang="en-US" altLang="zh-CN" sz="1200" dirty="0">
                <a:solidFill>
                  <a:srgbClr val="000000"/>
                </a:solidFill>
              </a:rPr>
              <a:t>NWM flag process is just for maintenance and some spectrum related items with many CRs.</a:t>
            </a:r>
          </a:p>
          <a:p>
            <a:pPr lvl="2">
              <a:spcBef>
                <a:spcPts val="0"/>
              </a:spcBef>
              <a:spcAft>
                <a:spcPts val="600"/>
              </a:spcAft>
            </a:pPr>
            <a:r>
              <a:rPr lang="en-US" altLang="zh-CN" sz="1200" dirty="0">
                <a:solidFill>
                  <a:srgbClr val="000000"/>
                </a:solidFill>
              </a:rPr>
              <a:t>Format of NWM would be simple.</a:t>
            </a:r>
          </a:p>
          <a:p>
            <a:pPr lvl="3">
              <a:spcBef>
                <a:spcPts val="0"/>
              </a:spcBef>
              <a:spcAft>
                <a:spcPts val="600"/>
              </a:spcAft>
            </a:pPr>
            <a:r>
              <a:rPr lang="en-US" altLang="zh-CN" sz="1200" dirty="0">
                <a:solidFill>
                  <a:srgbClr val="000000"/>
                </a:solidFill>
              </a:rPr>
              <a:t>Only the </a:t>
            </a:r>
            <a:r>
              <a:rPr lang="en-US" altLang="zh-CN" sz="1200" dirty="0" err="1">
                <a:solidFill>
                  <a:srgbClr val="000000"/>
                </a:solidFill>
              </a:rPr>
              <a:t>tdoc</a:t>
            </a:r>
            <a:r>
              <a:rPr lang="en-US" altLang="zh-CN" sz="1200" dirty="0">
                <a:solidFill>
                  <a:srgbClr val="000000"/>
                </a:solidFill>
              </a:rPr>
              <a:t> numbers and titles are listed.</a:t>
            </a:r>
          </a:p>
          <a:p>
            <a:pPr lvl="1">
              <a:spcBef>
                <a:spcPts val="0"/>
              </a:spcBef>
              <a:spcAft>
                <a:spcPts val="600"/>
              </a:spcAft>
            </a:pPr>
            <a:r>
              <a:rPr lang="en-US" altLang="zh-CN" sz="1200" dirty="0">
                <a:solidFill>
                  <a:srgbClr val="FF0000"/>
                </a:solidFill>
              </a:rPr>
              <a:t>By October 15 (Tuesday), 18:00 (local time)</a:t>
            </a:r>
            <a:r>
              <a:rPr lang="en-US" altLang="zh-CN" sz="1200" dirty="0"/>
              <a:t>: Delegates flag the </a:t>
            </a:r>
            <a:r>
              <a:rPr lang="en-US" altLang="zh-CN" sz="1200" dirty="0" err="1"/>
              <a:t>tdocs</a:t>
            </a:r>
            <a:r>
              <a:rPr lang="en-US" altLang="zh-CN" sz="1200" dirty="0"/>
              <a:t> in the list</a:t>
            </a:r>
          </a:p>
          <a:p>
            <a:pPr lvl="2">
              <a:spcBef>
                <a:spcPts val="0"/>
              </a:spcBef>
              <a:spcAft>
                <a:spcPts val="600"/>
              </a:spcAft>
            </a:pPr>
            <a:r>
              <a:rPr lang="en-US" altLang="zh-CN" sz="1200" dirty="0">
                <a:solidFill>
                  <a:srgbClr val="000000"/>
                </a:solidFill>
              </a:rPr>
              <a:t>Flag process would be simple.</a:t>
            </a:r>
          </a:p>
          <a:p>
            <a:pPr lvl="3">
              <a:spcBef>
                <a:spcPts val="0"/>
              </a:spcBef>
              <a:spcAft>
                <a:spcPts val="600"/>
              </a:spcAft>
            </a:pPr>
            <a:r>
              <a:rPr lang="en-US" altLang="zh-CN" sz="1200" dirty="0">
                <a:solidFill>
                  <a:srgbClr val="000000"/>
                </a:solidFill>
              </a:rPr>
              <a:t>Fill in the feedback form with a brief description of reason, like “Company A flag R4-2xxxxxx because XYX</a:t>
            </a:r>
            <a:r>
              <a:rPr lang="zh-CN" altLang="en-US" sz="1200" dirty="0">
                <a:solidFill>
                  <a:srgbClr val="000000"/>
                </a:solidFill>
              </a:rPr>
              <a:t>”，</a:t>
            </a:r>
            <a:r>
              <a:rPr lang="en-US" altLang="zh-CN" sz="1200" dirty="0">
                <a:solidFill>
                  <a:srgbClr val="000000"/>
                </a:solidFill>
              </a:rPr>
              <a:t>or with delegate name who flags </a:t>
            </a:r>
            <a:r>
              <a:rPr lang="en-US" altLang="zh-CN" sz="1200" dirty="0" err="1">
                <a:solidFill>
                  <a:srgbClr val="000000"/>
                </a:solidFill>
              </a:rPr>
              <a:t>tdoc</a:t>
            </a:r>
            <a:r>
              <a:rPr lang="en-US" altLang="zh-CN" sz="1200" dirty="0">
                <a:solidFill>
                  <a:srgbClr val="000000"/>
                </a:solidFill>
              </a:rPr>
              <a:t> like “Company A Aaron flags R4-2xxxxxx because XYZ”.</a:t>
            </a:r>
          </a:p>
          <a:p>
            <a:pPr lvl="3">
              <a:spcBef>
                <a:spcPts val="0"/>
              </a:spcBef>
              <a:spcAft>
                <a:spcPts val="600"/>
              </a:spcAft>
            </a:pPr>
            <a:r>
              <a:rPr lang="en-US" altLang="zh-CN" sz="1200" dirty="0">
                <a:solidFill>
                  <a:srgbClr val="000000"/>
                </a:solidFill>
              </a:rPr>
              <a:t>The purpose is to let the proponents know who they need to talk to.</a:t>
            </a:r>
            <a:endParaRPr lang="en-US" altLang="zh-CN" sz="1200" dirty="0"/>
          </a:p>
          <a:p>
            <a:pPr lvl="1">
              <a:spcBef>
                <a:spcPts val="0"/>
              </a:spcBef>
              <a:spcAft>
                <a:spcPts val="600"/>
              </a:spcAft>
            </a:pPr>
            <a:r>
              <a:rPr lang="en-US" altLang="zh-CN" sz="1200" dirty="0"/>
              <a:t>During the online treatment, session chairs will treat those </a:t>
            </a:r>
            <a:r>
              <a:rPr lang="en-US" altLang="zh-CN" sz="1200" dirty="0" err="1"/>
              <a:t>tdocs</a:t>
            </a:r>
            <a:r>
              <a:rPr lang="en-US" altLang="zh-CN" sz="1200" dirty="0"/>
              <a:t> as usual manner and can directly treat the revision(s).</a:t>
            </a:r>
          </a:p>
        </p:txBody>
      </p:sp>
    </p:spTree>
    <p:extLst>
      <p:ext uri="{BB962C8B-B14F-4D97-AF65-F5344CB8AC3E}">
        <p14:creationId xmlns:p14="http://schemas.microsoft.com/office/powerpoint/2010/main" val="37205300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Upload/download </a:t>
            </a:r>
            <a:r>
              <a:rPr lang="en-US" sz="1400" dirty="0" err="1"/>
              <a:t>tdocs</a:t>
            </a:r>
            <a:r>
              <a:rPr lang="en-US" sz="1400" dirty="0"/>
              <a:t> during the meeting</a:t>
            </a:r>
          </a:p>
          <a:p>
            <a:pPr lvl="1">
              <a:spcBef>
                <a:spcPts val="0"/>
              </a:spcBef>
              <a:spcAft>
                <a:spcPts val="600"/>
              </a:spcAft>
            </a:pPr>
            <a:r>
              <a:rPr lang="en-US" altLang="zh-CN" sz="1200" dirty="0"/>
              <a:t>10.10.10.10 as local server in F2F, which will be sync-up by MCC to</a:t>
            </a:r>
            <a:r>
              <a:rPr lang="en-US" altLang="zh-CN" sz="1200" dirty="0">
                <a:hlinkClick r:id="rId2"/>
              </a:rPr>
              <a:t> https://www.3gpp.org/ftp/Meetings_3GPP_SYNC/RAN4</a:t>
            </a:r>
            <a:r>
              <a:rPr lang="en-US" altLang="zh-CN" sz="1200" dirty="0"/>
              <a:t> </a:t>
            </a: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How to upload and access contributions</a:t>
            </a:r>
            <a:endParaRPr lang="ru-RU" b="1" dirty="0">
              <a:latin typeface="微软雅黑" panose="020B0503020204020204" pitchFamily="34" charset="-122"/>
              <a:ea typeface="微软雅黑" panose="020B0503020204020204" pitchFamily="34" charset="-122"/>
            </a:endParaRPr>
          </a:p>
        </p:txBody>
      </p:sp>
      <p:graphicFrame>
        <p:nvGraphicFramePr>
          <p:cNvPr id="8" name="Table 2">
            <a:extLst>
              <a:ext uri="{FF2B5EF4-FFF2-40B4-BE49-F238E27FC236}">
                <a16:creationId xmlns:a16="http://schemas.microsoft.com/office/drawing/2014/main" id="{D2BAA81B-D25A-CEB7-DBF2-E79CA6B46EB3}"/>
              </a:ext>
            </a:extLst>
          </p:cNvPr>
          <p:cNvGraphicFramePr>
            <a:graphicFrameLocks noGrp="1"/>
          </p:cNvGraphicFramePr>
          <p:nvPr>
            <p:extLst>
              <p:ext uri="{D42A27DB-BD31-4B8C-83A1-F6EECF244321}">
                <p14:modId xmlns:p14="http://schemas.microsoft.com/office/powerpoint/2010/main" val="2328211923"/>
              </p:ext>
            </p:extLst>
          </p:nvPr>
        </p:nvGraphicFramePr>
        <p:xfrm>
          <a:off x="135907" y="1878738"/>
          <a:ext cx="11948672" cy="4489754"/>
        </p:xfrm>
        <a:graphic>
          <a:graphicData uri="http://schemas.openxmlformats.org/drawingml/2006/table">
            <a:tbl>
              <a:tblPr firstRow="1" firstCol="1" bandRow="1"/>
              <a:tblGrid>
                <a:gridCol w="2444047">
                  <a:extLst>
                    <a:ext uri="{9D8B030D-6E8A-4147-A177-3AD203B41FA5}">
                      <a16:colId xmlns:a16="http://schemas.microsoft.com/office/drawing/2014/main" val="1688750464"/>
                    </a:ext>
                  </a:extLst>
                </a:gridCol>
                <a:gridCol w="1711096">
                  <a:extLst>
                    <a:ext uri="{9D8B030D-6E8A-4147-A177-3AD203B41FA5}">
                      <a16:colId xmlns:a16="http://schemas.microsoft.com/office/drawing/2014/main" val="1786498016"/>
                    </a:ext>
                  </a:extLst>
                </a:gridCol>
                <a:gridCol w="1972111">
                  <a:extLst>
                    <a:ext uri="{9D8B030D-6E8A-4147-A177-3AD203B41FA5}">
                      <a16:colId xmlns:a16="http://schemas.microsoft.com/office/drawing/2014/main" val="2421473489"/>
                    </a:ext>
                  </a:extLst>
                </a:gridCol>
                <a:gridCol w="5821418">
                  <a:extLst>
                    <a:ext uri="{9D8B030D-6E8A-4147-A177-3AD203B41FA5}">
                      <a16:colId xmlns:a16="http://schemas.microsoft.com/office/drawing/2014/main" val="3228653515"/>
                    </a:ext>
                  </a:extLst>
                </a:gridCol>
              </a:tblGrid>
              <a:tr h="351270">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Folder access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Before the 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Up to end of Pre-meeting, during the F2F meeting, and post-meeting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nSpc>
                          <a:spcPct val="107000"/>
                        </a:lnSpc>
                        <a:spcAft>
                          <a:spcPts val="800"/>
                        </a:spcAft>
                      </a:pPr>
                      <a:r>
                        <a:rPr lang="en-US" sz="1000" dirty="0">
                          <a:effectLst/>
                          <a:latin typeface="+mj-ea"/>
                          <a:ea typeface="+mj-ea"/>
                        </a:rPr>
                        <a:t>Comments</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38100" cmpd="sng">
                      <a:solidFill>
                        <a:sysClr val="window" lastClr="FFFFFF"/>
                      </a:solidFill>
                    </a:lnB>
                    <a:lnTlToBr w="12700" cmpd="sng">
                      <a:noFill/>
                      <a:prstDash val="solid"/>
                    </a:lnTlToBr>
                    <a:lnBlToTr w="12700" cmpd="sng">
                      <a:noFill/>
                      <a:prstDash val="solid"/>
                    </a:lnBlToTr>
                    <a:solidFill>
                      <a:srgbClr val="70AD47"/>
                    </a:solidFill>
                  </a:tcPr>
                </a:tc>
                <a:extLst>
                  <a:ext uri="{0D108BD9-81ED-4DB2-BD59-A6C34878D82A}">
                    <a16:rowId xmlns:a16="http://schemas.microsoft.com/office/drawing/2014/main" val="3816685720"/>
                  </a:ext>
                </a:extLst>
              </a:tr>
              <a:tr h="1862758">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dirty="0">
                          <a:effectLst/>
                          <a:latin typeface="+mj-ea"/>
                          <a:ea typeface="+mj-ea"/>
                          <a:hlinkClick r:id="rId3"/>
                        </a:rPr>
                        <a:t>https://www.3gpp.org/ftp/tsg_ran/WG4_Radio/TSGR4_112bis/Inbox/</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l">
                        <a:lnSpc>
                          <a:spcPct val="107000"/>
                        </a:lnSpc>
                        <a:spcAft>
                          <a:spcPts val="800"/>
                        </a:spcAft>
                      </a:pPr>
                      <a:r>
                        <a:rPr lang="en-US" sz="1000" dirty="0">
                          <a:effectLst/>
                          <a:latin typeface="+mj-ea"/>
                          <a:ea typeface="+mj-ea"/>
                        </a:rPr>
                        <a:t>Used for the upload of documents (same as during an e-meeting)</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r>
                        <a:rPr lang="en-GB" sz="1000" dirty="0">
                          <a:effectLst/>
                          <a:latin typeface="+mj-ea"/>
                          <a:ea typeface="+mj-ea"/>
                          <a:cs typeface="Times New Roman" panose="02020603050405020304" pitchFamily="18" charset="0"/>
                        </a:rPr>
                        <a:t>Used the same as during an e-meeting for pre-meeting and post-meeting contributions</a:t>
                      </a:r>
                    </a:p>
                  </a:txBody>
                  <a:tcPr marL="20759" marR="20759"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As usual, the meeting contributions are to be uploaded to 3GU </a:t>
                      </a:r>
                      <a:r>
                        <a:rPr lang="en-GB" sz="1000">
                          <a:effectLst/>
                          <a:latin typeface="+mj-ea"/>
                          <a:ea typeface="+mj-ea"/>
                        </a:rPr>
                        <a:t>till  Deadline</a:t>
                      </a:r>
                      <a:endParaRPr lang="en-GB" sz="1000" dirty="0">
                        <a:effectLst/>
                        <a:latin typeface="+mj-ea"/>
                        <a:ea typeface="+mj-ea"/>
                      </a:endParaRPr>
                    </a:p>
                    <a:p>
                      <a:pPr>
                        <a:lnSpc>
                          <a:spcPct val="107000"/>
                        </a:lnSpc>
                        <a:spcAft>
                          <a:spcPts val="800"/>
                        </a:spcAft>
                      </a:pPr>
                      <a:r>
                        <a:rPr lang="en-GB" sz="1000" dirty="0">
                          <a:effectLst/>
                          <a:latin typeface="+mj-ea"/>
                          <a:ea typeface="+mj-ea"/>
                        </a:rPr>
                        <a:t> For the pre-meeting contributions, the FTP server can be used for uploading Topic summaries, etc. into the inbox </a:t>
                      </a:r>
                    </a:p>
                    <a:p>
                      <a:pPr>
                        <a:lnSpc>
                          <a:spcPct val="107000"/>
                        </a:lnSpc>
                        <a:spcAft>
                          <a:spcPts val="800"/>
                        </a:spcAft>
                      </a:pPr>
                      <a:r>
                        <a:rPr lang="en-GB" sz="1000" dirty="0">
                          <a:effectLst/>
                          <a:latin typeface="+mj-ea"/>
                          <a:ea typeface="+mj-ea"/>
                        </a:rPr>
                        <a:t> MCC will backup all available files from FTP server to the local FTP server (10.10.10.10) and provide the credentials required to access the local FTP server remotely when they become available by ETSI IT.</a:t>
                      </a:r>
                    </a:p>
                    <a:p>
                      <a:pPr>
                        <a:lnSpc>
                          <a:spcPct val="107000"/>
                        </a:lnSpc>
                        <a:spcAft>
                          <a:spcPts val="800"/>
                        </a:spcAft>
                      </a:pPr>
                      <a:r>
                        <a:rPr lang="en-GB" sz="1000" dirty="0">
                          <a:effectLst/>
                          <a:latin typeface="+mj-ea"/>
                          <a:ea typeface="+mj-ea"/>
                        </a:rPr>
                        <a:t> The FTP server should be used again during post-meeting.</a:t>
                      </a:r>
                    </a:p>
                    <a:p>
                      <a:pPr>
                        <a:lnSpc>
                          <a:spcPct val="107000"/>
                        </a:lnSpc>
                        <a:spcAft>
                          <a:spcPts val="800"/>
                        </a:spcAft>
                      </a:pPr>
                      <a:r>
                        <a:rPr lang="en-GB" sz="1000" dirty="0">
                          <a:effectLst/>
                          <a:latin typeface="+mj-ea"/>
                          <a:ea typeface="+mj-ea"/>
                        </a:rPr>
                        <a:t> MCC will backup all available files from local FTP server (10.10.10.10) to the FTP server after the F2F meeting close and before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381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extLst>
                  <a:ext uri="{0D108BD9-81ED-4DB2-BD59-A6C34878D82A}">
                    <a16:rowId xmlns:a16="http://schemas.microsoft.com/office/drawing/2014/main" val="1150589395"/>
                  </a:ext>
                </a:extLst>
              </a:tr>
              <a:tr h="379939">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FTP local server (10.10.10.10)</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gn="just">
                        <a:lnSpc>
                          <a:spcPct val="107000"/>
                        </a:lnSpc>
                        <a:spcAft>
                          <a:spcPts val="800"/>
                        </a:spcAft>
                      </a:pPr>
                      <a:r>
                        <a:rPr lang="en-GB" sz="1000" dirty="0">
                          <a:effectLst/>
                          <a:latin typeface="+mj-ea"/>
                          <a:ea typeface="+mj-ea"/>
                        </a:rPr>
                        <a:t> </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by F2F participants in the meeting location.</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rowSpan="2">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The local FTP server (10.10.10.10) is used by both F2F delegates (once connected to the 3GPP local WIFI) and remote participants (note: not until the credentials required to access the local FTP server remotely becomes available by ETSI IT)</a:t>
                      </a:r>
                    </a:p>
                    <a:p>
                      <a:pPr>
                        <a:lnSpc>
                          <a:spcPct val="107000"/>
                        </a:lnSpc>
                        <a:spcAft>
                          <a:spcPts val="800"/>
                        </a:spcAft>
                      </a:pPr>
                      <a:r>
                        <a:rPr lang="en-GB" sz="1000" dirty="0">
                          <a:effectLst/>
                          <a:latin typeface="+mj-ea"/>
                          <a:ea typeface="+mj-ea"/>
                        </a:rPr>
                        <a:t> The upload of any documents during the F2F meeting should be done using the local FTP server (10.10.10.10)</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3481674761"/>
                  </a:ext>
                </a:extLst>
              </a:tr>
              <a:tr h="45488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l">
                        <a:lnSpc>
                          <a:spcPct val="107000"/>
                        </a:lnSpc>
                        <a:spcAft>
                          <a:spcPts val="800"/>
                        </a:spcAft>
                      </a:pPr>
                      <a:r>
                        <a:rPr lang="en-US" sz="1000" dirty="0">
                          <a:effectLst/>
                          <a:latin typeface="+mj-ea"/>
                          <a:ea typeface="+mj-ea"/>
                        </a:rPr>
                        <a:t>The credentials that is required to access the local FTP server 10.10.10.10 remotely to 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Should only be used by </a:t>
                      </a:r>
                      <a:r>
                        <a:rPr lang="en-GB" sz="1000" dirty="0">
                          <a:effectLst/>
                          <a:latin typeface="+mj-ea"/>
                          <a:ea typeface="+mj-ea"/>
                        </a:rPr>
                        <a:t>remote participants.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40000"/>
                      </a:srgbClr>
                    </a:solidFill>
                  </a:tcPr>
                </a:tc>
                <a:tc vMerge="1">
                  <a:txBody>
                    <a:bodyPr/>
                    <a:lstStyle/>
                    <a:p>
                      <a:endParaRPr lang="en-GB"/>
                    </a:p>
                  </a:txBody>
                  <a:tcPr/>
                </a:tc>
                <a:extLst>
                  <a:ext uri="{0D108BD9-81ED-4DB2-BD59-A6C34878D82A}">
                    <a16:rowId xmlns:a16="http://schemas.microsoft.com/office/drawing/2014/main" val="1801549262"/>
                  </a:ext>
                </a:extLst>
              </a:tr>
              <a:tr h="1413822">
                <a:tc>
                  <a:txBody>
                    <a:bodyPr/>
                    <a:lstStyle>
                      <a:lvl1pPr marL="0" algn="l" defTabSz="914354" rtl="0" eaLnBrk="1" latinLnBrk="0" hangingPunct="1">
                        <a:defRPr sz="1801" b="1" kern="1200">
                          <a:solidFill>
                            <a:schemeClr val="lt1"/>
                          </a:solidFill>
                          <a:latin typeface="Calibri" panose="020F0502020204030204"/>
                        </a:defRPr>
                      </a:lvl1pPr>
                      <a:lvl2pPr marL="457177" algn="l" defTabSz="914354" rtl="0" eaLnBrk="1" latinLnBrk="0" hangingPunct="1">
                        <a:defRPr sz="1801" b="1" kern="1200">
                          <a:solidFill>
                            <a:schemeClr val="lt1"/>
                          </a:solidFill>
                          <a:latin typeface="Calibri" panose="020F0502020204030204"/>
                        </a:defRPr>
                      </a:lvl2pPr>
                      <a:lvl3pPr marL="914354" algn="l" defTabSz="914354" rtl="0" eaLnBrk="1" latinLnBrk="0" hangingPunct="1">
                        <a:defRPr sz="1801" b="1" kern="1200">
                          <a:solidFill>
                            <a:schemeClr val="lt1"/>
                          </a:solidFill>
                          <a:latin typeface="Calibri" panose="020F0502020204030204"/>
                        </a:defRPr>
                      </a:lvl3pPr>
                      <a:lvl4pPr marL="1371531" algn="l" defTabSz="914354" rtl="0" eaLnBrk="1" latinLnBrk="0" hangingPunct="1">
                        <a:defRPr sz="1801" b="1" kern="1200">
                          <a:solidFill>
                            <a:schemeClr val="lt1"/>
                          </a:solidFill>
                          <a:latin typeface="Calibri" panose="020F0502020204030204"/>
                        </a:defRPr>
                      </a:lvl4pPr>
                      <a:lvl5pPr marL="1828709" algn="l" defTabSz="914354" rtl="0" eaLnBrk="1" latinLnBrk="0" hangingPunct="1">
                        <a:defRPr sz="1801" b="1" kern="1200">
                          <a:solidFill>
                            <a:schemeClr val="lt1"/>
                          </a:solidFill>
                          <a:latin typeface="Calibri" panose="020F0502020204030204"/>
                        </a:defRPr>
                      </a:lvl5pPr>
                      <a:lvl6pPr marL="2285886" algn="l" defTabSz="914354" rtl="0" eaLnBrk="1" latinLnBrk="0" hangingPunct="1">
                        <a:defRPr sz="1801" b="1" kern="1200">
                          <a:solidFill>
                            <a:schemeClr val="lt1"/>
                          </a:solidFill>
                          <a:latin typeface="Calibri" panose="020F0502020204030204"/>
                        </a:defRPr>
                      </a:lvl6pPr>
                      <a:lvl7pPr marL="2743063" algn="l" defTabSz="914354" rtl="0" eaLnBrk="1" latinLnBrk="0" hangingPunct="1">
                        <a:defRPr sz="1801" b="1" kern="1200">
                          <a:solidFill>
                            <a:schemeClr val="lt1"/>
                          </a:solidFill>
                          <a:latin typeface="Calibri" panose="020F0502020204030204"/>
                        </a:defRPr>
                      </a:lvl7pPr>
                      <a:lvl8pPr marL="3200240" algn="l" defTabSz="914354" rtl="0" eaLnBrk="1" latinLnBrk="0" hangingPunct="1">
                        <a:defRPr sz="1801" b="1" kern="1200">
                          <a:solidFill>
                            <a:schemeClr val="lt1"/>
                          </a:solidFill>
                          <a:latin typeface="Calibri" panose="020F0502020204030204"/>
                        </a:defRPr>
                      </a:lvl8pPr>
                      <a:lvl9pPr marL="3657417" algn="l" defTabSz="914354" rtl="0" eaLnBrk="1" latinLnBrk="0" hangingPunct="1">
                        <a:defRPr sz="1801" b="1" kern="1200">
                          <a:solidFill>
                            <a:schemeClr val="lt1"/>
                          </a:solidFill>
                          <a:latin typeface="Calibri" panose="020F0502020204030204"/>
                        </a:defRPr>
                      </a:lvl9pPr>
                    </a:lstStyle>
                    <a:p>
                      <a:pPr algn="just">
                        <a:lnSpc>
                          <a:spcPct val="107000"/>
                        </a:lnSpc>
                        <a:spcAft>
                          <a:spcPts val="800"/>
                        </a:spcAft>
                      </a:pPr>
                      <a:r>
                        <a:rPr lang="en-US" sz="1000" u="sng">
                          <a:effectLst/>
                          <a:latin typeface="+mj-ea"/>
                          <a:ea typeface="+mj-ea"/>
                          <a:hlinkClick r:id="rId4"/>
                        </a:rPr>
                        <a:t>https://www.3gpp.org/ftp/Meetings_3GPP_SYNC/RAN4/</a:t>
                      </a: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pPr>
                      <a:endParaRPr lang="en-GB" sz="100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US" sz="1000" dirty="0">
                          <a:effectLst/>
                          <a:latin typeface="+mj-ea"/>
                          <a:ea typeface="+mj-ea"/>
                        </a:rPr>
                        <a:t>Used for any delegate who would like to only </a:t>
                      </a:r>
                      <a:r>
                        <a:rPr lang="en-GB" sz="1000" dirty="0">
                          <a:effectLst/>
                          <a:latin typeface="+mj-ea"/>
                          <a:ea typeface="+mj-ea"/>
                        </a:rPr>
                        <a:t>read contributions</a:t>
                      </a:r>
                      <a:endParaRPr lang="en-GB" sz="1000" dirty="0">
                        <a:effectLst/>
                        <a:latin typeface="+mj-ea"/>
                        <a:ea typeface="+mj-ea"/>
                        <a:cs typeface="Times New Roman" panose="02020603050405020304" pitchFamily="18" charset="0"/>
                      </a:endParaRPr>
                    </a:p>
                  </a:txBody>
                  <a:tcPr marL="20759" marR="20759"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tc>
                  <a:txBody>
                    <a:bodyPr/>
                    <a:lstStyle>
                      <a:lvl1pPr marL="0" algn="l" defTabSz="914354" rtl="0" eaLnBrk="1" latinLnBrk="0" hangingPunct="1">
                        <a:defRPr sz="1801" kern="1200">
                          <a:solidFill>
                            <a:schemeClr val="dk1"/>
                          </a:solidFill>
                          <a:latin typeface="Calibri" panose="020F0502020204030204"/>
                        </a:defRPr>
                      </a:lvl1pPr>
                      <a:lvl2pPr marL="457177" algn="l" defTabSz="914354" rtl="0" eaLnBrk="1" latinLnBrk="0" hangingPunct="1">
                        <a:defRPr sz="1801" kern="1200">
                          <a:solidFill>
                            <a:schemeClr val="dk1"/>
                          </a:solidFill>
                          <a:latin typeface="Calibri" panose="020F0502020204030204"/>
                        </a:defRPr>
                      </a:lvl2pPr>
                      <a:lvl3pPr marL="914354" algn="l" defTabSz="914354" rtl="0" eaLnBrk="1" latinLnBrk="0" hangingPunct="1">
                        <a:defRPr sz="1801" kern="1200">
                          <a:solidFill>
                            <a:schemeClr val="dk1"/>
                          </a:solidFill>
                          <a:latin typeface="Calibri" panose="020F0502020204030204"/>
                        </a:defRPr>
                      </a:lvl3pPr>
                      <a:lvl4pPr marL="1371531" algn="l" defTabSz="914354" rtl="0" eaLnBrk="1" latinLnBrk="0" hangingPunct="1">
                        <a:defRPr sz="1801" kern="1200">
                          <a:solidFill>
                            <a:schemeClr val="dk1"/>
                          </a:solidFill>
                          <a:latin typeface="Calibri" panose="020F0502020204030204"/>
                        </a:defRPr>
                      </a:lvl4pPr>
                      <a:lvl5pPr marL="1828709" algn="l" defTabSz="914354" rtl="0" eaLnBrk="1" latinLnBrk="0" hangingPunct="1">
                        <a:defRPr sz="1801" kern="1200">
                          <a:solidFill>
                            <a:schemeClr val="dk1"/>
                          </a:solidFill>
                          <a:latin typeface="Calibri" panose="020F0502020204030204"/>
                        </a:defRPr>
                      </a:lvl5pPr>
                      <a:lvl6pPr marL="2285886" algn="l" defTabSz="914354" rtl="0" eaLnBrk="1" latinLnBrk="0" hangingPunct="1">
                        <a:defRPr sz="1801" kern="1200">
                          <a:solidFill>
                            <a:schemeClr val="dk1"/>
                          </a:solidFill>
                          <a:latin typeface="Calibri" panose="020F0502020204030204"/>
                        </a:defRPr>
                      </a:lvl6pPr>
                      <a:lvl7pPr marL="2743063" algn="l" defTabSz="914354" rtl="0" eaLnBrk="1" latinLnBrk="0" hangingPunct="1">
                        <a:defRPr sz="1801" kern="1200">
                          <a:solidFill>
                            <a:schemeClr val="dk1"/>
                          </a:solidFill>
                          <a:latin typeface="Calibri" panose="020F0502020204030204"/>
                        </a:defRPr>
                      </a:lvl7pPr>
                      <a:lvl8pPr marL="3200240" algn="l" defTabSz="914354" rtl="0" eaLnBrk="1" latinLnBrk="0" hangingPunct="1">
                        <a:defRPr sz="1801" kern="1200">
                          <a:solidFill>
                            <a:schemeClr val="dk1"/>
                          </a:solidFill>
                          <a:latin typeface="Calibri" panose="020F0502020204030204"/>
                        </a:defRPr>
                      </a:lvl8pPr>
                      <a:lvl9pPr marL="3657417" algn="l" defTabSz="914354" rtl="0" eaLnBrk="1" latinLnBrk="0" hangingPunct="1">
                        <a:defRPr sz="1801" kern="1200">
                          <a:solidFill>
                            <a:schemeClr val="dk1"/>
                          </a:solidFill>
                          <a:latin typeface="Calibri" panose="020F0502020204030204"/>
                        </a:defRPr>
                      </a:lvl9pPr>
                    </a:lstStyle>
                    <a:p>
                      <a:pPr>
                        <a:lnSpc>
                          <a:spcPct val="107000"/>
                        </a:lnSpc>
                        <a:spcAft>
                          <a:spcPts val="800"/>
                        </a:spcAft>
                      </a:pPr>
                      <a:r>
                        <a:rPr lang="en-GB" sz="1000" dirty="0">
                          <a:effectLst/>
                          <a:latin typeface="+mj-ea"/>
                          <a:ea typeface="+mj-ea"/>
                        </a:rPr>
                        <a:t>Please note that the Meetings_3GPP_SYNC/RAN4 server is always provided as read only and delegates are not able to upload contributions to this server.</a:t>
                      </a:r>
                    </a:p>
                    <a:p>
                      <a:pPr>
                        <a:lnSpc>
                          <a:spcPct val="107000"/>
                        </a:lnSpc>
                        <a:spcAft>
                          <a:spcPts val="800"/>
                        </a:spcAft>
                      </a:pPr>
                      <a:r>
                        <a:rPr lang="en-GB" sz="1000" dirty="0">
                          <a:effectLst/>
                          <a:latin typeface="+mj-ea"/>
                          <a:ea typeface="+mj-ea"/>
                        </a:rPr>
                        <a:t> The RAN4 sync server has a delay and occurs around every 10 minutes</a:t>
                      </a:r>
                    </a:p>
                    <a:p>
                      <a:pPr>
                        <a:lnSpc>
                          <a:spcPct val="107000"/>
                        </a:lnSpc>
                        <a:spcAft>
                          <a:spcPts val="800"/>
                        </a:spcAft>
                      </a:pPr>
                      <a:r>
                        <a:rPr lang="en-GB" sz="1000" dirty="0">
                          <a:effectLst/>
                          <a:latin typeface="+mj-ea"/>
                          <a:ea typeface="+mj-ea"/>
                        </a:rPr>
                        <a:t> Access to the RAN4 sync server does not start until the meeting set-up have been done by ETSI IT.</a:t>
                      </a:r>
                    </a:p>
                    <a:p>
                      <a:pPr>
                        <a:lnSpc>
                          <a:spcPct val="107000"/>
                        </a:lnSpc>
                        <a:spcAft>
                          <a:spcPts val="800"/>
                        </a:spcAft>
                      </a:pPr>
                      <a:r>
                        <a:rPr lang="en-GB" sz="1000" dirty="0">
                          <a:effectLst/>
                          <a:latin typeface="+mj-ea"/>
                          <a:ea typeface="+mj-ea"/>
                        </a:rPr>
                        <a:t> The RAN4 sync server access starts before the start of the meeting.</a:t>
                      </a:r>
                    </a:p>
                    <a:p>
                      <a:pPr>
                        <a:lnSpc>
                          <a:spcPct val="107000"/>
                        </a:lnSpc>
                        <a:spcAft>
                          <a:spcPts val="800"/>
                        </a:spcAft>
                      </a:pPr>
                      <a:r>
                        <a:rPr lang="en-GB" sz="1000" dirty="0">
                          <a:effectLst/>
                          <a:latin typeface="+mj-ea"/>
                          <a:ea typeface="+mj-ea"/>
                        </a:rPr>
                        <a:t> The RAN4 sync server stops after the meeting close and the 3GPP local WIFI have been dismantled</a:t>
                      </a:r>
                      <a:endParaRPr lang="en-GB" sz="1000" dirty="0">
                        <a:effectLst/>
                        <a:latin typeface="+mj-ea"/>
                        <a:ea typeface="+mj-ea"/>
                        <a:cs typeface="Times New Roman" panose="02020603050405020304" pitchFamily="18" charset="0"/>
                      </a:endParaRPr>
                    </a:p>
                  </a:txBody>
                  <a:tcPr marL="0" marR="0" marT="0" marB="0">
                    <a:lnL w="12700" cmpd="sng">
                      <a:solidFill>
                        <a:sysClr val="window" lastClr="FFFFFF"/>
                      </a:solidFill>
                    </a:lnL>
                    <a:lnR w="12700" cmpd="sng">
                      <a:solidFill>
                        <a:sysClr val="window" lastClr="FFFFFF"/>
                      </a:solidFill>
                    </a:lnR>
                    <a:lnT w="12700" cmpd="sng">
                      <a:solidFill>
                        <a:sysClr val="window" lastClr="FFFFFF"/>
                      </a:solidFill>
                    </a:lnT>
                    <a:lnB w="12700" cmpd="sng">
                      <a:solidFill>
                        <a:sysClr val="window" lastClr="FFFFFF"/>
                      </a:solidFill>
                    </a:lnB>
                    <a:lnTlToBr w="12700" cmpd="sng">
                      <a:noFill/>
                      <a:prstDash val="solid"/>
                    </a:lnTlToBr>
                    <a:lnBlToTr w="12700" cmpd="sng">
                      <a:noFill/>
                      <a:prstDash val="solid"/>
                    </a:lnBlToTr>
                    <a:solidFill>
                      <a:srgbClr val="70AD47">
                        <a:tint val="20000"/>
                      </a:srgbClr>
                    </a:solidFill>
                  </a:tcPr>
                </a:tc>
                <a:extLst>
                  <a:ext uri="{0D108BD9-81ED-4DB2-BD59-A6C34878D82A}">
                    <a16:rowId xmlns:a16="http://schemas.microsoft.com/office/drawing/2014/main" val="2500582813"/>
                  </a:ext>
                </a:extLst>
              </a:tr>
            </a:tbl>
          </a:graphicData>
        </a:graphic>
      </p:graphicFrame>
    </p:spTree>
    <p:extLst>
      <p:ext uri="{BB962C8B-B14F-4D97-AF65-F5344CB8AC3E}">
        <p14:creationId xmlns:p14="http://schemas.microsoft.com/office/powerpoint/2010/main" val="1194473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1" indent="-342882">
              <a:spcBef>
                <a:spcPts val="0"/>
              </a:spcBef>
              <a:spcAft>
                <a:spcPts val="600"/>
              </a:spcAft>
              <a:buBlip>
                <a:blip r:embed="rId2"/>
              </a:buBlip>
            </a:pPr>
            <a:r>
              <a:rPr lang="en-US" sz="1400" dirty="0">
                <a:solidFill>
                  <a:srgbClr val="000000"/>
                </a:solidFill>
              </a:rPr>
              <a:t>MCC 3GU parsing tool will be used to identify the problem of CR, especially for CR cover page. The CR which does not pass the MCC 3GU parsing tool will not be included in the CR pack for RAN plenary formal approval.</a:t>
            </a:r>
          </a:p>
          <a:p>
            <a:pPr marL="342882" lvl="1" indent="-342882">
              <a:spcBef>
                <a:spcPts val="0"/>
              </a:spcBef>
              <a:spcAft>
                <a:spcPts val="600"/>
              </a:spcAft>
              <a:buBlip>
                <a:blip r:embed="rId2"/>
              </a:buBlip>
            </a:pPr>
            <a:r>
              <a:rPr lang="en-US" sz="1400" dirty="0">
                <a:solidFill>
                  <a:srgbClr val="000000"/>
                </a:solidFill>
              </a:rPr>
              <a:t>Before the meeting starts, the author and MCC will receive the feedback of checking via MCC 3GU parsing tool, and based on the information shared by author or MCC the Session chairs or MCC will handle the problem identified by the tool</a:t>
            </a:r>
          </a:p>
          <a:p>
            <a:pPr lvl="1">
              <a:spcBef>
                <a:spcPts val="0"/>
              </a:spcBef>
              <a:spcAft>
                <a:spcPts val="600"/>
              </a:spcAft>
            </a:pPr>
            <a:r>
              <a:rPr lang="en-US" sz="1200" dirty="0"/>
              <a:t>The revision may or may not be needed to fix the problem depending on the Session chairs guidance.</a:t>
            </a:r>
          </a:p>
          <a:p>
            <a:pPr lvl="2">
              <a:spcBef>
                <a:spcPts val="0"/>
              </a:spcBef>
              <a:spcAft>
                <a:spcPts val="600"/>
              </a:spcAft>
            </a:pPr>
            <a:r>
              <a:rPr lang="en-US" sz="1200" dirty="0"/>
              <a:t>For some draft CRs, the revision may not be urgent </a:t>
            </a:r>
            <a:r>
              <a:rPr lang="en-US" altLang="zh-CN" sz="1200" dirty="0"/>
              <a:t>before the online treatment. </a:t>
            </a:r>
            <a:endParaRPr lang="en-US" sz="1200" dirty="0"/>
          </a:p>
          <a:p>
            <a:pPr marL="342882" lvl="1" indent="-342882">
              <a:spcBef>
                <a:spcPts val="0"/>
              </a:spcBef>
              <a:spcAft>
                <a:spcPts val="600"/>
              </a:spcAft>
              <a:buBlip>
                <a:blip r:embed="rId2"/>
              </a:buBlip>
            </a:pPr>
            <a:r>
              <a:rPr lang="en-US" sz="1400" dirty="0">
                <a:solidFill>
                  <a:srgbClr val="000000"/>
                </a:solidFill>
              </a:rPr>
              <a:t>During the meeting, session chairs may not have information on whether the revised CRs pass the MCC 3GU parsing tool or not, so the problem of CR parsing will be fixed in the post-meeting email process. </a:t>
            </a:r>
          </a:p>
          <a:p>
            <a:pPr lvl="1">
              <a:spcBef>
                <a:spcPts val="0"/>
              </a:spcBef>
              <a:spcAft>
                <a:spcPts val="600"/>
              </a:spcAft>
            </a:pPr>
            <a:r>
              <a:rPr lang="en-US" altLang="zh-CN" sz="1200" dirty="0"/>
              <a:t>At the beginning of the post-meeting process, the Session chairs will provide the list of the revised CRs which did not pass the MCC 3GU parsing tool checking and need be further revision.</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MCC 3GU parsing tool</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0830332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a:spcBef>
                <a:spcPts val="0"/>
              </a:spcBef>
              <a:spcAft>
                <a:spcPts val="600"/>
              </a:spcAft>
            </a:pPr>
            <a:r>
              <a:rPr lang="en-US" sz="1400" dirty="0"/>
              <a:t>Notes on email</a:t>
            </a:r>
          </a:p>
          <a:p>
            <a:pPr lvl="1">
              <a:spcBef>
                <a:spcPts val="0"/>
              </a:spcBef>
              <a:spcAft>
                <a:spcPts val="600"/>
              </a:spcAft>
            </a:pPr>
            <a:r>
              <a:rPr lang="en-US" sz="1200" dirty="0"/>
              <a:t>Each email thread needs to use a clear and consistent thread title for easy tracking (the thread title will be announced)</a:t>
            </a:r>
          </a:p>
          <a:p>
            <a:pPr lvl="2">
              <a:spcBef>
                <a:spcPts val="0"/>
              </a:spcBef>
              <a:spcAft>
                <a:spcPts val="600"/>
              </a:spcAft>
            </a:pPr>
            <a:r>
              <a:rPr lang="en-US" altLang="zh-CN" sz="1200" dirty="0"/>
              <a:t>E.g., if not done appropriately, after a while an email thread may become something like:</a:t>
            </a:r>
          </a:p>
          <a:p>
            <a:pPr lvl="3">
              <a:spcBef>
                <a:spcPts val="0"/>
              </a:spcBef>
              <a:spcAft>
                <a:spcPts val="600"/>
              </a:spcAft>
            </a:pP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RE: RE: </a:t>
            </a:r>
            <a:r>
              <a:rPr lang="en-US" altLang="zh-CN" sz="1200" dirty="0" err="1"/>
              <a:t>xxxx</a:t>
            </a:r>
            <a:endParaRPr lang="en-US" altLang="zh-CN" sz="1200" dirty="0"/>
          </a:p>
          <a:p>
            <a:pPr lvl="3">
              <a:spcBef>
                <a:spcPts val="0"/>
              </a:spcBef>
              <a:spcAft>
                <a:spcPts val="600"/>
              </a:spcAft>
            </a:pPr>
            <a:r>
              <a:rPr lang="zh-CN" altLang="en-US" sz="1200" dirty="0"/>
              <a:t>回复</a:t>
            </a:r>
            <a:r>
              <a:rPr lang="en-US" altLang="zh-CN" sz="1200" dirty="0"/>
              <a:t>:RE: </a:t>
            </a:r>
            <a:r>
              <a:rPr lang="en-US" altLang="zh-CN" sz="1200" dirty="0" err="1"/>
              <a:t>xxxx</a:t>
            </a:r>
            <a:endParaRPr lang="en-US" altLang="zh-CN" sz="1200" dirty="0"/>
          </a:p>
          <a:p>
            <a:pPr lvl="3">
              <a:spcBef>
                <a:spcPts val="0"/>
              </a:spcBef>
              <a:spcAft>
                <a:spcPts val="600"/>
              </a:spcAft>
            </a:pPr>
            <a:r>
              <a:rPr lang="en-US" altLang="zh-CN" sz="1200" dirty="0"/>
              <a:t>[External] RE: </a:t>
            </a:r>
            <a:r>
              <a:rPr lang="en-US" altLang="zh-CN" sz="1200" dirty="0" err="1"/>
              <a:t>xxxx</a:t>
            </a:r>
            <a:r>
              <a:rPr lang="en-US" altLang="zh-CN" sz="1200" dirty="0"/>
              <a:t> … etc.</a:t>
            </a:r>
          </a:p>
          <a:p>
            <a:pPr marL="1371532" lvl="3" indent="0">
              <a:spcBef>
                <a:spcPts val="0"/>
              </a:spcBef>
              <a:spcAft>
                <a:spcPts val="600"/>
              </a:spcAft>
              <a:buNone/>
            </a:pPr>
            <a:r>
              <a:rPr lang="en-US" altLang="zh-CN" sz="1200" dirty="0"/>
              <a:t>which makes it very hard to track. PLEASE fix it to RE: </a:t>
            </a:r>
            <a:r>
              <a:rPr lang="en-US" altLang="zh-CN" sz="1200" dirty="0" err="1"/>
              <a:t>xxxx</a:t>
            </a:r>
            <a:r>
              <a:rPr lang="en-US" altLang="zh-CN" sz="1200" dirty="0"/>
              <a:t>!</a:t>
            </a:r>
            <a:endParaRPr lang="en-US" sz="1200" dirty="0"/>
          </a:p>
          <a:p>
            <a:pPr lvl="2">
              <a:spcBef>
                <a:spcPts val="0"/>
              </a:spcBef>
              <a:spcAft>
                <a:spcPts val="600"/>
              </a:spcAft>
            </a:pPr>
            <a:r>
              <a:rPr lang="en-US" sz="1200" dirty="0"/>
              <a:t>Some instruction how to </a:t>
            </a:r>
            <a:r>
              <a:rPr lang="en-US" sz="1200" dirty="0" err="1"/>
              <a:t>get“RE:”in</a:t>
            </a:r>
            <a:r>
              <a:rPr lang="en-US" sz="1200" dirty="0"/>
              <a:t> word: </a:t>
            </a:r>
          </a:p>
          <a:p>
            <a:pPr lvl="3">
              <a:spcBef>
                <a:spcPts val="0"/>
              </a:spcBef>
              <a:spcAft>
                <a:spcPts val="600"/>
              </a:spcAft>
            </a:pPr>
            <a:r>
              <a:rPr lang="en-US" altLang="zh-CN" sz="1200" u="sng" dirty="0">
                <a:hlinkClick r:id="rId2"/>
              </a:rPr>
              <a:t>https://www.extendoffice.com/documents/outlook/4495-outlook-reply-subject-prefix.html</a:t>
            </a:r>
            <a:r>
              <a:rPr lang="en-US" altLang="zh-CN" sz="1200" dirty="0"/>
              <a:t>  </a:t>
            </a:r>
          </a:p>
          <a:p>
            <a:pPr lvl="1">
              <a:spcBef>
                <a:spcPts val="0"/>
              </a:spcBef>
              <a:spcAft>
                <a:spcPts val="600"/>
              </a:spcAft>
            </a:pPr>
            <a:r>
              <a:rPr lang="en-US" altLang="zh-CN" sz="1200" dirty="0"/>
              <a:t>Please follow above naming nomenclature when providing your comments on </a:t>
            </a:r>
            <a:r>
              <a:rPr lang="en-US" altLang="zh-CN" sz="1200" dirty="0" err="1"/>
              <a:t>Tdoc</a:t>
            </a:r>
            <a:r>
              <a:rPr lang="en-US" altLang="zh-CN" sz="1200" dirty="0"/>
              <a:t> for revised WFs/CRs/LS, …for other easy tracking.</a:t>
            </a:r>
          </a:p>
          <a:p>
            <a:pPr lvl="2">
              <a:spcBef>
                <a:spcPts val="0"/>
              </a:spcBef>
              <a:spcAft>
                <a:spcPts val="600"/>
              </a:spcAft>
            </a:pPr>
            <a:r>
              <a:rPr lang="en-US" altLang="zh-CN" sz="1200" dirty="0"/>
              <a:t>For CR/draft CR, provide comments for CRs by adding </a:t>
            </a:r>
            <a:r>
              <a:rPr lang="en-US" altLang="zh-CN" sz="1200" i="1" dirty="0"/>
              <a:t>New comments</a:t>
            </a:r>
            <a:r>
              <a:rPr lang="en-US" altLang="zh-CN" sz="1200" dirty="0"/>
              <a:t> and suggested changes with </a:t>
            </a:r>
            <a:r>
              <a:rPr lang="en-US" altLang="zh-CN" sz="1200" i="1" dirty="0"/>
              <a:t>Markup </a:t>
            </a:r>
            <a:r>
              <a:rPr lang="en-US" altLang="zh-CN" sz="1200" dirty="0"/>
              <a:t>in revised CRs</a:t>
            </a:r>
          </a:p>
          <a:p>
            <a:pPr lvl="1">
              <a:spcBef>
                <a:spcPts val="0"/>
              </a:spcBef>
              <a:spcAft>
                <a:spcPts val="600"/>
              </a:spcAft>
            </a:pPr>
            <a:endParaRPr lang="en-US" altLang="zh-CN" sz="1200" dirty="0">
              <a:solidFill>
                <a:srgbClr val="0000FF"/>
              </a:solidFill>
            </a:endParaRPr>
          </a:p>
          <a:p>
            <a:pPr marL="914354" lvl="2" indent="0">
              <a:spcBef>
                <a:spcPts val="0"/>
              </a:spcBef>
              <a:spcAft>
                <a:spcPts val="600"/>
              </a:spcAft>
              <a:buNone/>
            </a:pPr>
            <a:endParaRPr lang="en-US" sz="12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a:t>
            </a:r>
            <a:endParaRPr lang="ru-RU" b="1" dirty="0">
              <a:latin typeface="微软雅黑" panose="020B0503020204020204" pitchFamily="34" charset="-122"/>
              <a:ea typeface="微软雅黑" panose="020B0503020204020204" pitchFamily="34" charset="-122"/>
            </a:endParaRPr>
          </a:p>
        </p:txBody>
      </p:sp>
      <p:pic>
        <p:nvPicPr>
          <p:cNvPr id="5" name="图片 4"/>
          <p:cNvPicPr>
            <a:picLocks noChangeAspect="1"/>
          </p:cNvPicPr>
          <p:nvPr/>
        </p:nvPicPr>
        <p:blipFill>
          <a:blip r:embed="rId3"/>
          <a:stretch>
            <a:fillRect/>
          </a:stretch>
        </p:blipFill>
        <p:spPr>
          <a:xfrm>
            <a:off x="1394450" y="4454470"/>
            <a:ext cx="9904576" cy="1415931"/>
          </a:xfrm>
          <a:prstGeom prst="rect">
            <a:avLst/>
          </a:prstGeom>
        </p:spPr>
      </p:pic>
    </p:spTree>
    <p:extLst>
      <p:ext uri="{BB962C8B-B14F-4D97-AF65-F5344CB8AC3E}">
        <p14:creationId xmlns:p14="http://schemas.microsoft.com/office/powerpoint/2010/main" val="96219338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 name="矩形 100"/>
          <p:cNvSpPr/>
          <p:nvPr/>
        </p:nvSpPr>
        <p:spPr bwMode="auto">
          <a:xfrm>
            <a:off x="3920791" y="3809510"/>
            <a:ext cx="1619951" cy="74924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1" name="矩形 80"/>
          <p:cNvSpPr/>
          <p:nvPr/>
        </p:nvSpPr>
        <p:spPr bwMode="auto">
          <a:xfrm>
            <a:off x="1637199" y="5186472"/>
            <a:ext cx="3903543"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80" name="矩形 79"/>
          <p:cNvSpPr/>
          <p:nvPr/>
        </p:nvSpPr>
        <p:spPr bwMode="auto">
          <a:xfrm>
            <a:off x="9116120" y="4566794"/>
            <a:ext cx="3075880"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79" name="矩形 78"/>
          <p:cNvSpPr/>
          <p:nvPr/>
        </p:nvSpPr>
        <p:spPr bwMode="auto">
          <a:xfrm>
            <a:off x="199384" y="4566795"/>
            <a:ext cx="4520607" cy="580171"/>
          </a:xfrm>
          <a:prstGeom prst="rect">
            <a:avLst/>
          </a:prstGeom>
          <a:solidFill>
            <a:schemeClr val="bg2"/>
          </a:solidFill>
          <a:ln w="9525" cap="flat" cmpd="sng" algn="ctr">
            <a:noFill/>
            <a:prstDash val="lg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marR="0" indent="-342900" algn="l" defTabSz="914400" rtl="0" eaLnBrk="0" fontAlgn="base" latinLnBrk="0" hangingPunct="0">
              <a:lnSpc>
                <a:spcPct val="100000"/>
              </a:lnSpc>
              <a:spcBef>
                <a:spcPct val="20000"/>
              </a:spcBef>
              <a:spcAft>
                <a:spcPts val="600"/>
              </a:spcAft>
              <a:buClrTx/>
              <a:buSzTx/>
              <a:buFontTx/>
              <a:buBlip>
                <a:blip r:embed="rId3"/>
              </a:buBlip>
              <a:tabLst/>
            </a:pPr>
            <a:endParaRPr kumimoji="0" lang="en-US" sz="700" b="0" i="0" u="none" strike="noStrike" cap="none" normalizeH="0" baseline="0">
              <a:ln>
                <a:noFill/>
              </a:ln>
              <a:solidFill>
                <a:schemeClr val="tx1"/>
              </a:solidFill>
              <a:effectLst/>
              <a:latin typeface="微软雅黑" panose="020B0503020204020204" pitchFamily="34" charset="-122"/>
              <a:ea typeface="微软雅黑" panose="020B0503020204020204" pitchFamily="34" charset="-122"/>
            </a:endParaRPr>
          </a:p>
        </p:txBody>
      </p:sp>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General Aspects</a:t>
            </a:r>
            <a:r>
              <a:rPr lang="en-US" dirty="0">
                <a:latin typeface="微软雅黑" panose="020B0503020204020204" pitchFamily="34" charset="-122"/>
                <a:ea typeface="微软雅黑" panose="020B0503020204020204" pitchFamily="34" charset="-122"/>
              </a:rPr>
              <a:t> </a:t>
            </a:r>
            <a:endParaRPr lang="ru-RU"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178731"/>
            <a:ext cx="11699193" cy="5095171"/>
          </a:xfrm>
        </p:spPr>
        <p:txBody>
          <a:bodyPr/>
          <a:lstStyle/>
          <a:p>
            <a:pPr>
              <a:spcBef>
                <a:spcPts val="0"/>
              </a:spcBef>
              <a:spcAft>
                <a:spcPts val="600"/>
              </a:spcAft>
            </a:pPr>
            <a:r>
              <a:rPr lang="en-US" sz="1400" dirty="0"/>
              <a:t>The face-to-face meeting will take place during </a:t>
            </a:r>
            <a:r>
              <a:rPr lang="en-US" sz="1400" dirty="0">
                <a:solidFill>
                  <a:srgbClr val="FF0000"/>
                </a:solidFill>
              </a:rPr>
              <a:t>October 14</a:t>
            </a:r>
            <a:r>
              <a:rPr lang="en-US" sz="1400" baseline="30000" dirty="0">
                <a:solidFill>
                  <a:srgbClr val="FF0000"/>
                </a:solidFill>
              </a:rPr>
              <a:t>th</a:t>
            </a:r>
            <a:r>
              <a:rPr lang="en-US" sz="1400" dirty="0">
                <a:solidFill>
                  <a:srgbClr val="FF0000"/>
                </a:solidFill>
              </a:rPr>
              <a:t> ~ 18</a:t>
            </a:r>
            <a:r>
              <a:rPr lang="en-US" sz="1400" baseline="30000" dirty="0">
                <a:solidFill>
                  <a:srgbClr val="FF0000"/>
                </a:solidFill>
              </a:rPr>
              <a:t>th</a:t>
            </a:r>
            <a:r>
              <a:rPr lang="en-US" sz="1400" dirty="0">
                <a:solidFill>
                  <a:srgbClr val="FF0000"/>
                </a:solidFill>
              </a:rPr>
              <a:t>, 2024</a:t>
            </a:r>
            <a:r>
              <a:rPr lang="en-US" sz="1400" dirty="0"/>
              <a:t>.</a:t>
            </a:r>
          </a:p>
          <a:p>
            <a:pPr lvl="1">
              <a:spcBef>
                <a:spcPts val="0"/>
              </a:spcBef>
              <a:spcAft>
                <a:spcPts val="600"/>
              </a:spcAft>
            </a:pPr>
            <a:r>
              <a:rPr lang="en-US" sz="1200" dirty="0"/>
              <a:t>Three sessions in three separate rooms: Main, RRM, </a:t>
            </a:r>
            <a:r>
              <a:rPr lang="en-US" sz="1200" dirty="0" err="1"/>
              <a:t>BDaT</a:t>
            </a:r>
            <a:r>
              <a:rPr lang="en-US" sz="1200" dirty="0"/>
              <a:t>(</a:t>
            </a:r>
            <a:r>
              <a:rPr lang="en-US" altLang="zh-CN" sz="1200" dirty="0" err="1"/>
              <a:t>BSRF_Demod_test</a:t>
            </a:r>
            <a:r>
              <a:rPr lang="en-US" sz="1200" dirty="0"/>
              <a:t>). </a:t>
            </a:r>
            <a:r>
              <a:rPr lang="en-US" sz="1200" b="1" dirty="0"/>
              <a:t>1</a:t>
            </a:r>
            <a:r>
              <a:rPr lang="en-US" altLang="zh-CN" sz="1200" b="1" dirty="0"/>
              <a:t>-Way</a:t>
            </a:r>
            <a:r>
              <a:rPr lang="en-US" sz="1200" b="1" dirty="0"/>
              <a:t> </a:t>
            </a:r>
            <a:r>
              <a:rPr lang="en-US" sz="1200" b="1" dirty="0" err="1"/>
              <a:t>GoToWebinar</a:t>
            </a:r>
            <a:r>
              <a:rPr lang="en-US" sz="1200" b="1" dirty="0"/>
              <a:t> (GTW) </a:t>
            </a:r>
            <a:r>
              <a:rPr lang="en-US" sz="1200" dirty="0"/>
              <a:t>conference calls will be set each session and 1-way MS teams will be set for ad hoc. </a:t>
            </a:r>
            <a:r>
              <a:rPr lang="en-US" altLang="zh-CN" sz="1200" dirty="0"/>
              <a:t>A number of ad hoc sessions will be arranged (refer to meeting schedule).</a:t>
            </a:r>
            <a:endParaRPr lang="en-US" sz="1200" dirty="0"/>
          </a:p>
          <a:p>
            <a:pPr lvl="1">
              <a:spcBef>
                <a:spcPts val="0"/>
              </a:spcBef>
              <a:spcAft>
                <a:spcPts val="600"/>
              </a:spcAft>
            </a:pPr>
            <a:r>
              <a:rPr lang="en-US" sz="1200" dirty="0"/>
              <a:t>Moderator will be designated to provide the summary for a topic before the meeting. In online discussions, session chairs will handle topics based on the moderator summary. Moderator does not need update the summary by collecting comments during the meeting.</a:t>
            </a:r>
          </a:p>
          <a:p>
            <a:pPr marL="342882" lvl="1" indent="-342882">
              <a:spcBef>
                <a:spcPts val="0"/>
              </a:spcBef>
              <a:spcAft>
                <a:spcPts val="600"/>
              </a:spcAft>
              <a:buBlip>
                <a:blip r:embed="rId3"/>
              </a:buBlip>
            </a:pPr>
            <a:r>
              <a:rPr lang="en-US" sz="1400" dirty="0">
                <a:cs typeface="+mn-cs"/>
              </a:rPr>
              <a:t>Deadline for </a:t>
            </a:r>
            <a:r>
              <a:rPr lang="en-US" sz="1400" dirty="0" err="1">
                <a:cs typeface="+mn-cs"/>
              </a:rPr>
              <a:t>Tdoc</a:t>
            </a:r>
            <a:r>
              <a:rPr lang="en-US" sz="1400" dirty="0">
                <a:cs typeface="+mn-cs"/>
              </a:rPr>
              <a:t> request &amp; submission deadline: </a:t>
            </a:r>
            <a:r>
              <a:rPr lang="en-US" sz="1400" dirty="0">
                <a:solidFill>
                  <a:srgbClr val="FF0000"/>
                </a:solidFill>
                <a:cs typeface="+mn-cs"/>
              </a:rPr>
              <a:t> October 7</a:t>
            </a:r>
            <a:r>
              <a:rPr lang="en-US" sz="1400" baseline="30000" dirty="0">
                <a:solidFill>
                  <a:srgbClr val="FF0000"/>
                </a:solidFill>
                <a:cs typeface="+mn-cs"/>
              </a:rPr>
              <a:t>th</a:t>
            </a:r>
            <a:r>
              <a:rPr lang="en-US" sz="1400" dirty="0">
                <a:solidFill>
                  <a:srgbClr val="FF0000"/>
                </a:solidFill>
                <a:cs typeface="+mn-cs"/>
              </a:rPr>
              <a:t> (Monday) 2024, 17:00 UTC</a:t>
            </a:r>
            <a:r>
              <a:rPr lang="en-US" sz="1400" dirty="0">
                <a:cs typeface="+mn-cs"/>
              </a:rPr>
              <a:t>. </a:t>
            </a:r>
          </a:p>
          <a:p>
            <a:pPr lvl="1">
              <a:spcBef>
                <a:spcPts val="0"/>
              </a:spcBef>
              <a:spcAft>
                <a:spcPts val="600"/>
              </a:spcAft>
            </a:pPr>
            <a:r>
              <a:rPr lang="en-US" sz="1200" dirty="0"/>
              <a:t>Other deadlines can be found in the following slides.</a:t>
            </a:r>
          </a:p>
          <a:p>
            <a:pPr>
              <a:spcBef>
                <a:spcPts val="0"/>
              </a:spcBef>
              <a:spcAft>
                <a:spcPts val="600"/>
              </a:spcAft>
            </a:pPr>
            <a:r>
              <a:rPr lang="en-US" altLang="zh-CN" sz="1400" dirty="0"/>
              <a:t>Please find one picture for meeting flow below and details in the corresponding slides.</a:t>
            </a:r>
          </a:p>
        </p:txBody>
      </p:sp>
      <p:sp>
        <p:nvSpPr>
          <p:cNvPr id="6" name="Rectangle 77">
            <a:extLst>
              <a:ext uri="{FF2B5EF4-FFF2-40B4-BE49-F238E27FC236}">
                <a16:creationId xmlns:a16="http://schemas.microsoft.com/office/drawing/2014/main" id="{18560DB6-8070-4A8A-B9C8-2CBC509A9ECA}"/>
              </a:ext>
            </a:extLst>
          </p:cNvPr>
          <p:cNvSpPr/>
          <p:nvPr/>
        </p:nvSpPr>
        <p:spPr>
          <a:xfrm>
            <a:off x="99337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7" name="Rectangle 77">
            <a:extLst>
              <a:ext uri="{FF2B5EF4-FFF2-40B4-BE49-F238E27FC236}">
                <a16:creationId xmlns:a16="http://schemas.microsoft.com/office/drawing/2014/main" id="{18560DB6-8070-4A8A-B9C8-2CBC509A9ECA}"/>
              </a:ext>
            </a:extLst>
          </p:cNvPr>
          <p:cNvSpPr/>
          <p:nvPr/>
        </p:nvSpPr>
        <p:spPr>
          <a:xfrm>
            <a:off x="248401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 name="Rectangle 77">
            <a:extLst>
              <a:ext uri="{FF2B5EF4-FFF2-40B4-BE49-F238E27FC236}">
                <a16:creationId xmlns:a16="http://schemas.microsoft.com/office/drawing/2014/main" id="{18560DB6-8070-4A8A-B9C8-2CBC509A9ECA}"/>
              </a:ext>
            </a:extLst>
          </p:cNvPr>
          <p:cNvSpPr/>
          <p:nvPr/>
        </p:nvSpPr>
        <p:spPr>
          <a:xfrm>
            <a:off x="397466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9" name="Rectangle 77">
            <a:extLst>
              <a:ext uri="{FF2B5EF4-FFF2-40B4-BE49-F238E27FC236}">
                <a16:creationId xmlns:a16="http://schemas.microsoft.com/office/drawing/2014/main" id="{18560DB6-8070-4A8A-B9C8-2CBC509A9ECA}"/>
              </a:ext>
            </a:extLst>
          </p:cNvPr>
          <p:cNvSpPr/>
          <p:nvPr/>
        </p:nvSpPr>
        <p:spPr>
          <a:xfrm>
            <a:off x="471999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0" name="Rectangle 77">
            <a:extLst>
              <a:ext uri="{FF2B5EF4-FFF2-40B4-BE49-F238E27FC236}">
                <a16:creationId xmlns:a16="http://schemas.microsoft.com/office/drawing/2014/main" id="{18560DB6-8070-4A8A-B9C8-2CBC509A9ECA}"/>
              </a:ext>
            </a:extLst>
          </p:cNvPr>
          <p:cNvSpPr/>
          <p:nvPr/>
        </p:nvSpPr>
        <p:spPr>
          <a:xfrm>
            <a:off x="546531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1" name="Rectangle 77">
            <a:extLst>
              <a:ext uri="{FF2B5EF4-FFF2-40B4-BE49-F238E27FC236}">
                <a16:creationId xmlns:a16="http://schemas.microsoft.com/office/drawing/2014/main" id="{18560DB6-8070-4A8A-B9C8-2CBC509A9ECA}"/>
              </a:ext>
            </a:extLst>
          </p:cNvPr>
          <p:cNvSpPr/>
          <p:nvPr/>
        </p:nvSpPr>
        <p:spPr>
          <a:xfrm>
            <a:off x="621063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2" name="Rectangle 77">
            <a:extLst>
              <a:ext uri="{FF2B5EF4-FFF2-40B4-BE49-F238E27FC236}">
                <a16:creationId xmlns:a16="http://schemas.microsoft.com/office/drawing/2014/main" id="{18560DB6-8070-4A8A-B9C8-2CBC509A9ECA}"/>
              </a:ext>
            </a:extLst>
          </p:cNvPr>
          <p:cNvSpPr/>
          <p:nvPr/>
        </p:nvSpPr>
        <p:spPr>
          <a:xfrm>
            <a:off x="695596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3" name="Rectangle 77">
            <a:extLst>
              <a:ext uri="{FF2B5EF4-FFF2-40B4-BE49-F238E27FC236}">
                <a16:creationId xmlns:a16="http://schemas.microsoft.com/office/drawing/2014/main" id="{18560DB6-8070-4A8A-B9C8-2CBC509A9ECA}"/>
              </a:ext>
            </a:extLst>
          </p:cNvPr>
          <p:cNvSpPr/>
          <p:nvPr/>
        </p:nvSpPr>
        <p:spPr>
          <a:xfrm>
            <a:off x="770128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4" name="Rectangle 77">
            <a:extLst>
              <a:ext uri="{FF2B5EF4-FFF2-40B4-BE49-F238E27FC236}">
                <a16:creationId xmlns:a16="http://schemas.microsoft.com/office/drawing/2014/main" id="{18560DB6-8070-4A8A-B9C8-2CBC509A9ECA}"/>
              </a:ext>
            </a:extLst>
          </p:cNvPr>
          <p:cNvSpPr/>
          <p:nvPr/>
        </p:nvSpPr>
        <p:spPr>
          <a:xfrm>
            <a:off x="8446611"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Sat/Sun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5" name="Rectangle 77">
            <a:extLst>
              <a:ext uri="{FF2B5EF4-FFF2-40B4-BE49-F238E27FC236}">
                <a16:creationId xmlns:a16="http://schemas.microsoft.com/office/drawing/2014/main" id="{18560DB6-8070-4A8A-B9C8-2CBC509A9ECA}"/>
              </a:ext>
            </a:extLst>
          </p:cNvPr>
          <p:cNvSpPr/>
          <p:nvPr/>
        </p:nvSpPr>
        <p:spPr>
          <a:xfrm>
            <a:off x="919193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6" name="Rectangle 77">
            <a:extLst>
              <a:ext uri="{FF2B5EF4-FFF2-40B4-BE49-F238E27FC236}">
                <a16:creationId xmlns:a16="http://schemas.microsoft.com/office/drawing/2014/main" id="{18560DB6-8070-4A8A-B9C8-2CBC509A9ECA}"/>
              </a:ext>
            </a:extLst>
          </p:cNvPr>
          <p:cNvSpPr/>
          <p:nvPr/>
        </p:nvSpPr>
        <p:spPr>
          <a:xfrm>
            <a:off x="9937259"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dirty="0">
                <a:solidFill>
                  <a:srgbClr val="FFFFFF"/>
                </a:solidFill>
                <a:latin typeface="微软雅黑" panose="020B0503020204020204" pitchFamily="34" charset="-122"/>
                <a:ea typeface="微软雅黑" panose="020B0503020204020204" pitchFamily="34" charset="-122"/>
              </a:rPr>
              <a:t>Tue</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17" name="Rectangle 77">
            <a:extLst>
              <a:ext uri="{FF2B5EF4-FFF2-40B4-BE49-F238E27FC236}">
                <a16:creationId xmlns:a16="http://schemas.microsoft.com/office/drawing/2014/main" id="{18560DB6-8070-4A8A-B9C8-2CBC509A9ECA}"/>
              </a:ext>
            </a:extLst>
          </p:cNvPr>
          <p:cNvSpPr/>
          <p:nvPr/>
        </p:nvSpPr>
        <p:spPr>
          <a:xfrm>
            <a:off x="1068258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altLang="zh-CN"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1" name="Rectangle 67">
            <a:extLst>
              <a:ext uri="{FF2B5EF4-FFF2-40B4-BE49-F238E27FC236}">
                <a16:creationId xmlns:a16="http://schemas.microsoft.com/office/drawing/2014/main" id="{61214404-3E99-431F-A1D1-0A44E2021497}"/>
              </a:ext>
            </a:extLst>
          </p:cNvPr>
          <p:cNvSpPr/>
          <p:nvPr/>
        </p:nvSpPr>
        <p:spPr>
          <a:xfrm>
            <a:off x="248047" y="3224131"/>
            <a:ext cx="3701296" cy="360000"/>
          </a:xfrm>
          <a:prstGeom prst="rect">
            <a:avLst/>
          </a:prstGeom>
          <a:solidFill>
            <a:schemeClr val="tx2">
              <a:lumMod val="60000"/>
              <a:lumOff val="40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Pre-meeting (</a:t>
            </a:r>
            <a:r>
              <a:rPr lang="en-US" sz="800" kern="0" dirty="0">
                <a:solidFill>
                  <a:srgbClr val="FFFFFF"/>
                </a:solidFill>
                <a:latin typeface="微软雅黑" panose="020B0503020204020204" pitchFamily="34" charset="-122"/>
                <a:ea typeface="微软雅黑" panose="020B0503020204020204" pitchFamily="34" charset="-122"/>
              </a:rPr>
              <a:t>October</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r>
              <a:rPr kumimoji="0" lang="en-GB" sz="800" b="0" i="0" u="none" strike="noStrike" kern="0" cap="none" spc="0" normalizeH="0" baseline="0" dirty="0">
                <a:ln>
                  <a:noFill/>
                </a:ln>
                <a:solidFill>
                  <a:srgbClr val="FFFFFF"/>
                </a:solidFill>
                <a:effectLst/>
                <a:uLnTx/>
                <a:uFillTx/>
                <a:latin typeface="微软雅黑" panose="020B0503020204020204" pitchFamily="34" charset="-122"/>
                <a:ea typeface="微软雅黑" panose="020B0503020204020204" pitchFamily="34" charset="-122"/>
              </a:rPr>
              <a:t>7~11</a:t>
            </a:r>
            <a:r>
              <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rPr>
              <a:t>) </a:t>
            </a:r>
          </a:p>
        </p:txBody>
      </p:sp>
      <p:sp>
        <p:nvSpPr>
          <p:cNvPr id="22" name="Rectangle 67">
            <a:extLst>
              <a:ext uri="{FF2B5EF4-FFF2-40B4-BE49-F238E27FC236}">
                <a16:creationId xmlns:a16="http://schemas.microsoft.com/office/drawing/2014/main" id="{61214404-3E99-431F-A1D1-0A44E2021497}"/>
              </a:ext>
            </a:extLst>
          </p:cNvPr>
          <p:cNvSpPr/>
          <p:nvPr/>
        </p:nvSpPr>
        <p:spPr>
          <a:xfrm>
            <a:off x="4719991" y="3224131"/>
            <a:ext cx="2773122"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1</a:t>
            </a:r>
            <a:r>
              <a:rPr lang="en-GB" sz="800" kern="0" baseline="30000" dirty="0">
                <a:solidFill>
                  <a:srgbClr val="FFFFFF"/>
                </a:solidFill>
                <a:latin typeface="微软雅黑" panose="020B0503020204020204" pitchFamily="34" charset="-122"/>
                <a:ea typeface="微软雅黑" panose="020B0503020204020204" pitchFamily="34" charset="-122"/>
              </a:rPr>
              <a:t>st</a:t>
            </a:r>
            <a:r>
              <a:rPr lang="en-GB" sz="800" kern="0" dirty="0">
                <a:solidFill>
                  <a:srgbClr val="FFFFFF"/>
                </a:solidFill>
                <a:latin typeface="微软雅黑" panose="020B0503020204020204" pitchFamily="34" charset="-122"/>
                <a:ea typeface="微软雅黑" panose="020B0503020204020204" pitchFamily="34" charset="-122"/>
              </a:rPr>
              <a:t> round (</a:t>
            </a:r>
            <a:r>
              <a:rPr lang="en-US" altLang="zh-CN" sz="800" kern="0" dirty="0">
                <a:solidFill>
                  <a:srgbClr val="FFFFFF"/>
                </a:solidFill>
                <a:latin typeface="微软雅黑" panose="020B0503020204020204" pitchFamily="34" charset="-122"/>
                <a:ea typeface="微软雅黑" panose="020B0503020204020204" pitchFamily="34" charset="-122"/>
              </a:rPr>
              <a:t>October</a:t>
            </a:r>
            <a:r>
              <a:rPr lang="en-GB" sz="800" kern="0" dirty="0">
                <a:solidFill>
                  <a:srgbClr val="FFFFFF"/>
                </a:solidFill>
                <a:latin typeface="微软雅黑" panose="020B0503020204020204" pitchFamily="34" charset="-122"/>
                <a:ea typeface="微软雅黑" panose="020B0503020204020204" pitchFamily="34" charset="-122"/>
              </a:rPr>
              <a:t> 14~17)</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3" name="Rectangle 67">
            <a:extLst>
              <a:ext uri="{FF2B5EF4-FFF2-40B4-BE49-F238E27FC236}">
                <a16:creationId xmlns:a16="http://schemas.microsoft.com/office/drawing/2014/main" id="{61214404-3E99-431F-A1D1-0A44E2021497}"/>
              </a:ext>
            </a:extLst>
          </p:cNvPr>
          <p:cNvSpPr/>
          <p:nvPr/>
        </p:nvSpPr>
        <p:spPr>
          <a:xfrm>
            <a:off x="9191936" y="3224131"/>
            <a:ext cx="2962208" cy="360000"/>
          </a:xfrm>
          <a:prstGeom prst="rect">
            <a:avLst/>
          </a:prstGeom>
          <a:solidFill>
            <a:srgbClr val="124191"/>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Post-meeting process</a:t>
            </a:r>
            <a:r>
              <a:rPr lang="en-GB" sz="800" kern="0" noProof="0" dirty="0">
                <a:solidFill>
                  <a:srgbClr val="FFFFFF"/>
                </a:solidFill>
                <a:latin typeface="微软雅黑" panose="020B0503020204020204" pitchFamily="34" charset="-122"/>
                <a:ea typeface="微软雅黑" panose="020B0503020204020204" pitchFamily="34" charset="-122"/>
              </a:rPr>
              <a:t> (October 21~24)</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24" name="Rectangle 67">
            <a:extLst>
              <a:ext uri="{FF2B5EF4-FFF2-40B4-BE49-F238E27FC236}">
                <a16:creationId xmlns:a16="http://schemas.microsoft.com/office/drawing/2014/main" id="{61214404-3E99-431F-A1D1-0A44E2021497}"/>
              </a:ext>
            </a:extLst>
          </p:cNvPr>
          <p:cNvSpPr/>
          <p:nvPr/>
        </p:nvSpPr>
        <p:spPr>
          <a:xfrm>
            <a:off x="8446638" y="3224131"/>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5" name="Rectangle 77">
            <a:extLst>
              <a:ext uri="{FF2B5EF4-FFF2-40B4-BE49-F238E27FC236}">
                <a16:creationId xmlns:a16="http://schemas.microsoft.com/office/drawing/2014/main" id="{18560DB6-8070-4A8A-B9C8-2CBC509A9ECA}"/>
              </a:ext>
            </a:extLst>
          </p:cNvPr>
          <p:cNvSpPr/>
          <p:nvPr/>
        </p:nvSpPr>
        <p:spPr>
          <a:xfrm>
            <a:off x="248047"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Mon</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6" name="Rectangle 77">
            <a:extLst>
              <a:ext uri="{FF2B5EF4-FFF2-40B4-BE49-F238E27FC236}">
                <a16:creationId xmlns:a16="http://schemas.microsoft.com/office/drawing/2014/main" id="{18560DB6-8070-4A8A-B9C8-2CBC509A9ECA}"/>
              </a:ext>
            </a:extLst>
          </p:cNvPr>
          <p:cNvSpPr/>
          <p:nvPr/>
        </p:nvSpPr>
        <p:spPr>
          <a:xfrm>
            <a:off x="1738695"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Wed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7" name="Rectangle 77">
            <a:extLst>
              <a:ext uri="{FF2B5EF4-FFF2-40B4-BE49-F238E27FC236}">
                <a16:creationId xmlns:a16="http://schemas.microsoft.com/office/drawing/2014/main" id="{18560DB6-8070-4A8A-B9C8-2CBC509A9ECA}"/>
              </a:ext>
            </a:extLst>
          </p:cNvPr>
          <p:cNvSpPr/>
          <p:nvPr/>
        </p:nvSpPr>
        <p:spPr>
          <a:xfrm>
            <a:off x="3229343"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noProof="0" dirty="0">
                <a:solidFill>
                  <a:srgbClr val="FFFFFF"/>
                </a:solidFill>
                <a:latin typeface="微软雅黑" panose="020B0503020204020204" pitchFamily="34" charset="-122"/>
                <a:ea typeface="微软雅黑" panose="020B0503020204020204" pitchFamily="34" charset="-122"/>
              </a:rPr>
              <a:t>Fri</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8" name="Rectangle 77">
            <a:extLst>
              <a:ext uri="{FF2B5EF4-FFF2-40B4-BE49-F238E27FC236}">
                <a16:creationId xmlns:a16="http://schemas.microsoft.com/office/drawing/2014/main" id="{18560DB6-8070-4A8A-B9C8-2CBC509A9ECA}"/>
              </a:ext>
            </a:extLst>
          </p:cNvPr>
          <p:cNvSpPr/>
          <p:nvPr/>
        </p:nvSpPr>
        <p:spPr>
          <a:xfrm>
            <a:off x="11427910" y="3627259"/>
            <a:ext cx="720000" cy="178809"/>
          </a:xfrm>
          <a:prstGeom prst="rect">
            <a:avLst/>
          </a:prstGeom>
          <a:solidFill>
            <a:srgbClr val="4D5766">
              <a:lumMod val="75000"/>
            </a:srgbClr>
          </a:solidFill>
          <a:ln>
            <a:noFill/>
          </a:ln>
          <a:effectLst/>
        </p:spPr>
        <p:txBody>
          <a:bodyPr lIns="0" tIns="54000" rIns="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US" sz="800" kern="0" dirty="0">
                <a:solidFill>
                  <a:srgbClr val="FFFFFF"/>
                </a:solidFill>
                <a:latin typeface="微软雅黑" panose="020B0503020204020204" pitchFamily="34" charset="-122"/>
                <a:ea typeface="微软雅黑" panose="020B0503020204020204" pitchFamily="34" charset="-122"/>
              </a:rPr>
              <a:t>Thu</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49" name="Rectangle 67">
            <a:extLst>
              <a:ext uri="{FF2B5EF4-FFF2-40B4-BE49-F238E27FC236}">
                <a16:creationId xmlns:a16="http://schemas.microsoft.com/office/drawing/2014/main" id="{61214404-3E99-431F-A1D1-0A44E2021497}"/>
              </a:ext>
            </a:extLst>
          </p:cNvPr>
          <p:cNvSpPr/>
          <p:nvPr/>
        </p:nvSpPr>
        <p:spPr>
          <a:xfrm>
            <a:off x="3971478" y="3222625"/>
            <a:ext cx="720000" cy="360000"/>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Quiet Period</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54" name="Rectangle: Rounded Corners 201">
            <a:extLst>
              <a:ext uri="{FF2B5EF4-FFF2-40B4-BE49-F238E27FC236}">
                <a16:creationId xmlns:a16="http://schemas.microsoft.com/office/drawing/2014/main" id="{B6CDA6FF-6740-49E7-B14C-1831ED62E0F8}"/>
              </a:ext>
            </a:extLst>
          </p:cNvPr>
          <p:cNvSpPr/>
          <p:nvPr/>
        </p:nvSpPr>
        <p:spPr>
          <a:xfrm>
            <a:off x="59868"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 assignment before Mon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5" name="Rectangle: Rounded Corners 201">
            <a:extLst>
              <a:ext uri="{FF2B5EF4-FFF2-40B4-BE49-F238E27FC236}">
                <a16:creationId xmlns:a16="http://schemas.microsoft.com/office/drawing/2014/main" id="{B6CDA6FF-6740-49E7-B14C-1831ED62E0F8}"/>
              </a:ext>
            </a:extLst>
          </p:cNvPr>
          <p:cNvSpPr/>
          <p:nvPr/>
        </p:nvSpPr>
        <p:spPr>
          <a:xfrm>
            <a:off x="248047" y="5770085"/>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Tdoc</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number</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request &amp; submission</a:t>
            </a:r>
            <a:r>
              <a:rPr lang="en-US" sz="700" b="1" kern="0" dirty="0">
                <a:solidFill>
                  <a:srgbClr val="FF3300"/>
                </a:solidFill>
                <a:latin typeface="微软雅黑" panose="020B0503020204020204" pitchFamily="34" charset="-122"/>
                <a:ea typeface="微软雅黑" panose="020B0503020204020204" pitchFamily="34" charset="-122"/>
                <a:cs typeface="+mn-cs"/>
              </a:rPr>
              <a:t> </a:t>
            </a:r>
            <a:endParaRPr kumimoji="0" lang="en-US" sz="700" b="1" i="0" u="none" strike="noStrike" kern="0" cap="none" spc="0" normalizeH="0" baseline="0" noProof="0" dirty="0">
              <a:ln>
                <a:noFill/>
              </a:ln>
              <a:solidFill>
                <a:srgbClr val="FF3300"/>
              </a:solidFill>
              <a:effectLst/>
              <a:uLnTx/>
              <a:uFillTx/>
              <a:latin typeface="微软雅黑" panose="020B0503020204020204" pitchFamily="34" charset="-122"/>
              <a:ea typeface="微软雅黑" panose="020B0503020204020204" pitchFamily="34" charset="-122"/>
              <a:cs typeface="+mn-cs"/>
            </a:endParaRPr>
          </a:p>
        </p:txBody>
      </p:sp>
      <p:sp>
        <p:nvSpPr>
          <p:cNvPr id="56" name="Rectangle: Rounded Corners 201">
            <a:extLst>
              <a:ext uri="{FF2B5EF4-FFF2-40B4-BE49-F238E27FC236}">
                <a16:creationId xmlns:a16="http://schemas.microsoft.com/office/drawing/2014/main" id="{B6CDA6FF-6740-49E7-B14C-1831ED62E0F8}"/>
              </a:ext>
            </a:extLst>
          </p:cNvPr>
          <p:cNvSpPr/>
          <p:nvPr/>
        </p:nvSpPr>
        <p:spPr>
          <a:xfrm>
            <a:off x="248047"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Registration</a:t>
            </a:r>
          </a:p>
        </p:txBody>
      </p:sp>
      <p:sp>
        <p:nvSpPr>
          <p:cNvPr id="57" name="Rectangle: Rounded Corners 201">
            <a:extLst>
              <a:ext uri="{FF2B5EF4-FFF2-40B4-BE49-F238E27FC236}">
                <a16:creationId xmlns:a16="http://schemas.microsoft.com/office/drawing/2014/main" id="{B6CDA6FF-6740-49E7-B14C-1831ED62E0F8}"/>
              </a:ext>
            </a:extLst>
          </p:cNvPr>
          <p:cNvSpPr/>
          <p:nvPr/>
        </p:nvSpPr>
        <p:spPr>
          <a:xfrm>
            <a:off x="2475546" y="4596843"/>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noProof="0" dirty="0">
                <a:solidFill>
                  <a:srgbClr val="FFFFFF"/>
                </a:solidFill>
                <a:latin typeface="微软雅黑" panose="020B0503020204020204" pitchFamily="34" charset="-122"/>
                <a:ea typeface="微软雅黑" panose="020B0503020204020204" pitchFamily="34" charset="-122"/>
                <a:cs typeface="+mn-cs"/>
              </a:rPr>
              <a:t>Draft summary for topics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8" name="Rectangle: Rounded Corners 201">
            <a:extLst>
              <a:ext uri="{FF2B5EF4-FFF2-40B4-BE49-F238E27FC236}">
                <a16:creationId xmlns:a16="http://schemas.microsoft.com/office/drawing/2014/main" id="{B6CDA6FF-6740-49E7-B14C-1831ED62E0F8}"/>
              </a:ext>
            </a:extLst>
          </p:cNvPr>
          <p:cNvSpPr/>
          <p:nvPr/>
        </p:nvSpPr>
        <p:spPr>
          <a:xfrm>
            <a:off x="3957851" y="4596843"/>
            <a:ext cx="720000" cy="548674"/>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Formal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a:t>
            </a:r>
            <a:r>
              <a:rPr lang="en-US" sz="700" b="1" kern="0" noProof="0" dirty="0">
                <a:solidFill>
                  <a:srgbClr val="FFFFFF"/>
                </a:solidFill>
                <a:latin typeface="微软雅黑" panose="020B0503020204020204" pitchFamily="34" charset="-122"/>
                <a:ea typeface="微软雅黑" panose="020B0503020204020204" pitchFamily="34" charset="-122"/>
                <a:cs typeface="+mn-cs"/>
              </a:rPr>
              <a:t>summary submission by Saturday</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59" name="Rectangle: Rounded Corners 201">
            <a:extLst>
              <a:ext uri="{FF2B5EF4-FFF2-40B4-BE49-F238E27FC236}">
                <a16:creationId xmlns:a16="http://schemas.microsoft.com/office/drawing/2014/main" id="{B6CDA6FF-6740-49E7-B14C-1831ED62E0F8}"/>
              </a:ext>
            </a:extLst>
          </p:cNvPr>
          <p:cNvSpPr/>
          <p:nvPr/>
        </p:nvSpPr>
        <p:spPr>
          <a:xfrm>
            <a:off x="3223108" y="4596843"/>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Summary review &amp; 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0" name="Rectangle: Rounded Corners 201">
            <a:extLst>
              <a:ext uri="{FF2B5EF4-FFF2-40B4-BE49-F238E27FC236}">
                <a16:creationId xmlns:a16="http://schemas.microsoft.com/office/drawing/2014/main" id="{B6CDA6FF-6740-49E7-B14C-1831ED62E0F8}"/>
              </a:ext>
            </a:extLst>
          </p:cNvPr>
          <p:cNvSpPr/>
          <p:nvPr/>
        </p:nvSpPr>
        <p:spPr>
          <a:xfrm>
            <a:off x="1738695"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Initial list for block approval for basket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1" name="Rectangle: Rounded Corners 201">
            <a:extLst>
              <a:ext uri="{FF2B5EF4-FFF2-40B4-BE49-F238E27FC236}">
                <a16:creationId xmlns:a16="http://schemas.microsoft.com/office/drawing/2014/main" id="{B6CDA6FF-6740-49E7-B14C-1831ED62E0F8}"/>
              </a:ext>
            </a:extLst>
          </p:cNvPr>
          <p:cNvSpPr/>
          <p:nvPr/>
        </p:nvSpPr>
        <p:spPr>
          <a:xfrm>
            <a:off x="3229343" y="5207327"/>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Deadline for flag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2" name="Rectangle: Rounded Corners 201">
            <a:extLst>
              <a:ext uri="{FF2B5EF4-FFF2-40B4-BE49-F238E27FC236}">
                <a16:creationId xmlns:a16="http://schemas.microsoft.com/office/drawing/2014/main" id="{B6CDA6FF-6740-49E7-B14C-1831ED62E0F8}"/>
              </a:ext>
            </a:extLst>
          </p:cNvPr>
          <p:cNvSpPr/>
          <p:nvPr/>
        </p:nvSpPr>
        <p:spPr>
          <a:xfrm>
            <a:off x="4719991" y="5207327"/>
            <a:ext cx="720000" cy="474429"/>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updated list for block approval</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3" name="Rectangle: Rounded Corners 201">
            <a:extLst>
              <a:ext uri="{FF2B5EF4-FFF2-40B4-BE49-F238E27FC236}">
                <a16:creationId xmlns:a16="http://schemas.microsoft.com/office/drawing/2014/main" id="{B6CDA6FF-6740-49E7-B14C-1831ED62E0F8}"/>
              </a:ext>
            </a:extLst>
          </p:cNvPr>
          <p:cNvSpPr/>
          <p:nvPr/>
        </p:nvSpPr>
        <p:spPr>
          <a:xfrm>
            <a:off x="5676429" y="5775537"/>
            <a:ext cx="1788420"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Update of meeting notes per day</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allocation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4" name="Rectangle: Rounded Corners 201">
            <a:extLst>
              <a:ext uri="{FF2B5EF4-FFF2-40B4-BE49-F238E27FC236}">
                <a16:creationId xmlns:a16="http://schemas.microsoft.com/office/drawing/2014/main" id="{B6CDA6FF-6740-49E7-B14C-1831ED62E0F8}"/>
              </a:ext>
            </a:extLst>
          </p:cNvPr>
          <p:cNvSpPr/>
          <p:nvPr/>
        </p:nvSpPr>
        <p:spPr>
          <a:xfrm>
            <a:off x="5694346" y="3916489"/>
            <a:ext cx="1770503" cy="474429"/>
          </a:xfrm>
          <a:prstGeom prst="roundRect">
            <a:avLst>
              <a:gd name="adj" fmla="val 11677"/>
            </a:avLst>
          </a:prstGeom>
          <a:gradFill flip="none" rotWithShape="1">
            <a:gsLst>
              <a:gs pos="55000">
                <a:srgbClr val="1E9657"/>
              </a:gs>
              <a:gs pos="0">
                <a:srgbClr val="1E9657"/>
              </a:gs>
              <a:gs pos="65000">
                <a:srgbClr val="92D050"/>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WF/CR template</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Draft TS/TR</a:t>
            </a:r>
          </a:p>
        </p:txBody>
      </p:sp>
      <p:sp>
        <p:nvSpPr>
          <p:cNvPr id="65" name="Rectangle: Rounded Corners 201">
            <a:extLst>
              <a:ext uri="{FF2B5EF4-FFF2-40B4-BE49-F238E27FC236}">
                <a16:creationId xmlns:a16="http://schemas.microsoft.com/office/drawing/2014/main" id="{B6CDA6FF-6740-49E7-B14C-1831ED62E0F8}"/>
              </a:ext>
            </a:extLst>
          </p:cNvPr>
          <p:cNvSpPr/>
          <p:nvPr/>
        </p:nvSpPr>
        <p:spPr>
          <a:xfrm>
            <a:off x="7701287" y="5766220"/>
            <a:ext cx="720000" cy="27488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Check-in</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6" name="Rectangle: Rounded Corners 201">
            <a:extLst>
              <a:ext uri="{FF2B5EF4-FFF2-40B4-BE49-F238E27FC236}">
                <a16:creationId xmlns:a16="http://schemas.microsoft.com/office/drawing/2014/main" id="{B6CDA6FF-6740-49E7-B14C-1831ED62E0F8}"/>
              </a:ext>
            </a:extLst>
          </p:cNvPr>
          <p:cNvSpPr/>
          <p:nvPr/>
        </p:nvSpPr>
        <p:spPr>
          <a:xfrm>
            <a:off x="5671859" y="4496496"/>
            <a:ext cx="1821254" cy="1202098"/>
          </a:xfrm>
          <a:prstGeom prst="roundRect">
            <a:avLst>
              <a:gd name="adj" fmla="val 11677"/>
            </a:avLst>
          </a:prstGeom>
          <a:gradFill flip="none" rotWithShape="1">
            <a:gsLst>
              <a:gs pos="70000">
                <a:srgbClr val="1E9657"/>
              </a:gs>
              <a:gs pos="0">
                <a:srgbClr val="1E9657"/>
              </a:gs>
              <a:gs pos="87000">
                <a:srgbClr val="92D050"/>
              </a:gs>
              <a:gs pos="100000">
                <a:schemeClr val="bg1"/>
              </a:gs>
            </a:gsLst>
            <a:path path="circle">
              <a:fillToRect l="50000" t="50000" r="50000" b="50000"/>
            </a:path>
            <a:tileRect/>
          </a:gradFill>
          <a:ln w="9525" cap="flat" cmpd="sng" algn="ctr">
            <a:solidFill>
              <a:schemeClr val="bg1"/>
            </a:solid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Online discussions &amp;</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GTW conference call (US/China meeting)</a:t>
            </a:r>
          </a:p>
          <a:p>
            <a:pPr marL="0" marR="0" lvl="0" indent="0" algn="ctr" defTabSz="514299" eaLnBrk="1" fontAlgn="auto" latinLnBrk="0" hangingPunct="1">
              <a:lnSpc>
                <a:spcPct val="100000"/>
              </a:lnSpc>
              <a:spcBef>
                <a:spcPts val="0"/>
              </a:spcBef>
              <a:spcAft>
                <a:spcPts val="6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CR for maintenance 2:30pm on Thursday</a:t>
            </a:r>
          </a:p>
          <a:p>
            <a:pPr marL="0" marR="0" lvl="0" indent="0" algn="ctr" defTabSz="514299" eaLnBrk="1" fontAlgn="auto" latinLnBrk="0" hangingPunct="1">
              <a:lnSpc>
                <a:spcPct val="100000"/>
              </a:lnSpc>
              <a:spcBef>
                <a:spcPts val="0"/>
              </a:spcBef>
              <a:spcAft>
                <a:spcPts val="30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TOHRU (US/China meeting)</a:t>
            </a:r>
          </a:p>
          <a:p>
            <a:pPr algn="ctr" defTabSz="514299" eaLnBrk="1" fontAlgn="auto" hangingPunct="1">
              <a:spcBef>
                <a:spcPts val="0"/>
              </a:spcBef>
              <a:spcAft>
                <a:spcPts val="600"/>
              </a:spcAft>
              <a:defRPr/>
            </a:pP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request (</a:t>
            </a:r>
            <a:r>
              <a:rPr lang="en-US" sz="700" b="1" kern="0" dirty="0" err="1">
                <a:solidFill>
                  <a:srgbClr val="FFFFFF"/>
                </a:solidFill>
                <a:latin typeface="微软雅黑" panose="020B0503020204020204" pitchFamily="34" charset="-122"/>
                <a:ea typeface="微软雅黑" panose="020B0503020204020204" pitchFamily="34" charset="-122"/>
                <a:cs typeface="+mn-cs"/>
              </a:rPr>
              <a:t>new&amp;revision</a:t>
            </a:r>
            <a:r>
              <a:rPr lang="en-US" sz="700" b="1" kern="0" dirty="0">
                <a:solidFill>
                  <a:srgbClr val="FFFFFF"/>
                </a:solidFill>
                <a:latin typeface="微软雅黑" panose="020B0503020204020204" pitchFamily="34" charset="-122"/>
                <a:ea typeface="微软雅黑" panose="020B0503020204020204" pitchFamily="34" charset="-122"/>
                <a:cs typeface="+mn-cs"/>
              </a:rPr>
              <a:t>)</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Upload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(10.10.10.10) </a:t>
            </a:r>
            <a:r>
              <a:rPr lang="en-US" altLang="zh-CN" sz="700" b="1" kern="0" dirty="0">
                <a:solidFill>
                  <a:srgbClr val="FFFFFF"/>
                </a:solidFill>
                <a:latin typeface="微软雅黑" panose="020B0503020204020204" pitchFamily="34" charset="-122"/>
                <a:ea typeface="微软雅黑" panose="020B0503020204020204" pitchFamily="34" charset="-122"/>
                <a:cs typeface="+mn-cs"/>
              </a:rPr>
              <a:t>&amp;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How to access contributions</a:t>
            </a:r>
          </a:p>
        </p:txBody>
      </p:sp>
      <p:sp>
        <p:nvSpPr>
          <p:cNvPr id="67" name="Rectangle: Rounded Corners 201">
            <a:extLst>
              <a:ext uri="{FF2B5EF4-FFF2-40B4-BE49-F238E27FC236}">
                <a16:creationId xmlns:a16="http://schemas.microsoft.com/office/drawing/2014/main" id="{B6CDA6FF-6740-49E7-B14C-1831ED62E0F8}"/>
              </a:ext>
            </a:extLst>
          </p:cNvPr>
          <p:cNvSpPr/>
          <p:nvPr/>
        </p:nvSpPr>
        <p:spPr>
          <a:xfrm>
            <a:off x="3979184" y="5770085"/>
            <a:ext cx="720000" cy="565437"/>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Meeting schedule &amp; Ad hoc chair assignment</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68" name="Rectangle 67">
            <a:extLst>
              <a:ext uri="{FF2B5EF4-FFF2-40B4-BE49-F238E27FC236}">
                <a16:creationId xmlns:a16="http://schemas.microsoft.com/office/drawing/2014/main" id="{61214404-3E99-431F-A1D1-0A44E2021497}"/>
              </a:ext>
            </a:extLst>
          </p:cNvPr>
          <p:cNvSpPr/>
          <p:nvPr/>
        </p:nvSpPr>
        <p:spPr>
          <a:xfrm>
            <a:off x="7507681" y="3224131"/>
            <a:ext cx="913606" cy="360000"/>
          </a:xfrm>
          <a:prstGeom prst="rect">
            <a:avLst/>
          </a:prstGeom>
          <a:solidFill>
            <a:srgbClr val="000000"/>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800" kern="0" dirty="0">
                <a:solidFill>
                  <a:srgbClr val="FFFFFF"/>
                </a:solidFill>
                <a:latin typeface="微软雅黑" panose="020B0503020204020204" pitchFamily="34" charset="-122"/>
                <a:ea typeface="微软雅黑" panose="020B0503020204020204" pitchFamily="34" charset="-122"/>
              </a:rPr>
              <a:t>2</a:t>
            </a:r>
            <a:r>
              <a:rPr lang="en-GB" sz="800" kern="0" baseline="30000" dirty="0">
                <a:solidFill>
                  <a:srgbClr val="FFFFFF"/>
                </a:solidFill>
                <a:latin typeface="微软雅黑" panose="020B0503020204020204" pitchFamily="34" charset="-122"/>
                <a:ea typeface="微软雅黑" panose="020B0503020204020204" pitchFamily="34" charset="-122"/>
              </a:rPr>
              <a:t>nd</a:t>
            </a:r>
            <a:r>
              <a:rPr lang="en-GB" sz="800" kern="0" dirty="0">
                <a:solidFill>
                  <a:srgbClr val="FFFFFF"/>
                </a:solidFill>
                <a:latin typeface="微软雅黑" panose="020B0503020204020204" pitchFamily="34" charset="-122"/>
                <a:ea typeface="微软雅黑" panose="020B0503020204020204" pitchFamily="34" charset="-122"/>
              </a:rPr>
              <a:t> round (</a:t>
            </a:r>
            <a:r>
              <a:rPr lang="en-US" sz="800" kern="0" dirty="0">
                <a:solidFill>
                  <a:srgbClr val="FFFFFF"/>
                </a:solidFill>
                <a:latin typeface="微软雅黑" panose="020B0503020204020204" pitchFamily="34" charset="-122"/>
                <a:ea typeface="微软雅黑" panose="020B0503020204020204" pitchFamily="34" charset="-122"/>
              </a:rPr>
              <a:t>Oct 17</a:t>
            </a:r>
            <a:r>
              <a:rPr lang="en-GB" sz="800" kern="0" dirty="0">
                <a:solidFill>
                  <a:srgbClr val="FFFFFF"/>
                </a:solidFill>
                <a:latin typeface="微软雅黑" panose="020B0503020204020204" pitchFamily="34" charset="-122"/>
                <a:ea typeface="微软雅黑" panose="020B0503020204020204" pitchFamily="34" charset="-122"/>
              </a:rPr>
              <a:t>, 18)</a:t>
            </a:r>
            <a:endParaRPr kumimoji="0" lang="en-GB" sz="8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69" name="Rectangle: Rounded Corners 201">
            <a:extLst>
              <a:ext uri="{FF2B5EF4-FFF2-40B4-BE49-F238E27FC236}">
                <a16:creationId xmlns:a16="http://schemas.microsoft.com/office/drawing/2014/main" id="{B6CDA6FF-6740-49E7-B14C-1831ED62E0F8}"/>
              </a:ext>
            </a:extLst>
          </p:cNvPr>
          <p:cNvSpPr/>
          <p:nvPr/>
        </p:nvSpPr>
        <p:spPr>
          <a:xfrm>
            <a:off x="9177146"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List of email threads for post-meeting </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1" name="Rectangle: Rounded Corners 201">
            <a:extLst>
              <a:ext uri="{FF2B5EF4-FFF2-40B4-BE49-F238E27FC236}">
                <a16:creationId xmlns:a16="http://schemas.microsoft.com/office/drawing/2014/main" id="{B6CDA6FF-6740-49E7-B14C-1831ED62E0F8}"/>
              </a:ext>
            </a:extLst>
          </p:cNvPr>
          <p:cNvSpPr/>
          <p:nvPr/>
        </p:nvSpPr>
        <p:spPr>
          <a:xfrm>
            <a:off x="9938797"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Submission of </a:t>
            </a:r>
            <a:r>
              <a:rPr lang="en-US" sz="700" b="1" kern="0" dirty="0" err="1">
                <a:solidFill>
                  <a:srgbClr val="FFFFFF"/>
                </a:solidFill>
                <a:latin typeface="微软雅黑" panose="020B0503020204020204" pitchFamily="34" charset="-122"/>
                <a:ea typeface="微软雅黑" panose="020B0503020204020204" pitchFamily="34" charset="-122"/>
                <a:cs typeface="+mn-cs"/>
              </a:rPr>
              <a:t>tdoc</a:t>
            </a:r>
            <a:r>
              <a:rPr lang="en-US" sz="700" b="1" kern="0" dirty="0">
                <a:solidFill>
                  <a:srgbClr val="FFFFFF"/>
                </a:solidFill>
                <a:latin typeface="微软雅黑" panose="020B0503020204020204" pitchFamily="34" charset="-122"/>
                <a:ea typeface="微软雅黑" panose="020B0503020204020204" pitchFamily="34" charset="-122"/>
                <a:cs typeface="+mn-cs"/>
              </a:rPr>
              <a:t> of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2" name="Rectangle: Rounded Corners 201">
            <a:extLst>
              <a:ext uri="{FF2B5EF4-FFF2-40B4-BE49-F238E27FC236}">
                <a16:creationId xmlns:a16="http://schemas.microsoft.com/office/drawing/2014/main" id="{B6CDA6FF-6740-49E7-B14C-1831ED62E0F8}"/>
              </a:ext>
            </a:extLst>
          </p:cNvPr>
          <p:cNvSpPr/>
          <p:nvPr/>
        </p:nvSpPr>
        <p:spPr>
          <a:xfrm>
            <a:off x="10673040" y="4600978"/>
            <a:ext cx="720000" cy="4752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Comments</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3" name="Rectangle: Rounded Corners 201">
            <a:extLst>
              <a:ext uri="{FF2B5EF4-FFF2-40B4-BE49-F238E27FC236}">
                <a16:creationId xmlns:a16="http://schemas.microsoft.com/office/drawing/2014/main" id="{B6CDA6FF-6740-49E7-B14C-1831ED62E0F8}"/>
              </a:ext>
            </a:extLst>
          </p:cNvPr>
          <p:cNvSpPr/>
          <p:nvPr/>
        </p:nvSpPr>
        <p:spPr>
          <a:xfrm>
            <a:off x="11427910" y="4600978"/>
            <a:ext cx="720000" cy="474429"/>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Approve </a:t>
            </a:r>
            <a:r>
              <a:rPr lang="en-US" sz="700" b="1" kern="0" dirty="0" err="1">
                <a:solidFill>
                  <a:srgbClr val="FFFFFF"/>
                </a:solidFill>
                <a:latin typeface="微软雅黑" panose="020B0503020204020204" pitchFamily="34" charset="-122"/>
                <a:ea typeface="微软雅黑" panose="020B0503020204020204" pitchFamily="34" charset="-122"/>
                <a:cs typeface="+mn-cs"/>
              </a:rPr>
              <a:t>tdocs</a:t>
            </a:r>
            <a:r>
              <a:rPr lang="en-US" sz="700" b="1" kern="0" dirty="0">
                <a:solidFill>
                  <a:srgbClr val="FFFFFF"/>
                </a:solidFill>
                <a:latin typeface="微软雅黑" panose="020B0503020204020204" pitchFamily="34" charset="-122"/>
                <a:ea typeface="微软雅黑" panose="020B0503020204020204" pitchFamily="34" charset="-122"/>
                <a:cs typeface="+mn-cs"/>
              </a:rPr>
              <a:t> for post-meeting</a:t>
            </a:r>
            <a:endPar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endParaRPr>
          </a:p>
        </p:txBody>
      </p:sp>
      <p:sp>
        <p:nvSpPr>
          <p:cNvPr id="75" name="Rectangle: Rounded Corners 201">
            <a:extLst>
              <a:ext uri="{FF2B5EF4-FFF2-40B4-BE49-F238E27FC236}">
                <a16:creationId xmlns:a16="http://schemas.microsoft.com/office/drawing/2014/main" id="{B6CDA6FF-6740-49E7-B14C-1831ED62E0F8}"/>
              </a:ext>
            </a:extLst>
          </p:cNvPr>
          <p:cNvSpPr/>
          <p:nvPr/>
        </p:nvSpPr>
        <p:spPr>
          <a:xfrm>
            <a:off x="10359490" y="3916489"/>
            <a:ext cx="1410208" cy="474429"/>
          </a:xfrm>
          <a:prstGeom prst="roundRect">
            <a:avLst>
              <a:gd name="adj" fmla="val 11677"/>
            </a:avLst>
          </a:prstGeom>
          <a:gradFill flip="none" rotWithShape="1">
            <a:gsLst>
              <a:gs pos="37000">
                <a:srgbClr val="C00000"/>
              </a:gs>
              <a:gs pos="0">
                <a:srgbClr val="C00000"/>
              </a:gs>
              <a:gs pos="77000">
                <a:schemeClr val="accent2">
                  <a:lumMod val="60000"/>
                  <a:lumOff val="40000"/>
                </a:schemeClr>
              </a:gs>
              <a:gs pos="98000">
                <a:schemeClr val="bg1"/>
              </a:gs>
            </a:gsLst>
            <a:path path="circle">
              <a:fillToRect l="50000" t="50000" r="50000" b="50000"/>
            </a:path>
            <a:tileRect/>
          </a:gradFill>
          <a:ln w="9525" cap="flat" cmpd="sng" algn="ctr">
            <a:noFill/>
            <a:prstDash val="solid"/>
          </a:ln>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Pre-RAN Action </a:t>
            </a:r>
          </a:p>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MCC 3GU parsing tool</a:t>
            </a:r>
          </a:p>
        </p:txBody>
      </p:sp>
      <p:sp>
        <p:nvSpPr>
          <p:cNvPr id="76" name="Rectangle: Rounded Corners 201">
            <a:extLst>
              <a:ext uri="{FF2B5EF4-FFF2-40B4-BE49-F238E27FC236}">
                <a16:creationId xmlns:a16="http://schemas.microsoft.com/office/drawing/2014/main" id="{B6CDA6FF-6740-49E7-B14C-1831ED62E0F8}"/>
              </a:ext>
            </a:extLst>
          </p:cNvPr>
          <p:cNvSpPr/>
          <p:nvPr/>
        </p:nvSpPr>
        <p:spPr>
          <a:xfrm>
            <a:off x="9603581" y="2895419"/>
            <a:ext cx="720000" cy="252000"/>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chairs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7" name="Rectangle: Rounded Corners 201">
            <a:extLst>
              <a:ext uri="{FF2B5EF4-FFF2-40B4-BE49-F238E27FC236}">
                <a16:creationId xmlns:a16="http://schemas.microsoft.com/office/drawing/2014/main" id="{B6CDA6FF-6740-49E7-B14C-1831ED62E0F8}"/>
              </a:ext>
            </a:extLst>
          </p:cNvPr>
          <p:cNvSpPr/>
          <p:nvPr/>
        </p:nvSpPr>
        <p:spPr>
          <a:xfrm>
            <a:off x="10517057" y="2895419"/>
            <a:ext cx="720000" cy="252000"/>
          </a:xfrm>
          <a:prstGeom prst="roundRect">
            <a:avLst>
              <a:gd name="adj" fmla="val 11677"/>
            </a:avLst>
          </a:prstGeom>
          <a:solidFill>
            <a:srgbClr val="FF3300"/>
          </a:soli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dirty="0">
                <a:solidFill>
                  <a:srgbClr val="FFFFFF"/>
                </a:solidFill>
                <a:latin typeface="+mj-ea"/>
                <a:ea typeface="+mj-ea"/>
                <a:cs typeface="+mn-cs"/>
              </a:rPr>
              <a:t>For moderator</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78" name="Rectangle: Rounded Corners 201">
            <a:extLst>
              <a:ext uri="{FF2B5EF4-FFF2-40B4-BE49-F238E27FC236}">
                <a16:creationId xmlns:a16="http://schemas.microsoft.com/office/drawing/2014/main" id="{B6CDA6FF-6740-49E7-B14C-1831ED62E0F8}"/>
              </a:ext>
            </a:extLst>
          </p:cNvPr>
          <p:cNvSpPr/>
          <p:nvPr/>
        </p:nvSpPr>
        <p:spPr>
          <a:xfrm>
            <a:off x="11427910" y="2895419"/>
            <a:ext cx="720000" cy="252000"/>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800" b="1" kern="0" noProof="0" dirty="0">
                <a:solidFill>
                  <a:srgbClr val="FFFFFF"/>
                </a:solidFill>
                <a:latin typeface="+mj-ea"/>
                <a:ea typeface="+mj-ea"/>
                <a:cs typeface="+mn-cs"/>
              </a:rPr>
              <a:t>For delegates</a:t>
            </a:r>
            <a:endParaRPr kumimoji="0" lang="en-US" sz="800" b="1" i="0" u="none" strike="noStrike" kern="0" cap="none" spc="0" normalizeH="0" baseline="0" noProof="0" dirty="0">
              <a:ln>
                <a:noFill/>
              </a:ln>
              <a:solidFill>
                <a:srgbClr val="FFFFFF"/>
              </a:solidFill>
              <a:effectLst/>
              <a:uLnTx/>
              <a:uFillTx/>
              <a:latin typeface="+mj-ea"/>
              <a:ea typeface="+mj-ea"/>
              <a:cs typeface="+mn-cs"/>
            </a:endParaRPr>
          </a:p>
        </p:txBody>
      </p:sp>
      <p:sp>
        <p:nvSpPr>
          <p:cNvPr id="83" name="文本框 82"/>
          <p:cNvSpPr txBox="1"/>
          <p:nvPr/>
        </p:nvSpPr>
        <p:spPr>
          <a:xfrm>
            <a:off x="1811603" y="4337804"/>
            <a:ext cx="191110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Topic Moderator &amp; summary: slide #5</a:t>
            </a:r>
          </a:p>
        </p:txBody>
      </p:sp>
      <p:sp>
        <p:nvSpPr>
          <p:cNvPr id="84" name="文本框 83"/>
          <p:cNvSpPr txBox="1"/>
          <p:nvPr/>
        </p:nvSpPr>
        <p:spPr>
          <a:xfrm>
            <a:off x="1863818" y="5766643"/>
            <a:ext cx="1787669"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Basket WIs Block approval: slide #6</a:t>
            </a:r>
          </a:p>
        </p:txBody>
      </p:sp>
      <p:sp>
        <p:nvSpPr>
          <p:cNvPr id="85" name="文本框 84"/>
          <p:cNvSpPr txBox="1"/>
          <p:nvPr/>
        </p:nvSpPr>
        <p:spPr>
          <a:xfrm>
            <a:off x="9906920" y="5132427"/>
            <a:ext cx="1633781"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Post-meeting process: slide #14</a:t>
            </a:r>
          </a:p>
        </p:txBody>
      </p:sp>
      <p:sp>
        <p:nvSpPr>
          <p:cNvPr id="87" name="文本框 86"/>
          <p:cNvSpPr txBox="1"/>
          <p:nvPr/>
        </p:nvSpPr>
        <p:spPr>
          <a:xfrm>
            <a:off x="938601" y="5812565"/>
            <a:ext cx="64472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#3/4</a:t>
            </a:r>
          </a:p>
        </p:txBody>
      </p:sp>
      <p:sp>
        <p:nvSpPr>
          <p:cNvPr id="88" name="文本框 87"/>
          <p:cNvSpPr txBox="1"/>
          <p:nvPr/>
        </p:nvSpPr>
        <p:spPr>
          <a:xfrm>
            <a:off x="7423905" y="468865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#7</a:t>
            </a:r>
          </a:p>
        </p:txBody>
      </p:sp>
      <p:sp>
        <p:nvSpPr>
          <p:cNvPr id="89" name="文本框 88"/>
          <p:cNvSpPr txBox="1"/>
          <p:nvPr/>
        </p:nvSpPr>
        <p:spPr>
          <a:xfrm>
            <a:off x="7423905" y="506970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#12</a:t>
            </a:r>
          </a:p>
        </p:txBody>
      </p:sp>
      <p:sp>
        <p:nvSpPr>
          <p:cNvPr id="90" name="文本框 89"/>
          <p:cNvSpPr txBox="1"/>
          <p:nvPr/>
        </p:nvSpPr>
        <p:spPr>
          <a:xfrm>
            <a:off x="7423905" y="5248201"/>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1" name="文本框 90"/>
          <p:cNvSpPr txBox="1"/>
          <p:nvPr/>
        </p:nvSpPr>
        <p:spPr>
          <a:xfrm>
            <a:off x="7434785" y="3973708"/>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#9</a:t>
            </a:r>
          </a:p>
        </p:txBody>
      </p:sp>
      <p:sp>
        <p:nvSpPr>
          <p:cNvPr id="92" name="文本框 91"/>
          <p:cNvSpPr txBox="1"/>
          <p:nvPr/>
        </p:nvSpPr>
        <p:spPr>
          <a:xfrm>
            <a:off x="7434785" y="4159016"/>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#10/11</a:t>
            </a:r>
          </a:p>
        </p:txBody>
      </p:sp>
      <p:sp>
        <p:nvSpPr>
          <p:cNvPr id="93" name="文本框 92"/>
          <p:cNvSpPr txBox="1"/>
          <p:nvPr/>
        </p:nvSpPr>
        <p:spPr>
          <a:xfrm>
            <a:off x="9713619" y="396363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#15</a:t>
            </a:r>
          </a:p>
        </p:txBody>
      </p:sp>
      <p:sp>
        <p:nvSpPr>
          <p:cNvPr id="94" name="文本框 93"/>
          <p:cNvSpPr txBox="1"/>
          <p:nvPr/>
        </p:nvSpPr>
        <p:spPr>
          <a:xfrm>
            <a:off x="938601" y="5334882"/>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5" name="文本框 94"/>
          <p:cNvSpPr txBox="1"/>
          <p:nvPr/>
        </p:nvSpPr>
        <p:spPr>
          <a:xfrm>
            <a:off x="8393572" y="5788170"/>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#13</a:t>
            </a:r>
          </a:p>
        </p:txBody>
      </p:sp>
      <p:sp>
        <p:nvSpPr>
          <p:cNvPr id="96" name="文本框 95"/>
          <p:cNvSpPr txBox="1"/>
          <p:nvPr/>
        </p:nvSpPr>
        <p:spPr>
          <a:xfrm>
            <a:off x="7375239" y="6052103"/>
            <a:ext cx="546945"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#8</a:t>
            </a:r>
          </a:p>
        </p:txBody>
      </p:sp>
      <p:sp>
        <p:nvSpPr>
          <p:cNvPr id="97" name="文本框 96"/>
          <p:cNvSpPr txBox="1"/>
          <p:nvPr/>
        </p:nvSpPr>
        <p:spPr>
          <a:xfrm>
            <a:off x="7423905" y="5463996"/>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#17</a:t>
            </a:r>
          </a:p>
        </p:txBody>
      </p:sp>
      <p:sp>
        <p:nvSpPr>
          <p:cNvPr id="70" name="文本框 69"/>
          <p:cNvSpPr txBox="1"/>
          <p:nvPr/>
        </p:nvSpPr>
        <p:spPr>
          <a:xfrm>
            <a:off x="4733239" y="5853446"/>
            <a:ext cx="886362" cy="307777"/>
          </a:xfrm>
          <a:prstGeom prst="rect">
            <a:avLst/>
          </a:prstGeom>
          <a:noFill/>
        </p:spPr>
        <p:txBody>
          <a:bodyPr wrap="square" rtlCol="0">
            <a:spAutoFit/>
          </a:bodyPr>
          <a:lstStyle/>
          <a:p>
            <a:r>
              <a:rPr lang="en-US" sz="700" b="1" dirty="0">
                <a:latin typeface="微软雅黑" panose="020B0503020204020204" pitchFamily="34" charset="-122"/>
                <a:ea typeface="微软雅黑" panose="020B0503020204020204" pitchFamily="34" charset="-122"/>
              </a:rPr>
              <a:t>Provided before meeting</a:t>
            </a:r>
          </a:p>
        </p:txBody>
      </p:sp>
      <p:sp>
        <p:nvSpPr>
          <p:cNvPr id="74" name="Rectangle 67">
            <a:extLst>
              <a:ext uri="{FF2B5EF4-FFF2-40B4-BE49-F238E27FC236}">
                <a16:creationId xmlns:a16="http://schemas.microsoft.com/office/drawing/2014/main" id="{61214404-3E99-431F-A1D1-0A44E2021497}"/>
              </a:ext>
            </a:extLst>
          </p:cNvPr>
          <p:cNvSpPr/>
          <p:nvPr/>
        </p:nvSpPr>
        <p:spPr>
          <a:xfrm>
            <a:off x="4875915" y="6281847"/>
            <a:ext cx="3722103" cy="141787"/>
          </a:xfrm>
          <a:prstGeom prst="rect">
            <a:avLst/>
          </a:prstGeom>
          <a:solidFill>
            <a:schemeClr val="accent4">
              <a:lumMod val="75000"/>
              <a:lumOff val="25000"/>
            </a:schemeClr>
          </a:solidFill>
          <a:ln>
            <a:noFill/>
          </a:ln>
          <a:effectLst/>
        </p:spPr>
        <p:txBody>
          <a:bodyPr lIns="54000" tIns="54000" rIns="54000" bIns="54000" anchor="ctr"/>
          <a:lstStyle/>
          <a:p>
            <a:pPr marL="0" marR="0" lvl="0" indent="0" algn="ctr" defTabSz="685748" eaLnBrk="1" fontAlgn="auto" latinLnBrk="0" hangingPunct="1">
              <a:lnSpc>
                <a:spcPct val="100000"/>
              </a:lnSpc>
              <a:spcBef>
                <a:spcPts val="0"/>
              </a:spcBef>
              <a:spcAft>
                <a:spcPts val="0"/>
              </a:spcAft>
              <a:buClrTx/>
              <a:buSzTx/>
              <a:buFontTx/>
              <a:buNone/>
              <a:tabLst/>
              <a:defRPr/>
            </a:pPr>
            <a:r>
              <a:rPr lang="en-GB" sz="700" kern="0" dirty="0">
                <a:solidFill>
                  <a:srgbClr val="FFFFFF"/>
                </a:solidFill>
                <a:latin typeface="微软雅黑" panose="020B0503020204020204" pitchFamily="34" charset="-122"/>
                <a:ea typeface="微软雅黑" panose="020B0503020204020204" pitchFamily="34" charset="-122"/>
              </a:rPr>
              <a:t>Quiet Period (</a:t>
            </a:r>
            <a:r>
              <a:rPr lang="en-US" sz="700" kern="0" dirty="0">
                <a:solidFill>
                  <a:srgbClr val="FFFFFF"/>
                </a:solidFill>
                <a:latin typeface="微软雅黑" panose="020B0503020204020204" pitchFamily="34" charset="-122"/>
                <a:ea typeface="微软雅黑" panose="020B0503020204020204" pitchFamily="34" charset="-122"/>
              </a:rPr>
              <a:t>0:00 am ~ 7:00 am meeting venue Local time </a:t>
            </a:r>
            <a:endParaRPr kumimoji="0" lang="en-GB" sz="700" b="0"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endParaRPr>
          </a:p>
        </p:txBody>
      </p:sp>
      <p:sp>
        <p:nvSpPr>
          <p:cNvPr id="82" name="文本框 81"/>
          <p:cNvSpPr txBox="1"/>
          <p:nvPr/>
        </p:nvSpPr>
        <p:spPr>
          <a:xfrm>
            <a:off x="6955963" y="6441542"/>
            <a:ext cx="2021707"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No email are expected in RAN4 reflector</a:t>
            </a:r>
          </a:p>
        </p:txBody>
      </p:sp>
      <p:sp>
        <p:nvSpPr>
          <p:cNvPr id="86" name="文本框 85"/>
          <p:cNvSpPr txBox="1"/>
          <p:nvPr/>
        </p:nvSpPr>
        <p:spPr>
          <a:xfrm>
            <a:off x="938601" y="5955429"/>
            <a:ext cx="756938"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#18/21</a:t>
            </a:r>
          </a:p>
        </p:txBody>
      </p:sp>
      <p:sp>
        <p:nvSpPr>
          <p:cNvPr id="99" name="Rectangle: Rounded Corners 201">
            <a:extLst>
              <a:ext uri="{FF2B5EF4-FFF2-40B4-BE49-F238E27FC236}">
                <a16:creationId xmlns:a16="http://schemas.microsoft.com/office/drawing/2014/main" id="{B6CDA6FF-6740-49E7-B14C-1831ED62E0F8}"/>
              </a:ext>
            </a:extLst>
          </p:cNvPr>
          <p:cNvSpPr/>
          <p:nvPr/>
        </p:nvSpPr>
        <p:spPr>
          <a:xfrm>
            <a:off x="3955964" y="3870983"/>
            <a:ext cx="720000" cy="645951"/>
          </a:xfrm>
          <a:prstGeom prst="roundRect">
            <a:avLst>
              <a:gd name="adj" fmla="val 11677"/>
            </a:avLst>
          </a:prstGeom>
          <a:gradFill rotWithShape="1">
            <a:gsLst>
              <a:gs pos="0">
                <a:srgbClr val="C0504D">
                  <a:shade val="51000"/>
                  <a:satMod val="130000"/>
                </a:srgbClr>
              </a:gs>
              <a:gs pos="80000">
                <a:srgbClr val="C0504D">
                  <a:shade val="93000"/>
                  <a:satMod val="130000"/>
                </a:srgbClr>
              </a:gs>
              <a:gs pos="100000">
                <a:srgbClr val="C0504D">
                  <a:shade val="94000"/>
                  <a:satMod val="135000"/>
                </a:srgbClr>
              </a:gs>
            </a:gsLst>
            <a:lin ang="16200000" scaled="0"/>
          </a:gradFill>
          <a:ln w="9525" cap="flat" cmpd="sng" algn="ctr">
            <a:solidFill>
              <a:srgbClr val="C0504D">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marL="0" marR="0" lvl="0" indent="0" algn="ctr" defTabSz="514299" eaLnBrk="1" fontAlgn="auto" latinLnBrk="0" hangingPunct="1">
              <a:lnSpc>
                <a:spcPct val="100000"/>
              </a:lnSpc>
              <a:spcBef>
                <a:spcPts val="0"/>
              </a:spcBef>
              <a:spcAft>
                <a:spcPts val="0"/>
              </a:spcAft>
              <a:buClrTx/>
              <a:buSzTx/>
              <a:buFontTx/>
              <a:buNone/>
              <a:tabLst/>
              <a:defRPr/>
            </a:pPr>
            <a:r>
              <a:rPr lang="en-US" sz="700" b="1" kern="0" dirty="0">
                <a:solidFill>
                  <a:srgbClr val="FFFFFF"/>
                </a:solidFill>
                <a:latin typeface="微软雅黑" panose="020B0503020204020204" pitchFamily="34" charset="-122"/>
                <a:ea typeface="微软雅黑" panose="020B0503020204020204" pitchFamily="34" charset="-122"/>
                <a:cs typeface="+mn-cs"/>
              </a:rPr>
              <a:t>Moderators</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trigger </a:t>
            </a:r>
            <a:r>
              <a:rPr kumimoji="0" lang="en-US" sz="700" b="1" i="0" u="none" strike="noStrike" kern="0" cap="none" spc="0" normalizeH="0" baseline="0" noProof="0" dirty="0" err="1">
                <a:ln>
                  <a:noFill/>
                </a:ln>
                <a:solidFill>
                  <a:srgbClr val="FFFFFF"/>
                </a:solidFill>
                <a:effectLst/>
                <a:uLnTx/>
                <a:uFillTx/>
                <a:latin typeface="微软雅黑" panose="020B0503020204020204" pitchFamily="34" charset="-122"/>
                <a:ea typeface="微软雅黑" panose="020B0503020204020204" pitchFamily="34" charset="-122"/>
                <a:cs typeface="+mn-cs"/>
              </a:rPr>
              <a:t>nwm</a:t>
            </a:r>
            <a:r>
              <a:rPr kumimoji="0" lang="en-US" sz="700" b="1" i="0" u="none" strike="noStrike" kern="0" cap="none" spc="0" normalizeH="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for </a:t>
            </a:r>
            <a:r>
              <a:rPr kumimoji="0" lang="en-US" sz="700" b="1" i="0" u="none" strike="noStrike" kern="0" cap="none" spc="0" normalizeH="0" baseline="0" noProof="0" dirty="0">
                <a:ln>
                  <a:noFill/>
                </a:ln>
                <a:solidFill>
                  <a:srgbClr val="FFFFFF"/>
                </a:solidFill>
                <a:effectLst/>
                <a:uLnTx/>
                <a:uFillTx/>
                <a:latin typeface="微软雅黑" panose="020B0503020204020204" pitchFamily="34" charset="-122"/>
                <a:ea typeface="微软雅黑" panose="020B0503020204020204" pitchFamily="34" charset="-122"/>
                <a:cs typeface="+mn-cs"/>
              </a:rPr>
              <a:t>  maintenance  before Sunday</a:t>
            </a:r>
          </a:p>
        </p:txBody>
      </p:sp>
      <p:sp>
        <p:nvSpPr>
          <p:cNvPr id="100" name="Rectangle: Rounded Corners 201">
            <a:extLst>
              <a:ext uri="{FF2B5EF4-FFF2-40B4-BE49-F238E27FC236}">
                <a16:creationId xmlns:a16="http://schemas.microsoft.com/office/drawing/2014/main" id="{B6CDA6FF-6740-49E7-B14C-1831ED62E0F8}"/>
              </a:ext>
            </a:extLst>
          </p:cNvPr>
          <p:cNvSpPr/>
          <p:nvPr/>
        </p:nvSpPr>
        <p:spPr>
          <a:xfrm>
            <a:off x="4719990" y="3870984"/>
            <a:ext cx="949985" cy="645951"/>
          </a:xfrm>
          <a:prstGeom prst="roundRect">
            <a:avLst>
              <a:gd name="adj" fmla="val 12509"/>
            </a:avLst>
          </a:prstGeom>
          <a:solidFill>
            <a:srgbClr val="1E9657"/>
          </a:solidFill>
          <a:ln w="9525" cap="flat" cmpd="sng" algn="ctr">
            <a:solidFill>
              <a:srgbClr val="FFFFFF">
                <a:shade val="95000"/>
                <a:satMod val="105000"/>
              </a:srgbClr>
            </a:solidFill>
            <a:prstDash val="solid"/>
          </a:ln>
          <a:effectLst>
            <a:outerShdw blurRad="40000" dist="23000" dir="5400000" rotWithShape="0">
              <a:srgbClr val="000000">
                <a:alpha val="35000"/>
              </a:srgbClr>
            </a:outerShdw>
          </a:effectLst>
        </p:spPr>
        <p:txBody>
          <a:bodyPr lIns="0" tIns="68580" rIns="0" bIns="40500" anchor="ctr"/>
          <a:lstStyle/>
          <a:p>
            <a:pPr algn="ctr" defTabSz="514299" eaLnBrk="1" fontAlgn="auto" hangingPunct="1">
              <a:spcBef>
                <a:spcPts val="0"/>
              </a:spcBef>
              <a:spcAft>
                <a:spcPts val="0"/>
              </a:spcAft>
              <a:defRPr/>
            </a:pPr>
            <a:r>
              <a:rPr lang="en-US" altLang="zh-CN" sz="700" b="1" kern="0" dirty="0">
                <a:solidFill>
                  <a:srgbClr val="FFFFFF"/>
                </a:solidFill>
                <a:latin typeface="微软雅黑" panose="020B0503020204020204" pitchFamily="34" charset="-122"/>
                <a:ea typeface="微软雅黑" panose="020B0503020204020204" pitchFamily="34" charset="-122"/>
              </a:rPr>
              <a:t>Flag for maintenance @</a:t>
            </a:r>
            <a:r>
              <a:rPr lang="en-US" altLang="zh-CN" sz="700" b="1" kern="0" dirty="0" err="1">
                <a:solidFill>
                  <a:srgbClr val="FFFFFF"/>
                </a:solidFill>
                <a:latin typeface="微软雅黑" panose="020B0503020204020204" pitchFamily="34" charset="-122"/>
                <a:ea typeface="微软雅黑" panose="020B0503020204020204" pitchFamily="34" charset="-122"/>
              </a:rPr>
              <a:t>nwm</a:t>
            </a:r>
            <a:endParaRPr lang="en-US" sz="700" b="1" kern="0" dirty="0">
              <a:solidFill>
                <a:srgbClr val="FFFFFF"/>
              </a:solidFill>
              <a:latin typeface="微软雅黑" panose="020B0503020204020204" pitchFamily="34" charset="-122"/>
              <a:ea typeface="微软雅黑" panose="020B0503020204020204" pitchFamily="34" charset="-122"/>
              <a:cs typeface="+mn-cs"/>
            </a:endParaRPr>
          </a:p>
        </p:txBody>
      </p:sp>
      <p:sp>
        <p:nvSpPr>
          <p:cNvPr id="102" name="文本框 101"/>
          <p:cNvSpPr txBox="1"/>
          <p:nvPr/>
        </p:nvSpPr>
        <p:spPr>
          <a:xfrm>
            <a:off x="2342197" y="3968472"/>
            <a:ext cx="1470274"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NWM flag process Slide #16</a:t>
            </a:r>
          </a:p>
        </p:txBody>
      </p:sp>
      <p:sp>
        <p:nvSpPr>
          <p:cNvPr id="98" name="文本框 97"/>
          <p:cNvSpPr txBox="1"/>
          <p:nvPr/>
        </p:nvSpPr>
        <p:spPr>
          <a:xfrm>
            <a:off x="9712193" y="4098943"/>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#18</a:t>
            </a:r>
          </a:p>
        </p:txBody>
      </p:sp>
      <p:sp>
        <p:nvSpPr>
          <p:cNvPr id="103" name="文本框 102"/>
          <p:cNvSpPr txBox="1"/>
          <p:nvPr/>
        </p:nvSpPr>
        <p:spPr>
          <a:xfrm>
            <a:off x="2695776" y="6120014"/>
            <a:ext cx="837089" cy="200055"/>
          </a:xfrm>
          <a:prstGeom prst="rect">
            <a:avLst/>
          </a:prstGeom>
          <a:solidFill>
            <a:srgbClr val="1E9657"/>
          </a:solidFill>
        </p:spPr>
        <p:txBody>
          <a:bodyPr wrap="none" rtlCol="0">
            <a:spAutoFit/>
          </a:bodyPr>
          <a:lstStyle/>
          <a:p>
            <a:r>
              <a:rPr lang="en-US" sz="700" b="1" dirty="0">
                <a:solidFill>
                  <a:schemeClr val="bg1"/>
                </a:solidFill>
                <a:latin typeface="微软雅黑" panose="020B0503020204020204" pitchFamily="34" charset="-122"/>
                <a:ea typeface="微软雅黑" panose="020B0503020204020204" pitchFamily="34" charset="-122"/>
              </a:rPr>
              <a:t>Meeting room</a:t>
            </a:r>
          </a:p>
        </p:txBody>
      </p:sp>
      <p:sp>
        <p:nvSpPr>
          <p:cNvPr id="107" name="文本框 106"/>
          <p:cNvSpPr txBox="1"/>
          <p:nvPr/>
        </p:nvSpPr>
        <p:spPr>
          <a:xfrm>
            <a:off x="2027755" y="6104625"/>
            <a:ext cx="603050" cy="200055"/>
          </a:xfrm>
          <a:prstGeom prst="rect">
            <a:avLst/>
          </a:prstGeom>
          <a:noFill/>
        </p:spPr>
        <p:txBody>
          <a:bodyPr wrap="none" rtlCol="0">
            <a:spAutoFit/>
          </a:bodyPr>
          <a:lstStyle/>
          <a:p>
            <a:r>
              <a:rPr lang="en-US" sz="700" b="1" dirty="0">
                <a:latin typeface="微软雅黑" panose="020B0503020204020204" pitchFamily="34" charset="-122"/>
                <a:ea typeface="微软雅黑" panose="020B0503020204020204" pitchFamily="34" charset="-122"/>
              </a:rPr>
              <a:t>Slide </a:t>
            </a:r>
            <a:r>
              <a:rPr lang="en-US" altLang="zh-CN" sz="700" b="1" dirty="0">
                <a:latin typeface="微软雅黑" panose="020B0503020204020204" pitchFamily="34" charset="-122"/>
                <a:ea typeface="微软雅黑" panose="020B0503020204020204" pitchFamily="34" charset="-122"/>
              </a:rPr>
              <a:t>#</a:t>
            </a:r>
            <a:r>
              <a:rPr lang="en-US" sz="700" b="1" dirty="0">
                <a:latin typeface="微软雅黑" panose="020B0503020204020204" pitchFamily="34" charset="-122"/>
                <a:ea typeface="微软雅黑" panose="020B0503020204020204" pitchFamily="34" charset="-122"/>
              </a:rPr>
              <a:t>22</a:t>
            </a:r>
          </a:p>
        </p:txBody>
      </p:sp>
    </p:spTree>
    <p:extLst>
      <p:ext uri="{BB962C8B-B14F-4D97-AF65-F5344CB8AC3E}">
        <p14:creationId xmlns:p14="http://schemas.microsoft.com/office/powerpoint/2010/main" val="150601301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Role of moderators</a:t>
            </a:r>
          </a:p>
          <a:p>
            <a:pPr lvl="1">
              <a:spcBef>
                <a:spcPts val="0"/>
              </a:spcBef>
              <a:spcAft>
                <a:spcPts val="600"/>
              </a:spcAft>
            </a:pPr>
            <a:r>
              <a:rPr lang="en-US" altLang="zh-CN" sz="1200" dirty="0"/>
              <a:t>Moderator is a neutral technical competent facilitator of discussion and is expected to provide summaries timely and impartially, and try their best way to drive progress.</a:t>
            </a:r>
          </a:p>
          <a:p>
            <a:pPr lvl="1">
              <a:spcBef>
                <a:spcPts val="0"/>
              </a:spcBef>
              <a:spcAft>
                <a:spcPts val="600"/>
              </a:spcAft>
            </a:pPr>
            <a:r>
              <a:rPr lang="en-US" altLang="zh-CN" sz="1200" b="1" dirty="0"/>
              <a:t>Moderator is expected to drive the progress based on the consensus and continue organizing the discussions in the 2</a:t>
            </a:r>
            <a:r>
              <a:rPr lang="en-US" altLang="zh-CN" sz="1200" b="1" baseline="30000" dirty="0"/>
              <a:t>nd</a:t>
            </a:r>
            <a:r>
              <a:rPr lang="en-US" altLang="zh-CN" sz="1200" b="1" dirty="0"/>
              <a:t> round if there are concerns received from companies.</a:t>
            </a:r>
          </a:p>
          <a:p>
            <a:pPr lvl="1">
              <a:spcBef>
                <a:spcPts val="0"/>
              </a:spcBef>
              <a:spcAft>
                <a:spcPts val="600"/>
              </a:spcAft>
            </a:pPr>
            <a:r>
              <a:rPr lang="en-US" altLang="zh-CN" sz="1200" dirty="0"/>
              <a:t>Feedback on moderator performance is expected to be given privately to the Chair.</a:t>
            </a:r>
          </a:p>
          <a:p>
            <a:pPr lvl="1">
              <a:spcBef>
                <a:spcPts val="0"/>
              </a:spcBef>
              <a:spcAft>
                <a:spcPts val="600"/>
              </a:spcAft>
            </a:pPr>
            <a:r>
              <a:rPr lang="en-US" altLang="zh-CN" sz="1200" dirty="0" err="1"/>
              <a:t>Tdoc</a:t>
            </a:r>
            <a:r>
              <a:rPr lang="en-US" altLang="zh-CN" sz="1200" dirty="0"/>
              <a:t> of a moderator summary is sourced as “Moderator (company name)”.</a:t>
            </a:r>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NWM</a:t>
            </a:r>
          </a:p>
          <a:p>
            <a:pPr lvl="1">
              <a:spcBef>
                <a:spcPts val="0"/>
              </a:spcBef>
              <a:spcAft>
                <a:spcPts val="600"/>
              </a:spcAft>
            </a:pPr>
            <a:r>
              <a:rPr lang="en-US" altLang="zh-CN" sz="1200" dirty="0"/>
              <a:t>Please refer to the following document for NWM tool at </a:t>
            </a:r>
            <a:r>
              <a:rPr lang="en-US" altLang="zh-CN" sz="1200" dirty="0">
                <a:hlinkClick r:id="rId3"/>
              </a:rPr>
              <a:t>https://www.3gpp.org/ftp/TSG_RAN/WG4_Radio/TSGR4_106bis-e/Invitation/TSG_RAN4%23106-bis-e_NWM_guidance.docx</a:t>
            </a:r>
            <a:endParaRPr lang="en-US" altLang="zh-CN" sz="1200" dirty="0"/>
          </a:p>
          <a:p>
            <a:pPr lvl="1">
              <a:spcBef>
                <a:spcPts val="0"/>
              </a:spcBef>
              <a:spcAft>
                <a:spcPts val="600"/>
              </a:spcAft>
            </a:pPr>
            <a:endParaRPr lang="en-US" altLang="zh-CN" sz="1200" dirty="0"/>
          </a:p>
          <a:p>
            <a:pPr marL="342882" lvl="2" indent="-342882">
              <a:spcBef>
                <a:spcPts val="0"/>
              </a:spcBef>
              <a:spcAft>
                <a:spcPts val="600"/>
              </a:spcAft>
              <a:buBlip>
                <a:blip r:embed="rId2"/>
              </a:buBlip>
            </a:pPr>
            <a:r>
              <a:rPr lang="en-US" altLang="zh-CN" sz="1400" dirty="0">
                <a:cs typeface="+mn-cs"/>
              </a:rPr>
              <a:t>To facilitate the GTW and future face-to-face meeting arrangement, it is highly encouraged that experts do not cover multiple areas across Main, RRM and </a:t>
            </a:r>
            <a:r>
              <a:rPr lang="en-US" altLang="zh-CN" sz="1400" dirty="0" err="1">
                <a:cs typeface="+mn-cs"/>
              </a:rPr>
              <a:t>BDaT</a:t>
            </a:r>
            <a:r>
              <a:rPr lang="en-US" altLang="zh-CN" sz="1400" dirty="0">
                <a:cs typeface="+mn-cs"/>
              </a:rPr>
              <a:t> sessions</a:t>
            </a:r>
          </a:p>
          <a:p>
            <a:pPr lvl="1">
              <a:spcBef>
                <a:spcPts val="0"/>
              </a:spcBef>
              <a:spcAft>
                <a:spcPts val="600"/>
              </a:spcAft>
            </a:pPr>
            <a:r>
              <a:rPr lang="en-US" altLang="zh-CN" sz="1200" dirty="0"/>
              <a:t>Sessions chairs will try to do proper schedule to avoid conflict of sessions for experts, but with more and more delegates covers multiple areas it is challenging for session chairs to do it.</a:t>
            </a:r>
            <a:endParaRPr lang="en-US" altLang="zh-CN" sz="1400" dirty="0">
              <a:cs typeface="+mn-cs"/>
            </a:endParaRPr>
          </a:p>
          <a:p>
            <a:pPr lvl="1">
              <a:spcBef>
                <a:spcPts val="0"/>
              </a:spcBef>
              <a:spcAft>
                <a:spcPts val="600"/>
              </a:spcAft>
            </a:pPr>
            <a:endParaRPr lang="ru-RU" altLang="zh-CN" sz="1200" dirty="0"/>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80158058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2" y="1273321"/>
            <a:ext cx="11417182" cy="5095171"/>
          </a:xfrm>
        </p:spPr>
        <p:txBody>
          <a:bodyPr/>
          <a:lstStyle/>
          <a:p>
            <a:pPr marL="342882" lvl="2" indent="-342882">
              <a:spcBef>
                <a:spcPts val="0"/>
              </a:spcBef>
              <a:spcAft>
                <a:spcPts val="600"/>
              </a:spcAft>
              <a:buBlip>
                <a:blip r:embed="rId2"/>
              </a:buBlip>
            </a:pPr>
            <a:r>
              <a:rPr lang="en-US" altLang="zh-CN" sz="1400" dirty="0">
                <a:cs typeface="+mn-cs"/>
              </a:rPr>
              <a:t>Guidance for </a:t>
            </a:r>
            <a:r>
              <a:rPr lang="en-US" altLang="zh-CN" sz="1400" dirty="0" err="1">
                <a:cs typeface="+mn-cs"/>
              </a:rPr>
              <a:t>Tdoc</a:t>
            </a:r>
            <a:r>
              <a:rPr lang="en-US" altLang="zh-CN" sz="1400" dirty="0">
                <a:cs typeface="+mn-cs"/>
              </a:rPr>
              <a:t> “type”, ”</a:t>
            </a:r>
            <a:r>
              <a:rPr lang="en-US" altLang="zh-CN" sz="1400" dirty="0" err="1">
                <a:cs typeface="+mn-cs"/>
              </a:rPr>
              <a:t>For”and</a:t>
            </a:r>
            <a:r>
              <a:rPr lang="en-US" altLang="zh-CN" sz="1400" dirty="0">
                <a:cs typeface="+mn-cs"/>
              </a:rPr>
              <a:t> other information when you request a </a:t>
            </a:r>
            <a:r>
              <a:rPr lang="en-US" altLang="zh-CN" sz="1400" dirty="0" err="1">
                <a:cs typeface="+mn-cs"/>
              </a:rPr>
              <a:t>tdoc</a:t>
            </a:r>
            <a:endParaRPr lang="en-US" altLang="zh-CN" sz="1400" dirty="0">
              <a:cs typeface="+mn-cs"/>
            </a:endParaRPr>
          </a:p>
          <a:p>
            <a:pPr marL="0" indent="0">
              <a:spcBef>
                <a:spcPts val="0"/>
              </a:spcBef>
              <a:spcAft>
                <a:spcPts val="600"/>
              </a:spcAft>
              <a:buNone/>
            </a:pPr>
            <a:endParaRPr lang="en-US" altLang="zh-CN" sz="1600" dirty="0"/>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Other guidelines (cont.) </a:t>
            </a:r>
            <a:endParaRPr lang="ru-RU" b="1" dirty="0">
              <a:latin typeface="微软雅黑" panose="020B0503020204020204" pitchFamily="34" charset="-122"/>
              <a:ea typeface="微软雅黑" panose="020B0503020204020204" pitchFamily="34" charset="-122"/>
            </a:endParaRPr>
          </a:p>
        </p:txBody>
      </p:sp>
      <p:graphicFrame>
        <p:nvGraphicFramePr>
          <p:cNvPr id="5" name="表格 4"/>
          <p:cNvGraphicFramePr>
            <a:graphicFrameLocks noGrp="1"/>
          </p:cNvGraphicFramePr>
          <p:nvPr>
            <p:extLst>
              <p:ext uri="{D42A27DB-BD31-4B8C-83A1-F6EECF244321}">
                <p14:modId xmlns:p14="http://schemas.microsoft.com/office/powerpoint/2010/main" val="765416453"/>
              </p:ext>
            </p:extLst>
          </p:nvPr>
        </p:nvGraphicFramePr>
        <p:xfrm>
          <a:off x="307649" y="1703222"/>
          <a:ext cx="11622279" cy="4622800"/>
        </p:xfrm>
        <a:graphic>
          <a:graphicData uri="http://schemas.openxmlformats.org/drawingml/2006/table">
            <a:tbl>
              <a:tblPr firstRow="1" bandRow="1">
                <a:tableStyleId>{073A0DAA-6AF3-43AB-8588-CEC1D06C72B9}</a:tableStyleId>
              </a:tblPr>
              <a:tblGrid>
                <a:gridCol w="2871387">
                  <a:extLst>
                    <a:ext uri="{9D8B030D-6E8A-4147-A177-3AD203B41FA5}">
                      <a16:colId xmlns:a16="http://schemas.microsoft.com/office/drawing/2014/main" val="20000"/>
                    </a:ext>
                  </a:extLst>
                </a:gridCol>
                <a:gridCol w="1215255">
                  <a:extLst>
                    <a:ext uri="{9D8B030D-6E8A-4147-A177-3AD203B41FA5}">
                      <a16:colId xmlns:a16="http://schemas.microsoft.com/office/drawing/2014/main" val="20001"/>
                    </a:ext>
                  </a:extLst>
                </a:gridCol>
                <a:gridCol w="1247864">
                  <a:extLst>
                    <a:ext uri="{9D8B030D-6E8A-4147-A177-3AD203B41FA5}">
                      <a16:colId xmlns:a16="http://schemas.microsoft.com/office/drawing/2014/main" val="20002"/>
                    </a:ext>
                  </a:extLst>
                </a:gridCol>
                <a:gridCol w="6287773">
                  <a:extLst>
                    <a:ext uri="{9D8B030D-6E8A-4147-A177-3AD203B41FA5}">
                      <a16:colId xmlns:a16="http://schemas.microsoft.com/office/drawing/2014/main" val="20003"/>
                    </a:ext>
                  </a:extLst>
                </a:gridCol>
              </a:tblGrid>
              <a:tr h="370840">
                <a:tc>
                  <a:txBody>
                    <a:bodyPr/>
                    <a:lstStyle/>
                    <a:p>
                      <a:r>
                        <a:rPr lang="en-US" altLang="zh-CN" sz="1200" dirty="0" err="1">
                          <a:latin typeface="+mj-ea"/>
                          <a:ea typeface="+mj-ea"/>
                        </a:rPr>
                        <a:t>Tdoc</a:t>
                      </a:r>
                      <a:r>
                        <a:rPr lang="en-US" altLang="zh-CN" sz="1200" dirty="0">
                          <a:latin typeface="+mj-ea"/>
                          <a:ea typeface="+mj-ea"/>
                        </a:rPr>
                        <a:t> to be requested</a:t>
                      </a:r>
                      <a:r>
                        <a:rPr lang="en-US" altLang="zh-CN" sz="1200" baseline="0" dirty="0">
                          <a:latin typeface="+mj-ea"/>
                          <a:ea typeface="+mj-ea"/>
                        </a:rPr>
                        <a:t> </a:t>
                      </a:r>
                      <a:endParaRPr lang="zh-CN" altLang="en-US" sz="1200" dirty="0">
                        <a:latin typeface="+mj-ea"/>
                        <a:ea typeface="+mj-ea"/>
                      </a:endParaRPr>
                    </a:p>
                  </a:txBody>
                  <a:tcPr/>
                </a:tc>
                <a:tc>
                  <a:txBody>
                    <a:bodyPr/>
                    <a:lstStyle/>
                    <a:p>
                      <a:r>
                        <a:rPr lang="en-US" altLang="zh-CN" sz="1200" dirty="0">
                          <a:latin typeface="+mj-ea"/>
                          <a:ea typeface="+mj-ea"/>
                        </a:rPr>
                        <a:t>Type</a:t>
                      </a:r>
                      <a:endParaRPr lang="zh-CN" altLang="en-US" sz="1200" dirty="0">
                        <a:latin typeface="+mj-ea"/>
                        <a:ea typeface="+mj-ea"/>
                      </a:endParaRPr>
                    </a:p>
                  </a:txBody>
                  <a:tcPr/>
                </a:tc>
                <a:tc>
                  <a:txBody>
                    <a:bodyPr/>
                    <a:lstStyle/>
                    <a:p>
                      <a:r>
                        <a:rPr lang="en-US" altLang="zh-CN" sz="1200" dirty="0">
                          <a:latin typeface="+mj-ea"/>
                          <a:ea typeface="+mj-ea"/>
                        </a:rPr>
                        <a:t>For</a:t>
                      </a:r>
                      <a:endParaRPr lang="zh-CN" altLang="en-US" sz="1200" dirty="0">
                        <a:latin typeface="+mj-ea"/>
                        <a:ea typeface="+mj-ea"/>
                      </a:endParaRPr>
                    </a:p>
                  </a:txBody>
                  <a:tcPr/>
                </a:tc>
                <a:tc>
                  <a:txBody>
                    <a:bodyPr/>
                    <a:lstStyle/>
                    <a:p>
                      <a:r>
                        <a:rPr lang="en-US" altLang="zh-CN" sz="1200" dirty="0">
                          <a:latin typeface="+mj-ea"/>
                          <a:ea typeface="+mj-ea"/>
                        </a:rPr>
                        <a:t>Other information</a:t>
                      </a:r>
                      <a:endParaRPr lang="zh-CN" altLang="en-US" sz="1200" dirty="0">
                        <a:latin typeface="+mj-ea"/>
                        <a:ea typeface="+mj-ea"/>
                      </a:endParaRPr>
                    </a:p>
                  </a:txBody>
                  <a:tcPr/>
                </a:tc>
                <a:extLst>
                  <a:ext uri="{0D108BD9-81ED-4DB2-BD59-A6C34878D82A}">
                    <a16:rowId xmlns:a16="http://schemas.microsoft.com/office/drawing/2014/main" val="10000"/>
                  </a:ext>
                </a:extLst>
              </a:tr>
              <a:tr h="370840">
                <a:tc>
                  <a:txBody>
                    <a:bodyPr/>
                    <a:lstStyle/>
                    <a:p>
                      <a:r>
                        <a:rPr lang="en-US" altLang="zh-CN" sz="1200" dirty="0">
                          <a:latin typeface="+mj-ea"/>
                          <a:ea typeface="+mj-ea"/>
                        </a:rPr>
                        <a:t>Discussion paper</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r>
                        <a:rPr lang="en-US" altLang="zh-CN" sz="1200" dirty="0">
                          <a:latin typeface="+mj-ea"/>
                          <a:ea typeface="+mj-ea"/>
                        </a:rPr>
                        <a:t>Discussion</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1"/>
                  </a:ext>
                </a:extLst>
              </a:tr>
              <a:tr h="370840">
                <a:tc>
                  <a:txBody>
                    <a:bodyPr/>
                    <a:lstStyle/>
                    <a:p>
                      <a:r>
                        <a:rPr lang="en-US" altLang="zh-CN" sz="1200" dirty="0">
                          <a:latin typeface="+mj-ea"/>
                          <a:ea typeface="+mj-ea"/>
                        </a:rPr>
                        <a:t>Paper with proposals to be approved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2"/>
                  </a:ext>
                </a:extLst>
              </a:tr>
              <a:tr h="370840">
                <a:tc>
                  <a:txBody>
                    <a:bodyPr/>
                    <a:lstStyle/>
                    <a:p>
                      <a:r>
                        <a:rPr lang="en-US" altLang="zh-CN" sz="1200" dirty="0">
                          <a:latin typeface="+mj-ea"/>
                          <a:ea typeface="+mj-ea"/>
                        </a:rPr>
                        <a:t>Way forward</a:t>
                      </a:r>
                      <a:endParaRPr lang="zh-CN" altLang="en-US" sz="1200" dirty="0">
                        <a:latin typeface="+mj-ea"/>
                        <a:ea typeface="+mj-ea"/>
                      </a:endParaRPr>
                    </a:p>
                  </a:txBody>
                  <a:tcPr/>
                </a:tc>
                <a:tc>
                  <a:txBody>
                    <a:bodyPr/>
                    <a:lstStyle/>
                    <a:p>
                      <a:r>
                        <a:rPr lang="en-US" altLang="zh-CN" sz="1200" dirty="0">
                          <a:latin typeface="+mj-ea"/>
                          <a:ea typeface="+mj-ea"/>
                        </a:rPr>
                        <a:t>Other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endParaRPr lang="zh-CN" altLang="en-US" sz="1200" dirty="0">
                        <a:latin typeface="+mj-ea"/>
                        <a:ea typeface="+mj-ea"/>
                      </a:endParaRPr>
                    </a:p>
                  </a:txBody>
                  <a:tcPr/>
                </a:tc>
                <a:extLst>
                  <a:ext uri="{0D108BD9-81ED-4DB2-BD59-A6C34878D82A}">
                    <a16:rowId xmlns:a16="http://schemas.microsoft.com/office/drawing/2014/main" val="10003"/>
                  </a:ext>
                </a:extLst>
              </a:tr>
              <a:tr h="370840">
                <a:tc>
                  <a:txBody>
                    <a:bodyPr/>
                    <a:lstStyle/>
                    <a:p>
                      <a:r>
                        <a:rPr lang="en-US" altLang="zh-CN" sz="1200" dirty="0">
                          <a:latin typeface="+mj-ea"/>
                          <a:ea typeface="+mj-ea"/>
                        </a:rPr>
                        <a:t>(Reply) LS on ….</a:t>
                      </a:r>
                      <a:endParaRPr lang="zh-CN" altLang="en-US" sz="1200" dirty="0">
                        <a:latin typeface="+mj-ea"/>
                        <a:ea typeface="+mj-ea"/>
                      </a:endParaRPr>
                    </a:p>
                  </a:txBody>
                  <a:tcPr/>
                </a:tc>
                <a:tc>
                  <a:txBody>
                    <a:bodyPr/>
                    <a:lstStyle/>
                    <a:p>
                      <a:r>
                        <a:rPr lang="en-US" altLang="zh-CN" sz="1200" dirty="0">
                          <a:latin typeface="+mj-ea"/>
                          <a:ea typeface="+mj-ea"/>
                        </a:rPr>
                        <a:t>LS out</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r>
                        <a:rPr lang="en-US" altLang="zh-CN" sz="1200" dirty="0">
                          <a:latin typeface="+mj-ea"/>
                          <a:ea typeface="+mj-ea"/>
                        </a:rPr>
                        <a:t>Release, Related WIs,</a:t>
                      </a:r>
                      <a:r>
                        <a:rPr lang="en-US" altLang="zh-CN" sz="1200" baseline="0" dirty="0">
                          <a:latin typeface="+mj-ea"/>
                          <a:ea typeface="+mj-ea"/>
                        </a:rPr>
                        <a:t> </a:t>
                      </a:r>
                      <a:r>
                        <a:rPr lang="en-US" altLang="zh-CN" sz="1200" dirty="0">
                          <a:latin typeface="+mj-ea"/>
                          <a:ea typeface="+mj-ea"/>
                        </a:rPr>
                        <a:t>Reply to (if available), to, CC</a:t>
                      </a:r>
                      <a:endParaRPr lang="zh-CN" altLang="en-US" sz="1200" dirty="0">
                        <a:latin typeface="+mj-ea"/>
                        <a:ea typeface="+mj-ea"/>
                      </a:endParaRPr>
                    </a:p>
                  </a:txBody>
                  <a:tcPr/>
                </a:tc>
                <a:extLst>
                  <a:ext uri="{0D108BD9-81ED-4DB2-BD59-A6C34878D82A}">
                    <a16:rowId xmlns:a16="http://schemas.microsoft.com/office/drawing/2014/main" val="10004"/>
                  </a:ext>
                </a:extLst>
              </a:tr>
              <a:tr h="370840">
                <a:tc>
                  <a:txBody>
                    <a:bodyPr/>
                    <a:lstStyle/>
                    <a:p>
                      <a:r>
                        <a:rPr lang="en-US" altLang="zh-CN" sz="1200" dirty="0">
                          <a:latin typeface="+mj-ea"/>
                          <a:ea typeface="+mj-ea"/>
                        </a:rPr>
                        <a:t>CR on…</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5"/>
                  </a:ext>
                </a:extLst>
              </a:tr>
              <a:tr h="370840">
                <a:tc>
                  <a:txBody>
                    <a:bodyPr/>
                    <a:lstStyle/>
                    <a:p>
                      <a:r>
                        <a:rPr lang="en-US" altLang="zh-CN" sz="1200" dirty="0">
                          <a:latin typeface="+mj-ea"/>
                          <a:ea typeface="+mj-ea"/>
                        </a:rPr>
                        <a:t>Big CR on …</a:t>
                      </a:r>
                      <a:endParaRPr lang="zh-CN" altLang="en-US" sz="1200" dirty="0">
                        <a:latin typeface="+mj-ea"/>
                        <a:ea typeface="+mj-ea"/>
                      </a:endParaRPr>
                    </a:p>
                  </a:txBody>
                  <a:tcPr/>
                </a:tc>
                <a:tc>
                  <a:txBody>
                    <a:bodyPr/>
                    <a:lstStyle/>
                    <a:p>
                      <a:r>
                        <a:rPr lang="en-US" altLang="zh-CN" sz="1200" dirty="0">
                          <a:latin typeface="+mj-ea"/>
                          <a:ea typeface="+mj-ea"/>
                        </a:rPr>
                        <a:t>CR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r>
                        <a:rPr lang="en-US" altLang="zh-CN" sz="1200" dirty="0">
                          <a:latin typeface="+mj-ea"/>
                          <a:ea typeface="+mj-ea"/>
                        </a:rPr>
                        <a:t>Release,</a:t>
                      </a:r>
                      <a:r>
                        <a:rPr lang="en-US" altLang="zh-CN" sz="1200" baseline="0" dirty="0">
                          <a:latin typeface="+mj-ea"/>
                          <a:ea typeface="+mj-ea"/>
                        </a:rPr>
                        <a:t> Spec (latest version), Version, Related WIs, Is revision of (if it is a revision of previous agreed CR), CR category</a:t>
                      </a:r>
                    </a:p>
                  </a:txBody>
                  <a:tcPr/>
                </a:tc>
                <a:extLst>
                  <a:ext uri="{0D108BD9-81ED-4DB2-BD59-A6C34878D82A}">
                    <a16:rowId xmlns:a16="http://schemas.microsoft.com/office/drawing/2014/main" val="10006"/>
                  </a:ext>
                </a:extLst>
              </a:tr>
              <a:tr h="370840">
                <a:tc>
                  <a:txBody>
                    <a:bodyPr/>
                    <a:lstStyle/>
                    <a:p>
                      <a:r>
                        <a:rPr lang="en-US" altLang="zh-CN" sz="1200" dirty="0">
                          <a:latin typeface="+mj-ea"/>
                          <a:ea typeface="+mj-ea"/>
                        </a:rPr>
                        <a:t>Draft CR on…</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7"/>
                  </a:ext>
                </a:extLst>
              </a:tr>
              <a:tr h="370840">
                <a:tc>
                  <a:txBody>
                    <a:bodyPr/>
                    <a:lstStyle/>
                    <a:p>
                      <a:r>
                        <a:rPr lang="en-US" altLang="zh-CN" sz="1200" dirty="0">
                          <a:latin typeface="+mj-ea"/>
                          <a:ea typeface="+mj-ea"/>
                        </a:rPr>
                        <a:t>Draft big CR on …</a:t>
                      </a:r>
                      <a:endParaRPr lang="zh-CN" altLang="en-US" sz="1200" dirty="0">
                        <a:latin typeface="+mj-ea"/>
                        <a:ea typeface="+mj-ea"/>
                      </a:endParaRPr>
                    </a:p>
                  </a:txBody>
                  <a:tcPr/>
                </a:tc>
                <a:tc>
                  <a:txBody>
                    <a:bodyPr/>
                    <a:lstStyle/>
                    <a:p>
                      <a:r>
                        <a:rPr lang="en-US" altLang="zh-CN" sz="1200" dirty="0" err="1">
                          <a:latin typeface="+mj-ea"/>
                          <a:ea typeface="+mj-ea"/>
                        </a:rPr>
                        <a:t>draftCR</a:t>
                      </a:r>
                      <a:endParaRPr lang="zh-CN" altLang="en-US" sz="1200" dirty="0">
                        <a:latin typeface="+mj-ea"/>
                        <a:ea typeface="+mj-ea"/>
                      </a:endParaRPr>
                    </a:p>
                  </a:txBody>
                  <a:tcPr/>
                </a:tc>
                <a:tc>
                  <a:txBody>
                    <a:bodyPr/>
                    <a:lstStyle/>
                    <a:p>
                      <a:r>
                        <a:rPr lang="en-US" altLang="zh-CN" sz="1200" dirty="0">
                          <a:latin typeface="+mj-ea"/>
                          <a:ea typeface="+mj-ea"/>
                        </a:rPr>
                        <a:t>Endorsement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 CR category</a:t>
                      </a:r>
                    </a:p>
                  </a:txBody>
                  <a:tcPr/>
                </a:tc>
                <a:extLst>
                  <a:ext uri="{0D108BD9-81ED-4DB2-BD59-A6C34878D82A}">
                    <a16:rowId xmlns:a16="http://schemas.microsoft.com/office/drawing/2014/main" val="10008"/>
                  </a:ext>
                </a:extLst>
              </a:tr>
              <a:tr h="370840">
                <a:tc>
                  <a:txBody>
                    <a:bodyPr/>
                    <a:lstStyle/>
                    <a:p>
                      <a:r>
                        <a:rPr lang="en-US" altLang="zh-CN" sz="1200" dirty="0">
                          <a:latin typeface="+mj-ea"/>
                          <a:ea typeface="+mj-ea"/>
                        </a:rPr>
                        <a:t>TP</a:t>
                      </a:r>
                      <a:r>
                        <a:rPr lang="en-US" altLang="zh-CN" sz="1200" baseline="0" dirty="0">
                          <a:latin typeface="+mj-ea"/>
                          <a:ea typeface="+mj-ea"/>
                        </a:rPr>
                        <a:t> for …</a:t>
                      </a:r>
                      <a:endParaRPr lang="zh-CN" altLang="en-US" sz="1200" dirty="0">
                        <a:latin typeface="+mj-ea"/>
                        <a:ea typeface="+mj-ea"/>
                      </a:endParaRPr>
                    </a:p>
                  </a:txBody>
                  <a:tcPr/>
                </a:tc>
                <a:tc>
                  <a:txBody>
                    <a:bodyPr/>
                    <a:lstStyle/>
                    <a:p>
                      <a:r>
                        <a:rPr lang="en-US" altLang="zh-CN" sz="1200" dirty="0" err="1">
                          <a:latin typeface="+mj-ea"/>
                          <a:ea typeface="+mj-ea"/>
                        </a:rPr>
                        <a:t>pCR</a:t>
                      </a:r>
                      <a:endParaRPr lang="zh-CN" altLang="en-US" sz="1200" dirty="0">
                        <a:latin typeface="+mj-ea"/>
                        <a:ea typeface="+mj-ea"/>
                      </a:endParaRPr>
                    </a:p>
                  </a:txBody>
                  <a:tcPr/>
                </a:tc>
                <a:tc>
                  <a:txBody>
                    <a:bodyPr/>
                    <a:lstStyle/>
                    <a:p>
                      <a:r>
                        <a:rPr lang="en-US" altLang="zh-CN" sz="1200" dirty="0">
                          <a:latin typeface="+mj-ea"/>
                          <a:ea typeface="+mj-ea"/>
                        </a:rPr>
                        <a:t>Approval</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09"/>
                  </a:ext>
                </a:extLst>
              </a:tr>
              <a:tr h="370840">
                <a:tc>
                  <a:txBody>
                    <a:bodyPr/>
                    <a:lstStyle/>
                    <a:p>
                      <a:r>
                        <a:rPr lang="en-US" altLang="zh-CN" sz="1200" dirty="0">
                          <a:latin typeface="+mj-ea"/>
                          <a:ea typeface="+mj-ea"/>
                        </a:rPr>
                        <a:t>TR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TR</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0"/>
                  </a:ext>
                </a:extLst>
              </a:tr>
              <a:tr h="370840">
                <a:tc>
                  <a:txBody>
                    <a:bodyPr/>
                    <a:lstStyle/>
                    <a:p>
                      <a:r>
                        <a:rPr lang="en-US" altLang="zh-CN" sz="1200" dirty="0">
                          <a:latin typeface="+mj-ea"/>
                          <a:ea typeface="+mj-ea"/>
                        </a:rPr>
                        <a:t>(New)</a:t>
                      </a:r>
                      <a:r>
                        <a:rPr lang="en-US" altLang="zh-CN" sz="1200" baseline="0" dirty="0">
                          <a:latin typeface="+mj-ea"/>
                          <a:ea typeface="+mj-ea"/>
                        </a:rPr>
                        <a:t> TS 3x.xxx</a:t>
                      </a:r>
                      <a:endParaRPr lang="zh-CN" altLang="en-US" sz="1200" dirty="0">
                        <a:latin typeface="+mj-ea"/>
                        <a:ea typeface="+mj-ea"/>
                      </a:endParaRPr>
                    </a:p>
                  </a:txBody>
                  <a:tcPr/>
                </a:tc>
                <a:tc>
                  <a:txBody>
                    <a:bodyPr/>
                    <a:lstStyle/>
                    <a:p>
                      <a:r>
                        <a:rPr lang="en-US" altLang="zh-CN" sz="1200" dirty="0">
                          <a:latin typeface="+mj-ea"/>
                          <a:ea typeface="+mj-ea"/>
                        </a:rPr>
                        <a:t>draft</a:t>
                      </a:r>
                      <a:r>
                        <a:rPr lang="en-US" altLang="zh-CN" sz="1200" baseline="0" dirty="0">
                          <a:latin typeface="+mj-ea"/>
                          <a:ea typeface="+mj-ea"/>
                        </a:rPr>
                        <a:t> TS</a:t>
                      </a:r>
                      <a:endParaRPr lang="zh-CN" altLang="en-US" sz="1200" dirty="0">
                        <a:latin typeface="+mj-ea"/>
                        <a:ea typeface="+mj-ea"/>
                      </a:endParaRPr>
                    </a:p>
                  </a:txBody>
                  <a:tcPr/>
                </a:tc>
                <a:tc>
                  <a:txBody>
                    <a:bodyPr/>
                    <a:lstStyle/>
                    <a:p>
                      <a:r>
                        <a:rPr lang="en-US" altLang="zh-CN" sz="1200" dirty="0">
                          <a:latin typeface="+mj-ea"/>
                          <a:ea typeface="+mj-ea"/>
                        </a:rPr>
                        <a:t>Agreement</a:t>
                      </a:r>
                      <a:endParaRPr lang="zh-CN" altLang="en-US" sz="1200" dirty="0">
                        <a:latin typeface="+mj-ea"/>
                        <a:ea typeface="+mj-ea"/>
                      </a:endParaRPr>
                    </a:p>
                  </a:txBody>
                  <a:tcPr/>
                </a:tc>
                <a:tc>
                  <a:txBody>
                    <a:bodyPr/>
                    <a:lstStyle/>
                    <a:p>
                      <a:pPr marL="0" marR="0" lvl="0" indent="0" algn="l" defTabSz="914354" rtl="0" eaLnBrk="1" fontAlgn="auto" latinLnBrk="0" hangingPunct="1">
                        <a:lnSpc>
                          <a:spcPct val="100000"/>
                        </a:lnSpc>
                        <a:spcBef>
                          <a:spcPts val="0"/>
                        </a:spcBef>
                        <a:spcAft>
                          <a:spcPts val="0"/>
                        </a:spcAft>
                        <a:buClrTx/>
                        <a:buSzTx/>
                        <a:buFontTx/>
                        <a:buNone/>
                        <a:tabLst/>
                        <a:defRPr/>
                      </a:pPr>
                      <a:r>
                        <a:rPr lang="en-US" altLang="zh-CN" sz="1200" kern="1200" dirty="0">
                          <a:solidFill>
                            <a:schemeClr val="dk1"/>
                          </a:solidFill>
                          <a:latin typeface="+mj-ea"/>
                          <a:ea typeface="+mn-ea"/>
                          <a:cs typeface="+mn-cs"/>
                        </a:rPr>
                        <a:t>Release,</a:t>
                      </a:r>
                      <a:r>
                        <a:rPr lang="en-US" altLang="zh-CN" sz="1200" kern="1200" baseline="0" dirty="0">
                          <a:solidFill>
                            <a:schemeClr val="dk1"/>
                          </a:solidFill>
                          <a:latin typeface="+mj-ea"/>
                          <a:ea typeface="+mn-ea"/>
                          <a:cs typeface="+mn-cs"/>
                        </a:rPr>
                        <a:t> Spec (latest version), Version, Related WIs</a:t>
                      </a:r>
                    </a:p>
                  </a:txBody>
                  <a:tcPr/>
                </a:tc>
                <a:extLst>
                  <a:ext uri="{0D108BD9-81ED-4DB2-BD59-A6C34878D82A}">
                    <a16:rowId xmlns:a16="http://schemas.microsoft.com/office/drawing/2014/main" val="10011"/>
                  </a:ext>
                </a:extLst>
              </a:tr>
            </a:tbl>
          </a:graphicData>
        </a:graphic>
      </p:graphicFrame>
    </p:spTree>
    <p:extLst>
      <p:ext uri="{BB962C8B-B14F-4D97-AF65-F5344CB8AC3E}">
        <p14:creationId xmlns:p14="http://schemas.microsoft.com/office/powerpoint/2010/main" val="3275221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Meeting rooms</a:t>
            </a:r>
            <a:r>
              <a:rPr lang="en-US" b="1" dirty="0">
                <a:latin typeface="微软雅黑" panose="020B0503020204020204" pitchFamily="34" charset="-122"/>
                <a:ea typeface="微软雅黑" panose="020B0503020204020204" pitchFamily="34" charset="-122"/>
              </a:rPr>
              <a:t> </a:t>
            </a:r>
            <a:endParaRPr lang="ru-RU" b="1" dirty="0">
              <a:latin typeface="微软雅黑" panose="020B0503020204020204" pitchFamily="34" charset="-122"/>
              <a:ea typeface="微软雅黑" panose="020B0503020204020204" pitchFamily="34" charset="-122"/>
            </a:endParaRPr>
          </a:p>
        </p:txBody>
      </p:sp>
      <p:sp>
        <p:nvSpPr>
          <p:cNvPr id="22"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9263641" cy="2016599"/>
          </a:xfrm>
        </p:spPr>
        <p:txBody>
          <a:bodyPr/>
          <a:lstStyle/>
          <a:p>
            <a:pPr marL="342882" lvl="2" indent="-342882">
              <a:spcBef>
                <a:spcPts val="0"/>
              </a:spcBef>
              <a:spcAft>
                <a:spcPts val="600"/>
              </a:spcAft>
              <a:buBlip>
                <a:blip r:embed="rId3"/>
              </a:buBlip>
            </a:pPr>
            <a:r>
              <a:rPr lang="en-US" altLang="zh-CN" sz="1400" dirty="0">
                <a:cs typeface="+mn-cs"/>
              </a:rPr>
              <a:t>RAN4 meeting rooms:</a:t>
            </a:r>
          </a:p>
          <a:p>
            <a:pPr lvl="1">
              <a:spcBef>
                <a:spcPts val="0"/>
              </a:spcBef>
              <a:spcAft>
                <a:spcPts val="600"/>
              </a:spcAft>
            </a:pPr>
            <a:r>
              <a:rPr lang="en-US" altLang="zh-CN" sz="1200" dirty="0"/>
              <a:t>Main session: TBD</a:t>
            </a:r>
          </a:p>
          <a:p>
            <a:pPr lvl="1">
              <a:spcBef>
                <a:spcPts val="0"/>
              </a:spcBef>
              <a:spcAft>
                <a:spcPts val="600"/>
              </a:spcAft>
            </a:pPr>
            <a:r>
              <a:rPr lang="en-US" altLang="zh-CN" sz="1200" dirty="0"/>
              <a:t>RRM session: TBD</a:t>
            </a:r>
          </a:p>
          <a:p>
            <a:pPr lvl="1">
              <a:spcBef>
                <a:spcPts val="0"/>
              </a:spcBef>
              <a:spcAft>
                <a:spcPts val="600"/>
              </a:spcAft>
            </a:pPr>
            <a:r>
              <a:rPr lang="en-US" altLang="zh-CN" sz="1200" dirty="0" err="1"/>
              <a:t>BDaT</a:t>
            </a:r>
            <a:r>
              <a:rPr lang="en-US" altLang="zh-CN" sz="1200" dirty="0"/>
              <a:t>: TBD</a:t>
            </a:r>
            <a:endParaRPr lang="it-IT" altLang="zh-CN" sz="1200" dirty="0"/>
          </a:p>
          <a:p>
            <a:pPr lvl="1">
              <a:spcBef>
                <a:spcPts val="0"/>
              </a:spcBef>
              <a:spcAft>
                <a:spcPts val="600"/>
              </a:spcAft>
            </a:pPr>
            <a:r>
              <a:rPr lang="it-IT" altLang="zh-CN" sz="1200" dirty="0"/>
              <a:t>Ad hoc session: TBD</a:t>
            </a:r>
            <a:endParaRPr lang="en-US" altLang="zh-CN" sz="1200" dirty="0"/>
          </a:p>
        </p:txBody>
      </p:sp>
    </p:spTree>
    <p:extLst>
      <p:ext uri="{BB962C8B-B14F-4D97-AF65-F5344CB8AC3E}">
        <p14:creationId xmlns:p14="http://schemas.microsoft.com/office/powerpoint/2010/main" val="164586605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p:txBody>
          <a:bodyPr/>
          <a:lstStyle/>
          <a:p>
            <a:r>
              <a:rPr lang="en-US" altLang="zh-CN" b="1" dirty="0">
                <a:latin typeface="微软雅黑" panose="020B0503020204020204" pitchFamily="34" charset="-122"/>
                <a:ea typeface="微软雅黑" panose="020B0503020204020204" pitchFamily="34" charset="-122"/>
              </a:rPr>
              <a:t>Thanks!</a:t>
            </a:r>
            <a:endParaRPr lang="zh-CN" altLang="en-US" b="1" dirty="0">
              <a:latin typeface="微软雅黑" panose="020B0503020204020204" pitchFamily="34" charset="-122"/>
              <a:ea typeface="微软雅黑" panose="020B0503020204020204" pitchFamily="34" charset="-122"/>
            </a:endParaRPr>
          </a:p>
        </p:txBody>
      </p:sp>
      <p:sp>
        <p:nvSpPr>
          <p:cNvPr id="3" name="副标题 2"/>
          <p:cNvSpPr>
            <a:spLocks noGrp="1"/>
          </p:cNvSpPr>
          <p:nvPr>
            <p:ph type="subTitle" idx="1"/>
          </p:nvPr>
        </p:nvSpPr>
        <p:spPr/>
        <p:txBody>
          <a:bodyPr/>
          <a:lstStyle/>
          <a:p>
            <a:r>
              <a:rPr lang="en-US" altLang="zh-CN" sz="2400" dirty="0"/>
              <a:t>Wish a successful RAN4 meeting</a:t>
            </a:r>
            <a:endParaRPr lang="zh-CN" altLang="en-US" sz="2400" dirty="0"/>
          </a:p>
        </p:txBody>
      </p:sp>
    </p:spTree>
    <p:extLst>
      <p:ext uri="{BB962C8B-B14F-4D97-AF65-F5344CB8AC3E}">
        <p14:creationId xmlns:p14="http://schemas.microsoft.com/office/powerpoint/2010/main" val="6750111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err="1"/>
              <a:t>Tdoc</a:t>
            </a:r>
            <a:r>
              <a:rPr lang="en-US" altLang="zh-CN" sz="1400" dirty="0"/>
              <a:t> which is requested and/or submitted after deadline will not be treated. (the following guidance applies if the corresponding agenda(s) are set)</a:t>
            </a:r>
          </a:p>
          <a:p>
            <a:pPr lvl="1">
              <a:spcBef>
                <a:spcPts val="0"/>
              </a:spcBef>
              <a:spcAft>
                <a:spcPts val="600"/>
              </a:spcAft>
            </a:pPr>
            <a:r>
              <a:rPr lang="en-US" altLang="zh-CN" sz="1200" dirty="0"/>
              <a:t>Please refer to RAN4 Meeting Efficiency Improvements (R4-2114691) for </a:t>
            </a:r>
            <a:r>
              <a:rPr lang="en-US" altLang="zh-CN" sz="1200" dirty="0" err="1"/>
              <a:t>tdoc</a:t>
            </a:r>
            <a:r>
              <a:rPr lang="en-US" altLang="zh-CN" sz="1200" dirty="0"/>
              <a:t> submission and handling, where the principle is applied up to Rel-19.</a:t>
            </a:r>
          </a:p>
          <a:p>
            <a:pPr lvl="1">
              <a:spcBef>
                <a:spcPts val="0"/>
              </a:spcBef>
              <a:spcAft>
                <a:spcPts val="600"/>
              </a:spcAft>
            </a:pPr>
            <a:r>
              <a:rPr lang="en-US" altLang="zh-CN" sz="1200" dirty="0"/>
              <a:t>Draft CRs/big draft CRs/TP/Revised WIDs are expected in this bis meeting. Please follow additional restrictions in the frozen agenda.</a:t>
            </a:r>
            <a:endParaRPr lang="en-US" altLang="zh-CN" sz="1400" dirty="0">
              <a:cs typeface="+mn-cs"/>
            </a:endParaRPr>
          </a:p>
          <a:p>
            <a:pPr marL="342882" lvl="1" indent="-342882">
              <a:spcBef>
                <a:spcPts val="0"/>
              </a:spcBef>
              <a:spcAft>
                <a:spcPts val="600"/>
              </a:spcAft>
              <a:buBlip>
                <a:blip r:embed="rId2"/>
              </a:buBlip>
            </a:pPr>
            <a:r>
              <a:rPr lang="en-GB" altLang="zh-CN" sz="1400" dirty="0"/>
              <a:t>Deadline for a new band combination request</a:t>
            </a:r>
            <a:endParaRPr lang="en-US" altLang="zh-CN" sz="1400" dirty="0"/>
          </a:p>
          <a:p>
            <a:pPr lvl="1">
              <a:spcBef>
                <a:spcPts val="0"/>
              </a:spcBef>
              <a:spcAft>
                <a:spcPts val="600"/>
              </a:spcAft>
            </a:pPr>
            <a:r>
              <a:rPr lang="en-US" altLang="zh-CN" sz="1200" dirty="0"/>
              <a:t>Same deadline as RAN4 </a:t>
            </a:r>
            <a:r>
              <a:rPr lang="en-US" altLang="zh-CN" sz="1200" dirty="0" err="1"/>
              <a:t>Tdoc</a:t>
            </a:r>
            <a:r>
              <a:rPr lang="en-US" altLang="zh-CN" sz="1200" dirty="0"/>
              <a:t> submission.</a:t>
            </a:r>
            <a:endParaRPr lang="zh-CN" altLang="zh-CN" sz="1200" dirty="0"/>
          </a:p>
          <a:p>
            <a:pPr lvl="2">
              <a:spcBef>
                <a:spcPts val="0"/>
              </a:spcBef>
              <a:spcAft>
                <a:spcPts val="600"/>
              </a:spcAft>
            </a:pPr>
            <a:r>
              <a:rPr lang="en-US" altLang="zh-CN" sz="1200" dirty="0"/>
              <a:t>No request of adding new band combinations into basket WIs will be handled for </a:t>
            </a:r>
            <a:r>
              <a:rPr lang="en-US" altLang="zh-CN" sz="1200" dirty="0" err="1"/>
              <a:t>bis</a:t>
            </a:r>
            <a:r>
              <a:rPr lang="en-US" altLang="zh-CN" sz="1200" dirty="0"/>
              <a:t>-meeting and ad hoc meeting.</a:t>
            </a:r>
            <a:endParaRPr lang="zh-CN" altLang="zh-CN" sz="1200" dirty="0"/>
          </a:p>
          <a:p>
            <a:pPr lvl="2">
              <a:spcBef>
                <a:spcPts val="0"/>
              </a:spcBef>
              <a:spcAft>
                <a:spcPts val="600"/>
              </a:spcAft>
            </a:pPr>
            <a:r>
              <a:rPr lang="en-US" altLang="zh-CN" sz="1200" dirty="0"/>
              <a:t>No new band combination is allowed to be requested after the deadline</a:t>
            </a:r>
            <a:endParaRPr lang="zh-CN" altLang="zh-CN" sz="1200" dirty="0"/>
          </a:p>
          <a:p>
            <a:pPr lvl="3">
              <a:spcBef>
                <a:spcPts val="0"/>
              </a:spcBef>
              <a:spcAft>
                <a:spcPts val="600"/>
              </a:spcAft>
            </a:pPr>
            <a:r>
              <a:rPr lang="en-US" altLang="zh-CN" sz="1200" dirty="0"/>
              <a:t>It is allowed to only correct the missing fallback and add more supporting companies for the proposed band combinations.</a:t>
            </a:r>
          </a:p>
          <a:p>
            <a:pPr marL="342882" lvl="1" indent="-342882">
              <a:lnSpc>
                <a:spcPct val="110000"/>
              </a:lnSpc>
              <a:spcBef>
                <a:spcPts val="0"/>
              </a:spcBef>
              <a:spcAft>
                <a:spcPts val="600"/>
              </a:spcAft>
              <a:buBlip>
                <a:blip r:embed="rId2"/>
              </a:buBlip>
            </a:pPr>
            <a:r>
              <a:rPr lang="en-US" altLang="zh-CN" sz="1400" dirty="0"/>
              <a:t>For all the maintenance agendas, please submit formal CRs in the ordinary meeting or draft CRs in the </a:t>
            </a:r>
            <a:r>
              <a:rPr lang="en-US" altLang="zh-CN" sz="1400" dirty="0" err="1"/>
              <a:t>bis</a:t>
            </a:r>
            <a:r>
              <a:rPr lang="en-US" altLang="zh-CN" sz="1400" dirty="0"/>
              <a:t> meeting,</a:t>
            </a:r>
          </a:p>
          <a:p>
            <a:pPr lvl="1">
              <a:lnSpc>
                <a:spcPct val="110000"/>
              </a:lnSpc>
              <a:spcBef>
                <a:spcPts val="0"/>
              </a:spcBef>
              <a:spcAft>
                <a:spcPts val="600"/>
              </a:spcAft>
            </a:pPr>
            <a:r>
              <a:rPr lang="en-US" altLang="zh-CN" sz="1200" dirty="0"/>
              <a:t>Companies should submit the Cat-F CRs/draft CRs with the corresponding Cat-A CRs/draft CRs in the same agenda to ensure that the CRs/draft CRs can be easily tracked. If no Cat-A CRs/draft CRs were submitted in the same agenda, the CRs/draft CRs may just be endorsed or postponed.</a:t>
            </a:r>
          </a:p>
          <a:p>
            <a:pPr lvl="1">
              <a:lnSpc>
                <a:spcPct val="110000"/>
              </a:lnSpc>
              <a:spcBef>
                <a:spcPts val="0"/>
              </a:spcBef>
              <a:spcAft>
                <a:spcPts val="600"/>
              </a:spcAft>
            </a:pPr>
            <a:r>
              <a:rPr lang="en-US" altLang="zh-CN" sz="1200" dirty="0"/>
              <a:t>For easily tracking the changes, it expected that one batch of CRs/draft CRs (Cat-F/A/…) should just cover a single topic rather than multiple topics, and please use the exact same title for the Cat A as for the Cat F. Multiple batches of draft CRs/CRs per company in the lowest agenda are allowed.</a:t>
            </a:r>
          </a:p>
          <a:p>
            <a:pPr lvl="1">
              <a:lnSpc>
                <a:spcPct val="110000"/>
              </a:lnSpc>
              <a:spcBef>
                <a:spcPts val="0"/>
              </a:spcBef>
              <a:spcAft>
                <a:spcPts val="600"/>
              </a:spcAft>
            </a:pPr>
            <a:r>
              <a:rPr lang="en-US" altLang="zh-CN" sz="1200" dirty="0"/>
              <a:t>If there is NOT a dedicated agenda for individual WI, when reserving </a:t>
            </a:r>
            <a:r>
              <a:rPr lang="en-US" altLang="zh-CN" sz="1200" dirty="0" err="1"/>
              <a:t>tdoc</a:t>
            </a:r>
            <a:r>
              <a:rPr lang="en-US" altLang="zh-CN" sz="1200" dirty="0"/>
              <a:t> number and submitting contributions, please add </a:t>
            </a:r>
            <a:r>
              <a:rPr lang="en-US" altLang="zh-CN" sz="1200" b="1" dirty="0">
                <a:solidFill>
                  <a:srgbClr val="FF0000"/>
                </a:solidFill>
              </a:rPr>
              <a:t>(</a:t>
            </a:r>
            <a:r>
              <a:rPr lang="en-US" altLang="zh-CN" sz="1200" b="1" dirty="0" err="1">
                <a:solidFill>
                  <a:srgbClr val="FF0000"/>
                </a:solidFill>
              </a:rPr>
              <a:t>WI_code</a:t>
            </a:r>
            <a:r>
              <a:rPr lang="en-US" altLang="zh-CN" sz="1200" b="1" dirty="0">
                <a:solidFill>
                  <a:srgbClr val="FF0000"/>
                </a:solidFill>
              </a:rPr>
              <a:t>) </a:t>
            </a:r>
            <a:r>
              <a:rPr lang="en-US" altLang="zh-CN" sz="1200" dirty="0"/>
              <a:t>in the beginning of titles for both discussion files and CRs/draft CRs to facilitate handling of moderators and session chairs.</a:t>
            </a:r>
          </a:p>
          <a:p>
            <a:pPr lvl="1">
              <a:lnSpc>
                <a:spcPct val="110000"/>
              </a:lnSpc>
              <a:spcBef>
                <a:spcPts val="0"/>
              </a:spcBef>
              <a:spcAft>
                <a:spcPts val="600"/>
              </a:spcAft>
            </a:pPr>
            <a:r>
              <a:rPr lang="en-US" altLang="zh-CN" sz="1200" dirty="0"/>
              <a:t>In the ordinary meeting preceded by a </a:t>
            </a:r>
            <a:r>
              <a:rPr lang="en-US" altLang="zh-CN" sz="1200" dirty="0" err="1"/>
              <a:t>bis</a:t>
            </a:r>
            <a:r>
              <a:rPr lang="en-US" altLang="zh-CN" sz="1200" dirty="0"/>
              <a:t> meeting, </a:t>
            </a:r>
          </a:p>
          <a:p>
            <a:pPr lvl="2">
              <a:spcBef>
                <a:spcPts val="0"/>
              </a:spcBef>
              <a:spcAft>
                <a:spcPts val="600"/>
              </a:spcAft>
            </a:pPr>
            <a:r>
              <a:rPr lang="en-US" altLang="zh-CN" sz="1200" dirty="0"/>
              <a:t>The formal CRs corresponding to the endorsed draft CR or the formal CRs endorsed in </a:t>
            </a:r>
            <a:r>
              <a:rPr lang="en-US" altLang="zh-CN" sz="1200" dirty="0" err="1"/>
              <a:t>bis</a:t>
            </a:r>
            <a:r>
              <a:rPr lang="en-US" altLang="zh-CN" sz="1200" dirty="0"/>
              <a:t> meeting should be re-submitted.</a:t>
            </a:r>
          </a:p>
          <a:p>
            <a:pPr lvl="2">
              <a:spcBef>
                <a:spcPts val="0"/>
              </a:spcBef>
              <a:spcAft>
                <a:spcPts val="600"/>
              </a:spcAft>
            </a:pPr>
            <a:r>
              <a:rPr lang="en-US" altLang="zh-CN" sz="1200" dirty="0"/>
              <a:t>If further change(s) were needed on top of the endorsed CR/draft CR in the </a:t>
            </a:r>
            <a:r>
              <a:rPr lang="en-US" altLang="zh-CN" sz="1200" dirty="0" err="1"/>
              <a:t>bis</a:t>
            </a:r>
            <a:r>
              <a:rPr lang="en-US" altLang="zh-CN" sz="1200" dirty="0"/>
              <a:t> meeting, the new CR/draft CR should be based on the latest version of specifications and to capture the agreed CRs/endorsed draft CRs in the previous </a:t>
            </a:r>
            <a:r>
              <a:rPr lang="en-US" altLang="zh-CN" sz="1200" dirty="0" err="1"/>
              <a:t>bis</a:t>
            </a:r>
            <a:r>
              <a:rPr lang="en-US" altLang="zh-CN" sz="1200" dirty="0"/>
              <a:t> meeting with change marks in the new CR. </a:t>
            </a:r>
          </a:p>
        </p:txBody>
      </p:sp>
    </p:spTree>
    <p:extLst>
      <p:ext uri="{BB962C8B-B14F-4D97-AF65-F5344CB8AC3E}">
        <p14:creationId xmlns:p14="http://schemas.microsoft.com/office/powerpoint/2010/main" val="13222498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number request &amp; submission </a:t>
            </a:r>
            <a:r>
              <a:rPr lang="en-US" altLang="zh-CN" b="1" dirty="0">
                <a:latin typeface="微软雅黑" panose="020B0503020204020204" pitchFamily="34" charset="-122"/>
                <a:ea typeface="微软雅黑" panose="020B0503020204020204" pitchFamily="34" charset="-122"/>
              </a:rPr>
              <a:t>(cont.) </a:t>
            </a:r>
            <a:endParaRPr lang="en-US"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marL="342882" lvl="1" indent="-342882">
              <a:lnSpc>
                <a:spcPct val="110000"/>
              </a:lnSpc>
              <a:spcBef>
                <a:spcPts val="0"/>
              </a:spcBef>
              <a:spcAft>
                <a:spcPts val="600"/>
              </a:spcAft>
              <a:buBlip>
                <a:blip r:embed="rId2"/>
              </a:buBlip>
            </a:pPr>
            <a:r>
              <a:rPr lang="en-US" altLang="zh-CN" sz="1400" dirty="0">
                <a:cs typeface="+mn-cs"/>
              </a:rPr>
              <a:t>For the on-going Rel-19 WIs, the big (draft) CR approach applies and basically the draft CRs from companies are expected</a:t>
            </a:r>
          </a:p>
          <a:p>
            <a:pPr lvl="1">
              <a:lnSpc>
                <a:spcPct val="110000"/>
              </a:lnSpc>
              <a:spcBef>
                <a:spcPts val="0"/>
              </a:spcBef>
              <a:spcAft>
                <a:spcPts val="600"/>
              </a:spcAft>
            </a:pPr>
            <a:r>
              <a:rPr lang="en-US" altLang="zh-CN" sz="1200" dirty="0"/>
              <a:t>For all the non-spectrum SI/WIs, </a:t>
            </a:r>
          </a:p>
          <a:p>
            <a:pPr lvl="2">
              <a:lnSpc>
                <a:spcPct val="110000"/>
              </a:lnSpc>
              <a:spcBef>
                <a:spcPts val="0"/>
              </a:spcBef>
              <a:spcAft>
                <a:spcPts val="600"/>
              </a:spcAft>
            </a:pPr>
            <a:r>
              <a:rPr lang="en-US" altLang="zh-CN" sz="1200" dirty="0"/>
              <a:t>The draft CRs will be submitted according to the work split and towards the end of release based on the work plan</a:t>
            </a:r>
          </a:p>
          <a:p>
            <a:pPr lvl="3">
              <a:lnSpc>
                <a:spcPct val="110000"/>
              </a:lnSpc>
              <a:spcBef>
                <a:spcPts val="0"/>
              </a:spcBef>
              <a:spcAft>
                <a:spcPts val="600"/>
              </a:spcAft>
            </a:pPr>
            <a:r>
              <a:rPr lang="en-US" altLang="zh-CN" sz="1200" dirty="0"/>
              <a:t>It is encouraged that companies discuss and agree on the work splitting first before preparing the draft CR or CRs.</a:t>
            </a:r>
          </a:p>
          <a:p>
            <a:pPr lvl="3">
              <a:lnSpc>
                <a:spcPct val="110000"/>
              </a:lnSpc>
              <a:spcBef>
                <a:spcPts val="0"/>
              </a:spcBef>
              <a:spcAft>
                <a:spcPts val="600"/>
              </a:spcAft>
            </a:pPr>
            <a:r>
              <a:rPr lang="en-US" altLang="zh-CN" sz="1200" dirty="0"/>
              <a:t>Rapporteur shall provide RAN4 work plan prior to the start of the actual work.</a:t>
            </a:r>
          </a:p>
          <a:p>
            <a:pPr lvl="2">
              <a:lnSpc>
                <a:spcPct val="110000"/>
              </a:lnSpc>
              <a:spcBef>
                <a:spcPts val="0"/>
              </a:spcBef>
              <a:spcAft>
                <a:spcPts val="600"/>
              </a:spcAft>
            </a:pPr>
            <a:r>
              <a:rPr lang="en-US" altLang="zh-CN" sz="1200" dirty="0"/>
              <a:t>The big draft CRs can be endorsed to merge all the endorsed draft CRs for further review in the post-meeting process, and the formal big CRs are expected to be agreed in the meetings towards the end of the WI.</a:t>
            </a:r>
          </a:p>
          <a:p>
            <a:pPr lvl="2">
              <a:lnSpc>
                <a:spcPct val="110000"/>
              </a:lnSpc>
              <a:spcBef>
                <a:spcPts val="0"/>
              </a:spcBef>
              <a:spcAft>
                <a:spcPts val="600"/>
              </a:spcAft>
            </a:pPr>
            <a:r>
              <a:rPr lang="en-US" altLang="zh-CN" sz="1200" dirty="0"/>
              <a:t>The formal big CRs shall be submitted only by the assigned companies according to work split. The other companies are expected to submit draft CRs based on the latest version of specifications and keeping the change marks for all the changes in the previous meeting(s).</a:t>
            </a:r>
          </a:p>
          <a:p>
            <a:pPr lvl="2">
              <a:lnSpc>
                <a:spcPct val="110000"/>
              </a:lnSpc>
              <a:spcBef>
                <a:spcPts val="0"/>
              </a:spcBef>
              <a:spcAft>
                <a:spcPts val="600"/>
              </a:spcAft>
            </a:pPr>
            <a:r>
              <a:rPr lang="en-US" altLang="zh-CN" sz="1200" dirty="0"/>
              <a:t>TPs can be submitted/approved each meeting according to work split and merged into draft TR for agreement in the post-meeting process.</a:t>
            </a:r>
          </a:p>
          <a:p>
            <a:pPr lvl="1">
              <a:spcBef>
                <a:spcPts val="0"/>
              </a:spcBef>
              <a:spcAft>
                <a:spcPts val="600"/>
              </a:spcAft>
            </a:pPr>
            <a:r>
              <a:rPr lang="en-US" altLang="zh-CN" sz="1200" dirty="0"/>
              <a:t>For all the spectrum related WIs, </a:t>
            </a:r>
          </a:p>
          <a:p>
            <a:pPr lvl="2">
              <a:lnSpc>
                <a:spcPct val="110000"/>
              </a:lnSpc>
              <a:spcBef>
                <a:spcPts val="0"/>
              </a:spcBef>
              <a:spcAft>
                <a:spcPts val="600"/>
              </a:spcAft>
            </a:pPr>
            <a:r>
              <a:rPr lang="en-US" altLang="zh-CN" sz="1200" dirty="0"/>
              <a:t>Rapporteur needs reserve the </a:t>
            </a:r>
            <a:r>
              <a:rPr lang="en-US" altLang="zh-CN" sz="1200" dirty="0" err="1"/>
              <a:t>tdoc</a:t>
            </a:r>
            <a:r>
              <a:rPr lang="en-US" altLang="zh-CN" sz="1200" dirty="0"/>
              <a:t> numbers for revised WID/draft TR/big CRs before each ordinary meeting, or reserve the </a:t>
            </a:r>
            <a:r>
              <a:rPr lang="en-US" altLang="zh-CN" sz="1200" dirty="0" err="1"/>
              <a:t>tdoc</a:t>
            </a:r>
            <a:r>
              <a:rPr lang="en-US" altLang="zh-CN" sz="1200" dirty="0"/>
              <a:t> numbers for draft TR/big draft CRs before each bis meeting, and merge all the endorsed or approved </a:t>
            </a:r>
            <a:r>
              <a:rPr lang="en-US" altLang="zh-CN" sz="1200" dirty="0" err="1"/>
              <a:t>tdocs</a:t>
            </a:r>
            <a:r>
              <a:rPr lang="en-US" altLang="zh-CN" sz="1200" dirty="0"/>
              <a:t> properly during the post-meeting process.</a:t>
            </a:r>
          </a:p>
          <a:p>
            <a:pPr lvl="2">
              <a:lnSpc>
                <a:spcPct val="110000"/>
              </a:lnSpc>
              <a:spcBef>
                <a:spcPts val="0"/>
              </a:spcBef>
              <a:spcAft>
                <a:spcPts val="600"/>
              </a:spcAft>
            </a:pPr>
            <a:r>
              <a:rPr lang="en-US" altLang="zh-CN" sz="1200" dirty="0"/>
              <a:t>The draft CRs/TPs from companies can be submitted each meeting. </a:t>
            </a:r>
          </a:p>
          <a:p>
            <a:pPr lvl="2">
              <a:lnSpc>
                <a:spcPct val="110000"/>
              </a:lnSpc>
              <a:spcBef>
                <a:spcPts val="0"/>
              </a:spcBef>
              <a:spcAft>
                <a:spcPts val="600"/>
              </a:spcAft>
            </a:pPr>
            <a:r>
              <a:rPr lang="en-US" altLang="zh-CN" sz="1200" dirty="0"/>
              <a:t>The big CRs can be agreed each ordinary meeting for the basket WIs even at the early state of the release.</a:t>
            </a:r>
          </a:p>
          <a:p>
            <a:pPr lvl="1">
              <a:spcBef>
                <a:spcPts val="0"/>
              </a:spcBef>
              <a:spcAft>
                <a:spcPts val="600"/>
              </a:spcAft>
            </a:pPr>
            <a:r>
              <a:rPr lang="en-US" altLang="zh-CN" sz="1200" dirty="0"/>
              <a:t>For each individual agenda of all WI/SI-s, the limit of submitted </a:t>
            </a:r>
            <a:r>
              <a:rPr lang="en-US" altLang="zh-CN" sz="1200" dirty="0" err="1"/>
              <a:t>tdoc</a:t>
            </a:r>
            <a:r>
              <a:rPr lang="en-US" altLang="zh-CN" sz="1200" dirty="0"/>
              <a:t> follows the principle in RAN4 Meeting Efficiency Improvements (R4-2114691) </a:t>
            </a:r>
          </a:p>
          <a:p>
            <a:pPr lvl="2">
              <a:spcBef>
                <a:spcPts val="0"/>
              </a:spcBef>
              <a:spcAft>
                <a:spcPts val="600"/>
              </a:spcAft>
            </a:pPr>
            <a:r>
              <a:rPr lang="en-US" altLang="zh-CN" sz="1200" dirty="0"/>
              <a:t>Maximum one discussion paper per lowest level agenda item (AI) per company/organization in principle.</a:t>
            </a:r>
          </a:p>
          <a:p>
            <a:pPr lvl="1">
              <a:spcBef>
                <a:spcPts val="0"/>
              </a:spcBef>
              <a:spcAft>
                <a:spcPts val="600"/>
              </a:spcAft>
            </a:pPr>
            <a:r>
              <a:rPr lang="en-US" altLang="zh-CN" sz="1200" dirty="0"/>
              <a:t>Please use title starting with "Big CRs …”or "Draft Big CR" when you reserve a </a:t>
            </a:r>
            <a:r>
              <a:rPr lang="en-US" altLang="zh-CN" sz="1200" dirty="0" err="1"/>
              <a:t>Tdoc</a:t>
            </a:r>
            <a:r>
              <a:rPr lang="en-US" altLang="zh-CN" sz="1200" dirty="0"/>
              <a:t> number for a big CRs to facilitate work of MCC.</a:t>
            </a:r>
          </a:p>
          <a:p>
            <a:pPr lvl="1">
              <a:spcBef>
                <a:spcPts val="0"/>
              </a:spcBef>
              <a:spcAft>
                <a:spcPts val="600"/>
              </a:spcAft>
            </a:pPr>
            <a:r>
              <a:rPr lang="en-US" altLang="zh-CN" sz="1200" dirty="0"/>
              <a:t>When WIs/SIs are to be closed in the upcoming RAN plenary, the rapporteur needs get the TR number from MCC before the WG meeting and reserve the </a:t>
            </a:r>
            <a:r>
              <a:rPr lang="en-US" altLang="zh-CN" sz="1200" dirty="0" err="1"/>
              <a:t>tdoc</a:t>
            </a:r>
            <a:r>
              <a:rPr lang="en-US" altLang="zh-CN" sz="1200" dirty="0"/>
              <a:t> numbers for draft TR/TS to merge all the agreement.</a:t>
            </a:r>
          </a:p>
          <a:p>
            <a:pPr marL="0" lvl="1" indent="0">
              <a:spcBef>
                <a:spcPts val="0"/>
              </a:spcBef>
              <a:spcAft>
                <a:spcPts val="600"/>
              </a:spcAft>
              <a:buNone/>
            </a:pPr>
            <a:endParaRPr lang="en-US" altLang="zh-CN" sz="1400" dirty="0"/>
          </a:p>
          <a:p>
            <a:pPr lvl="1">
              <a:spcBef>
                <a:spcPts val="0"/>
              </a:spcBef>
              <a:spcAft>
                <a:spcPts val="600"/>
              </a:spcAft>
            </a:pPr>
            <a:endParaRPr lang="en-US" altLang="zh-CN" sz="1200" dirty="0"/>
          </a:p>
        </p:txBody>
      </p:sp>
    </p:spTree>
    <p:extLst>
      <p:ext uri="{BB962C8B-B14F-4D97-AF65-F5344CB8AC3E}">
        <p14:creationId xmlns:p14="http://schemas.microsoft.com/office/powerpoint/2010/main" val="191800277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Topic Moderator &amp; summary</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List of topics will be provided by session chair</a:t>
            </a:r>
          </a:p>
          <a:p>
            <a:pPr lvl="1">
              <a:spcBef>
                <a:spcPts val="0"/>
              </a:spcBef>
              <a:spcAft>
                <a:spcPts val="600"/>
              </a:spcAft>
            </a:pPr>
            <a:r>
              <a:rPr lang="en-US" altLang="zh-CN" sz="1200" dirty="0"/>
              <a:t>A thread number will be assigned for each topic, e.g., </a:t>
            </a:r>
            <a:r>
              <a:rPr lang="en-US" altLang="zh-CN" sz="1200" dirty="0">
                <a:solidFill>
                  <a:srgbClr val="FF0000"/>
                </a:solidFill>
              </a:rPr>
              <a:t>[112bis][10x] </a:t>
            </a:r>
            <a:r>
              <a:rPr lang="en-US" altLang="zh-CN" sz="1200" dirty="0"/>
              <a:t>XXX for main session.</a:t>
            </a:r>
          </a:p>
          <a:p>
            <a:pPr lvl="1">
              <a:spcBef>
                <a:spcPts val="0"/>
              </a:spcBef>
              <a:spcAft>
                <a:spcPts val="600"/>
              </a:spcAft>
            </a:pPr>
            <a:r>
              <a:rPr lang="en-US" altLang="zh-CN" sz="1200" dirty="0"/>
              <a:t>The intention is to facilitate the online/offline discussions.</a:t>
            </a:r>
          </a:p>
          <a:p>
            <a:pPr lvl="1">
              <a:spcBef>
                <a:spcPts val="0"/>
              </a:spcBef>
              <a:spcAft>
                <a:spcPts val="600"/>
              </a:spcAft>
            </a:pPr>
            <a:r>
              <a:rPr lang="en-US" altLang="zh-CN" sz="1200" dirty="0"/>
              <a:t>MCC will create the sub-folder for each topic thread in /inbox/drafts.</a:t>
            </a:r>
          </a:p>
          <a:p>
            <a:pPr>
              <a:spcBef>
                <a:spcPts val="0"/>
              </a:spcBef>
              <a:spcAft>
                <a:spcPts val="600"/>
              </a:spcAft>
            </a:pPr>
            <a:r>
              <a:rPr lang="en-US" altLang="zh-CN" sz="1400" dirty="0"/>
              <a:t>Topic moderator will be designated to provide the summary for a topic before the meeting</a:t>
            </a:r>
          </a:p>
          <a:p>
            <a:pPr lvl="1">
              <a:spcBef>
                <a:spcPts val="0"/>
              </a:spcBef>
              <a:spcAft>
                <a:spcPts val="600"/>
              </a:spcAft>
            </a:pPr>
            <a:r>
              <a:rPr lang="en-US" altLang="zh-CN" sz="1200" dirty="0">
                <a:solidFill>
                  <a:srgbClr val="FF0000"/>
                </a:solidFill>
              </a:rPr>
              <a:t>Before October 7 (Monday)</a:t>
            </a:r>
            <a:r>
              <a:rPr lang="en-US" altLang="zh-CN" sz="1200" dirty="0"/>
              <a:t>: Session chairs will provide the list of topics with moderator assignments.</a:t>
            </a:r>
          </a:p>
          <a:p>
            <a:pPr lvl="1">
              <a:spcBef>
                <a:spcPts val="0"/>
              </a:spcBef>
              <a:spcAft>
                <a:spcPts val="600"/>
              </a:spcAft>
            </a:pPr>
            <a:r>
              <a:rPr lang="en-US" altLang="zh-CN" sz="1200" dirty="0">
                <a:solidFill>
                  <a:srgbClr val="FF0000"/>
                </a:solidFill>
              </a:rPr>
              <a:t>October 10 (Thursday), 17:00 UTC</a:t>
            </a:r>
            <a:r>
              <a:rPr lang="en-US" altLang="zh-CN" sz="1200" dirty="0"/>
              <a:t>: Moderators provide the initial summary for a topic.</a:t>
            </a:r>
          </a:p>
          <a:p>
            <a:pPr lvl="1">
              <a:spcBef>
                <a:spcPts val="0"/>
              </a:spcBef>
              <a:spcAft>
                <a:spcPts val="600"/>
              </a:spcAft>
            </a:pPr>
            <a:r>
              <a:rPr lang="en-US" altLang="zh-CN" sz="1200" dirty="0">
                <a:solidFill>
                  <a:srgbClr val="FF0000"/>
                </a:solidFill>
              </a:rPr>
              <a:t>October 11 (Friday), 12:00 UTC</a:t>
            </a:r>
            <a:r>
              <a:rPr lang="en-US" altLang="zh-CN" sz="1200" dirty="0"/>
              <a:t>: Deadline for companies review of initial summary.</a:t>
            </a:r>
          </a:p>
          <a:p>
            <a:pPr lvl="1">
              <a:spcBef>
                <a:spcPts val="0"/>
              </a:spcBef>
              <a:spcAft>
                <a:spcPts val="600"/>
              </a:spcAft>
            </a:pPr>
            <a:r>
              <a:rPr lang="en-US" altLang="zh-CN" sz="1200" dirty="0">
                <a:solidFill>
                  <a:srgbClr val="FF0000"/>
                </a:solidFill>
              </a:rPr>
              <a:t>October 12 (Saturday), 17:00 UTC</a:t>
            </a:r>
            <a:r>
              <a:rPr lang="en-US" altLang="zh-CN" sz="1200" dirty="0"/>
              <a:t>: Moderators submit the formal </a:t>
            </a:r>
            <a:r>
              <a:rPr lang="en-US" altLang="zh-CN" sz="1200" dirty="0" err="1"/>
              <a:t>tdoc</a:t>
            </a:r>
            <a:r>
              <a:rPr lang="en-US" altLang="zh-CN" sz="1200" dirty="0"/>
              <a:t> of summary for a topic.</a:t>
            </a:r>
          </a:p>
          <a:p>
            <a:pPr lvl="1">
              <a:spcBef>
                <a:spcPts val="0"/>
              </a:spcBef>
              <a:spcAft>
                <a:spcPts val="600"/>
              </a:spcAft>
            </a:pPr>
            <a:r>
              <a:rPr lang="en-US" altLang="zh-CN" sz="1200" dirty="0">
                <a:solidFill>
                  <a:srgbClr val="FF0000"/>
                </a:solidFill>
              </a:rPr>
              <a:t>October 13 (Sunday)</a:t>
            </a:r>
            <a:r>
              <a:rPr lang="en-US" altLang="zh-CN" sz="1200" dirty="0"/>
              <a:t>: Session chairs share the initial meeting notes taking moderators summary in consideration.</a:t>
            </a:r>
          </a:p>
          <a:p>
            <a:pPr marL="342882" lvl="1" indent="-342882">
              <a:spcBef>
                <a:spcPts val="0"/>
              </a:spcBef>
              <a:spcAft>
                <a:spcPts val="600"/>
              </a:spcAft>
              <a:buBlip>
                <a:blip r:embed="rId2"/>
              </a:buBlip>
            </a:pPr>
            <a:r>
              <a:rPr lang="en-US" altLang="zh-CN" sz="1400" dirty="0">
                <a:cs typeface="+mn-cs"/>
              </a:rPr>
              <a:t>In online discussions, session chairs will handle topics based on the moderator summary. </a:t>
            </a:r>
          </a:p>
          <a:p>
            <a:pPr lvl="1">
              <a:spcBef>
                <a:spcPts val="0"/>
              </a:spcBef>
              <a:spcAft>
                <a:spcPts val="600"/>
              </a:spcAft>
            </a:pPr>
            <a:r>
              <a:rPr lang="en-US" altLang="zh-CN" sz="1200" dirty="0"/>
              <a:t>Online discussions will be organized based on the moderator summary topic by topic + presentation of the selected contributions (very limited number of contributions).</a:t>
            </a:r>
          </a:p>
          <a:p>
            <a:pPr lvl="1">
              <a:spcBef>
                <a:spcPts val="0"/>
              </a:spcBef>
              <a:spcAft>
                <a:spcPts val="600"/>
              </a:spcAft>
            </a:pPr>
            <a:r>
              <a:rPr lang="en-US" altLang="zh-CN" sz="1200" dirty="0"/>
              <a:t>Delegates do not need write comments in the summary document and moderator does not need update the summary during the meeting.</a:t>
            </a:r>
          </a:p>
        </p:txBody>
      </p:sp>
    </p:spTree>
    <p:extLst>
      <p:ext uri="{BB962C8B-B14F-4D97-AF65-F5344CB8AC3E}">
        <p14:creationId xmlns:p14="http://schemas.microsoft.com/office/powerpoint/2010/main" val="338414304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790349" cy="5095171"/>
          </a:xfrm>
        </p:spPr>
        <p:txBody>
          <a:bodyPr/>
          <a:lstStyle/>
          <a:p>
            <a:pPr>
              <a:spcBef>
                <a:spcPts val="0"/>
              </a:spcBef>
              <a:spcAft>
                <a:spcPts val="600"/>
              </a:spcAft>
            </a:pPr>
            <a:r>
              <a:rPr lang="en-US" sz="1400" dirty="0"/>
              <a:t>Draft CRs/TPs for b</a:t>
            </a:r>
            <a:r>
              <a:rPr lang="en-US" altLang="zh-CN" sz="1400" dirty="0"/>
              <a:t>asket WIs (AI 5.2, 5.3 for NR,</a:t>
            </a:r>
            <a:r>
              <a:rPr lang="zh-CN" altLang="en-US" sz="1400" dirty="0"/>
              <a:t> </a:t>
            </a:r>
            <a:r>
              <a:rPr lang="en-US" altLang="zh-CN" sz="1400" dirty="0"/>
              <a:t>AI 5.4 for LTE)</a:t>
            </a:r>
            <a:r>
              <a:rPr lang="en-US" sz="1400" dirty="0"/>
              <a:t> will be handled following procedures/timelines below. </a:t>
            </a:r>
            <a:endParaRPr lang="en-US" sz="1200" dirty="0"/>
          </a:p>
          <a:p>
            <a:pPr>
              <a:spcBef>
                <a:spcPts val="0"/>
              </a:spcBef>
              <a:spcAft>
                <a:spcPts val="600"/>
              </a:spcAft>
            </a:pPr>
            <a:r>
              <a:rPr lang="en-US" sz="1400" dirty="0"/>
              <a:t>Procedures and timelines</a:t>
            </a:r>
          </a:p>
          <a:p>
            <a:pPr lvl="1">
              <a:spcBef>
                <a:spcPts val="0"/>
              </a:spcBef>
              <a:spcAft>
                <a:spcPts val="600"/>
              </a:spcAft>
            </a:pPr>
            <a:r>
              <a:rPr lang="en-US" altLang="zh-CN" sz="1200" dirty="0">
                <a:solidFill>
                  <a:srgbClr val="FF0000"/>
                </a:solidFill>
              </a:rPr>
              <a:t>October 9 </a:t>
            </a:r>
            <a:r>
              <a:rPr lang="en-US" sz="1200" dirty="0">
                <a:solidFill>
                  <a:srgbClr val="FF0000"/>
                </a:solidFill>
              </a:rPr>
              <a:t>(Wednesday)</a:t>
            </a:r>
            <a:r>
              <a:rPr lang="en-US" sz="1200" dirty="0"/>
              <a:t>: B</a:t>
            </a:r>
            <a:r>
              <a:rPr lang="en-US" altLang="zh-CN" sz="1200" dirty="0"/>
              <a:t>asket WI moderators will provide a list of contributions for flagging.</a:t>
            </a:r>
          </a:p>
          <a:p>
            <a:pPr lvl="1">
              <a:spcBef>
                <a:spcPts val="0"/>
              </a:spcBef>
              <a:spcAft>
                <a:spcPts val="600"/>
              </a:spcAft>
            </a:pPr>
            <a:r>
              <a:rPr lang="en-US" altLang="zh-CN" sz="1200" dirty="0">
                <a:solidFill>
                  <a:srgbClr val="FF0000"/>
                </a:solidFill>
              </a:rPr>
              <a:t>October 11</a:t>
            </a:r>
            <a:r>
              <a:rPr lang="en-US" sz="1200" dirty="0">
                <a:solidFill>
                  <a:srgbClr val="FF0000"/>
                </a:solidFill>
              </a:rPr>
              <a:t> (Friday</a:t>
            </a:r>
            <a:r>
              <a:rPr lang="en-US" altLang="zh-CN" sz="1200" dirty="0">
                <a:solidFill>
                  <a:srgbClr val="FF0000"/>
                </a:solidFill>
              </a:rPr>
              <a:t>), 17:00 UTC</a:t>
            </a:r>
            <a:r>
              <a:rPr lang="en-US" altLang="zh-CN" sz="1200" dirty="0"/>
              <a:t>: Flag deadline. Companies can use the basket email thread title and specific reason(s) for flag in the email, e.g., </a:t>
            </a:r>
          </a:p>
          <a:p>
            <a:pPr marL="0" indent="0">
              <a:spcBef>
                <a:spcPts val="0"/>
              </a:spcBef>
              <a:spcAft>
                <a:spcPts val="600"/>
              </a:spcAft>
              <a:buNone/>
            </a:pPr>
            <a:r>
              <a:rPr lang="en-US" altLang="zh-CN" sz="1200" dirty="0"/>
              <a:t>	</a:t>
            </a:r>
          </a:p>
          <a:p>
            <a:pPr marL="0" indent="0">
              <a:spcBef>
                <a:spcPts val="0"/>
              </a:spcBef>
              <a:spcAft>
                <a:spcPts val="600"/>
              </a:spcAft>
              <a:buNone/>
            </a:pPr>
            <a:endParaRPr lang="en-US" altLang="zh-CN" sz="1200" dirty="0"/>
          </a:p>
          <a:p>
            <a:pPr marL="0" indent="0">
              <a:spcBef>
                <a:spcPts val="0"/>
              </a:spcBef>
              <a:spcAft>
                <a:spcPts val="600"/>
              </a:spcAft>
              <a:buNone/>
            </a:pPr>
            <a:endParaRPr lang="en-US" altLang="zh-CN" sz="1200" dirty="0"/>
          </a:p>
          <a:p>
            <a:pPr lvl="1">
              <a:spcBef>
                <a:spcPts val="0"/>
              </a:spcBef>
              <a:spcAft>
                <a:spcPts val="600"/>
              </a:spcAft>
            </a:pPr>
            <a:r>
              <a:rPr lang="en-US" altLang="zh-CN" sz="1200" dirty="0">
                <a:solidFill>
                  <a:srgbClr val="FF0000"/>
                </a:solidFill>
              </a:rPr>
              <a:t>October 14 </a:t>
            </a:r>
            <a:r>
              <a:rPr lang="en-US" sz="1200" dirty="0">
                <a:solidFill>
                  <a:srgbClr val="FF0000"/>
                </a:solidFill>
              </a:rPr>
              <a:t>(Monday)</a:t>
            </a:r>
            <a:r>
              <a:rPr lang="en-US" sz="1200" dirty="0"/>
              <a:t>: Basket WI moderators will provide the updated list of contributions in which</a:t>
            </a:r>
          </a:p>
          <a:p>
            <a:pPr lvl="2">
              <a:spcBef>
                <a:spcPts val="0"/>
              </a:spcBef>
              <a:spcAft>
                <a:spcPts val="600"/>
              </a:spcAft>
            </a:pPr>
            <a:r>
              <a:rPr lang="en-US" sz="1200" dirty="0"/>
              <a:t>Those that </a:t>
            </a:r>
            <a:r>
              <a:rPr lang="en-US" altLang="zh-CN" sz="1200" dirty="0"/>
              <a:t>were not flagged will be considered as "agreeable”.</a:t>
            </a:r>
          </a:p>
          <a:p>
            <a:pPr lvl="2">
              <a:spcBef>
                <a:spcPts val="0"/>
              </a:spcBef>
              <a:spcAft>
                <a:spcPts val="600"/>
              </a:spcAft>
            </a:pPr>
            <a:r>
              <a:rPr lang="en-US" sz="1200" dirty="0"/>
              <a:t>Those that were flagged will be revised. The authors are encouraged to share the revisions as soon as possible for further comments.</a:t>
            </a:r>
          </a:p>
          <a:p>
            <a:pPr lvl="1">
              <a:spcBef>
                <a:spcPts val="0"/>
              </a:spcBef>
              <a:spcAft>
                <a:spcPts val="600"/>
              </a:spcAft>
            </a:pPr>
            <a:r>
              <a:rPr lang="en-US" altLang="zh-CN" sz="1200" dirty="0">
                <a:solidFill>
                  <a:srgbClr val="FF0000"/>
                </a:solidFill>
              </a:rPr>
              <a:t>October 15 ~ August 18</a:t>
            </a:r>
            <a:r>
              <a:rPr lang="en-US" sz="1200" dirty="0">
                <a:solidFill>
                  <a:srgbClr val="FF0000"/>
                </a:solidFill>
              </a:rPr>
              <a:t> (Tuesday ~ Friday)</a:t>
            </a:r>
            <a:r>
              <a:rPr lang="en-US" sz="1200" dirty="0"/>
              <a:t>: The flagged </a:t>
            </a:r>
            <a:r>
              <a:rPr lang="en-US" sz="1200" dirty="0" err="1"/>
              <a:t>tdocs</a:t>
            </a:r>
            <a:r>
              <a:rPr lang="en-US" sz="1200" dirty="0"/>
              <a:t> will be discussed and addressed during the meeting</a:t>
            </a:r>
            <a:r>
              <a:rPr lang="en-US" altLang="zh-CN" sz="1200" dirty="0"/>
              <a:t>.</a:t>
            </a:r>
          </a:p>
          <a:p>
            <a:pPr lvl="2">
              <a:spcBef>
                <a:spcPts val="0"/>
              </a:spcBef>
              <a:spcAft>
                <a:spcPts val="600"/>
              </a:spcAft>
            </a:pPr>
            <a:r>
              <a:rPr lang="en-US" altLang="zh-CN" sz="1200" dirty="0"/>
              <a:t>Ad hoc session(s) may be scheduled pending on Chair arrangement.</a:t>
            </a:r>
          </a:p>
          <a:p>
            <a:pPr lvl="2">
              <a:spcBef>
                <a:spcPts val="0"/>
              </a:spcBef>
              <a:spcAft>
                <a:spcPts val="600"/>
              </a:spcAft>
            </a:pPr>
            <a:r>
              <a:rPr lang="en-US" altLang="zh-CN" sz="1200" dirty="0"/>
              <a:t>Online time slots will be scheduled to make decisions for each </a:t>
            </a:r>
            <a:r>
              <a:rPr lang="en-US" altLang="zh-CN" sz="1200" dirty="0" err="1"/>
              <a:t>tdocs</a:t>
            </a:r>
            <a:r>
              <a:rPr lang="en-US" altLang="zh-CN" sz="1200" dirty="0"/>
              <a:t> and for the discussions of open issues if needed.</a:t>
            </a:r>
          </a:p>
          <a:p>
            <a:pPr lvl="1">
              <a:spcBef>
                <a:spcPts val="0"/>
              </a:spcBef>
              <a:spcAft>
                <a:spcPts val="600"/>
              </a:spcAft>
            </a:pPr>
            <a:r>
              <a:rPr lang="en-US" altLang="zh-CN" sz="1200" dirty="0">
                <a:solidFill>
                  <a:srgbClr val="FF0000"/>
                </a:solidFill>
              </a:rPr>
              <a:t>October 22 (Tuesday), 17:00 UTC</a:t>
            </a:r>
            <a:r>
              <a:rPr lang="en-US" altLang="zh-CN" sz="1200" dirty="0"/>
              <a:t>: Updated TRs/draft TSs, big CR/big draft CRs, and revised WID (for ordinary meeting) need be available for post-meeting email process.</a:t>
            </a:r>
          </a:p>
          <a:p>
            <a:pPr lvl="2">
              <a:spcBef>
                <a:spcPts val="0"/>
              </a:spcBef>
              <a:spcAft>
                <a:spcPts val="600"/>
              </a:spcAft>
            </a:pPr>
            <a:r>
              <a:rPr lang="en-US" altLang="zh-CN" sz="1200" dirty="0"/>
              <a:t>No technique discussions are expected during post-meeting process.</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a:latin typeface="微软雅黑" panose="020B0503020204020204" pitchFamily="34" charset="-122"/>
                <a:ea typeface="微软雅黑" panose="020B0503020204020204" pitchFamily="34" charset="-122"/>
              </a:rPr>
              <a:t>Basket WIs Block approval</a:t>
            </a:r>
            <a:endParaRPr lang="ru-RU" b="1" dirty="0">
              <a:latin typeface="微软雅黑" panose="020B0503020204020204" pitchFamily="34" charset="-122"/>
              <a:ea typeface="微软雅黑" panose="020B0503020204020204" pitchFamily="34" charset="-122"/>
            </a:endParaRPr>
          </a:p>
        </p:txBody>
      </p:sp>
      <p:graphicFrame>
        <p:nvGraphicFramePr>
          <p:cNvPr id="2" name="表格 1"/>
          <p:cNvGraphicFramePr>
            <a:graphicFrameLocks noGrp="1"/>
          </p:cNvGraphicFramePr>
          <p:nvPr>
            <p:extLst>
              <p:ext uri="{D42A27DB-BD31-4B8C-83A1-F6EECF244321}">
                <p14:modId xmlns:p14="http://schemas.microsoft.com/office/powerpoint/2010/main" val="3953150544"/>
              </p:ext>
            </p:extLst>
          </p:nvPr>
        </p:nvGraphicFramePr>
        <p:xfrm>
          <a:off x="1955089" y="2475269"/>
          <a:ext cx="8380784" cy="548640"/>
        </p:xfrm>
        <a:graphic>
          <a:graphicData uri="http://schemas.openxmlformats.org/drawingml/2006/table">
            <a:tbl>
              <a:tblPr firstRow="1" bandRow="1">
                <a:tableStyleId>{073A0DAA-6AF3-43AB-8588-CEC1D06C72B9}</a:tableStyleId>
              </a:tblPr>
              <a:tblGrid>
                <a:gridCol w="2095196">
                  <a:extLst>
                    <a:ext uri="{9D8B030D-6E8A-4147-A177-3AD203B41FA5}">
                      <a16:colId xmlns:a16="http://schemas.microsoft.com/office/drawing/2014/main" val="20000"/>
                    </a:ext>
                  </a:extLst>
                </a:gridCol>
                <a:gridCol w="2095196">
                  <a:extLst>
                    <a:ext uri="{9D8B030D-6E8A-4147-A177-3AD203B41FA5}">
                      <a16:colId xmlns:a16="http://schemas.microsoft.com/office/drawing/2014/main" val="20001"/>
                    </a:ext>
                  </a:extLst>
                </a:gridCol>
                <a:gridCol w="2095196">
                  <a:extLst>
                    <a:ext uri="{9D8B030D-6E8A-4147-A177-3AD203B41FA5}">
                      <a16:colId xmlns:a16="http://schemas.microsoft.com/office/drawing/2014/main" val="20002"/>
                    </a:ext>
                  </a:extLst>
                </a:gridCol>
                <a:gridCol w="2095196">
                  <a:extLst>
                    <a:ext uri="{9D8B030D-6E8A-4147-A177-3AD203B41FA5}">
                      <a16:colId xmlns:a16="http://schemas.microsoft.com/office/drawing/2014/main" val="20003"/>
                    </a:ext>
                  </a:extLst>
                </a:gridCol>
              </a:tblGrid>
              <a:tr h="0">
                <a:tc>
                  <a:txBody>
                    <a:bodyPr/>
                    <a:lstStyle/>
                    <a:p>
                      <a:r>
                        <a:rPr lang="en-US" altLang="zh-CN" sz="1200" dirty="0" err="1">
                          <a:latin typeface="微软雅黑" panose="020B0503020204020204" pitchFamily="34" charset="-122"/>
                          <a:ea typeface="微软雅黑" panose="020B0503020204020204" pitchFamily="34" charset="-122"/>
                        </a:rPr>
                        <a:t>Tdoc</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Title</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Reason for discussion</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a:latin typeface="微软雅黑" panose="020B0503020204020204" pitchFamily="34" charset="-122"/>
                          <a:ea typeface="微软雅黑" panose="020B0503020204020204" pitchFamily="34" charset="-122"/>
                        </a:rPr>
                        <a:t>Source company</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0"/>
                  </a:ext>
                </a:extLst>
              </a:tr>
              <a:tr h="0">
                <a:tc>
                  <a:txBody>
                    <a:bodyPr/>
                    <a:lstStyle/>
                    <a:p>
                      <a:r>
                        <a:rPr lang="en-US" altLang="zh-CN" sz="1200" dirty="0">
                          <a:latin typeface="微软雅黑" panose="020B0503020204020204" pitchFamily="34" charset="-122"/>
                          <a:ea typeface="微软雅黑" panose="020B0503020204020204" pitchFamily="34" charset="-122"/>
                        </a:rPr>
                        <a:t>R4-2xxxxxx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tc>
                  <a:txBody>
                    <a:bodyPr/>
                    <a:lstStyle/>
                    <a:p>
                      <a:r>
                        <a:rPr lang="en-US" altLang="zh-CN" sz="1200" dirty="0" err="1">
                          <a:latin typeface="微软雅黑" panose="020B0503020204020204" pitchFamily="34" charset="-122"/>
                          <a:ea typeface="微软雅黑" panose="020B0503020204020204" pitchFamily="34" charset="-122"/>
                        </a:rPr>
                        <a:t>xxxx</a:t>
                      </a:r>
                      <a:endParaRPr lang="zh-CN" altLang="en-US" sz="1200" dirty="0">
                        <a:latin typeface="微软雅黑" panose="020B0503020204020204" pitchFamily="34" charset="-122"/>
                        <a:ea typeface="微软雅黑" panose="020B0503020204020204" pitchFamily="34" charset="-122"/>
                      </a:endParaRPr>
                    </a:p>
                  </a:txBody>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14500155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altLang="zh-CN" b="1" dirty="0">
                <a:latin typeface="微软雅黑" panose="020B0503020204020204" pitchFamily="34" charset="-122"/>
                <a:ea typeface="微软雅黑" panose="020B0503020204020204" pitchFamily="34" charset="-122"/>
              </a:rPr>
              <a:t>Online discussion &amp; GTW conference call</a:t>
            </a: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30591"/>
            <a:ext cx="11699193" cy="5095171"/>
          </a:xfrm>
        </p:spPr>
        <p:txBody>
          <a:bodyPr/>
          <a:lstStyle/>
          <a:p>
            <a:pPr>
              <a:spcBef>
                <a:spcPts val="0"/>
              </a:spcBef>
              <a:spcAft>
                <a:spcPts val="600"/>
              </a:spcAft>
            </a:pPr>
            <a:r>
              <a:rPr lang="en-US" altLang="zh-CN" sz="1400" dirty="0"/>
              <a:t>1-way GTW conference calls for three online sessions and 1-way MS teams for ad hoc sessions will be set.</a:t>
            </a:r>
          </a:p>
          <a:p>
            <a:pPr lvl="1">
              <a:spcBef>
                <a:spcPts val="0"/>
              </a:spcBef>
              <a:spcAft>
                <a:spcPts val="600"/>
              </a:spcAft>
            </a:pPr>
            <a:r>
              <a:rPr lang="en-US" altLang="zh-CN" sz="1200" dirty="0"/>
              <a:t>Remote participating is allowed and participants will be able to listen. No comment is allowed for the remote participants.</a:t>
            </a:r>
          </a:p>
          <a:p>
            <a:pPr lvl="1">
              <a:spcBef>
                <a:spcPts val="0"/>
              </a:spcBef>
              <a:spcAft>
                <a:spcPts val="600"/>
              </a:spcAft>
            </a:pPr>
            <a:r>
              <a:rPr lang="en-US" altLang="zh-CN" sz="1200" dirty="0"/>
              <a:t>Please register timely to be eligible to take part in the GTW conference calls.</a:t>
            </a:r>
            <a:endParaRPr lang="en-US" altLang="zh-CN" sz="1000" dirty="0"/>
          </a:p>
          <a:p>
            <a:pPr>
              <a:spcBef>
                <a:spcPts val="0"/>
              </a:spcBef>
              <a:spcAft>
                <a:spcPts val="600"/>
              </a:spcAft>
            </a:pPr>
            <a:r>
              <a:rPr lang="en-US" sz="1400" dirty="0"/>
              <a:t>During online discussions</a:t>
            </a:r>
          </a:p>
          <a:p>
            <a:pPr lvl="1">
              <a:spcBef>
                <a:spcPts val="0"/>
              </a:spcBef>
              <a:spcAft>
                <a:spcPts val="600"/>
              </a:spcAft>
            </a:pPr>
            <a:r>
              <a:rPr lang="en-US" altLang="zh-CN" sz="1200" dirty="0"/>
              <a:t>Session chairs will organize discussions based on the moderator summary topic by topic + presentation of the selected contributions, if needed.</a:t>
            </a:r>
          </a:p>
          <a:p>
            <a:pPr lvl="1">
              <a:spcBef>
                <a:spcPts val="0"/>
              </a:spcBef>
              <a:spcAft>
                <a:spcPts val="600"/>
              </a:spcAft>
            </a:pPr>
            <a:r>
              <a:rPr lang="en-US" altLang="zh-CN" sz="1200" dirty="0" err="1"/>
              <a:t>Tdocs</a:t>
            </a:r>
            <a:r>
              <a:rPr lang="en-US" altLang="zh-CN" sz="1200" dirty="0"/>
              <a:t> for approval including CR/</a:t>
            </a:r>
            <a:r>
              <a:rPr lang="en-US" altLang="zh-CN" sz="1200" dirty="0" err="1"/>
              <a:t>draftCR</a:t>
            </a:r>
            <a:r>
              <a:rPr lang="en-US" altLang="zh-CN" sz="1200" dirty="0"/>
              <a:t>/TP/draft TS/draft TR/LS-out will be handled online.</a:t>
            </a:r>
          </a:p>
          <a:p>
            <a:pPr lvl="1">
              <a:spcBef>
                <a:spcPts val="0"/>
              </a:spcBef>
              <a:spcAft>
                <a:spcPts val="600"/>
              </a:spcAft>
            </a:pPr>
            <a:r>
              <a:rPr lang="en-US" altLang="zh-CN" sz="1200" dirty="0"/>
              <a:t>WF will be allocated by session chairs only during the online discussions</a:t>
            </a:r>
          </a:p>
          <a:p>
            <a:pPr lvl="2">
              <a:spcBef>
                <a:spcPts val="0"/>
              </a:spcBef>
              <a:spcAft>
                <a:spcPts val="600"/>
              </a:spcAft>
            </a:pPr>
            <a:r>
              <a:rPr lang="en-US" altLang="zh-CN" sz="1200" dirty="0"/>
              <a:t>Please do not reserve </a:t>
            </a:r>
            <a:r>
              <a:rPr lang="en-US" altLang="zh-CN" sz="1200" dirty="0" err="1"/>
              <a:t>Tdoc</a:t>
            </a:r>
            <a:r>
              <a:rPr lang="en-US" altLang="zh-CN" sz="1200" dirty="0"/>
              <a:t> number for WF before the meeting.</a:t>
            </a:r>
          </a:p>
          <a:p>
            <a:pPr marL="342882" lvl="1" indent="-342882">
              <a:spcBef>
                <a:spcPts val="0"/>
              </a:spcBef>
              <a:spcAft>
                <a:spcPts val="600"/>
              </a:spcAft>
              <a:buBlip>
                <a:blip r:embed="rId2"/>
              </a:buBlip>
            </a:pPr>
            <a:r>
              <a:rPr lang="en-US" sz="1400" dirty="0">
                <a:cs typeface="+mn-cs"/>
              </a:rPr>
              <a:t>Ad hoc sessions</a:t>
            </a:r>
          </a:p>
          <a:p>
            <a:pPr lvl="1">
              <a:spcBef>
                <a:spcPts val="0"/>
              </a:spcBef>
              <a:spcAft>
                <a:spcPts val="600"/>
              </a:spcAft>
            </a:pPr>
            <a:r>
              <a:rPr lang="en-US" sz="1200" dirty="0"/>
              <a:t>Ad hoc sessions will be scheduled by session chairs for detailed technique discussions for (a) special topics.</a:t>
            </a:r>
          </a:p>
          <a:p>
            <a:pPr lvl="1">
              <a:spcBef>
                <a:spcPts val="0"/>
              </a:spcBef>
              <a:spcAft>
                <a:spcPts val="600"/>
              </a:spcAft>
            </a:pPr>
            <a:r>
              <a:rPr lang="en-US" sz="1200" dirty="0"/>
              <a:t>Ad hoc chairs will be designated by session chairs and the ad hoc minutes with recommendation are expected after ad hoc sessions.</a:t>
            </a:r>
          </a:p>
          <a:p>
            <a:pPr marL="342882" lvl="1" indent="-342882">
              <a:spcBef>
                <a:spcPts val="0"/>
              </a:spcBef>
              <a:spcAft>
                <a:spcPts val="600"/>
              </a:spcAft>
              <a:buBlip>
                <a:blip r:embed="rId2"/>
              </a:buBlip>
            </a:pPr>
            <a:r>
              <a:rPr lang="en-US" sz="1400" dirty="0">
                <a:cs typeface="+mn-cs"/>
              </a:rPr>
              <a:t>Offline discussions</a:t>
            </a:r>
          </a:p>
          <a:p>
            <a:pPr lvl="1">
              <a:spcBef>
                <a:spcPts val="0"/>
              </a:spcBef>
              <a:spcAft>
                <a:spcPts val="600"/>
              </a:spcAft>
            </a:pPr>
            <a:r>
              <a:rPr lang="en-US" altLang="zh-CN" sz="1200" dirty="0"/>
              <a:t>The sub-folder for each topic will be created by MCC in the inbox folder</a:t>
            </a:r>
          </a:p>
          <a:p>
            <a:pPr lvl="2">
              <a:spcBef>
                <a:spcPts val="0"/>
              </a:spcBef>
              <a:spcAft>
                <a:spcPts val="600"/>
              </a:spcAft>
            </a:pPr>
            <a:r>
              <a:rPr lang="en-US" altLang="zh-CN" sz="1200" dirty="0"/>
              <a:t>Companies can use the sub-folder to upload the new </a:t>
            </a:r>
            <a:r>
              <a:rPr lang="en-US" altLang="zh-CN" sz="1200" dirty="0" err="1"/>
              <a:t>tdocs</a:t>
            </a:r>
            <a:r>
              <a:rPr lang="en-US" altLang="zh-CN" sz="1200" dirty="0"/>
              <a:t> and/or revised </a:t>
            </a:r>
            <a:r>
              <a:rPr lang="en-US" altLang="zh-CN" sz="1200" dirty="0" err="1"/>
              <a:t>tdocs</a:t>
            </a:r>
            <a:r>
              <a:rPr lang="en-US" altLang="zh-CN" sz="1200" dirty="0"/>
              <a:t>, including WF/CR/draft CR/TPs… </a:t>
            </a:r>
          </a:p>
          <a:p>
            <a:pPr lvl="1">
              <a:spcBef>
                <a:spcPts val="0"/>
              </a:spcBef>
              <a:spcAft>
                <a:spcPts val="600"/>
              </a:spcAft>
            </a:pPr>
            <a:r>
              <a:rPr lang="en-US" altLang="zh-CN" sz="1200" dirty="0"/>
              <a:t>No official email discussion will be arranged for each topic</a:t>
            </a:r>
          </a:p>
          <a:p>
            <a:pPr lvl="2">
              <a:spcBef>
                <a:spcPts val="0"/>
              </a:spcBef>
              <a:spcAft>
                <a:spcPts val="600"/>
              </a:spcAft>
            </a:pPr>
            <a:r>
              <a:rPr lang="en-US" altLang="zh-CN" sz="1200" dirty="0"/>
              <a:t>If the authors of a WF/draft CR/CR/TP/</a:t>
            </a:r>
            <a:r>
              <a:rPr lang="en-US" altLang="zh-CN" sz="1200" dirty="0" err="1"/>
              <a:t>LSout</a:t>
            </a:r>
            <a:r>
              <a:rPr lang="en-US" altLang="zh-CN" sz="1200" dirty="0"/>
              <a:t> or other delegates want to trigger the offline discussions by email, please use the subject of </a:t>
            </a:r>
            <a:r>
              <a:rPr lang="en-US" altLang="zh-CN" sz="1200" dirty="0">
                <a:solidFill>
                  <a:srgbClr val="FF0000"/>
                </a:solidFill>
              </a:rPr>
              <a:t>[1xx][xxx] </a:t>
            </a:r>
            <a:r>
              <a:rPr lang="en-US" altLang="zh-CN" sz="1200" dirty="0"/>
              <a:t>XXX for Main/RRM/</a:t>
            </a:r>
            <a:r>
              <a:rPr lang="en-US" altLang="zh-CN" sz="1200" dirty="0" err="1"/>
              <a:t>BSRF_Demod_Test</a:t>
            </a:r>
            <a:r>
              <a:rPr lang="en-US" altLang="zh-CN" sz="1200" dirty="0"/>
              <a:t>(</a:t>
            </a:r>
            <a:r>
              <a:rPr lang="en-US" altLang="zh-CN" sz="1200" dirty="0" err="1"/>
              <a:t>BDaT</a:t>
            </a:r>
            <a:r>
              <a:rPr lang="en-US" altLang="zh-CN" sz="1200" dirty="0"/>
              <a:t>) sessions, where XXX corresponds to topic name.</a:t>
            </a:r>
            <a:endParaRPr lang="en-US" altLang="zh-CN" sz="800" dirty="0"/>
          </a:p>
          <a:p>
            <a:pPr marL="342882" lvl="1" indent="-342882">
              <a:spcBef>
                <a:spcPts val="0"/>
              </a:spcBef>
              <a:spcAft>
                <a:spcPts val="600"/>
              </a:spcAft>
              <a:buBlip>
                <a:blip r:embed="rId2"/>
              </a:buBlip>
            </a:pPr>
            <a:endParaRPr lang="en-US" sz="1400" dirty="0">
              <a:cs typeface="+mn-cs"/>
            </a:endParaRPr>
          </a:p>
          <a:p>
            <a:pPr>
              <a:spcBef>
                <a:spcPts val="0"/>
              </a:spcBef>
              <a:spcAft>
                <a:spcPts val="600"/>
              </a:spcAft>
            </a:pPr>
            <a:endParaRPr lang="en-US" sz="1400" dirty="0"/>
          </a:p>
        </p:txBody>
      </p:sp>
    </p:spTree>
    <p:extLst>
      <p:ext uri="{BB962C8B-B14F-4D97-AF65-F5344CB8AC3E}">
        <p14:creationId xmlns:p14="http://schemas.microsoft.com/office/powerpoint/2010/main" val="381299115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263641" cy="1143001"/>
          </a:xfrm>
        </p:spPr>
        <p:txBody>
          <a:bodyPr/>
          <a:lstStyle/>
          <a:p>
            <a:r>
              <a:rPr lang="en-US" b="1" dirty="0" err="1">
                <a:latin typeface="微软雅黑" panose="020B0503020204020204" pitchFamily="34" charset="-122"/>
                <a:ea typeface="微软雅黑" panose="020B0503020204020204" pitchFamily="34" charset="-122"/>
              </a:rPr>
              <a:t>Tdoc</a:t>
            </a:r>
            <a:r>
              <a:rPr lang="en-US" b="1" dirty="0">
                <a:latin typeface="微软雅黑" panose="020B0503020204020204" pitchFamily="34" charset="-122"/>
                <a:ea typeface="微软雅黑" panose="020B0503020204020204" pitchFamily="34" charset="-122"/>
              </a:rPr>
              <a:t> request &amp; allocation </a:t>
            </a:r>
            <a:endParaRPr lang="ru-RU" b="1" dirty="0">
              <a:latin typeface="微软雅黑" panose="020B0503020204020204" pitchFamily="34" charset="-122"/>
              <a:ea typeface="微软雅黑" panose="020B0503020204020204" pitchFamily="34" charset="-122"/>
            </a:endParaRPr>
          </a:p>
        </p:txBody>
      </p:sp>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99193" cy="5095171"/>
          </a:xfrm>
        </p:spPr>
        <p:txBody>
          <a:bodyPr/>
          <a:lstStyle/>
          <a:p>
            <a:pPr>
              <a:spcBef>
                <a:spcPts val="0"/>
              </a:spcBef>
              <a:spcAft>
                <a:spcPts val="600"/>
              </a:spcAft>
            </a:pPr>
            <a:r>
              <a:rPr lang="en-US" altLang="zh-CN" sz="1400" dirty="0"/>
              <a:t>During the meeting, the </a:t>
            </a:r>
            <a:r>
              <a:rPr lang="en-US" altLang="zh-CN" sz="1400" dirty="0" err="1"/>
              <a:t>tdoc</a:t>
            </a:r>
            <a:r>
              <a:rPr lang="en-US" altLang="zh-CN" sz="1400" dirty="0"/>
              <a:t> number for revision or new </a:t>
            </a:r>
            <a:r>
              <a:rPr lang="en-US" altLang="zh-CN" sz="1400" dirty="0" err="1"/>
              <a:t>tdoc</a:t>
            </a:r>
            <a:r>
              <a:rPr lang="en-US" altLang="zh-CN" sz="1400" dirty="0"/>
              <a:t> will be allocated by session chairs according to the requests</a:t>
            </a:r>
          </a:p>
          <a:p>
            <a:pPr lvl="1">
              <a:spcBef>
                <a:spcPts val="0"/>
              </a:spcBef>
              <a:spcAft>
                <a:spcPts val="600"/>
              </a:spcAft>
            </a:pPr>
            <a:r>
              <a:rPr lang="en-US" altLang="zh-CN" sz="1200" dirty="0"/>
              <a:t>Based on the online discussions, session chairs will allocate </a:t>
            </a:r>
            <a:r>
              <a:rPr lang="en-US" altLang="zh-CN" sz="1200" dirty="0" err="1"/>
              <a:t>tdoc</a:t>
            </a:r>
            <a:r>
              <a:rPr lang="en-US" altLang="zh-CN" sz="1200" dirty="0"/>
              <a:t> numbers with help of MCC.</a:t>
            </a:r>
          </a:p>
          <a:p>
            <a:pPr lvl="1">
              <a:spcBef>
                <a:spcPts val="0"/>
              </a:spcBef>
              <a:spcAft>
                <a:spcPts val="600"/>
              </a:spcAft>
            </a:pPr>
            <a:r>
              <a:rPr lang="en-US" altLang="zh-CN" sz="1200" dirty="0"/>
              <a:t>During coffee break, the delegates can request the </a:t>
            </a:r>
            <a:r>
              <a:rPr lang="en-US" altLang="zh-CN" sz="1200" dirty="0" err="1"/>
              <a:t>tdoc</a:t>
            </a:r>
            <a:r>
              <a:rPr lang="en-US" altLang="zh-CN" sz="1200" dirty="0"/>
              <a:t> from session chairs in person. Please do not send email to request </a:t>
            </a:r>
            <a:r>
              <a:rPr lang="en-US" altLang="zh-CN" sz="1200" dirty="0" err="1"/>
              <a:t>tdoc</a:t>
            </a:r>
            <a:r>
              <a:rPr lang="en-US" altLang="zh-CN" sz="1200" dirty="0"/>
              <a:t> numbers, because it is inconvenient for session chairs to check and reply the email timely during the face-to-face meeting.</a:t>
            </a:r>
          </a:p>
          <a:p>
            <a:pPr lvl="1">
              <a:spcBef>
                <a:spcPts val="0"/>
              </a:spcBef>
              <a:spcAft>
                <a:spcPts val="600"/>
              </a:spcAft>
            </a:pPr>
            <a:r>
              <a:rPr lang="en-US" altLang="zh-CN" sz="1200" dirty="0"/>
              <a:t>Email thread like </a:t>
            </a:r>
            <a:r>
              <a:rPr lang="en-US" altLang="zh-CN" sz="1200" dirty="0">
                <a:latin typeface="+mj-ea"/>
              </a:rPr>
              <a:t>“[1xx][X00] </a:t>
            </a:r>
            <a:r>
              <a:rPr lang="en-US" altLang="zh-CN" sz="1200" dirty="0" err="1">
                <a:latin typeface="+mj-ea"/>
              </a:rPr>
              <a:t>XXX_Session</a:t>
            </a:r>
            <a:r>
              <a:rPr lang="en-US" altLang="zh-CN" sz="1200" dirty="0">
                <a:latin typeface="+mj-ea"/>
              </a:rPr>
              <a:t> - </a:t>
            </a:r>
            <a:r>
              <a:rPr lang="en-US" altLang="zh-CN" sz="1200" dirty="0" err="1">
                <a:latin typeface="+mj-ea"/>
              </a:rPr>
              <a:t>tdoc</a:t>
            </a:r>
            <a:r>
              <a:rPr lang="en-US" altLang="zh-CN" sz="1200" dirty="0">
                <a:latin typeface="+mj-ea"/>
              </a:rPr>
              <a:t> </a:t>
            </a:r>
            <a:r>
              <a:rPr lang="en-US" altLang="zh-CN" sz="1200" dirty="0" err="1">
                <a:latin typeface="+mj-ea"/>
              </a:rPr>
              <a:t>request”</a:t>
            </a:r>
            <a:r>
              <a:rPr lang="en-US" altLang="zh-CN" sz="1200" b="1" dirty="0" err="1">
                <a:solidFill>
                  <a:srgbClr val="FF0000"/>
                </a:solidFill>
                <a:latin typeface="+mj-ea"/>
              </a:rPr>
              <a:t>WON</a:t>
            </a:r>
            <a:r>
              <a:rPr lang="en-US" altLang="zh-CN" sz="1200" b="1" dirty="0" err="1">
                <a:solidFill>
                  <a:srgbClr val="FF0000"/>
                </a:solidFill>
                <a:latin typeface="+mj-ea"/>
                <a:ea typeface="+mj-ea"/>
              </a:rPr>
              <a:t>´T</a:t>
            </a:r>
            <a:r>
              <a:rPr lang="en-US" altLang="zh-CN" sz="1200" dirty="0">
                <a:latin typeface="+mj-ea"/>
                <a:ea typeface="+mj-ea"/>
              </a:rPr>
              <a:t> be used for </a:t>
            </a:r>
            <a:r>
              <a:rPr lang="en-US" altLang="zh-CN" sz="1200" dirty="0" err="1">
                <a:latin typeface="+mj-ea"/>
                <a:ea typeface="+mj-ea"/>
              </a:rPr>
              <a:t>tdoc</a:t>
            </a:r>
            <a:r>
              <a:rPr lang="en-US" altLang="zh-CN" sz="1200" dirty="0">
                <a:latin typeface="+mj-ea"/>
                <a:ea typeface="+mj-ea"/>
              </a:rPr>
              <a:t> request and allocation since it is difficult for session chairs to handle email during face-to-face meeting.</a:t>
            </a:r>
          </a:p>
          <a:p>
            <a:pPr>
              <a:spcBef>
                <a:spcPts val="0"/>
              </a:spcBef>
              <a:spcAft>
                <a:spcPts val="600"/>
              </a:spcAft>
            </a:pPr>
            <a:r>
              <a:rPr lang="en-US" altLang="zh-CN" sz="1400" dirty="0"/>
              <a:t>For basket WIs, maintenance or other special topics, session chairs will allocate the </a:t>
            </a:r>
            <a:r>
              <a:rPr lang="en-US" altLang="zh-CN" sz="1400" dirty="0" err="1"/>
              <a:t>Tdoc</a:t>
            </a:r>
            <a:r>
              <a:rPr lang="en-US" altLang="zh-CN" sz="1400" dirty="0"/>
              <a:t> number for revision or new </a:t>
            </a:r>
            <a:r>
              <a:rPr lang="en-US" altLang="zh-CN" sz="1400" dirty="0" err="1"/>
              <a:t>tdocs</a:t>
            </a:r>
            <a:r>
              <a:rPr lang="en-US" altLang="zh-CN" sz="1400" dirty="0"/>
              <a:t> based on the recommendation in the topic moderators´ summary.</a:t>
            </a:r>
          </a:p>
          <a:p>
            <a:pPr>
              <a:spcBef>
                <a:spcPts val="0"/>
              </a:spcBef>
              <a:spcAft>
                <a:spcPts val="600"/>
              </a:spcAft>
            </a:pPr>
            <a:r>
              <a:rPr lang="en-US" altLang="zh-CN" sz="1400" dirty="0"/>
              <a:t>For TEI, if you plan to trigger a new topic which has no corresponding WI code and have to submit CR(s) with TEI-xx as the work item code for this topic, please contact session Chairs first, because TEI topics are under monitoring by RAN</a:t>
            </a:r>
          </a:p>
          <a:p>
            <a:pPr lvl="1">
              <a:spcBef>
                <a:spcPts val="0"/>
              </a:spcBef>
              <a:spcAft>
                <a:spcPts val="600"/>
              </a:spcAft>
            </a:pPr>
            <a:r>
              <a:rPr lang="en-US" altLang="zh-CN" sz="1200" dirty="0"/>
              <a:t>Please submit the CRs by providing a TEI identifier and include it in the title of CRs.</a:t>
            </a:r>
          </a:p>
          <a:p>
            <a:pPr lvl="2">
              <a:spcBef>
                <a:spcPts val="0"/>
              </a:spcBef>
              <a:spcAft>
                <a:spcPts val="600"/>
              </a:spcAft>
            </a:pPr>
            <a:r>
              <a:rPr lang="en-US" altLang="zh-CN" sz="1200" dirty="0"/>
              <a:t>Example of TEI identifier: </a:t>
            </a:r>
            <a:r>
              <a:rPr lang="en-GB" altLang="zh-CN" sz="1200" dirty="0"/>
              <a:t>[n77_Canada], which should be put in the tail of the </a:t>
            </a:r>
            <a:r>
              <a:rPr lang="en-GB" altLang="zh-CN" sz="1200" dirty="0" err="1"/>
              <a:t>tdoc</a:t>
            </a:r>
            <a:r>
              <a:rPr lang="en-GB" altLang="zh-CN" sz="1200" dirty="0"/>
              <a:t> title, e.g., UE RF requirements for … [n77_Canada]</a:t>
            </a:r>
          </a:p>
          <a:p>
            <a:pPr lvl="2">
              <a:spcBef>
                <a:spcPts val="0"/>
              </a:spcBef>
              <a:spcAft>
                <a:spcPts val="600"/>
              </a:spcAft>
            </a:pPr>
            <a:r>
              <a:rPr lang="en-US" altLang="zh-CN" sz="1200" dirty="0"/>
              <a:t>TEI identifier should be provided for all the CRs with TEI18/TEI17 as WI code, otherwise the CRs cannot be approved officially</a:t>
            </a:r>
          </a:p>
          <a:p>
            <a:pPr lvl="2">
              <a:spcBef>
                <a:spcPts val="0"/>
              </a:spcBef>
              <a:spcAft>
                <a:spcPts val="600"/>
              </a:spcAft>
            </a:pPr>
            <a:r>
              <a:rPr lang="en-US" altLang="zh-CN" sz="1200" dirty="0"/>
              <a:t>If CRs correspond to the previous release but the agreement in the group is to change it from Rel-18/17, the WI code of the previous release WID plus TEI18/TEI17 should be used as WI code, e.g., Work item code: </a:t>
            </a:r>
            <a:r>
              <a:rPr lang="en-US" altLang="zh-CN" sz="1200" dirty="0" err="1"/>
              <a:t>NR_pos_enh</a:t>
            </a:r>
            <a:r>
              <a:rPr lang="en-US" altLang="zh-CN" sz="1200" dirty="0"/>
              <a:t>-Core, TEI18, for which no TEI identifier is needed.</a:t>
            </a:r>
          </a:p>
          <a:p>
            <a:pPr lvl="2">
              <a:spcBef>
                <a:spcPts val="0"/>
              </a:spcBef>
              <a:spcAft>
                <a:spcPts val="600"/>
              </a:spcAft>
            </a:pPr>
            <a:r>
              <a:rPr lang="en-US" altLang="zh-CN" sz="1200" dirty="0"/>
              <a:t>If TEI17 Cat-F CR was approved, the WI code for its Rel-18 Cat-A CR should be TEI17 rather than TEI18.</a:t>
            </a:r>
          </a:p>
          <a:p>
            <a:pPr lvl="1">
              <a:spcBef>
                <a:spcPts val="0"/>
              </a:spcBef>
              <a:spcAft>
                <a:spcPts val="600"/>
              </a:spcAft>
            </a:pPr>
            <a:r>
              <a:rPr lang="en-US" altLang="zh-CN" sz="1200" dirty="0"/>
              <a:t>The first CRs of one TEI topic to introduce a new should be prepared as Cat-B CRs. The CRs which correct the specification for the previous TEI topics should be submitted as Cat-F or Cat-A.</a:t>
            </a:r>
          </a:p>
          <a:p>
            <a:pPr lvl="1">
              <a:spcBef>
                <a:spcPts val="0"/>
              </a:spcBef>
              <a:spcAft>
                <a:spcPts val="600"/>
              </a:spcAft>
            </a:pPr>
            <a:r>
              <a:rPr lang="en-US" altLang="zh-CN" sz="1200" dirty="0"/>
              <a:t>Please refer to </a:t>
            </a:r>
            <a:r>
              <a:rPr lang="en-US" altLang="zh-CN" sz="1200" b="1" dirty="0">
                <a:solidFill>
                  <a:srgbClr val="FF0000"/>
                </a:solidFill>
              </a:rPr>
              <a:t>RP-240858</a:t>
            </a:r>
            <a:r>
              <a:rPr lang="en-US" altLang="zh-CN" sz="1200" dirty="0"/>
              <a:t> for the rule of TEI.</a:t>
            </a:r>
          </a:p>
          <a:p>
            <a:pPr lvl="1">
              <a:spcBef>
                <a:spcPts val="0"/>
              </a:spcBef>
              <a:spcAft>
                <a:spcPts val="600"/>
              </a:spcAft>
            </a:pPr>
            <a:r>
              <a:rPr lang="en-US" altLang="zh-CN" sz="1200" dirty="0"/>
              <a:t>Proponents of TEI CRs shall explicitly check during the quarter that all relevant work is completed in all RAN WGs before asking approval from RAN plenary. (Conclusions of RP-241618)</a:t>
            </a:r>
          </a:p>
          <a:p>
            <a:pPr lvl="1">
              <a:spcBef>
                <a:spcPts val="0"/>
              </a:spcBef>
              <a:spcAft>
                <a:spcPts val="600"/>
              </a:spcAft>
            </a:pPr>
            <a:endParaRPr lang="en-US" altLang="zh-CN" sz="1200" dirty="0"/>
          </a:p>
        </p:txBody>
      </p:sp>
    </p:spTree>
    <p:extLst>
      <p:ext uri="{BB962C8B-B14F-4D97-AF65-F5344CB8AC3E}">
        <p14:creationId xmlns:p14="http://schemas.microsoft.com/office/powerpoint/2010/main" val="226156707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1BE6906-4FA3-42DA-8E86-BA4DD12F41A6}"/>
              </a:ext>
            </a:extLst>
          </p:cNvPr>
          <p:cNvSpPr>
            <a:spLocks noGrp="1"/>
          </p:cNvSpPr>
          <p:nvPr>
            <p:ph idx="1"/>
          </p:nvPr>
        </p:nvSpPr>
        <p:spPr>
          <a:xfrm>
            <a:off x="401651" y="1273321"/>
            <a:ext cx="11622281" cy="5095171"/>
          </a:xfrm>
        </p:spPr>
        <p:txBody>
          <a:bodyPr/>
          <a:lstStyle/>
          <a:p>
            <a:pPr marL="342882" lvl="1" indent="-342882">
              <a:spcBef>
                <a:spcPts val="0"/>
              </a:spcBef>
              <a:spcAft>
                <a:spcPts val="600"/>
              </a:spcAft>
              <a:buBlip>
                <a:blip r:embed="rId2"/>
              </a:buBlip>
            </a:pPr>
            <a:r>
              <a:rPr lang="en-US" sz="1400" dirty="0">
                <a:cs typeface="+mn-cs"/>
              </a:rPr>
              <a:t>The latest CR-Form template can be found at</a:t>
            </a:r>
          </a:p>
          <a:p>
            <a:pPr lvl="1">
              <a:spcBef>
                <a:spcPts val="0"/>
              </a:spcBef>
              <a:spcAft>
                <a:spcPts val="600"/>
              </a:spcAft>
            </a:pPr>
            <a:r>
              <a:rPr lang="en-US" sz="1200" dirty="0">
                <a:hlinkClick r:id="rId3"/>
              </a:rPr>
              <a:t>https://www.3gpp.org/ftp/tsg_ran/WG4_Radio/TSGR4_112bis/Templates</a:t>
            </a:r>
            <a:endParaRPr lang="en-US" sz="1200" dirty="0"/>
          </a:p>
          <a:p>
            <a:pPr lvl="1">
              <a:spcBef>
                <a:spcPts val="0"/>
              </a:spcBef>
              <a:spcAft>
                <a:spcPts val="600"/>
              </a:spcAft>
            </a:pPr>
            <a:r>
              <a:rPr lang="en-US" sz="1200" dirty="0">
                <a:cs typeface="+mn-cs"/>
              </a:rPr>
              <a:t>By using the official CR coversheet template you ensure that only official 3GPP styles go into your CR (For an insight into the styles please review the latest 3GPP drafting rules 21.801).</a:t>
            </a:r>
          </a:p>
          <a:p>
            <a:pPr marL="342882" lvl="1" indent="-342882">
              <a:spcBef>
                <a:spcPts val="0"/>
              </a:spcBef>
              <a:spcAft>
                <a:spcPts val="600"/>
              </a:spcAft>
              <a:buBlip>
                <a:blip r:embed="rId2"/>
              </a:buBlip>
            </a:pPr>
            <a:r>
              <a:rPr lang="en-US" sz="1400" dirty="0">
                <a:cs typeface="+mn-cs"/>
              </a:rPr>
              <a:t>3GU tool</a:t>
            </a:r>
          </a:p>
          <a:p>
            <a:pPr lvl="1">
              <a:spcBef>
                <a:spcPts val="0"/>
              </a:spcBef>
              <a:spcAft>
                <a:spcPts val="600"/>
              </a:spcAft>
            </a:pPr>
            <a:r>
              <a:rPr lang="en-US" sz="1200" dirty="0">
                <a:cs typeface="+mn-cs"/>
              </a:rPr>
              <a:t>There is a tool in 3GU which allows you to use the 3GU automatic pre-filled coversheet, so no need to fill in by hand all the CR details every time:</a:t>
            </a:r>
          </a:p>
          <a:p>
            <a:pPr lvl="1">
              <a:spcBef>
                <a:spcPts val="0"/>
              </a:spcBef>
              <a:spcAft>
                <a:spcPts val="600"/>
              </a:spcAft>
            </a:pPr>
            <a:r>
              <a:rPr lang="en-US" sz="1200" dirty="0">
                <a:cs typeface="+mn-cs"/>
              </a:rPr>
              <a:t>If you go to the </a:t>
            </a:r>
            <a:r>
              <a:rPr lang="en-US" sz="1200" dirty="0" err="1">
                <a:cs typeface="+mn-cs"/>
              </a:rPr>
              <a:t>tdoc</a:t>
            </a:r>
            <a:r>
              <a:rPr lang="en-US" sz="1200" dirty="0">
                <a:cs typeface="+mn-cs"/>
              </a:rPr>
              <a:t> listing in 3GU (not the Excel </a:t>
            </a:r>
            <a:r>
              <a:rPr lang="en-US" sz="1200" dirty="0" err="1">
                <a:cs typeface="+mn-cs"/>
              </a:rPr>
              <a:t>Tdoc</a:t>
            </a:r>
            <a:r>
              <a:rPr lang="en-US" sz="1200" dirty="0">
                <a:cs typeface="+mn-cs"/>
              </a:rPr>
              <a:t> list but the "online</a:t>
            </a:r>
            <a:r>
              <a:rPr lang="en-US" altLang="zh-CN" sz="1200" dirty="0"/>
              <a:t>"</a:t>
            </a:r>
            <a:r>
              <a:rPr lang="en-US" altLang="zh-CN" sz="1200" dirty="0">
                <a:cs typeface="+mn-cs"/>
              </a:rPr>
              <a:t> </a:t>
            </a:r>
            <a:r>
              <a:rPr lang="en-US" sz="1200" dirty="0">
                <a:cs typeface="+mn-cs"/>
              </a:rPr>
              <a:t>listing of </a:t>
            </a:r>
            <a:r>
              <a:rPr lang="en-US" sz="1200" dirty="0" err="1">
                <a:cs typeface="+mn-cs"/>
              </a:rPr>
              <a:t>Tdocs</a:t>
            </a:r>
            <a:r>
              <a:rPr lang="en-US" sz="1200" dirty="0">
                <a:cs typeface="+mn-cs"/>
              </a:rPr>
              <a:t>), and select a CR (the spectacles logo), and if that CR is not yet uploaded, there is a small logo next to the </a:t>
            </a:r>
            <a:r>
              <a:rPr lang="en-US" altLang="zh-CN" sz="1200" dirty="0"/>
              <a:t>"</a:t>
            </a:r>
            <a:r>
              <a:rPr lang="en-US" sz="1200" dirty="0">
                <a:cs typeface="+mn-cs"/>
              </a:rPr>
              <a:t>Status: reserved</a:t>
            </a:r>
            <a:r>
              <a:rPr lang="en-US" altLang="zh-CN" sz="1200" dirty="0"/>
              <a:t>"</a:t>
            </a:r>
            <a:r>
              <a:rPr lang="en-US" sz="1200" dirty="0">
                <a:cs typeface="+mn-cs"/>
              </a:rPr>
              <a:t> field which says </a:t>
            </a:r>
            <a:r>
              <a:rPr lang="en-US" altLang="zh-CN" sz="1200" dirty="0"/>
              <a:t>"</a:t>
            </a:r>
            <a:r>
              <a:rPr lang="en-US" sz="1200" dirty="0">
                <a:cs typeface="+mn-cs"/>
              </a:rPr>
              <a:t>(Download prefilled cover page)</a:t>
            </a:r>
            <a:r>
              <a:rPr lang="en-US" altLang="zh-CN" sz="1200" dirty="0"/>
              <a:t>"</a:t>
            </a:r>
            <a:r>
              <a:rPr lang="en-US" sz="1200" dirty="0">
                <a:cs typeface="+mn-cs"/>
              </a:rPr>
              <a:t>.</a:t>
            </a:r>
          </a:p>
          <a:p>
            <a:pPr lvl="1">
              <a:spcBef>
                <a:spcPts val="0"/>
              </a:spcBef>
              <a:spcAft>
                <a:spcPts val="600"/>
              </a:spcAft>
            </a:pPr>
            <a:r>
              <a:rPr lang="en-US" sz="1200" dirty="0">
                <a:cs typeface="+mn-cs"/>
              </a:rPr>
              <a:t>Using the 3GU automatic pre-filled coversheet can also make sure your data in 3GU must match your coversheet data.</a:t>
            </a:r>
          </a:p>
          <a:p>
            <a:pPr marL="342882" lvl="1" indent="-342882">
              <a:spcBef>
                <a:spcPts val="0"/>
              </a:spcBef>
              <a:spcAft>
                <a:spcPts val="600"/>
              </a:spcAft>
              <a:buBlip>
                <a:blip r:embed="rId2"/>
              </a:buBlip>
            </a:pPr>
            <a:r>
              <a:rPr lang="en-US" sz="1400" dirty="0">
                <a:cs typeface="+mn-cs"/>
              </a:rPr>
              <a:t>New clauses</a:t>
            </a:r>
          </a:p>
          <a:p>
            <a:pPr lvl="1">
              <a:spcBef>
                <a:spcPts val="0"/>
              </a:spcBef>
              <a:spcAft>
                <a:spcPts val="600"/>
              </a:spcAft>
            </a:pPr>
            <a:r>
              <a:rPr lang="en-US" sz="1200" dirty="0"/>
              <a:t>You are encouraged to used "</a:t>
            </a:r>
            <a:r>
              <a:rPr lang="en-US" sz="1200" b="1" dirty="0"/>
              <a:t>other comments</a:t>
            </a:r>
            <a:r>
              <a:rPr lang="en-US" altLang="zh-CN" sz="1200" dirty="0"/>
              <a:t>" </a:t>
            </a:r>
            <a:r>
              <a:rPr lang="en-US" sz="1200" dirty="0"/>
              <a:t>on the CR coversheet to provide additional information for where you would like a new clause to be placed in the spec, if you have a preference.</a:t>
            </a:r>
          </a:p>
          <a:p>
            <a:pPr marL="342882" lvl="1" indent="-342882">
              <a:spcBef>
                <a:spcPts val="0"/>
              </a:spcBef>
              <a:spcAft>
                <a:spcPts val="600"/>
              </a:spcAft>
              <a:buBlip>
                <a:blip r:embed="rId2"/>
              </a:buBlip>
            </a:pPr>
            <a:r>
              <a:rPr lang="en-US" altLang="zh-CN" sz="1400" dirty="0">
                <a:cs typeface="+mn-cs"/>
              </a:rPr>
              <a:t>Others</a:t>
            </a:r>
          </a:p>
          <a:p>
            <a:pPr lvl="1">
              <a:spcBef>
                <a:spcPts val="0"/>
              </a:spcBef>
              <a:spcAft>
                <a:spcPts val="600"/>
              </a:spcAft>
            </a:pPr>
            <a:r>
              <a:rPr lang="en-US" altLang="zh-CN" sz="1200" dirty="0">
                <a:cs typeface="+mn-cs"/>
              </a:rPr>
              <a:t>Companies are encouraged to write the CR based on the sequential order of clauses affected.</a:t>
            </a:r>
          </a:p>
          <a:p>
            <a:pPr lvl="1">
              <a:spcBef>
                <a:spcPts val="0"/>
              </a:spcBef>
              <a:spcAft>
                <a:spcPts val="600"/>
              </a:spcAft>
            </a:pPr>
            <a:r>
              <a:rPr lang="en-US" altLang="zh-CN" sz="1200" dirty="0">
                <a:cs typeface="+mn-cs"/>
              </a:rPr>
              <a:t>Please use the appropriate bullet styles.</a:t>
            </a:r>
            <a:endParaRPr lang="en-US" altLang="zh-CN" sz="1600" dirty="0"/>
          </a:p>
          <a:p>
            <a:pPr marL="342882" lvl="1" indent="-342882">
              <a:spcBef>
                <a:spcPts val="0"/>
              </a:spcBef>
              <a:spcAft>
                <a:spcPts val="600"/>
              </a:spcAft>
              <a:buBlip>
                <a:blip r:embed="rId2"/>
              </a:buBlip>
            </a:pPr>
            <a:endParaRPr lang="en-US" altLang="zh-CN" sz="1400" dirty="0">
              <a:cs typeface="+mn-cs"/>
            </a:endParaRPr>
          </a:p>
          <a:p>
            <a:pPr marL="342882" lvl="1" indent="-342882">
              <a:spcBef>
                <a:spcPts val="0"/>
              </a:spcBef>
              <a:spcAft>
                <a:spcPts val="600"/>
              </a:spcAft>
              <a:buBlip>
                <a:blip r:embed="rId2"/>
              </a:buBlip>
            </a:pPr>
            <a:r>
              <a:rPr lang="en-US" altLang="zh-CN" sz="1400" dirty="0">
                <a:cs typeface="+mn-cs"/>
              </a:rPr>
              <a:t>The WF template is provided in the server </a:t>
            </a:r>
            <a:r>
              <a:rPr lang="en-US" altLang="zh-CN" sz="1400" dirty="0">
                <a:hlinkClick r:id="rId3"/>
              </a:rPr>
              <a:t>https://www.3gpp.org/ftp/tsg_ran/WG4_Radio/TSGR4_112bis/Templates</a:t>
            </a:r>
            <a:endParaRPr lang="en-US" altLang="zh-CN" sz="1400" dirty="0">
              <a:cs typeface="+mn-cs"/>
            </a:endParaRPr>
          </a:p>
          <a:p>
            <a:pPr lvl="1">
              <a:spcBef>
                <a:spcPts val="0"/>
              </a:spcBef>
              <a:spcAft>
                <a:spcPts val="600"/>
              </a:spcAft>
            </a:pPr>
            <a:r>
              <a:rPr lang="en-US" altLang="zh-CN" sz="1200" dirty="0">
                <a:cs typeface="+mn-cs"/>
              </a:rPr>
              <a:t>The clean version of final formal WF </a:t>
            </a:r>
            <a:r>
              <a:rPr lang="en-US" altLang="zh-CN" sz="1200" dirty="0" err="1">
                <a:cs typeface="+mn-cs"/>
              </a:rPr>
              <a:t>Tdoc</a:t>
            </a:r>
            <a:r>
              <a:rPr lang="en-US" altLang="zh-CN" sz="1200" dirty="0">
                <a:cs typeface="+mn-cs"/>
              </a:rPr>
              <a:t> is expected.</a:t>
            </a:r>
          </a:p>
          <a:p>
            <a:pPr lvl="1">
              <a:spcBef>
                <a:spcPts val="0"/>
              </a:spcBef>
              <a:spcAft>
                <a:spcPts val="600"/>
              </a:spcAft>
            </a:pPr>
            <a:r>
              <a:rPr lang="en-US" altLang="zh-CN" sz="1200" dirty="0">
                <a:cs typeface="+mn-cs"/>
              </a:rPr>
              <a:t>No green highlighted is expected.</a:t>
            </a:r>
          </a:p>
        </p:txBody>
      </p:sp>
      <p:sp>
        <p:nvSpPr>
          <p:cNvPr id="6" name="Title 1">
            <a:extLst>
              <a:ext uri="{FF2B5EF4-FFF2-40B4-BE49-F238E27FC236}">
                <a16:creationId xmlns:a16="http://schemas.microsoft.com/office/drawing/2014/main" id="{4653FC17-6DDA-4C90-8331-B521BC2ADE4B}"/>
              </a:ext>
            </a:extLst>
          </p:cNvPr>
          <p:cNvSpPr>
            <a:spLocks noGrp="1"/>
          </p:cNvSpPr>
          <p:nvPr>
            <p:ph type="title"/>
          </p:nvPr>
        </p:nvSpPr>
        <p:spPr>
          <a:xfrm>
            <a:off x="401652" y="130320"/>
            <a:ext cx="9605473" cy="1143001"/>
          </a:xfrm>
        </p:spPr>
        <p:txBody>
          <a:bodyPr/>
          <a:lstStyle/>
          <a:p>
            <a:r>
              <a:rPr lang="en-US" altLang="zh-CN" b="1" dirty="0">
                <a:latin typeface="微软雅黑" panose="020B0503020204020204" pitchFamily="34" charset="-122"/>
                <a:ea typeface="微软雅黑" panose="020B0503020204020204" pitchFamily="34" charset="-122"/>
              </a:rPr>
              <a:t>CR/WF template</a:t>
            </a:r>
            <a:endParaRPr lang="ru-RU" b="1" dirty="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383612506"/>
      </p:ext>
    </p:extLst>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3gpp">
  <a:themeElements>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Arial Black-Arial">
      <a:majorFont>
        <a:latin typeface="Arial Black" panose="020B0A04020102020204"/>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spDef>
    <a:lnDef>
      <a:spPr bwMode="auto">
        <a:xfrm>
          <a:off x="0" y="0"/>
          <a:ext cx="1" cy="1"/>
        </a:xfrm>
        <a:custGeom>
          <a:avLst/>
          <a:gdLst/>
          <a:ahLst/>
          <a:cxnLst/>
          <a:rect l="0" t="0" r="0" b="0"/>
          <a:pathLst/>
        </a:custGeom>
        <a:noFill/>
        <a:ln w="9525" cap="flat" cmpd="sng" algn="ctr">
          <a:no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342900" marR="0" indent="-342900" algn="l" defTabSz="914400" rtl="0" eaLnBrk="0" fontAlgn="base" latinLnBrk="0" hangingPunct="0">
          <a:lnSpc>
            <a:spcPct val="100000"/>
          </a:lnSpc>
          <a:spcBef>
            <a:spcPct val="20000"/>
          </a:spcBef>
          <a:spcAft>
            <a:spcPts val="600"/>
          </a:spcAft>
          <a:buClrTx/>
          <a:buSzTx/>
          <a:buFontTx/>
          <a:buBlip>
            <a:blip xmlns:r="http://schemas.openxmlformats.org/officeDocument/2006/relationships" r:embed="rId1"/>
          </a:buBlip>
          <a:tabLst/>
          <a:defRPr kumimoji="0" lang="en-GB" sz="2400" b="0" i="0" u="none" strike="noStrike" cap="none" normalizeH="0" baseline="0" smtClean="0">
            <a:ln>
              <a:noFill/>
            </a:ln>
            <a:solidFill>
              <a:schemeClr val="tx1"/>
            </a:solidFill>
            <a:effectLst/>
            <a:latin typeface="Calibri" pitchFamily="34" charset="0"/>
          </a:defRPr>
        </a:defPPr>
      </a:lstStyle>
    </a:lnDef>
  </a:objectDefaults>
  <a:extraClrSchemeLst>
    <a:extraClrScheme>
      <a:clrScheme name="3gpp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F2552158F8185D44A8848B98AEA319AF" ma:contentTypeVersion="12" ma:contentTypeDescription="Create a new document." ma:contentTypeScope="" ma:versionID="6a36ef4f892f86ce52de6a1653dbd950">
  <xsd:schema xmlns:xsd="http://www.w3.org/2001/XMLSchema" xmlns:xs="http://www.w3.org/2001/XMLSchema" xmlns:p="http://schemas.microsoft.com/office/2006/metadata/properties" xmlns:ns3="a915fe38-2618-47b6-8303-829fb71466d5" xmlns:ns4="23d77754-4ccc-4c57-9291-cab09e81894a" targetNamespace="http://schemas.microsoft.com/office/2006/metadata/properties" ma:root="true" ma:fieldsID="f7034ffd361f586299d0e2788fe1325b" ns3:_="" ns4:_="">
    <xsd:import namespace="a915fe38-2618-47b6-8303-829fb71466d5"/>
    <xsd:import namespace="23d77754-4ccc-4c57-9291-cab09e81894a"/>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AutoKeyPoints" minOccurs="0"/>
                <xsd:element ref="ns3:MediaServiceKeyPoints" minOccurs="0"/>
                <xsd:element ref="ns4:SharedWithUsers" minOccurs="0"/>
                <xsd:element ref="ns4:SharedWithDetails" minOccurs="0"/>
                <xsd:element ref="ns4:SharingHintHash" minOccurs="0"/>
                <xsd:element ref="ns3: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915fe38-2618-47b6-8303-829fb71466d5"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OCR" ma:index="19"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3d77754-4ccc-4c57-9291-cab09e81894a" elementFormDefault="qualified">
    <xsd:import namespace="http://schemas.microsoft.com/office/2006/documentManagement/types"/>
    <xsd:import namespace="http://schemas.microsoft.com/office/infopath/2007/PartnerControls"/>
    <xsd:element name="SharedWithUsers" ma:index="16"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Shared With Details" ma:internalName="SharedWithDetails" ma:readOnly="true">
      <xsd:simpleType>
        <xsd:restriction base="dms:Note">
          <xsd:maxLength value="255"/>
        </xsd:restriction>
      </xsd:simpleType>
    </xsd:element>
    <xsd:element name="SharingHintHash" ma:index="18"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5C68143-B530-4487-9EA7-5BCC5970B48F}">
  <ds:schemaRefs>
    <ds:schemaRef ds:uri="http://schemas.microsoft.com/office/2006/documentManagement/types"/>
    <ds:schemaRef ds:uri="http://purl.org/dc/dcmitype/"/>
    <ds:schemaRef ds:uri="http://purl.org/dc/elements/1.1/"/>
    <ds:schemaRef ds:uri="http://purl.org/dc/terms/"/>
    <ds:schemaRef ds:uri="23d77754-4ccc-4c57-9291-cab09e81894a"/>
    <ds:schemaRef ds:uri="http://schemas.microsoft.com/office/2006/metadata/properties"/>
    <ds:schemaRef ds:uri="http://www.w3.org/XML/1998/namespace"/>
    <ds:schemaRef ds:uri="http://schemas.microsoft.com/office/infopath/2007/PartnerControls"/>
    <ds:schemaRef ds:uri="http://schemas.openxmlformats.org/package/2006/metadata/core-properties"/>
    <ds:schemaRef ds:uri="a915fe38-2618-47b6-8303-829fb71466d5"/>
  </ds:schemaRefs>
</ds:datastoreItem>
</file>

<file path=customXml/itemProps2.xml><?xml version="1.0" encoding="utf-8"?>
<ds:datastoreItem xmlns:ds="http://schemas.openxmlformats.org/officeDocument/2006/customXml" ds:itemID="{874266F6-0ED4-4E4E-9B55-710101289C5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915fe38-2618-47b6-8303-829fb71466d5"/>
    <ds:schemaRef ds:uri="23d77754-4ccc-4c57-9291-cab09e81894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AF070948-0CB2-4F99-ACC8-E715860BC6B9}">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397777</TotalTime>
  <Words>6098</Words>
  <Application>Microsoft Office PowerPoint</Application>
  <PresentationFormat>宽屏</PresentationFormat>
  <Paragraphs>433</Paragraphs>
  <Slides>23</Slides>
  <Notes>3</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23</vt:i4>
      </vt:variant>
    </vt:vector>
  </HeadingPairs>
  <TitlesOfParts>
    <vt:vector size="29" baseType="lpstr">
      <vt:lpstr>微软雅黑</vt:lpstr>
      <vt:lpstr>Arial</vt:lpstr>
      <vt:lpstr>Arial Black</vt:lpstr>
      <vt:lpstr>Calibri</vt:lpstr>
      <vt:lpstr>Times New Roman</vt:lpstr>
      <vt:lpstr>3gpp</vt:lpstr>
      <vt:lpstr>RAN4#112bis meeting Arrangements and Guidelines</vt:lpstr>
      <vt:lpstr>General Aspects </vt:lpstr>
      <vt:lpstr>Tdoc number request &amp; submission</vt:lpstr>
      <vt:lpstr>Tdoc number request &amp; submission (cont.) </vt:lpstr>
      <vt:lpstr>Topic Moderator &amp; summary</vt:lpstr>
      <vt:lpstr>Basket WIs Block approval</vt:lpstr>
      <vt:lpstr>Online discussion &amp; GTW conference call</vt:lpstr>
      <vt:lpstr>Tdoc request &amp; allocation </vt:lpstr>
      <vt:lpstr>CR/WF template</vt:lpstr>
      <vt:lpstr>Correctly preparation for TR and TS</vt:lpstr>
      <vt:lpstr>Correctly preparation for TR and TS (cont.)</vt:lpstr>
      <vt:lpstr>Guidance of TOHRU for GTW  (TOHRU not available in RAN4#112bis)</vt:lpstr>
      <vt:lpstr>Register and check-in</vt:lpstr>
      <vt:lpstr>Post-meeting email process procedures/timelines  </vt:lpstr>
      <vt:lpstr>PowerPoint 演示文稿</vt:lpstr>
      <vt:lpstr>PowerPoint 演示文稿</vt:lpstr>
      <vt:lpstr>How to upload and access contributions</vt:lpstr>
      <vt:lpstr>MCC 3GU parsing tool</vt:lpstr>
      <vt:lpstr>Other guidelines</vt:lpstr>
      <vt:lpstr>Other guidelines (cont.) </vt:lpstr>
      <vt:lpstr>Other guidelines (cont.) </vt:lpstr>
      <vt:lpstr>Meeting rooms </vt:lpstr>
      <vt:lpstr>Thanks!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RAN4#94 E-meeting Arrangements and Guidelines</dc:title>
  <dc:creator>Administrator</dc:creator>
  <cp:keywords>CTPClassification=CTP_NT</cp:keywords>
  <cp:lastModifiedBy>Huawei</cp:lastModifiedBy>
  <cp:revision>2009</cp:revision>
  <cp:lastPrinted>2016-09-15T08:31:35Z</cp:lastPrinted>
  <dcterms:created xsi:type="dcterms:W3CDTF">2009-11-27T05:15:11Z</dcterms:created>
  <dcterms:modified xsi:type="dcterms:W3CDTF">2024-09-24T02:08:07Z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NSCPROP">
    <vt:lpwstr>NSCCustomProperty</vt:lpwstr>
  </property>
  <property fmtid="{D5CDD505-2E9C-101B-9397-08002B2CF9AE}" pid="3" name="TitusGUID">
    <vt:lpwstr>6f9c0495-a83c-462b-8664-67016d5bf2d5</vt:lpwstr>
  </property>
  <property fmtid="{D5CDD505-2E9C-101B-9397-08002B2CF9AE}" pid="4" name="CTP_TimeStamp">
    <vt:lpwstr>2020-06-04 10:01:06Z</vt:lpwstr>
  </property>
  <property fmtid="{D5CDD505-2E9C-101B-9397-08002B2CF9AE}" pid="5" name="CTP_BU">
    <vt:lpwstr>NA</vt:lpwstr>
  </property>
  <property fmtid="{D5CDD505-2E9C-101B-9397-08002B2CF9AE}" pid="6" name="CTP_IDSID">
    <vt:lpwstr>NA</vt:lpwstr>
  </property>
  <property fmtid="{D5CDD505-2E9C-101B-9397-08002B2CF9AE}" pid="7" name="CTP_WWID">
    <vt:lpwstr>NA</vt:lpwstr>
  </property>
  <property fmtid="{D5CDD505-2E9C-101B-9397-08002B2CF9AE}" pid="8" name="CTPClassification">
    <vt:lpwstr>CTP_NT</vt:lpwstr>
  </property>
  <property fmtid="{D5CDD505-2E9C-101B-9397-08002B2CF9AE}" pid="9" name="ContentTypeId">
    <vt:lpwstr>0x010100F2552158F8185D44A8848B98AEA319AF</vt:lpwstr>
  </property>
  <property fmtid="{D5CDD505-2E9C-101B-9397-08002B2CF9AE}" pid="10" name="_2015_ms_pID_725343">
    <vt:lpwstr>(3)jl9L5t2mjGzqyX/djXpJEjvql3CTQsuSWtx/jQHMZ3kcvegXjUEoJtbFkc1zV+S2rKdg7Mgt
cQywt9HsycP4PUjKXjjfRm6orPYwrpJqbEvytTFI+W+qXYqiRrQ2aEQ6LIWnQ6dszg2jtMdq
jlNQj5r92m0wGdaQ/uT9iHA7x8E08/jFpNr+roV+8+H6fTlMtICZv/ERMjze4Do+zdFtgqnp
kFGc2QF7co6q+vZXK/</vt:lpwstr>
  </property>
  <property fmtid="{D5CDD505-2E9C-101B-9397-08002B2CF9AE}" pid="11" name="_2015_ms_pID_7253431">
    <vt:lpwstr>Uo9b34x7r+vEJ+9Q17WzlS2BKbeQCwBPD5OHOAo2fU+BlZh1/h0Xxa
WIP8l3QWOySxCV2I8kC/K3hRRwNJtBds28KOExKgkwfod8le1+KddAed8Z1E/dDwHCHucJ3n
TM91sE8hA5cuAabsLWF3HpzV/c1U8yWRIXV4ek7fM5mN/hhFUAwS5fZUJUpG0KFS+kJ1MtDT
Dp3VX0O3uYd1jhwQTxxLio9XwUmY/gKPVKuO</vt:lpwstr>
  </property>
  <property fmtid="{D5CDD505-2E9C-101B-9397-08002B2CF9AE}" pid="12" name="_2015_ms_pID_7253432">
    <vt:lpwstr>zg==</vt:lpwstr>
  </property>
  <property fmtid="{D5CDD505-2E9C-101B-9397-08002B2CF9AE}" pid="13" name="_readonly">
    <vt:lpwstr/>
  </property>
  <property fmtid="{D5CDD505-2E9C-101B-9397-08002B2CF9AE}" pid="14" name="_change">
    <vt:lpwstr/>
  </property>
  <property fmtid="{D5CDD505-2E9C-101B-9397-08002B2CF9AE}" pid="15" name="_full-control">
    <vt:lpwstr/>
  </property>
  <property fmtid="{D5CDD505-2E9C-101B-9397-08002B2CF9AE}" pid="16" name="sflag">
    <vt:lpwstr>1707399771</vt:lpwstr>
  </property>
</Properties>
</file>