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29" r:id="rId4"/>
  </p:sldMasterIdLst>
  <p:notesMasterIdLst>
    <p:notesMasterId r:id="rId14"/>
  </p:notesMasterIdLst>
  <p:handoutMasterIdLst>
    <p:handoutMasterId r:id="rId15"/>
  </p:handoutMasterIdLst>
  <p:sldIdLst>
    <p:sldId id="934" r:id="rId5"/>
    <p:sldId id="1003" r:id="rId6"/>
    <p:sldId id="1014" r:id="rId7"/>
    <p:sldId id="1005" r:id="rId8"/>
    <p:sldId id="1008" r:id="rId9"/>
    <p:sldId id="1007" r:id="rId10"/>
    <p:sldId id="1011" r:id="rId11"/>
    <p:sldId id="1022" r:id="rId12"/>
    <p:sldId id="1023" r:id="rId13"/>
  </p:sldIdLst>
  <p:sldSz cx="12192000" cy="6858000"/>
  <p:notesSz cx="7010400" cy="9296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rey2" initials="CA" lastIdx="2" clrIdx="0">
    <p:extLst>
      <p:ext uri="{19B8F6BF-5375-455C-9EA6-DF929625EA0E}">
        <p15:presenceInfo xmlns:p15="http://schemas.microsoft.com/office/powerpoint/2012/main" userId="Andrey2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DAE9"/>
    <a:srgbClr val="0000FF"/>
    <a:srgbClr val="FFFFFF"/>
    <a:srgbClr val="1E9657"/>
    <a:srgbClr val="72AF2F"/>
    <a:srgbClr val="F0F3F8"/>
    <a:srgbClr val="B1D254"/>
    <a:srgbClr val="FF3300"/>
    <a:srgbClr val="0000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994" autoAdjust="0"/>
    <p:restoredTop sz="95995" autoAdjust="0"/>
  </p:normalViewPr>
  <p:slideViewPr>
    <p:cSldViewPr snapToGrid="0">
      <p:cViewPr varScale="1">
        <p:scale>
          <a:sx n="109" d="100"/>
          <a:sy n="109" d="100"/>
        </p:scale>
        <p:origin x="1074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867FF36F-819D-4D2B-A8BB-AF91032F0C08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286934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5325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61" y="4416091"/>
            <a:ext cx="5142280" cy="4183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459FDB58-73C4-413E-BB6C-BBE882DFCE1B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612503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9FDB58-73C4-413E-BB6C-BBE882DFCE1B}" type="slidenum">
              <a:rPr lang="en-GB" altLang="en-US" smtClean="0"/>
              <a:pPr/>
              <a:t>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082802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9FDB58-73C4-413E-BB6C-BBE882DFCE1B}" type="slidenum">
              <a:rPr lang="en-GB" altLang="en-US" smtClean="0"/>
              <a:pPr/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9645286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9FDB58-73C4-413E-BB6C-BBE882DFCE1B}" type="slidenum">
              <a:rPr lang="en-GB" altLang="en-US" smtClean="0"/>
              <a:pPr/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929772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9FDB58-73C4-413E-BB6C-BBE882DFCE1B}" type="slidenum">
              <a:rPr lang="en-GB" altLang="en-US" smtClean="0">
                <a:solidFill>
                  <a:srgbClr val="000000"/>
                </a:solidFill>
              </a:rPr>
              <a:pPr/>
              <a:t>9</a:t>
            </a:fld>
            <a:endParaRPr lang="en-GB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54114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8"/>
            <a:ext cx="10363200" cy="1470025"/>
          </a:xfrm>
        </p:spPr>
        <p:txBody>
          <a:bodyPr/>
          <a:lstStyle>
            <a:lvl1pPr>
              <a:defRPr sz="4000"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latin typeface="+mj-ea"/>
                <a:ea typeface="+mj-ea"/>
              </a:defRPr>
            </a:lvl1pPr>
            <a:lvl2pPr marL="457177" indent="0" algn="ctr">
              <a:buNone/>
              <a:defRPr/>
            </a:lvl2pPr>
            <a:lvl3pPr marL="914354" indent="0" algn="ctr">
              <a:buNone/>
              <a:defRPr/>
            </a:lvl3pPr>
            <a:lvl4pPr marL="1371531" indent="0" algn="ctr">
              <a:buNone/>
              <a:defRPr/>
            </a:lvl4pPr>
            <a:lvl5pPr marL="1828709" indent="0" algn="ctr">
              <a:buNone/>
              <a:defRPr/>
            </a:lvl5pPr>
            <a:lvl6pPr marL="2285886" indent="0" algn="ctr">
              <a:buNone/>
              <a:defRPr/>
            </a:lvl6pPr>
            <a:lvl7pPr marL="2743063" indent="0" algn="ctr">
              <a:buNone/>
              <a:defRPr/>
            </a:lvl7pPr>
            <a:lvl8pPr marL="3200240" indent="0" algn="ctr">
              <a:buNone/>
              <a:defRPr/>
            </a:lvl8pPr>
            <a:lvl9pPr marL="3657417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2707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35652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2723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601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55285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9670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6C394A-9E02-4841-ACC8-9EFF4DA6339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fld id="{F5492D28-9CB3-4957-BFD2-683A3D6260A5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FCFD951-EB5F-444C-A429-749DF9E84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72305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13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1801"/>
            </a:lvl2pPr>
            <a:lvl3pPr marL="914354" indent="0">
              <a:buNone/>
              <a:defRPr sz="1600"/>
            </a:lvl3pPr>
            <a:lvl4pPr marL="1371531" indent="0">
              <a:buNone/>
              <a:defRPr sz="1401"/>
            </a:lvl4pPr>
            <a:lvl5pPr marL="1828709" indent="0">
              <a:buNone/>
              <a:defRPr sz="1401"/>
            </a:lvl5pPr>
            <a:lvl6pPr marL="2285886" indent="0">
              <a:buNone/>
              <a:defRPr sz="1401"/>
            </a:lvl6pPr>
            <a:lvl7pPr marL="2743063" indent="0">
              <a:buNone/>
              <a:defRPr sz="1401"/>
            </a:lvl7pPr>
            <a:lvl8pPr marL="3200240" indent="0">
              <a:buNone/>
              <a:defRPr sz="1401"/>
            </a:lvl8pPr>
            <a:lvl9pPr marL="3657417" indent="0">
              <a:buNone/>
              <a:defRPr sz="140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1478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71323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6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6" y="2174875"/>
            <a:ext cx="5389033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0855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0819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119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6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217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2668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8" descr="green.jpg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" y="6456363"/>
            <a:ext cx="6189133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1" y="274638"/>
            <a:ext cx="9112251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10960" y="6483350"/>
            <a:ext cx="527049" cy="222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100">
                <a:solidFill>
                  <a:schemeClr val="bg1"/>
                </a:solidFill>
                <a:latin typeface="Arial" charset="0"/>
              </a:defRPr>
            </a:lvl1pPr>
          </a:lstStyle>
          <a:p>
            <a:fld id="{F5492D28-9CB3-4957-BFD2-683A3D6260A5}" type="slidenum">
              <a:rPr lang="en-GB" altLang="en-US"/>
              <a:pPr/>
              <a:t>‹#›</a:t>
            </a:fld>
            <a:endParaRPr lang="en-GB" altLang="en-US" dirty="0"/>
          </a:p>
        </p:txBody>
      </p:sp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1559984" y="5009401"/>
            <a:ext cx="6102349" cy="246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© 3GPP 2009     Mobile World Congress, Barcelona, 19</a:t>
            </a:r>
            <a:r>
              <a:rPr lang="en-GB" altLang="en-US" sz="1001" baseline="30000" dirty="0">
                <a:solidFill>
                  <a:schemeClr val="bg1"/>
                </a:solidFill>
                <a:latin typeface="Arial" panose="020B0604020202020204" pitchFamily="34" charset="0"/>
              </a:rPr>
              <a:t>th</a:t>
            </a: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 February 2009</a:t>
            </a:r>
          </a:p>
        </p:txBody>
      </p:sp>
      <p:pic>
        <p:nvPicPr>
          <p:cNvPr id="1033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3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7" name="Rectangle 6"/>
          <p:cNvSpPr>
            <a:spLocks noChangeArrowheads="1"/>
          </p:cNvSpPr>
          <p:nvPr/>
        </p:nvSpPr>
        <p:spPr bwMode="auto">
          <a:xfrm>
            <a:off x="593777" y="6455545"/>
            <a:ext cx="95715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RAN WG4</a:t>
            </a:r>
          </a:p>
        </p:txBody>
      </p:sp>
      <p:sp>
        <p:nvSpPr>
          <p:cNvPr id="56334" name="Slide Number Placeholder 4"/>
          <p:cNvSpPr txBox="1">
            <a:spLocks noGrp="1"/>
          </p:cNvSpPr>
          <p:nvPr userDrawn="1"/>
        </p:nvSpPr>
        <p:spPr bwMode="auto">
          <a:xfrm>
            <a:off x="11432126" y="6464300"/>
            <a:ext cx="527049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E4DF48D0-4F83-437C-BDD1-C6E5F5F353CD}" type="slidenum">
              <a:rPr lang="en-GB" altLang="en-US" sz="1100">
                <a:solidFill>
                  <a:schemeClr val="bg1"/>
                </a:solidFill>
                <a:latin typeface="Arial" charset="0"/>
              </a:rPr>
              <a:pPr eaLnBrk="1" hangingPunct="1"/>
              <a:t>‹#›</a:t>
            </a:fld>
            <a:endParaRPr lang="en-GB" altLang="en-US" sz="1100" dirty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14" name="Picture 6" descr="3GPP_TM_RD.jpg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8563" y="373075"/>
            <a:ext cx="1493837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55" r:id="rId1"/>
    <p:sldLayoutId id="2147484556" r:id="rId2"/>
    <p:sldLayoutId id="2147484557" r:id="rId3"/>
    <p:sldLayoutId id="2147484558" r:id="rId4"/>
    <p:sldLayoutId id="2147484559" r:id="rId5"/>
    <p:sldLayoutId id="2147484560" r:id="rId6"/>
    <p:sldLayoutId id="2147484561" r:id="rId7"/>
    <p:sldLayoutId id="2147484562" r:id="rId8"/>
    <p:sldLayoutId id="2147484563" r:id="rId9"/>
    <p:sldLayoutId id="2147484564" r:id="rId10"/>
    <p:sldLayoutId id="2147484565" r:id="rId11"/>
    <p:sldLayoutId id="2147484566" r:id="rId12"/>
    <p:sldLayoutId id="2147484567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177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354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531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709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882" indent="-342882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charset="0"/>
        <a:buChar char="•"/>
        <a:defRPr sz="2400">
          <a:solidFill>
            <a:schemeClr val="tx1"/>
          </a:solidFill>
          <a:latin typeface="+mn-lt"/>
        </a:defRPr>
      </a:lvl2pPr>
      <a:lvl3pPr marL="1142943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>
          <a:solidFill>
            <a:schemeClr val="tx1"/>
          </a:solidFill>
          <a:latin typeface="+mn-lt"/>
        </a:defRPr>
      </a:lvl3pPr>
      <a:lvl4pPr marL="1600121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</a:defRPr>
      </a:lvl4pPr>
      <a:lvl5pPr marL="2057298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5pPr>
      <a:lvl6pPr marL="2514476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652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8829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007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30B7C3F-3D32-4F2D-8FDD-60718C51D4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RAN4#112 meeting schedule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EBB0B9E5-9838-4AA8-B169-89A3469C2E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8224" y="4717686"/>
            <a:ext cx="9998580" cy="1036178"/>
          </a:xfrm>
        </p:spPr>
        <p:txBody>
          <a:bodyPr/>
          <a:lstStyle/>
          <a:p>
            <a:r>
              <a:rPr lang="en-US" dirty="0">
                <a:latin typeface="+mj-ea"/>
                <a:ea typeface="+mj-ea"/>
              </a:rPr>
              <a:t>RAN4 Chair: </a:t>
            </a:r>
            <a:r>
              <a:rPr lang="en-US" dirty="0"/>
              <a:t>Xizeng</a:t>
            </a:r>
            <a:r>
              <a:rPr lang="en-US" dirty="0">
                <a:latin typeface="+mj-ea"/>
                <a:ea typeface="+mj-ea"/>
              </a:rPr>
              <a:t> Dai</a:t>
            </a:r>
          </a:p>
          <a:p>
            <a:r>
              <a:rPr lang="en-US" dirty="0">
                <a:latin typeface="+mj-ea"/>
                <a:ea typeface="+mj-ea"/>
              </a:rPr>
              <a:t>Vice Chair: </a:t>
            </a:r>
            <a:r>
              <a:rPr lang="en-US" dirty="0"/>
              <a:t>Gene Fong</a:t>
            </a:r>
            <a:r>
              <a:rPr lang="en-US" dirty="0">
                <a:latin typeface="+mj-ea"/>
                <a:ea typeface="+mj-ea"/>
              </a:rPr>
              <a:t>, </a:t>
            </a:r>
            <a:r>
              <a:rPr lang="en-US" dirty="0"/>
              <a:t>Shan Yang </a:t>
            </a:r>
            <a:endParaRPr lang="en-US" dirty="0">
              <a:latin typeface="+mj-ea"/>
              <a:ea typeface="+mj-ea"/>
            </a:endParaRPr>
          </a:p>
        </p:txBody>
      </p:sp>
      <p:sp>
        <p:nvSpPr>
          <p:cNvPr id="6" name="TextBox 1">
            <a:extLst>
              <a:ext uri="{FF2B5EF4-FFF2-40B4-BE49-F238E27FC236}">
                <a16:creationId xmlns:a16="http://schemas.microsoft.com/office/drawing/2014/main" id="{E4CE5DCD-72B3-468A-A585-E6721DD18679}"/>
              </a:ext>
            </a:extLst>
          </p:cNvPr>
          <p:cNvSpPr txBox="1"/>
          <p:nvPr/>
        </p:nvSpPr>
        <p:spPr>
          <a:xfrm>
            <a:off x="236841" y="274551"/>
            <a:ext cx="58306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3GPP TSG-RAN WG4 Meeting #112	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Maastricht, Netherlands,</a:t>
            </a:r>
            <a:r>
              <a:rPr lang="zh-CN" altLang="en-US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19</a:t>
            </a:r>
            <a:r>
              <a:rPr lang="en-US" altLang="zh-CN" sz="1400" b="1" baseline="30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th</a:t>
            </a:r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– 23</a:t>
            </a:r>
            <a:r>
              <a:rPr lang="en-US" altLang="zh-CN" sz="1400" b="1" baseline="30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rd</a:t>
            </a:r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August, 2024</a:t>
            </a:r>
          </a:p>
          <a:p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Agenda Item: 2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75197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Monday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794788"/>
              </p:ext>
            </p:extLst>
          </p:nvPr>
        </p:nvGraphicFramePr>
        <p:xfrm>
          <a:off x="76912" y="1273322"/>
          <a:ext cx="11819812" cy="4754880"/>
        </p:xfrm>
        <a:graphic>
          <a:graphicData uri="http://schemas.openxmlformats.org/drawingml/2006/table">
            <a:tbl>
              <a:tblPr/>
              <a:tblGrid>
                <a:gridCol w="799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551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51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51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551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9201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80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9:00-9:20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1. Opening of the meeting 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2. Approval of the agenda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3. Letters / reports from other groups / meetings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68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9:30-10:30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spectrum related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[112]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LTE_NR_Other_basket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[113]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NR_LTE_TN_Bands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(97)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CN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Rel-18</a:t>
                      </a:r>
                      <a:endParaRPr kumimoji="0" lang="fr-FR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[207] NR_Mob_enh2 (35)</a:t>
                      </a:r>
                      <a:endParaRPr kumimoji="0" lang="zh-CN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Rel-18 Demod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[318] RF_FR1_enh2_Demod (11)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[319] NR_FR1_lessthan_5MHz_BW_demod (4)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[320] NR_demod_enh3_Part1 (11)</a:t>
                      </a: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[210][211][212] Rel-18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NR_pos_enh2,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Chaired by Iana Siomina (Ericsson)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56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:00-12:30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[113]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NR_LTE_TN_Bands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Cont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[115] NR_n28_PC2_40MHz (19)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[114] NR_IoT_NTN_Bands (27)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Rel-18</a:t>
                      </a:r>
                      <a:endParaRPr kumimoji="0" lang="fr-FR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[204] NR_RRM_enh3 (20)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[206] NR_NTN_enh (30)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CN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Rel-18 Demod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[321] </a:t>
                      </a:r>
                      <a:r>
                        <a:rPr kumimoji="0" lang="es-ES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NR_NTN_enh_SAN_UE_demod</a:t>
                      </a:r>
                      <a:r>
                        <a:rPr kumimoji="0" lang="es-E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(14)</a:t>
                      </a:r>
                      <a:endParaRPr kumimoji="0" lang="nn-NO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[322] NR_cov_enh2_demod (7)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</a:t>
                      </a: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</a:t>
                      </a:r>
                      <a:r>
                        <a:rPr kumimoji="0" lang="pl-PL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] NR_MIMO_evo_DL_UL_demod</a:t>
                      </a: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(7)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 (SBFD)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[307] NR_duplex_evo_General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[308] NR_duplex_evo_BSRF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Jackson Wang (Samsung) and Liehai Liu (Huawei)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04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:30-14:00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  <a:endParaRPr kumimoji="0" lang="it-IT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96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-15:30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RAN4-led non-spectrum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[127] NR_IoT_NTN_HPUE (42)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Rel-18</a:t>
                      </a:r>
                      <a:endParaRPr kumimoji="0" lang="fr-FR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[205] NR_MG_enh2 (30)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[208] NR_MIMO_evo_DL_UL (17)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</a:t>
                      </a:r>
                      <a:r>
                        <a:rPr kumimoji="0" lang="en-US" altLang="zh-CN" sz="800" b="1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offee</a:t>
                      </a:r>
                      <a:r>
                        <a:rPr kumimoji="0" lang="en-US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break: 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[209] Rel-18 Netw_Energy_NR, Chaired by Zhongyi Shen (Huawei)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Rel-18 Demod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[324] NR_redcap_enh_demod (4)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[325] NR_mobile_IAB_demod (4)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[326] NR_DSS_enh (4)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[317] Papers on PRACH format 1 for HAPS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Rel-18 OTA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[331] NR_FR1_TRP_TRS_enh (9)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[332] NR_MIMO_OTA_enh (3)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[119/120] FS_NR_IMT Chaired by Thomas Chapman (Ericsson)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56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[117] NR_ENDC_RF_Ph4_part2 (37)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[116] NR_ENDC_RF_Ph4_part1 (33)</a:t>
                      </a:r>
                      <a:endParaRPr kumimoji="0" lang="zh-CN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</a:t>
                      </a:r>
                      <a:endParaRPr kumimoji="0" lang="fr-FR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[222] Netw_Energy_NR_enh (15)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Rel-18</a:t>
                      </a:r>
                      <a:endParaRPr kumimoji="0" lang="fr-FR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[209] Netw_Energy_NR (28)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Rel-18 BSRF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[302] NR_NTN_enh_SAN_RF (4)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[303] </a:t>
                      </a:r>
                      <a:r>
                        <a:rPr kumimoji="0" lang="en-US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NR_NTN_enh_SysParams_Coex_UERF</a:t>
                      </a: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[304] NR_netcon_repeater_RF (34)</a:t>
                      </a: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[131/132] FS_Ambient_IoT_solutions_part1 Chaired by Xiaoran Zhang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80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[129] NR_AIML_air #1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Chaired by Vali (Qualcomm)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[210][211][212] 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Rel-18 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NR_pos_enh2,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Chaired by Andrey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Chervyakov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 (Rel-19 BSRF)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[305] NR_BS_RF, Chaired by Fei Xue (ZTE)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lang="en-US" altLang="zh-CN" sz="800" b="0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[203] Rel-18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FR2_multiRx, </a:t>
                      </a:r>
                      <a:r>
                        <a:rPr lang="en-US" altLang="zh-CN" sz="800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Chaired by Qian</a:t>
                      </a:r>
                      <a:r>
                        <a:rPr lang="en-US" altLang="zh-CN" sz="800" strike="noStrike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Yang</a:t>
                      </a:r>
                      <a:r>
                        <a:rPr lang="en-US" altLang="zh-CN" sz="800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(vivo)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0635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Tuesday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6923501"/>
              </p:ext>
            </p:extLst>
          </p:nvPr>
        </p:nvGraphicFramePr>
        <p:xfrm>
          <a:off x="85460" y="1273320"/>
          <a:ext cx="11792216" cy="4297680"/>
        </p:xfrm>
        <a:graphic>
          <a:graphicData uri="http://schemas.openxmlformats.org/drawingml/2006/table">
            <a:tbl>
              <a:tblPr/>
              <a:tblGrid>
                <a:gridCol w="7908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503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03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03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503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729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7475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[126] NR_PC2_RedCap_UE (10)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[118] NR_ENDC_RF_Ph4_part3 (48)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</a:t>
                      </a:r>
                      <a:endParaRPr kumimoji="0" lang="fr-FR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[223] NR_LPWUS (25)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[213] NR_ENDC_RF_Ph4 (3)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</a:t>
                      </a:r>
                      <a:r>
                        <a:rPr kumimoji="0" lang="en-US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offee break: 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[214] Rel-19 </a:t>
                      </a: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NR_FR1_lessthan_5MHz_BW_Ph2</a:t>
                      </a:r>
                      <a:r>
                        <a:rPr lang="en-US" altLang="zh-CN" sz="800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,</a:t>
                      </a:r>
                      <a:r>
                        <a:rPr lang="en-US" altLang="zh-CN" sz="800" strike="noStrike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Chaired by Meng Zhang (Intel)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BS 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[305] NR_BS_RF (18)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[306] NR_ATG_enh (4)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[309] NR_LPWUS (7)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800" b="0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kumimoji="0" lang="fr-FR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[207] Rel-18 NR_Mob_enh2, Chaired by Qiming Li (Apple)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0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1675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:00-12:30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[108]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HPUE_Basket_Intra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-CA_TDD (5)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[109] LTE_NR_HPUE_FWVM (3)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[110]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HPUE_Basket_EN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-DC (10)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[111]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HPUE_Basket_Intra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-CA_TDD (27)</a:t>
                      </a:r>
                      <a:endParaRPr kumimoji="0" lang="zh-CN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</a:t>
                      </a:r>
                      <a:endParaRPr kumimoji="0" lang="fr-FR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[215] NonCol_intraB_ENDC_NR_CA_Ph2 (7)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[221] NR_duplex_evo (12)</a:t>
                      </a: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SBFD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[307] NR_duplex_evo_General (21)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[308] NR_duplex_evo_BSRF (18)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BDaT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[314] </a:t>
                      </a:r>
                      <a:r>
                        <a:rPr kumimoji="0" lang="en-US" altLang="zh-CN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NR_NTN_Ku_Band_General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, Chaired by Moray Rumney (Eutelsat)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-14:00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6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4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-15:30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Other 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WG</a:t>
                      </a:r>
                      <a:r>
                        <a:rPr kumimoji="0" lang="nn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-led non-spectrum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[119] FS_NR_IMT_part1 (19)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[120] FS_NR_IMT_part2 (33)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</a:t>
                      </a:r>
                      <a:endParaRPr kumimoji="0" lang="fr-FR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[217]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NR_ATG_enh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(7)</a:t>
                      </a: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[214] NR_FR1_lessthan_5MHz_BW_Ph2 (7)</a:t>
                      </a: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</a:t>
                      </a:r>
                      <a:r>
                        <a:rPr kumimoji="0" lang="en-US" altLang="zh-CN" sz="800" b="1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offee</a:t>
                      </a:r>
                      <a:r>
                        <a:rPr kumimoji="0" lang="en-US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break: </a:t>
                      </a: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[223] Rel-19 NR_LPWUS</a:t>
                      </a:r>
                      <a:r>
                        <a:rPr lang="en-US" altLang="zh-CN" sz="800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,</a:t>
                      </a:r>
                      <a:r>
                        <a:rPr lang="en-US" altLang="zh-CN" sz="800" strike="noStrike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Chaired by Xusheng Wei (vivo)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NTN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[329] NTN_testing_NGSO_channel_model (6)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[310] NR_NTN_Ph3_General_SAN_RF (7)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[313] NR_IoT_NTN_less_than_5MHz_BSRF (5)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altLang="zh-CN" sz="800" b="0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[116] NR_ENDC_RF_Ph4_part1 Chaired by Leo(Ye) Liu (Huawei)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1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[131] FS_Ambient_IoT_solutions_part1 (29)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[132] FS_Ambient_IoT_solutions_part2 (23)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</a:t>
                      </a:r>
                      <a:endParaRPr kumimoji="0" lang="fr-FR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[220] NR_MIMO_Ph5 (7)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Rel-18</a:t>
                      </a:r>
                      <a:endParaRPr kumimoji="0" lang="fr-FR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[203] FR2_multiRx (31)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NTN (</a:t>
                      </a:r>
                      <a:r>
                        <a:rPr kumimoji="0" lang="en-US" altLang="zh-CN" sz="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cont</a:t>
                      </a: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[314] </a:t>
                      </a:r>
                      <a:r>
                        <a:rPr kumimoji="0" lang="en-US" altLang="zh-CN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NR_NTN_Ku_Band_General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[315] NR_NTN_Ku_Band_UE_SAN_RF (8) (SAN part)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[201] Maintenance_up_to_R17, Chaired by Li Zhang (Huawei)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8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[105] NR_Baskets_Part_1 Chaired by Iwo Angelow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lang="en-US" altLang="zh-CN" sz="800" b="0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[202] Maintenance_R18 </a:t>
                      </a:r>
                      <a:r>
                        <a:rPr lang="en-US" altLang="zh-CN" sz="800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Chaired by Yang Tang (Apple)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[317] Demod_Maintenance, Chaired by Axel Mueller (Nokia)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n-NO" altLang="zh-CN" sz="800" b="1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[117] NR_ENDC_RF_Ph4_part2 Chaired by Tina(Yuanyuan) Zhang (Samsung)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87292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Wednesday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3940997"/>
              </p:ext>
            </p:extLst>
          </p:nvPr>
        </p:nvGraphicFramePr>
        <p:xfrm>
          <a:off x="85460" y="1273321"/>
          <a:ext cx="11792213" cy="3698554"/>
        </p:xfrm>
        <a:graphic>
          <a:graphicData uri="http://schemas.openxmlformats.org/drawingml/2006/table">
            <a:tbl>
              <a:tblPr/>
              <a:tblGrid>
                <a:gridCol w="8003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79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79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479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479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592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4465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[129] NR_AIML_air (60)</a:t>
                      </a:r>
                      <a:endParaRPr kumimoji="0" lang="it-IT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[218] NR_RRM_Ph5_Part1 (30)</a:t>
                      </a: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[219] NR_RRM_Ph5_Part2 (12)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NTN UE 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315] NR_NTN_Ku_Band_UE_RF (8)  (UE part)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[311] NR_NTN_Ph3_UE_RF (15)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[312] NR_IoT_NTN_less_than_5MHz_UERF (18)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[210][211][212] Rel-18 NR_pos_enh2,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Chaired by Iana Siomina (Ericsson)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8564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:00-12:30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[133] NR_LPWUS_UERF (33)</a:t>
                      </a:r>
                      <a:endParaRPr kumimoji="0" lang="pt-B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Up to Rel-17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[201] Maintenance_up_to_R17 (201)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NTN UE RF (</a:t>
                      </a:r>
                      <a:r>
                        <a:rPr kumimoji="0" lang="en-US" sz="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cont</a:t>
                      </a: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[316] IoT_NTN_Ph3 (7)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Rel-18 NR_MIMO_evo_DL_UL Chaired by Yanze Fu (Samsung)</a:t>
                      </a:r>
                      <a:endParaRPr lang="en-US" altLang="zh-CN" sz="800" b="0" i="0" u="none" strike="noStrike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2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-14:00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6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15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-15:30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[130] NR_MIMO_Ph5_UE (9)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RAN4-led non-spectrum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[125] FS_NR_DL_Frag_Carrier (22)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</a:t>
                      </a:r>
                      <a:endParaRPr kumimoji="0" lang="fr-FR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[224] NR_Mob_Ph4 (16)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OTA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</a:t>
                      </a: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</a:t>
                      </a:r>
                      <a:r>
                        <a:rPr kumimoji="0" lang="pl-PL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] TRP_TRS_MIMO_OTA</a:t>
                      </a: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(30)</a:t>
                      </a:r>
                      <a:endParaRPr kumimoji="0" lang="pl-PL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[106] NR_Baskets_Part_2 Chaired by Per Lindell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44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[121] NR_SL_ intraB_CA_ITS_part1 (9)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[122] NR_SL_ intraB_CA_ITS_part2 (6)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[123] NR_FR1_5MHz_BW_Ph2 (13)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[124] NonCol_intraB_ENDC_NR_CA (29)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[128] NR_ATG_enh (18)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Rel-18</a:t>
                      </a:r>
                      <a:endParaRPr kumimoji="0" lang="fr-FR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[210][211][212] NR_pos_enh2 (82)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[202] Maintenance_R18 (48)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OTA (</a:t>
                      </a:r>
                      <a:r>
                        <a:rPr kumimoji="0" lang="en-US" sz="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cont</a:t>
                      </a: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</a:t>
                      </a: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</a:t>
                      </a:r>
                      <a:r>
                        <a:rPr kumimoji="0" lang="pl-PL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] TRP_TRS_MIMO_OTA</a:t>
                      </a: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(30) (</a:t>
                      </a:r>
                      <a:r>
                        <a:rPr kumimoji="0" lang="en-US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cont</a:t>
                      </a: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  <a:endParaRPr kumimoji="0" lang="pl-PL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[334] NR_FR2_OTA (7)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16:00 – 17:30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[118] NR_ENDC_RF_Ph4_part3 Chaired by Ron (AT&amp;T)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56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 Ad-hoc: 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[205] Rel-18 NR_MG_enh2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,</a:t>
                      </a:r>
                      <a:r>
                        <a:rPr kumimoji="0" lang="zh-CN" altLang="en-US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en-US" altLang="zh-CN" sz="8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Chaired by Ato Yu (</a:t>
                      </a:r>
                      <a:r>
                        <a:rPr lang="en-US" altLang="zh-CN" sz="800" dirty="0" err="1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MediaTek</a:t>
                      </a:r>
                      <a:r>
                        <a:rPr lang="en-US" altLang="zh-CN" sz="8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n-NO" altLang="zh-CN" sz="800" b="1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17:30 – 19:00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 hoc: </a:t>
                      </a: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[133] NR_LPWUS_UERF </a:t>
                      </a:r>
                      <a:r>
                        <a:rPr lang="en-US" altLang="zh-CN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Ruixin Wang (vivo)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4314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Cricket on the Wednesday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n-NO" altLang="zh-CN" sz="800" b="1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0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06354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4708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altLang="zh-CN" b="1" dirty="0"/>
              <a:t>Thursday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9537317"/>
              </p:ext>
            </p:extLst>
          </p:nvPr>
        </p:nvGraphicFramePr>
        <p:xfrm>
          <a:off x="85460" y="1273320"/>
          <a:ext cx="11820790" cy="3127119"/>
        </p:xfrm>
        <a:graphic>
          <a:graphicData uri="http://schemas.openxmlformats.org/drawingml/2006/table">
            <a:tbl>
              <a:tblPr/>
              <a:tblGrid>
                <a:gridCol w="8098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50581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407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basket WI</a:t>
                      </a:r>
                      <a:endParaRPr kumimoji="0" lang="en-GB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[105] NR_Baskets_Part_1 (21)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[106] NR_Baskets_Part_2 (73)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[107] </a:t>
                      </a:r>
                      <a:r>
                        <a:rPr kumimoji="0" lang="en-GB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LTE_Baskets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[225] NR_XR_Ph3 (17)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[229]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RRM_Spec_Improvement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</a:t>
                      </a:r>
                      <a:r>
                        <a:rPr kumimoji="0" lang="en-US" sz="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Demod</a:t>
                      </a: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[327] NR_SCM (15)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[328] NR_demod_Ph5 (22)</a:t>
                      </a:r>
                      <a:endParaRPr kumimoji="0" lang="de-DE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Reserved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4811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:00-12:30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Maintenance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[134] NR_reply_LS_UE_RF (1)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[135] UERF_Spec_Improvement (16)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[101] Upto_R17_UERF_maintenance (104)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[227] IoT_NTN_Ph3 (10)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[216] NR_IoT_NTN_req_test_enh (9)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Maintenance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[301] BSRF_Maintenance (28)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[330] OTA_Maintenance (4)</a:t>
                      </a: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 hoc: </a:t>
                      </a: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[127] NR_IoT_NTN_HPUE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Haijie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Qiu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55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-14:00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6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2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-15:30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[102] R18_UERF_maintenance_Part1 (71)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[103] R18_UERF_maintenance_Part2 (23)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[226] NR_NTN_Ph3 (13)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Maintenance (</a:t>
                      </a:r>
                      <a:r>
                        <a:rPr kumimoji="0" lang="en-US" sz="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cont</a:t>
                      </a: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[317] Demod_Maintenance (51)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2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</a:t>
                      </a:r>
                      <a:r>
                        <a:rPr lang="en-US" altLang="zh-CN" sz="800" b="1" i="0" u="none" strike="noStrike" kern="1200" baseline="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Rel-19 topics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</a:t>
                      </a:r>
                      <a:r>
                        <a:rPr lang="en-US" altLang="zh-CN" sz="800" b="1" i="0" u="none" strike="noStrike" kern="1200" baseline="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Rel-18 topics</a:t>
                      </a: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 return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fr-FR" altLang="ja-JP" sz="800" b="1" i="0" dirty="0"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2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[129] NR_AIML_air #2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Chaired by Vali (Qualcomm)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 Ad-hoc: 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[218][219] Rel-19 NR_RRM_Ph5, </a:t>
                      </a:r>
                      <a:r>
                        <a:rPr lang="en-US" altLang="zh-CN" sz="8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Chaired by Jerry Cui (Apple)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1" i="0" u="none" strike="sng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340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Friday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4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8616684"/>
              </p:ext>
            </p:extLst>
          </p:nvPr>
        </p:nvGraphicFramePr>
        <p:xfrm>
          <a:off x="85456" y="1273321"/>
          <a:ext cx="11811269" cy="3512576"/>
        </p:xfrm>
        <a:graphic>
          <a:graphicData uri="http://schemas.openxmlformats.org/drawingml/2006/table">
            <a:tbl>
              <a:tblPr/>
              <a:tblGrid>
                <a:gridCol w="8003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7591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38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315] NR_NTN_Ku_Band_UE_RF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[311] NR_NTN_Ph3_UE_RF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[312] NR_IoT_NTN_less_than_5MHz_UERF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[317] IoT_NTN_Ph3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(Other topics)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06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:00-12:30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[331] NR_FR1_TRP_TRS_enh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[332] NR_MIMO_OTA_enh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[333] TRP_TRS_MIMO_OTA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[334] NR_FR2_OTA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(Other topics)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fr-FR" altLang="ja-JP" sz="800" b="1" dirty="0">
                        <a:solidFill>
                          <a:srgbClr val="0000FF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03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-16:00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(final round)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(final round)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(final round)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fr-FR" altLang="ja-JP" sz="800" b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33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16:00-17:00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 New or revised Rel-19 WID/SID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 Any other business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 Close of the meeting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08134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30B7C3F-3D32-4F2D-8FDD-60718C51D4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Appendix</a:t>
            </a:r>
          </a:p>
        </p:txBody>
      </p:sp>
    </p:spTree>
    <p:extLst>
      <p:ext uri="{BB962C8B-B14F-4D97-AF65-F5344CB8AC3E}">
        <p14:creationId xmlns:p14="http://schemas.microsoft.com/office/powerpoint/2010/main" val="40919692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General Aspects</a:t>
            </a:r>
            <a:r>
              <a:rPr 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ru-RU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8" name="矩形 107"/>
          <p:cNvSpPr/>
          <p:nvPr/>
        </p:nvSpPr>
        <p:spPr bwMode="auto">
          <a:xfrm>
            <a:off x="3920791" y="3809510"/>
            <a:ext cx="1619951" cy="749241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2"/>
              </a:buBlip>
              <a:tabLst/>
            </a:pPr>
            <a:endParaRPr kumimoji="0" 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9" name="矩形 108"/>
          <p:cNvSpPr/>
          <p:nvPr/>
        </p:nvSpPr>
        <p:spPr bwMode="auto">
          <a:xfrm>
            <a:off x="1637199" y="5186472"/>
            <a:ext cx="3903543" cy="580171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2"/>
              </a:buBlip>
              <a:tabLst/>
            </a:pPr>
            <a:endParaRPr kumimoji="0" 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0" name="矩形 109"/>
          <p:cNvSpPr/>
          <p:nvPr/>
        </p:nvSpPr>
        <p:spPr bwMode="auto">
          <a:xfrm>
            <a:off x="9116120" y="4566794"/>
            <a:ext cx="3075880" cy="580171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2"/>
              </a:buBlip>
              <a:tabLst/>
            </a:pPr>
            <a:endParaRPr kumimoji="0" 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1" name="矩形 110"/>
          <p:cNvSpPr/>
          <p:nvPr/>
        </p:nvSpPr>
        <p:spPr bwMode="auto">
          <a:xfrm>
            <a:off x="199384" y="4566795"/>
            <a:ext cx="4520607" cy="580171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2"/>
              </a:buBlip>
              <a:tabLst/>
            </a:pPr>
            <a:endParaRPr kumimoji="0" 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2" name="Content Placeholder 2">
            <a:extLst>
              <a:ext uri="{FF2B5EF4-FFF2-40B4-BE49-F238E27FC236}">
                <a16:creationId xmlns:a16="http://schemas.microsoft.com/office/drawing/2014/main" id="{B1BE6906-4FA3-42DA-8E86-BA4DD12F4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651" y="1178731"/>
            <a:ext cx="11699193" cy="5095171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400" dirty="0"/>
              <a:t>The face-to-face meeting will take place during </a:t>
            </a:r>
            <a:r>
              <a:rPr lang="en-US" sz="1400" dirty="0">
                <a:solidFill>
                  <a:srgbClr val="FF0000"/>
                </a:solidFill>
              </a:rPr>
              <a:t>August 19</a:t>
            </a:r>
            <a:r>
              <a:rPr lang="en-US" sz="1400" baseline="30000" dirty="0">
                <a:solidFill>
                  <a:srgbClr val="FF0000"/>
                </a:solidFill>
              </a:rPr>
              <a:t>th</a:t>
            </a:r>
            <a:r>
              <a:rPr lang="en-US" sz="1400" dirty="0">
                <a:solidFill>
                  <a:srgbClr val="FF0000"/>
                </a:solidFill>
              </a:rPr>
              <a:t> ~ 23</a:t>
            </a:r>
            <a:r>
              <a:rPr lang="en-US" sz="1400" baseline="30000" dirty="0">
                <a:solidFill>
                  <a:srgbClr val="FF0000"/>
                </a:solidFill>
              </a:rPr>
              <a:t>rd</a:t>
            </a:r>
            <a:r>
              <a:rPr lang="en-US" sz="1400" dirty="0">
                <a:solidFill>
                  <a:srgbClr val="FF0000"/>
                </a:solidFill>
              </a:rPr>
              <a:t>, 2024</a:t>
            </a:r>
            <a:r>
              <a:rPr lang="en-US" sz="1400" dirty="0"/>
              <a:t>.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Three sessions in three separate rooms: Main, RRM, </a:t>
            </a:r>
            <a:r>
              <a:rPr lang="en-US" sz="1200" dirty="0" err="1"/>
              <a:t>BDaT</a:t>
            </a:r>
            <a:r>
              <a:rPr lang="en-US" sz="1200" dirty="0"/>
              <a:t>(</a:t>
            </a:r>
            <a:r>
              <a:rPr lang="en-US" altLang="zh-CN" sz="1200" dirty="0" err="1"/>
              <a:t>BSRF_Demod_test</a:t>
            </a:r>
            <a:r>
              <a:rPr lang="en-US" sz="1200" dirty="0"/>
              <a:t>). </a:t>
            </a:r>
            <a:r>
              <a:rPr lang="en-US" sz="1200" b="1" dirty="0"/>
              <a:t>1</a:t>
            </a:r>
            <a:r>
              <a:rPr lang="en-US" altLang="zh-CN" sz="1200" b="1" dirty="0"/>
              <a:t>-Way</a:t>
            </a:r>
            <a:r>
              <a:rPr lang="en-US" sz="1200" b="1" dirty="0"/>
              <a:t> </a:t>
            </a:r>
            <a:r>
              <a:rPr lang="en-US" sz="1200" b="1" dirty="0" err="1"/>
              <a:t>GoToWebinar</a:t>
            </a:r>
            <a:r>
              <a:rPr lang="en-US" sz="1200" b="1" dirty="0"/>
              <a:t> (GTW) </a:t>
            </a:r>
            <a:r>
              <a:rPr lang="en-US" sz="1200" dirty="0"/>
              <a:t>conference calls will be set each session and 1-way MS teams will be set for ad hoc. </a:t>
            </a:r>
            <a:r>
              <a:rPr lang="en-US" altLang="zh-CN" sz="1200" dirty="0"/>
              <a:t>A number of ad hoc sessions will be arranged (refer to meeting schedule).</a:t>
            </a:r>
            <a:endParaRPr lang="en-US" sz="12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Moderator will be designated to provide the summary for a topic before the meeting. In online discussions, session chairs will handle topics based on the moderator summary. Moderator does not need update the summary by collecting comments during the meeting.</a:t>
            </a:r>
          </a:p>
          <a:p>
            <a:pPr marL="342882" lvl="1" indent="-342882">
              <a:spcBef>
                <a:spcPts val="0"/>
              </a:spcBef>
              <a:spcAft>
                <a:spcPts val="600"/>
              </a:spcAft>
              <a:buBlip>
                <a:blip r:embed="rId2"/>
              </a:buBlip>
            </a:pPr>
            <a:r>
              <a:rPr lang="en-US" sz="1400" dirty="0">
                <a:cs typeface="+mn-cs"/>
              </a:rPr>
              <a:t>Deadline for </a:t>
            </a:r>
            <a:r>
              <a:rPr lang="en-US" sz="1400" dirty="0" err="1">
                <a:cs typeface="+mn-cs"/>
              </a:rPr>
              <a:t>Tdoc</a:t>
            </a:r>
            <a:r>
              <a:rPr lang="en-US" sz="1400" dirty="0">
                <a:cs typeface="+mn-cs"/>
              </a:rPr>
              <a:t> request &amp; submission deadline: </a:t>
            </a:r>
            <a:r>
              <a:rPr lang="en-US" sz="1400" dirty="0">
                <a:solidFill>
                  <a:srgbClr val="FF0000"/>
                </a:solidFill>
                <a:cs typeface="+mn-cs"/>
              </a:rPr>
              <a:t> August 9</a:t>
            </a:r>
            <a:r>
              <a:rPr lang="en-US" sz="1400" baseline="30000" dirty="0">
                <a:solidFill>
                  <a:srgbClr val="FF0000"/>
                </a:solidFill>
                <a:cs typeface="+mn-cs"/>
              </a:rPr>
              <a:t>th</a:t>
            </a:r>
            <a:r>
              <a:rPr lang="en-US" sz="1400" dirty="0">
                <a:solidFill>
                  <a:srgbClr val="FF0000"/>
                </a:solidFill>
                <a:cs typeface="+mn-cs"/>
              </a:rPr>
              <a:t> (Friday) 2024, 23:59 UTC</a:t>
            </a:r>
            <a:r>
              <a:rPr lang="en-US" sz="1400" dirty="0">
                <a:cs typeface="+mn-cs"/>
              </a:rPr>
              <a:t>. 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Other deadlines can be found in the following slides.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altLang="zh-CN" sz="1400" dirty="0"/>
              <a:t>Please find one picture for meeting flow below and details in the corresponding slides.</a:t>
            </a:r>
          </a:p>
        </p:txBody>
      </p:sp>
      <p:sp>
        <p:nvSpPr>
          <p:cNvPr id="113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993371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Tue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4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2484019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Thu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5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3974667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Sat/Sun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6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4719991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Mon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7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5465315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Tue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8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6210639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Wed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9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6955963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Thu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0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7701287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Fri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1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8446611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Sat/Sun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2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9191935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Mon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3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9937259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Tue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4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0682583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800" kern="0" noProof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Wed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5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248047" y="3224131"/>
            <a:ext cx="3701296" cy="360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Pre-meeting (</a:t>
            </a: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August</a:t>
            </a: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GB" sz="800" kern="0" noProof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12</a:t>
            </a: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~16) </a:t>
            </a:r>
          </a:p>
        </p:txBody>
      </p:sp>
      <p:sp>
        <p:nvSpPr>
          <p:cNvPr id="126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4719991" y="3224131"/>
            <a:ext cx="2773122" cy="360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en-GB" sz="800" kern="0" baseline="300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st</a:t>
            </a: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round (</a:t>
            </a:r>
            <a:r>
              <a:rPr lang="en-US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August</a:t>
            </a: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19~22)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7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9191936" y="3224131"/>
            <a:ext cx="2962208" cy="360000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Post-meeting process</a:t>
            </a:r>
            <a:r>
              <a:rPr lang="en-GB" sz="800" kern="0" noProof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( May </a:t>
            </a: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26</a:t>
            </a:r>
            <a:r>
              <a:rPr lang="en-GB" sz="800" kern="0" noProof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~29)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8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8446638" y="3224131"/>
            <a:ext cx="720000" cy="360000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Quiet Period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9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248047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Mon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0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738695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Wed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1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3229343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Fri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2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1427910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Thu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3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3971478" y="3222625"/>
            <a:ext cx="720000" cy="360000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Quiet Period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4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9868" y="4600978"/>
            <a:ext cx="720000" cy="474429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Moderator assignment before Mon</a:t>
            </a:r>
            <a:endParaRPr kumimoji="0" lang="en-US" sz="7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35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9868" y="5770085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Tdoc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number</a:t>
            </a:r>
            <a:r>
              <a:rPr kumimoji="0" lang="en-US" sz="7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request &amp; submission</a:t>
            </a:r>
            <a:r>
              <a:rPr lang="en-US" sz="700" b="1" kern="0" dirty="0">
                <a:solidFill>
                  <a:srgbClr val="FF33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</a:t>
            </a:r>
            <a:endParaRPr kumimoji="0" lang="en-US" sz="700" b="1" i="0" u="none" strike="noStrike" kern="0" cap="none" spc="0" normalizeH="0" baseline="0" noProof="0" dirty="0">
              <a:ln>
                <a:noFill/>
              </a:ln>
              <a:solidFill>
                <a:srgbClr val="FF33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36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255175" y="5207327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Registration</a:t>
            </a:r>
          </a:p>
        </p:txBody>
      </p:sp>
      <p:sp>
        <p:nvSpPr>
          <p:cNvPr id="137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738695" y="4596843"/>
            <a:ext cx="720000" cy="474429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noProof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Draft summary for topics</a:t>
            </a:r>
            <a:endParaRPr kumimoji="0" lang="en-US" sz="7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38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221000" y="4596843"/>
            <a:ext cx="720000" cy="548674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Formal </a:t>
            </a: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tdoc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of </a:t>
            </a:r>
            <a:r>
              <a:rPr lang="en-US" sz="700" b="1" kern="0" noProof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summary submission by Saturday</a:t>
            </a:r>
            <a:endParaRPr kumimoji="0" lang="en-US" sz="7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39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2486257" y="4596843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Summary review &amp; comments</a:t>
            </a:r>
            <a:endParaRPr kumimoji="0" lang="en-US" sz="7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40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738695" y="5207327"/>
            <a:ext cx="720000" cy="474429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Initial list for block approval for basket</a:t>
            </a:r>
            <a:endParaRPr kumimoji="0" lang="en-US" sz="7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41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229343" y="5207327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Deadline for flag for block  approval</a:t>
            </a:r>
            <a:endParaRPr kumimoji="0" lang="en-US" sz="7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42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4719991" y="5207327"/>
            <a:ext cx="720000" cy="474429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updated list for block approval</a:t>
            </a:r>
            <a:endParaRPr kumimoji="0" lang="en-US" sz="7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43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676429" y="5775537"/>
            <a:ext cx="1788420" cy="474429"/>
          </a:xfrm>
          <a:prstGeom prst="roundRect">
            <a:avLst>
              <a:gd name="adj" fmla="val 11677"/>
            </a:avLst>
          </a:prstGeom>
          <a:gradFill flip="none" rotWithShape="1">
            <a:gsLst>
              <a:gs pos="37000">
                <a:srgbClr val="C00000"/>
              </a:gs>
              <a:gs pos="0">
                <a:srgbClr val="C00000"/>
              </a:gs>
              <a:gs pos="77000">
                <a:schemeClr val="accent2">
                  <a:lumMod val="60000"/>
                  <a:lumOff val="40000"/>
                </a:schemeClr>
              </a:gs>
              <a:gs pos="98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Update of meeting notes per day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Tdoc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allocation </a:t>
            </a:r>
            <a:endParaRPr kumimoji="0" lang="en-US" sz="7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44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694346" y="3916489"/>
            <a:ext cx="1770503" cy="474429"/>
          </a:xfrm>
          <a:prstGeom prst="roundRect">
            <a:avLst>
              <a:gd name="adj" fmla="val 11677"/>
            </a:avLst>
          </a:prstGeom>
          <a:gradFill flip="none" rotWithShape="1">
            <a:gsLst>
              <a:gs pos="55000">
                <a:srgbClr val="1E9657"/>
              </a:gs>
              <a:gs pos="0">
                <a:srgbClr val="1E9657"/>
              </a:gs>
              <a:gs pos="65000">
                <a:srgbClr val="92D050"/>
              </a:gs>
              <a:gs pos="98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WF/CR template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Draft TS/TR</a:t>
            </a:r>
          </a:p>
        </p:txBody>
      </p:sp>
      <p:sp>
        <p:nvSpPr>
          <p:cNvPr id="145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701287" y="5766220"/>
            <a:ext cx="720000" cy="274881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Check-in</a:t>
            </a:r>
            <a:endParaRPr kumimoji="0" lang="en-US" sz="7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46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671859" y="4496496"/>
            <a:ext cx="1821254" cy="1202098"/>
          </a:xfrm>
          <a:prstGeom prst="roundRect">
            <a:avLst>
              <a:gd name="adj" fmla="val 11677"/>
            </a:avLst>
          </a:prstGeom>
          <a:gradFill flip="none" rotWithShape="1">
            <a:gsLst>
              <a:gs pos="70000">
                <a:srgbClr val="1E9657"/>
              </a:gs>
              <a:gs pos="0">
                <a:srgbClr val="1E9657"/>
              </a:gs>
              <a:gs pos="87000">
                <a:srgbClr val="92D050"/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solidFill>
              <a:schemeClr val="bg1"/>
            </a:solidFill>
            <a:prstDash val="solid"/>
          </a:ln>
          <a:effectLst/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Online discussions &amp;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GTW conference call (US/China meeting)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Upload CR for maintenance 2:30pm on Thursday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TOHRU (US/China meeting)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Tdoc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request (</a:t>
            </a: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new&amp;revision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)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Upload </a:t>
            </a: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tdocs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(10.10.10.10) </a:t>
            </a:r>
            <a:r>
              <a:rPr lang="en-US" altLang="zh-CN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&amp; 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How to access contributions</a:t>
            </a:r>
          </a:p>
        </p:txBody>
      </p:sp>
      <p:sp>
        <p:nvSpPr>
          <p:cNvPr id="147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979184" y="5770085"/>
            <a:ext cx="720000" cy="565437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Meeting schedule &amp; Ad hoc chair assignment</a:t>
            </a:r>
            <a:endParaRPr kumimoji="0" lang="en-US" sz="7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48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7507681" y="3224131"/>
            <a:ext cx="913606" cy="360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en-GB" sz="800" kern="0" baseline="300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nd</a:t>
            </a: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round (</a:t>
            </a:r>
            <a:r>
              <a:rPr lang="en-US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May 22</a:t>
            </a: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, 23)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9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177146" y="4600978"/>
            <a:ext cx="720000" cy="474429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List of email threads for post-meeting </a:t>
            </a:r>
            <a:endParaRPr kumimoji="0" lang="en-US" sz="7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50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938797" y="4600978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Submission of </a:t>
            </a: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tdoc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of post-meeting</a:t>
            </a:r>
            <a:endParaRPr kumimoji="0" lang="en-US" sz="7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51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673040" y="4600978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Comments</a:t>
            </a:r>
            <a:endParaRPr kumimoji="0" lang="en-US" sz="7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52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427910" y="4600978"/>
            <a:ext cx="720000" cy="474429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Approve </a:t>
            </a: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tdocs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for post-meeting</a:t>
            </a:r>
            <a:endParaRPr kumimoji="0" lang="en-US" sz="7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53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359490" y="3916489"/>
            <a:ext cx="1410208" cy="474429"/>
          </a:xfrm>
          <a:prstGeom prst="roundRect">
            <a:avLst>
              <a:gd name="adj" fmla="val 11677"/>
            </a:avLst>
          </a:prstGeom>
          <a:gradFill flip="none" rotWithShape="1">
            <a:gsLst>
              <a:gs pos="37000">
                <a:srgbClr val="C00000"/>
              </a:gs>
              <a:gs pos="0">
                <a:srgbClr val="C00000"/>
              </a:gs>
              <a:gs pos="77000">
                <a:schemeClr val="accent2">
                  <a:lumMod val="60000"/>
                  <a:lumOff val="40000"/>
                </a:schemeClr>
              </a:gs>
              <a:gs pos="98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Pre-RAN Action 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MCC 3GU parsing tool</a:t>
            </a:r>
          </a:p>
        </p:txBody>
      </p:sp>
      <p:sp>
        <p:nvSpPr>
          <p:cNvPr id="154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603581" y="2895419"/>
            <a:ext cx="720000" cy="252000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For chairs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55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517057" y="2895419"/>
            <a:ext cx="720000" cy="252000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For moderator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56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427910" y="2895419"/>
            <a:ext cx="720000" cy="2520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For delegates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57" name="文本框 156"/>
          <p:cNvSpPr txBox="1"/>
          <p:nvPr/>
        </p:nvSpPr>
        <p:spPr>
          <a:xfrm>
            <a:off x="1811603" y="4337804"/>
            <a:ext cx="1911101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Topic Moderator &amp; summary: slide #5</a:t>
            </a:r>
          </a:p>
        </p:txBody>
      </p:sp>
      <p:sp>
        <p:nvSpPr>
          <p:cNvPr id="158" name="文本框 157"/>
          <p:cNvSpPr txBox="1"/>
          <p:nvPr/>
        </p:nvSpPr>
        <p:spPr>
          <a:xfrm>
            <a:off x="1863818" y="5766643"/>
            <a:ext cx="1787669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Basket WIs Block approval: slide #6</a:t>
            </a:r>
          </a:p>
        </p:txBody>
      </p:sp>
      <p:sp>
        <p:nvSpPr>
          <p:cNvPr id="159" name="文本框 158"/>
          <p:cNvSpPr txBox="1"/>
          <p:nvPr/>
        </p:nvSpPr>
        <p:spPr>
          <a:xfrm>
            <a:off x="9906920" y="5132427"/>
            <a:ext cx="1633781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Post-meeting process: slide #14</a:t>
            </a:r>
          </a:p>
        </p:txBody>
      </p:sp>
      <p:sp>
        <p:nvSpPr>
          <p:cNvPr id="160" name="文本框 159"/>
          <p:cNvSpPr txBox="1"/>
          <p:nvPr/>
        </p:nvSpPr>
        <p:spPr>
          <a:xfrm>
            <a:off x="769925" y="5812565"/>
            <a:ext cx="64472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Slide #3/4</a:t>
            </a:r>
          </a:p>
        </p:txBody>
      </p:sp>
      <p:sp>
        <p:nvSpPr>
          <p:cNvPr id="161" name="文本框 160"/>
          <p:cNvSpPr txBox="1"/>
          <p:nvPr/>
        </p:nvSpPr>
        <p:spPr>
          <a:xfrm>
            <a:off x="7423905" y="4688653"/>
            <a:ext cx="54694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Slide #7</a:t>
            </a:r>
          </a:p>
        </p:txBody>
      </p:sp>
      <p:sp>
        <p:nvSpPr>
          <p:cNvPr id="162" name="文本框 161"/>
          <p:cNvSpPr txBox="1"/>
          <p:nvPr/>
        </p:nvSpPr>
        <p:spPr>
          <a:xfrm>
            <a:off x="7423905" y="5069702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Slide #12</a:t>
            </a:r>
          </a:p>
        </p:txBody>
      </p:sp>
      <p:sp>
        <p:nvSpPr>
          <p:cNvPr id="163" name="文本框 162"/>
          <p:cNvSpPr txBox="1"/>
          <p:nvPr/>
        </p:nvSpPr>
        <p:spPr>
          <a:xfrm>
            <a:off x="7423905" y="5248201"/>
            <a:ext cx="54694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Slide #8</a:t>
            </a:r>
          </a:p>
        </p:txBody>
      </p:sp>
      <p:sp>
        <p:nvSpPr>
          <p:cNvPr id="164" name="文本框 163"/>
          <p:cNvSpPr txBox="1"/>
          <p:nvPr/>
        </p:nvSpPr>
        <p:spPr>
          <a:xfrm>
            <a:off x="7434785" y="3973708"/>
            <a:ext cx="54694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Slide #9</a:t>
            </a:r>
          </a:p>
        </p:txBody>
      </p:sp>
      <p:sp>
        <p:nvSpPr>
          <p:cNvPr id="165" name="文本框 164"/>
          <p:cNvSpPr txBox="1"/>
          <p:nvPr/>
        </p:nvSpPr>
        <p:spPr>
          <a:xfrm>
            <a:off x="7434785" y="4159016"/>
            <a:ext cx="75693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Slide #10/11</a:t>
            </a:r>
          </a:p>
        </p:txBody>
      </p:sp>
      <p:sp>
        <p:nvSpPr>
          <p:cNvPr id="166" name="文本框 165"/>
          <p:cNvSpPr txBox="1"/>
          <p:nvPr/>
        </p:nvSpPr>
        <p:spPr>
          <a:xfrm>
            <a:off x="9713619" y="3963635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Slide #15</a:t>
            </a:r>
          </a:p>
        </p:txBody>
      </p:sp>
      <p:sp>
        <p:nvSpPr>
          <p:cNvPr id="167" name="文本框 166"/>
          <p:cNvSpPr txBox="1"/>
          <p:nvPr/>
        </p:nvSpPr>
        <p:spPr>
          <a:xfrm>
            <a:off x="938601" y="5334882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Slide #13</a:t>
            </a:r>
          </a:p>
        </p:txBody>
      </p:sp>
      <p:sp>
        <p:nvSpPr>
          <p:cNvPr id="168" name="文本框 167"/>
          <p:cNvSpPr txBox="1"/>
          <p:nvPr/>
        </p:nvSpPr>
        <p:spPr>
          <a:xfrm>
            <a:off x="8393572" y="5788170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Slide #13</a:t>
            </a:r>
          </a:p>
        </p:txBody>
      </p:sp>
      <p:sp>
        <p:nvSpPr>
          <p:cNvPr id="169" name="文本框 168"/>
          <p:cNvSpPr txBox="1"/>
          <p:nvPr/>
        </p:nvSpPr>
        <p:spPr>
          <a:xfrm>
            <a:off x="7375239" y="6052103"/>
            <a:ext cx="54694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Slide #8</a:t>
            </a:r>
          </a:p>
        </p:txBody>
      </p:sp>
      <p:sp>
        <p:nvSpPr>
          <p:cNvPr id="170" name="文本框 169"/>
          <p:cNvSpPr txBox="1"/>
          <p:nvPr/>
        </p:nvSpPr>
        <p:spPr>
          <a:xfrm>
            <a:off x="7423905" y="5463996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Slide #17</a:t>
            </a:r>
          </a:p>
        </p:txBody>
      </p:sp>
      <p:sp>
        <p:nvSpPr>
          <p:cNvPr id="171" name="文本框 170"/>
          <p:cNvSpPr txBox="1"/>
          <p:nvPr/>
        </p:nvSpPr>
        <p:spPr>
          <a:xfrm>
            <a:off x="4733239" y="5853446"/>
            <a:ext cx="8863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Provided before meeting</a:t>
            </a:r>
          </a:p>
        </p:txBody>
      </p:sp>
      <p:sp>
        <p:nvSpPr>
          <p:cNvPr id="172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4875915" y="6281847"/>
            <a:ext cx="3722103" cy="141787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7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Quiet Period (</a:t>
            </a:r>
            <a:r>
              <a:rPr lang="en-US" sz="7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0:00 am ~ 7:00 am meeting venue Local time </a:t>
            </a:r>
            <a:endParaRPr kumimoji="0" lang="en-GB" sz="7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3" name="文本框 172"/>
          <p:cNvSpPr txBox="1"/>
          <p:nvPr/>
        </p:nvSpPr>
        <p:spPr>
          <a:xfrm>
            <a:off x="6955963" y="6441542"/>
            <a:ext cx="20217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No email are expected in RAN4 reflector</a:t>
            </a:r>
          </a:p>
        </p:txBody>
      </p:sp>
      <p:sp>
        <p:nvSpPr>
          <p:cNvPr id="174" name="文本框 173"/>
          <p:cNvSpPr txBox="1"/>
          <p:nvPr/>
        </p:nvSpPr>
        <p:spPr>
          <a:xfrm>
            <a:off x="769925" y="5955429"/>
            <a:ext cx="75693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Slide #18/21</a:t>
            </a:r>
          </a:p>
        </p:txBody>
      </p:sp>
      <p:sp>
        <p:nvSpPr>
          <p:cNvPr id="175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955964" y="3870983"/>
            <a:ext cx="720000" cy="645951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Moderators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trigger </a:t>
            </a: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nwm</a:t>
            </a:r>
            <a:r>
              <a:rPr kumimoji="0" lang="en-US" sz="7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for 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 maintenance  before Sunday</a:t>
            </a:r>
          </a:p>
        </p:txBody>
      </p:sp>
      <p:sp>
        <p:nvSpPr>
          <p:cNvPr id="176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4719990" y="3870984"/>
            <a:ext cx="949985" cy="645951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Flag for maintenance @</a:t>
            </a:r>
            <a:r>
              <a:rPr lang="en-US" altLang="zh-CN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nwm</a:t>
            </a:r>
            <a:endParaRPr lang="en-US" sz="700" b="1" kern="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77" name="文本框 176"/>
          <p:cNvSpPr txBox="1"/>
          <p:nvPr/>
        </p:nvSpPr>
        <p:spPr>
          <a:xfrm>
            <a:off x="2342197" y="3968472"/>
            <a:ext cx="147027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NWM flag process Slide #16</a:t>
            </a:r>
          </a:p>
        </p:txBody>
      </p:sp>
      <p:sp>
        <p:nvSpPr>
          <p:cNvPr id="178" name="文本框 177"/>
          <p:cNvSpPr txBox="1"/>
          <p:nvPr/>
        </p:nvSpPr>
        <p:spPr>
          <a:xfrm>
            <a:off x="9712193" y="4098943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Slide #18</a:t>
            </a:r>
          </a:p>
        </p:txBody>
      </p:sp>
      <p:sp>
        <p:nvSpPr>
          <p:cNvPr id="179" name="文本框 178"/>
          <p:cNvSpPr txBox="1"/>
          <p:nvPr/>
        </p:nvSpPr>
        <p:spPr>
          <a:xfrm>
            <a:off x="2695776" y="6120014"/>
            <a:ext cx="837089" cy="200055"/>
          </a:xfrm>
          <a:prstGeom prst="rect">
            <a:avLst/>
          </a:prstGeom>
          <a:solidFill>
            <a:srgbClr val="1E9657"/>
          </a:solidFill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Meeting room</a:t>
            </a:r>
          </a:p>
        </p:txBody>
      </p:sp>
      <p:sp>
        <p:nvSpPr>
          <p:cNvPr id="180" name="文本框 179"/>
          <p:cNvSpPr txBox="1"/>
          <p:nvPr/>
        </p:nvSpPr>
        <p:spPr>
          <a:xfrm>
            <a:off x="2027755" y="6104625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Slide </a:t>
            </a:r>
            <a:r>
              <a:rPr lang="en-US" altLang="zh-CN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#</a:t>
            </a:r>
            <a:r>
              <a:rPr lang="en-US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22</a:t>
            </a:r>
          </a:p>
        </p:txBody>
      </p:sp>
    </p:spTree>
    <p:extLst>
      <p:ext uri="{BB962C8B-B14F-4D97-AF65-F5344CB8AC3E}">
        <p14:creationId xmlns:p14="http://schemas.microsoft.com/office/powerpoint/2010/main" val="3857748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Meeting rooms</a:t>
            </a:r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B1BE6906-4FA3-42DA-8E86-BA4DD12F4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651" y="1273321"/>
            <a:ext cx="9263641" cy="2016599"/>
          </a:xfrm>
        </p:spPr>
        <p:txBody>
          <a:bodyPr/>
          <a:lstStyle/>
          <a:p>
            <a:pPr marL="342882" lvl="2" indent="-342882">
              <a:spcBef>
                <a:spcPts val="0"/>
              </a:spcBef>
              <a:spcAft>
                <a:spcPts val="600"/>
              </a:spcAft>
              <a:buBlip>
                <a:blip r:embed="rId3"/>
              </a:buBlip>
            </a:pPr>
            <a:r>
              <a:rPr lang="en-US" altLang="zh-CN" sz="1400" dirty="0">
                <a:cs typeface="+mn-cs"/>
              </a:rPr>
              <a:t>RAN4 meeting rooms: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/>
              <a:t>Main session: </a:t>
            </a:r>
            <a:r>
              <a:rPr lang="en-US" altLang="zh-CN" sz="1200" dirty="0" err="1"/>
              <a:t>Brightlands</a:t>
            </a:r>
            <a:r>
              <a:rPr lang="en-US" altLang="zh-CN" sz="1200" dirty="0"/>
              <a:t> Foyer, level 1 (300)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/>
              <a:t>RRM session: 0.5 Paris (120)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 err="1"/>
              <a:t>BDaT</a:t>
            </a:r>
            <a:r>
              <a:rPr lang="en-US" altLang="zh-CN" sz="1200" dirty="0"/>
              <a:t>: 1.6 Dolomites (114)</a:t>
            </a:r>
            <a:endParaRPr lang="it-IT" altLang="zh-CN" sz="12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it-IT" altLang="zh-CN" sz="1200" dirty="0"/>
              <a:t>Ad hoc session: 1.5 Transantarctic (51)</a:t>
            </a:r>
            <a:endParaRPr lang="en-US" altLang="zh-CN" sz="1200" dirty="0"/>
          </a:p>
        </p:txBody>
      </p:sp>
      <p:pic>
        <p:nvPicPr>
          <p:cNvPr id="17" name="Picture 2">
            <a:extLst>
              <a:ext uri="{FF2B5EF4-FFF2-40B4-BE49-F238E27FC236}">
                <a16:creationId xmlns:a16="http://schemas.microsoft.com/office/drawing/2014/main" id="{2C8A1FA2-E8BF-4377-B826-1A230A2180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849" y="2720426"/>
            <a:ext cx="4645718" cy="3424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椭圆 17">
            <a:extLst>
              <a:ext uri="{FF2B5EF4-FFF2-40B4-BE49-F238E27FC236}">
                <a16:creationId xmlns:a16="http://schemas.microsoft.com/office/drawing/2014/main" id="{FEE73704-5865-475E-9D2B-948D9ECB5DFC}"/>
              </a:ext>
            </a:extLst>
          </p:cNvPr>
          <p:cNvSpPr/>
          <p:nvPr/>
        </p:nvSpPr>
        <p:spPr bwMode="auto">
          <a:xfrm>
            <a:off x="947737" y="3625231"/>
            <a:ext cx="1390651" cy="703882"/>
          </a:xfrm>
          <a:prstGeom prst="ellipse">
            <a:avLst/>
          </a:prstGeom>
          <a:noFill/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3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19" name="椭圆 18">
            <a:extLst>
              <a:ext uri="{FF2B5EF4-FFF2-40B4-BE49-F238E27FC236}">
                <a16:creationId xmlns:a16="http://schemas.microsoft.com/office/drawing/2014/main" id="{65AFE98B-FEB0-4CEC-8675-D17D3A223295}"/>
              </a:ext>
            </a:extLst>
          </p:cNvPr>
          <p:cNvSpPr/>
          <p:nvPr/>
        </p:nvSpPr>
        <p:spPr bwMode="auto">
          <a:xfrm>
            <a:off x="3148013" y="5339732"/>
            <a:ext cx="376238" cy="703882"/>
          </a:xfrm>
          <a:prstGeom prst="ellipse">
            <a:avLst/>
          </a:prstGeom>
          <a:noFill/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3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20" name="椭圆 19">
            <a:extLst>
              <a:ext uri="{FF2B5EF4-FFF2-40B4-BE49-F238E27FC236}">
                <a16:creationId xmlns:a16="http://schemas.microsoft.com/office/drawing/2014/main" id="{70F9F042-5BBB-4C8A-8E37-477DC49C4901}"/>
              </a:ext>
            </a:extLst>
          </p:cNvPr>
          <p:cNvSpPr/>
          <p:nvPr/>
        </p:nvSpPr>
        <p:spPr bwMode="auto">
          <a:xfrm>
            <a:off x="3524250" y="5339732"/>
            <a:ext cx="585787" cy="703882"/>
          </a:xfrm>
          <a:prstGeom prst="ellipse">
            <a:avLst/>
          </a:prstGeom>
          <a:noFill/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3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pic>
        <p:nvPicPr>
          <p:cNvPr id="21" name="Picture 2">
            <a:extLst>
              <a:ext uri="{FF2B5EF4-FFF2-40B4-BE49-F238E27FC236}">
                <a16:creationId xmlns:a16="http://schemas.microsoft.com/office/drawing/2014/main" id="{2C1CE5B8-3178-4FD9-9C14-5E4610417E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6052" y="2713115"/>
            <a:ext cx="5034715" cy="3776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椭圆 24">
            <a:extLst>
              <a:ext uri="{FF2B5EF4-FFF2-40B4-BE49-F238E27FC236}">
                <a16:creationId xmlns:a16="http://schemas.microsoft.com/office/drawing/2014/main" id="{19EC1693-9E55-436A-80FF-51DBC7E9CEAF}"/>
              </a:ext>
            </a:extLst>
          </p:cNvPr>
          <p:cNvSpPr/>
          <p:nvPr/>
        </p:nvSpPr>
        <p:spPr bwMode="auto">
          <a:xfrm>
            <a:off x="9719310" y="4329113"/>
            <a:ext cx="933450" cy="882997"/>
          </a:xfrm>
          <a:prstGeom prst="ellipse">
            <a:avLst/>
          </a:prstGeom>
          <a:noFill/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3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27" name="文本框 26">
            <a:extLst>
              <a:ext uri="{FF2B5EF4-FFF2-40B4-BE49-F238E27FC236}">
                <a16:creationId xmlns:a16="http://schemas.microsoft.com/office/drawing/2014/main" id="{D25F0965-8741-4E3C-AC79-9EF222BF5974}"/>
              </a:ext>
            </a:extLst>
          </p:cNvPr>
          <p:cNvSpPr txBox="1"/>
          <p:nvPr/>
        </p:nvSpPr>
        <p:spPr>
          <a:xfrm>
            <a:off x="4481332" y="2949745"/>
            <a:ext cx="902235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zh-CN" sz="1600" b="1" dirty="0">
                <a:solidFill>
                  <a:srgbClr val="C00000"/>
                </a:solidFill>
                <a:latin typeface="+mj-ea"/>
                <a:ea typeface="+mj-ea"/>
              </a:rPr>
              <a:t>Level 1</a:t>
            </a:r>
            <a:endParaRPr lang="zh-CN" altLang="en-US" sz="1600" b="1" dirty="0">
              <a:solidFill>
                <a:srgbClr val="C00000"/>
              </a:solidFill>
              <a:latin typeface="+mj-ea"/>
              <a:ea typeface="+mj-ea"/>
            </a:endParaRPr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id="{83C96105-E6A5-44E5-AABD-435E6A9D9697}"/>
              </a:ext>
            </a:extLst>
          </p:cNvPr>
          <p:cNvSpPr txBox="1"/>
          <p:nvPr/>
        </p:nvSpPr>
        <p:spPr>
          <a:xfrm>
            <a:off x="11003033" y="2949745"/>
            <a:ext cx="902235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zh-CN" sz="1600" b="1" dirty="0">
                <a:solidFill>
                  <a:srgbClr val="C00000"/>
                </a:solidFill>
                <a:latin typeface="+mj-ea"/>
                <a:ea typeface="+mj-ea"/>
              </a:rPr>
              <a:t>Level 0</a:t>
            </a:r>
            <a:endParaRPr lang="zh-CN" altLang="en-US" sz="1600" b="1" dirty="0">
              <a:solidFill>
                <a:srgbClr val="C00000"/>
              </a:solidFill>
              <a:latin typeface="+mj-ea"/>
              <a:ea typeface="+mj-ea"/>
            </a:endParaRPr>
          </a:p>
        </p:txBody>
      </p:sp>
      <p:sp>
        <p:nvSpPr>
          <p:cNvPr id="29" name="文本框 28">
            <a:extLst>
              <a:ext uri="{FF2B5EF4-FFF2-40B4-BE49-F238E27FC236}">
                <a16:creationId xmlns:a16="http://schemas.microsoft.com/office/drawing/2014/main" id="{5290F7BB-20EB-4220-B5E7-F4DA0C50834A}"/>
              </a:ext>
            </a:extLst>
          </p:cNvPr>
          <p:cNvSpPr txBox="1"/>
          <p:nvPr/>
        </p:nvSpPr>
        <p:spPr>
          <a:xfrm>
            <a:off x="323284" y="3455954"/>
            <a:ext cx="1521570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zh-CN" sz="1600" b="1" dirty="0">
                <a:solidFill>
                  <a:srgbClr val="0000FF"/>
                </a:solidFill>
                <a:latin typeface="+mj-ea"/>
                <a:ea typeface="+mj-ea"/>
              </a:rPr>
              <a:t>Main session</a:t>
            </a:r>
            <a:endParaRPr lang="zh-CN" altLang="en-US" sz="1600" b="1" dirty="0">
              <a:solidFill>
                <a:srgbClr val="0000FF"/>
              </a:solidFill>
              <a:latin typeface="+mj-ea"/>
              <a:ea typeface="+mj-ea"/>
            </a:endParaRPr>
          </a:p>
        </p:txBody>
      </p:sp>
      <p:sp>
        <p:nvSpPr>
          <p:cNvPr id="30" name="文本框 29">
            <a:extLst>
              <a:ext uri="{FF2B5EF4-FFF2-40B4-BE49-F238E27FC236}">
                <a16:creationId xmlns:a16="http://schemas.microsoft.com/office/drawing/2014/main" id="{1D252F9A-07FF-44E5-AC9B-D7005DA49AA5}"/>
              </a:ext>
            </a:extLst>
          </p:cNvPr>
          <p:cNvSpPr txBox="1"/>
          <p:nvPr/>
        </p:nvSpPr>
        <p:spPr>
          <a:xfrm>
            <a:off x="1991228" y="6115634"/>
            <a:ext cx="1547218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zh-CN" sz="1600" b="1" dirty="0" err="1">
                <a:solidFill>
                  <a:srgbClr val="0000FF"/>
                </a:solidFill>
                <a:latin typeface="+mj-ea"/>
                <a:ea typeface="+mj-ea"/>
              </a:rPr>
              <a:t>BDaT</a:t>
            </a:r>
            <a:r>
              <a:rPr lang="en-US" altLang="zh-CN" sz="1600" b="1" dirty="0">
                <a:solidFill>
                  <a:srgbClr val="0000FF"/>
                </a:solidFill>
                <a:latin typeface="+mj-ea"/>
                <a:ea typeface="+mj-ea"/>
              </a:rPr>
              <a:t> session</a:t>
            </a:r>
            <a:endParaRPr lang="zh-CN" altLang="en-US" sz="1600" b="1" dirty="0">
              <a:solidFill>
                <a:srgbClr val="0000FF"/>
              </a:solidFill>
              <a:latin typeface="+mj-ea"/>
              <a:ea typeface="+mj-ea"/>
            </a:endParaRPr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5B385ED8-4722-4958-B0A8-41F5BA0EAC80}"/>
              </a:ext>
            </a:extLst>
          </p:cNvPr>
          <p:cNvSpPr txBox="1"/>
          <p:nvPr/>
        </p:nvSpPr>
        <p:spPr>
          <a:xfrm>
            <a:off x="4070827" y="5074869"/>
            <a:ext cx="1526956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zh-CN" sz="1600" b="1" dirty="0">
                <a:solidFill>
                  <a:srgbClr val="0000FF"/>
                </a:solidFill>
                <a:latin typeface="+mj-ea"/>
                <a:ea typeface="+mj-ea"/>
              </a:rPr>
              <a:t>Ad hoc room</a:t>
            </a:r>
            <a:endParaRPr lang="zh-CN" altLang="en-US" sz="1600" b="1" dirty="0">
              <a:solidFill>
                <a:srgbClr val="0000FF"/>
              </a:solidFill>
              <a:latin typeface="+mj-ea"/>
              <a:ea typeface="+mj-ea"/>
            </a:endParaRPr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id="{1A39699A-3F31-4421-8E72-1CE9868763ED}"/>
              </a:ext>
            </a:extLst>
          </p:cNvPr>
          <p:cNvSpPr txBox="1"/>
          <p:nvPr/>
        </p:nvSpPr>
        <p:spPr>
          <a:xfrm>
            <a:off x="10544359" y="5170455"/>
            <a:ext cx="1494320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zh-CN" sz="1600" b="1" dirty="0">
                <a:solidFill>
                  <a:srgbClr val="0000FF"/>
                </a:solidFill>
                <a:latin typeface="+mj-ea"/>
                <a:ea typeface="+mj-ea"/>
              </a:rPr>
              <a:t>RRM session</a:t>
            </a:r>
            <a:endParaRPr lang="zh-CN" altLang="en-US" sz="1600" b="1" dirty="0">
              <a:solidFill>
                <a:srgbClr val="0000FF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42943405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3gpp">
  <a:themeElements>
    <a:clrScheme name="3gpp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lnDef>
  </a:objectDefaults>
  <a:extraClrSchemeLst>
    <a:extraClrScheme>
      <a:clrScheme name="3gpp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552158F8185D44A8848B98AEA319AF" ma:contentTypeVersion="12" ma:contentTypeDescription="Create a new document." ma:contentTypeScope="" ma:versionID="6a36ef4f892f86ce52de6a1653dbd950">
  <xsd:schema xmlns:xsd="http://www.w3.org/2001/XMLSchema" xmlns:xs="http://www.w3.org/2001/XMLSchema" xmlns:p="http://schemas.microsoft.com/office/2006/metadata/properties" xmlns:ns3="a915fe38-2618-47b6-8303-829fb71466d5" xmlns:ns4="23d77754-4ccc-4c57-9291-cab09e81894a" targetNamespace="http://schemas.microsoft.com/office/2006/metadata/properties" ma:root="true" ma:fieldsID="f7034ffd361f586299d0e2788fe1325b" ns3:_="" ns4:_="">
    <xsd:import namespace="a915fe38-2618-47b6-8303-829fb71466d5"/>
    <xsd:import namespace="23d77754-4ccc-4c57-9291-cab09e81894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15fe38-2618-47b6-8303-829fb71466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d77754-4ccc-4c57-9291-cab09e81894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F070948-0CB2-4F99-ACC8-E715860BC6B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74266F6-0ED4-4E4E-9B55-710101289C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15fe38-2618-47b6-8303-829fb71466d5"/>
    <ds:schemaRef ds:uri="23d77754-4ccc-4c57-9291-cab09e8189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5C68143-B530-4487-9EA7-5BCC5970B48F}">
  <ds:schemaRefs>
    <ds:schemaRef ds:uri="http://purl.org/dc/elements/1.1/"/>
    <ds:schemaRef ds:uri="http://schemas.microsoft.com/office/infopath/2007/PartnerControls"/>
    <ds:schemaRef ds:uri="23d77754-4ccc-4c57-9291-cab09e81894a"/>
    <ds:schemaRef ds:uri="http://purl.org/dc/terms/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a915fe38-2618-47b6-8303-829fb71466d5"/>
    <ds:schemaRef ds:uri="http://schemas.microsoft.com/office/2006/metadata/properties"/>
    <ds:schemaRef ds:uri="http://purl.org/dc/dcmitype/"/>
  </ds:schemaRefs>
</ds:datastoreItem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386747</TotalTime>
  <Words>2812</Words>
  <Application>Microsoft Office PowerPoint</Application>
  <PresentationFormat>宽屏</PresentationFormat>
  <Paragraphs>391</Paragraphs>
  <Slides>9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5" baseType="lpstr">
      <vt:lpstr>微软雅黑</vt:lpstr>
      <vt:lpstr>Arial</vt:lpstr>
      <vt:lpstr>Arial Black</vt:lpstr>
      <vt:lpstr>Calibri</vt:lpstr>
      <vt:lpstr>Times New Roman</vt:lpstr>
      <vt:lpstr>3gpp</vt:lpstr>
      <vt:lpstr>RAN4#112 meeting schedule</vt:lpstr>
      <vt:lpstr>Monday</vt:lpstr>
      <vt:lpstr>Tuesday</vt:lpstr>
      <vt:lpstr>Wednesday</vt:lpstr>
      <vt:lpstr>Thursday</vt:lpstr>
      <vt:lpstr>Friday</vt:lpstr>
      <vt:lpstr>Appendix</vt:lpstr>
      <vt:lpstr>General Aspects </vt:lpstr>
      <vt:lpstr>Meeting rooms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RAN4#94 E-meeting Arrangements and Guidelines</dc:title>
  <dc:creator>Administrator</dc:creator>
  <cp:keywords>CTPClassification=CTP_NT</cp:keywords>
  <cp:lastModifiedBy>Huawei</cp:lastModifiedBy>
  <cp:revision>3172</cp:revision>
  <cp:lastPrinted>2016-09-15T08:31:35Z</cp:lastPrinted>
  <dcterms:created xsi:type="dcterms:W3CDTF">2009-11-27T05:15:11Z</dcterms:created>
  <dcterms:modified xsi:type="dcterms:W3CDTF">2024-08-14T11:32:06Z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TitusGUID">
    <vt:lpwstr>6f9c0495-a83c-462b-8664-67016d5bf2d5</vt:lpwstr>
  </property>
  <property fmtid="{D5CDD505-2E9C-101B-9397-08002B2CF9AE}" pid="4" name="CTP_TimeStamp">
    <vt:lpwstr>2020-06-04 10:01:06Z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  <property fmtid="{D5CDD505-2E9C-101B-9397-08002B2CF9AE}" pid="9" name="ContentTypeId">
    <vt:lpwstr>0x010100F2552158F8185D44A8848B98AEA319AF</vt:lpwstr>
  </property>
  <property fmtid="{D5CDD505-2E9C-101B-9397-08002B2CF9AE}" pid="10" name="_2015_ms_pID_725343">
    <vt:lpwstr>(3)NZo5n6oYkK/Z2hppIEzUeZZ+7aLLcPZP5AT7Qj8K8hYe9Qnp/m+BsvDNfrmyMFEK/ycYH/2B
Y0+9sdMCqAxmNJp2qIqhi05/M3q7EqK+kXy9/b3zwRcfo3Y5Ms7p1I+SjT+ZRSA+ZC3DoMCR
dk/YnbS18Wqm5qoO9rF7DaOl6qaKsiwbhjVtc3ZMHhE/qI4Ma/UKtFB/nZ0ZomJMJ/7mQoKt
72htG/hw7Wnt8vonMH</vt:lpwstr>
  </property>
  <property fmtid="{D5CDD505-2E9C-101B-9397-08002B2CF9AE}" pid="11" name="_2015_ms_pID_7253431">
    <vt:lpwstr>KS3CrDF+gj1p6JKV+pp164uK3+fr062uLpcX7ckrp6YvyOe1nASJDG
m9J6VDU9FFvCPXL6l6MklUWC2MC2oRriLoq3qIPcKX2rioFXUgJZmDCcnhOY+xFCAUa1Vqog
O+YlND2P3rH7iMpA535mTTyShRSQPeyvMZEgEqn8kMOowQ/sQKrQgC0cq+57LnZNp32+l2XK
7+lOemjVWvGaLYaB/98EshwrHDyZ1JZ9cuiU</vt:lpwstr>
  </property>
  <property fmtid="{D5CDD505-2E9C-101B-9397-08002B2CF9AE}" pid="12" name="_2015_ms_pID_7253432">
    <vt:lpwstr>KQ==</vt:lpwstr>
  </property>
  <property fmtid="{D5CDD505-2E9C-101B-9397-08002B2CF9AE}" pid="13" name="_readonly">
    <vt:lpwstr/>
  </property>
  <property fmtid="{D5CDD505-2E9C-101B-9397-08002B2CF9AE}" pid="14" name="_change">
    <vt:lpwstr/>
  </property>
  <property fmtid="{D5CDD505-2E9C-101B-9397-08002B2CF9AE}" pid="15" name="_full-control">
    <vt:lpwstr/>
  </property>
  <property fmtid="{D5CDD505-2E9C-101B-9397-08002B2CF9AE}" pid="16" name="sflag">
    <vt:lpwstr>1716110008</vt:lpwstr>
  </property>
</Properties>
</file>