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8"/>
  </p:notesMasterIdLst>
  <p:handoutMasterIdLst>
    <p:handoutMasterId r:id="rId29"/>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15" r:id="rId26"/>
    <p:sldId id="977" r:id="rId27"/>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0000FF"/>
    <a:srgbClr val="FF3300"/>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4" autoAdjust="0"/>
    <p:restoredTop sz="95393" autoAdjust="0"/>
  </p:normalViewPr>
  <p:slideViewPr>
    <p:cSldViewPr snapToGrid="0">
      <p:cViewPr varScale="1">
        <p:scale>
          <a:sx n="108" d="100"/>
          <a:sy n="108" d="100"/>
        </p:scale>
        <p:origin x="1116"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59FDB58-73C4-413E-BB6C-BBE882DFCE1B}" type="slidenum">
              <a:rPr lang="en-GB" altLang="en-US" smtClean="0"/>
              <a:pPr/>
              <a:t>2</a:t>
            </a:fld>
            <a:endParaRPr lang="en-GB" altLang="en-US" dirty="0"/>
          </a:p>
        </p:txBody>
      </p:sp>
    </p:spTree>
    <p:extLst>
      <p:ext uri="{BB962C8B-B14F-4D97-AF65-F5344CB8AC3E}">
        <p14:creationId xmlns:p14="http://schemas.microsoft.com/office/powerpoint/2010/main" val="4176517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10</a:t>
            </a:fld>
            <a:endParaRPr lang="en-GB" altLang="en-US" dirty="0"/>
          </a:p>
        </p:txBody>
      </p:sp>
    </p:spTree>
    <p:extLst>
      <p:ext uri="{BB962C8B-B14F-4D97-AF65-F5344CB8AC3E}">
        <p14:creationId xmlns:p14="http://schemas.microsoft.com/office/powerpoint/2010/main" val="930095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22</a:t>
            </a:fld>
            <a:endParaRPr lang="en-GB" altLang="en-US" dirty="0"/>
          </a:p>
        </p:txBody>
      </p:sp>
    </p:spTree>
    <p:extLst>
      <p:ext uri="{BB962C8B-B14F-4D97-AF65-F5344CB8AC3E}">
        <p14:creationId xmlns:p14="http://schemas.microsoft.com/office/powerpoint/2010/main" val="21475601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3gpp.org/ftp/tsg_ran/TSG_RAN/TSGR_103/Templates/Spec_Submit.zip" TargetMode="External"/><Relationship Id="rId4" Type="http://schemas.openxmlformats.org/officeDocument/2006/relationships/hyperlink" Target="https://www.3gpp.org/ftp/tsg_ran/TSG_RAN/TSGR_104/Templates/3GPP_TS-TR_Template.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www.3gpp.org/ftp/TSG_RAN/WG4_Radio/TSGR4_109/Invitation/TSG_RAN4#109_GTW_TOHRU_guidance_v3.docx"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10/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RAN/WG4_Radio/TSGR4_106bis-e/Invitation/TSG_RAN4#106-bis-e_NWM_guidance.docx"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12/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12/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b="1" dirty="0">
                <a:latin typeface="微软雅黑" panose="020B0503020204020204" pitchFamily="34" charset="-122"/>
                <a:ea typeface="微软雅黑" panose="020B0503020204020204" pitchFamily="34" charset="-122"/>
              </a:rPr>
              <a:t>RAN4#112 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 </a:t>
            </a:r>
            <a:r>
              <a:rPr lang="en-US" altLang="zh-CN" dirty="0"/>
              <a:t>Gene Fong, Shan Yang</a:t>
            </a:r>
          </a:p>
        </p:txBody>
      </p:sp>
      <p:sp>
        <p:nvSpPr>
          <p:cNvPr id="2" name="TextBox 1">
            <a:extLst>
              <a:ext uri="{FF2B5EF4-FFF2-40B4-BE49-F238E27FC236}">
                <a16:creationId xmlns:a16="http://schemas.microsoft.com/office/drawing/2014/main"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#112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Maastricht, Netherlands,</a:t>
            </a:r>
            <a:r>
              <a:rPr lang="zh-CN" altLang="en-US" sz="1400" b="1" dirty="0">
                <a:latin typeface="微软雅黑" panose="020B0503020204020204" pitchFamily="34" charset="-122"/>
                <a:ea typeface="微软雅黑" panose="020B0503020204020204" pitchFamily="34" charset="-122"/>
              </a:rPr>
              <a:t> </a:t>
            </a:r>
            <a:r>
              <a:rPr lang="en-US" sz="1400" b="1" dirty="0">
                <a:latin typeface="微软雅黑" panose="020B0503020204020204" pitchFamily="34" charset="-122"/>
                <a:ea typeface="微软雅黑" panose="020B0503020204020204" pitchFamily="34" charset="-122"/>
              </a:rPr>
              <a:t>19</a:t>
            </a:r>
            <a:r>
              <a:rPr lang="en-US" sz="1400" b="1" baseline="30000" dirty="0">
                <a:latin typeface="微软雅黑" panose="020B0503020204020204" pitchFamily="34" charset="-122"/>
                <a:ea typeface="微软雅黑" panose="020B0503020204020204" pitchFamily="34" charset="-122"/>
              </a:rPr>
              <a:t>th</a:t>
            </a:r>
            <a:r>
              <a:rPr lang="en-US" sz="1400" b="1" dirty="0">
                <a:latin typeface="微软雅黑" panose="020B0503020204020204" pitchFamily="34" charset="-122"/>
                <a:ea typeface="微软雅黑" panose="020B0503020204020204" pitchFamily="34" charset="-122"/>
              </a:rPr>
              <a:t> – 23</a:t>
            </a:r>
            <a:r>
              <a:rPr lang="en-US" sz="1400" b="1" baseline="30000" dirty="0">
                <a:latin typeface="微软雅黑" panose="020B0503020204020204" pitchFamily="34" charset="-122"/>
                <a:ea typeface="微软雅黑" panose="020B0503020204020204" pitchFamily="34" charset="-122"/>
              </a:rPr>
              <a:t>rd</a:t>
            </a:r>
            <a:r>
              <a:rPr lang="en-US" sz="1400" b="1" dirty="0">
                <a:latin typeface="微软雅黑" panose="020B0503020204020204" pitchFamily="34" charset="-122"/>
                <a:ea typeface="微软雅黑" panose="020B0503020204020204" pitchFamily="34" charset="-122"/>
              </a:rPr>
              <a:t> August, 2024</a:t>
            </a:r>
          </a:p>
          <a:p>
            <a:r>
              <a:rPr lang="en-US" sz="1400" b="1" dirty="0">
                <a:latin typeface="微软雅黑" panose="020B0503020204020204" pitchFamily="34" charset="-122"/>
                <a:ea typeface="微软雅黑" panose="020B0503020204020204" pitchFamily="34" charset="-122"/>
              </a:rPr>
              <a:t>Agenda Item: 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a:latin typeface="+mj-ea"/>
                <a:ea typeface="+mj-ea"/>
              </a:rPr>
              <a:t>R4-24xxxxx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marL="342882" lvl="1" indent="-342882">
              <a:spcBef>
                <a:spcPts val="0"/>
              </a:spcBef>
              <a:spcAft>
                <a:spcPts val="600"/>
              </a:spcAft>
              <a:buBlip>
                <a:blip r:embed="rId3"/>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3"/>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WID/SID capturing new TS/TR is approved in RAN and before submission to RAN for approval.</a:t>
            </a:r>
            <a:endParaRPr lang="en-US" altLang="zh-CN" sz="1400" dirty="0">
              <a:cs typeface="+mn-cs"/>
            </a:endParaRPr>
          </a:p>
          <a:p>
            <a:pPr marL="342882" lvl="1" indent="-342882">
              <a:spcBef>
                <a:spcPts val="0"/>
              </a:spcBef>
              <a:spcAft>
                <a:spcPts val="600"/>
              </a:spcAft>
              <a:buBlip>
                <a:blip r:embed="rId3"/>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3"/>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4"/>
              </a:rPr>
              <a:t>https://www.3gpp.org/ftp/tsg_ran/TSG_RAN/TSGR_104/Templates/3GPP_TS-TR_Template.zip</a:t>
            </a:r>
            <a:r>
              <a:rPr lang="en-US" altLang="zh-CN" sz="1200" dirty="0"/>
              <a:t> and </a:t>
            </a:r>
            <a:r>
              <a:rPr lang="en-US" altLang="zh-CN" sz="1200" dirty="0">
                <a:hlinkClick r:id="rId5"/>
              </a:rPr>
              <a:t>https://www.3gpp.org/ftp/tsg_ran/TSG_RAN/TSGR_103/Templates/Spec_Submit.zip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a:latin typeface="Times New Roman" panose="02020603050405020304" pitchFamily="18" charset="0"/>
                <a:cs typeface="Times New Roman" panose="02020603050405020304" pitchFamily="18" charset="0"/>
              </a:rPr>
              <a:t>2024</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meeting for three online sessions.</a:t>
            </a:r>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endParaRPr lang="en-GB" altLang="zh-CN" sz="1200" u="sng" dirty="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a:t>Meeting name (TOHRU 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RAN4_BSRF</a:t>
            </a:r>
          </a:p>
          <a:p>
            <a:pPr lvl="2">
              <a:spcBef>
                <a:spcPts val="0"/>
              </a:spcBef>
              <a:spcAft>
                <a:spcPts val="600"/>
              </a:spcAft>
            </a:pPr>
            <a:r>
              <a:rPr lang="en-US" altLang="zh-CN" sz="1200" dirty="0"/>
              <a:t>NOTE: Ad hoc session: MS teams will be provided.</a:t>
            </a:r>
          </a:p>
          <a:p>
            <a:pPr lvl="1">
              <a:spcBef>
                <a:spcPts val="0"/>
              </a:spcBef>
              <a:spcAft>
                <a:spcPts val="600"/>
              </a:spcAft>
            </a:pPr>
            <a:r>
              <a:rPr lang="en-US" altLang="zh-CN" sz="1200" dirty="0"/>
              <a:t>Enter your name </a:t>
            </a:r>
          </a:p>
          <a:p>
            <a:pPr lvl="2">
              <a:spcBef>
                <a:spcPts val="0"/>
              </a:spcBef>
              <a:spcAft>
                <a:spcPts val="600"/>
              </a:spcAft>
            </a:pPr>
            <a:r>
              <a:rPr lang="en-GB" altLang="zh-CN" sz="1200" b="1" dirty="0"/>
              <a:t>&lt;represented company&gt;, &lt;first name&gt; &lt;family name&gt;</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hlinkClick r:id="rId4"/>
              </a:rPr>
              <a:t>https://www.3gpp.org/ftp/TSG_RAN/WG4_Radio/TSGR4_109/Invitation/TSG_RAN4%23109_GTW_TOHRU_guidance_v3.docx</a:t>
            </a: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 </a:t>
            </a:r>
            <a:br>
              <a:rPr lang="en-US" altLang="zh-CN" b="1" dirty="0">
                <a:latin typeface="微软雅黑" panose="020B0503020204020204" pitchFamily="34" charset="-122"/>
                <a:ea typeface="微软雅黑" panose="020B0503020204020204" pitchFamily="34" charset="-122"/>
              </a:rPr>
            </a:br>
            <a:r>
              <a:rPr lang="en-US" altLang="zh-CN" b="1" dirty="0">
                <a:latin typeface="微软雅黑" panose="020B0503020204020204" pitchFamily="34" charset="-122"/>
                <a:ea typeface="微软雅黑" panose="020B0503020204020204" pitchFamily="34" charset="-122"/>
              </a:rPr>
              <a:t>(TOHRU not available in RAN4#112)</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5"/>
          <a:stretch>
            <a:fillRect/>
          </a:stretch>
        </p:blipFill>
        <p:spPr>
          <a:xfrm>
            <a:off x="7609668" y="3201604"/>
            <a:ext cx="3216190" cy="3549576"/>
          </a:xfrm>
          <a:prstGeom prst="rect">
            <a:avLst/>
          </a:prstGeom>
        </p:spPr>
      </p:pic>
      <p:pic>
        <p:nvPicPr>
          <p:cNvPr id="11" name="图片 10"/>
          <p:cNvPicPr>
            <a:picLocks noChangeAspect="1"/>
          </p:cNvPicPr>
          <p:nvPr/>
        </p:nvPicPr>
        <p:blipFill>
          <a:blip r:embed="rId6"/>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a:t>The registration deadline for f2f participants and remote access is </a:t>
            </a:r>
            <a:r>
              <a:rPr lang="en-US" altLang="zh-CN" sz="1400" dirty="0">
                <a:solidFill>
                  <a:srgbClr val="FF0000"/>
                </a:solidFill>
              </a:rPr>
              <a:t>August 12</a:t>
            </a:r>
            <a:r>
              <a:rPr lang="en-US" altLang="zh-CN" sz="1400" baseline="30000" dirty="0">
                <a:solidFill>
                  <a:srgbClr val="FF0000"/>
                </a:solidFill>
              </a:rPr>
              <a:t>th</a:t>
            </a:r>
            <a:r>
              <a:rPr lang="en-US" altLang="zh-CN" sz="1400" dirty="0">
                <a:solidFill>
                  <a:srgbClr val="FF0000"/>
                </a:solidFill>
              </a:rPr>
              <a:t>, 2024 (Monday), 09:00 (GMT+02:00) Brussels</a:t>
            </a:r>
          </a:p>
          <a:p>
            <a:pPr marL="342882" lvl="1" indent="-342882">
              <a:spcBef>
                <a:spcPts val="0"/>
              </a:spcBef>
              <a:spcAft>
                <a:spcPts val="600"/>
              </a:spcAft>
              <a:buBlip>
                <a:blip r:embed="rId2"/>
              </a:buBlip>
            </a:pPr>
            <a:r>
              <a:rPr lang="en-US" altLang="zh-CN" sz="1400" dirty="0"/>
              <a:t>Changes to the working procedures and please refer to updated 3GPP working procedure (especially F.2) for more details</a:t>
            </a:r>
          </a:p>
          <a:p>
            <a:pPr lvl="1">
              <a:spcBef>
                <a:spcPts val="0"/>
              </a:spcBef>
              <a:spcAft>
                <a:spcPts val="600"/>
              </a:spcAft>
            </a:pPr>
            <a:r>
              <a:rPr lang="en-GB" altLang="zh-CN" sz="1200" dirty="0"/>
              <a:t>Attendance at ordinary e-meetings now counts towards accrual and maintenance of voting rights.</a:t>
            </a:r>
          </a:p>
          <a:p>
            <a:pPr lvl="1">
              <a:spcBef>
                <a:spcPts val="0"/>
              </a:spcBef>
              <a:spcAft>
                <a:spcPts val="600"/>
              </a:spcAft>
            </a:pPr>
            <a:r>
              <a:rPr lang="en-GB" altLang="zh-CN" sz="1200" dirty="0"/>
              <a:t>The new rules apply for future meetings starting from meetings after TSG#95-e. Past e-meetings do not count towards voting rights.</a:t>
            </a:r>
          </a:p>
          <a:p>
            <a:pPr lvl="1">
              <a:spcBef>
                <a:spcPts val="0"/>
              </a:spcBef>
              <a:spcAft>
                <a:spcPts val="600"/>
              </a:spcAft>
            </a:pPr>
            <a:r>
              <a:rPr lang="en-GB" altLang="zh-CN" sz="1200" dirty="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For face-to-face (ordinary) meeting, please check in via 10.10.10.10 during the meeting</a:t>
            </a:r>
          </a:p>
          <a:p>
            <a:pPr lvl="1">
              <a:spcBef>
                <a:spcPts val="0"/>
              </a:spcBef>
              <a:spcAft>
                <a:spcPts val="600"/>
              </a:spcAft>
            </a:pPr>
            <a:r>
              <a:rPr lang="en-GB" altLang="zh-CN" sz="1200" dirty="0"/>
              <a:t>Remote participants will not be able to check in for RAN4 meeting when it is a face-to-face (ordinary) meeting.</a:t>
            </a:r>
          </a:p>
          <a:p>
            <a:pPr lvl="1">
              <a:spcBef>
                <a:spcPts val="0"/>
              </a:spcBef>
              <a:spcAft>
                <a:spcPts val="600"/>
              </a:spcAft>
            </a:pPr>
            <a:r>
              <a:rPr lang="en-GB" altLang="zh-CN" sz="1200" dirty="0"/>
              <a:t>No voting rights will be accrued through remote participants.</a:t>
            </a:r>
            <a:endParaRPr lang="en-GB" altLang="zh-CN" sz="1000" dirty="0"/>
          </a:p>
          <a:p>
            <a:pPr marL="342882" lvl="1" indent="-342882">
              <a:spcBef>
                <a:spcPts val="0"/>
              </a:spcBef>
              <a:spcAft>
                <a:spcPts val="600"/>
              </a:spcAft>
              <a:buBlip>
                <a:blip r:embed="rId2"/>
              </a:buBlip>
            </a:pPr>
            <a:r>
              <a:rPr lang="en-GB" altLang="zh-CN" sz="1400" dirty="0">
                <a:solidFill>
                  <a:schemeClr val="bg1">
                    <a:lumMod val="75000"/>
                  </a:schemeClr>
                </a:solidFill>
              </a:rPr>
              <a:t>For e-meeting, please follow the guidance below to check in</a:t>
            </a:r>
          </a:p>
          <a:p>
            <a:pPr lvl="1">
              <a:spcBef>
                <a:spcPts val="0"/>
              </a:spcBef>
              <a:spcAft>
                <a:spcPts val="600"/>
              </a:spcAft>
            </a:pPr>
            <a:r>
              <a:rPr lang="en-US" altLang="zh-CN" sz="1200" dirty="0">
                <a:solidFill>
                  <a:schemeClr val="bg1">
                    <a:lumMod val="75000"/>
                  </a:schemeClr>
                </a:solidFill>
              </a:rPr>
              <a:t>Option 1: Through registration email, click the direct link (only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 Through registration email, copy/paste token into the registration link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2-Bis: Through registration email, copy/paste token into the registration link (if you registered before the deadline of registration for this meeting)</a:t>
            </a:r>
          </a:p>
          <a:p>
            <a:pPr lvl="1">
              <a:spcBef>
                <a:spcPts val="0"/>
              </a:spcBef>
              <a:spcAft>
                <a:spcPts val="600"/>
              </a:spcAft>
            </a:pPr>
            <a:r>
              <a:rPr lang="en-US" altLang="zh-CN" sz="1200" dirty="0">
                <a:solidFill>
                  <a:schemeClr val="bg1">
                    <a:lumMod val="75000"/>
                  </a:schemeClr>
                </a:solidFill>
              </a:rPr>
              <a:t>Option 3: Through the 3GU portal (You need to be logged in)</a:t>
            </a:r>
          </a:p>
          <a:p>
            <a:pPr lvl="2">
              <a:spcBef>
                <a:spcPts val="0"/>
              </a:spcBef>
              <a:spcAft>
                <a:spcPts val="600"/>
              </a:spcAft>
            </a:pPr>
            <a:r>
              <a:rPr lang="en-US" altLang="zh-CN" sz="1200" dirty="0">
                <a:solidFill>
                  <a:schemeClr val="bg1">
                    <a:lumMod val="75000"/>
                  </a:schemeClr>
                </a:solidFill>
                <a:latin typeface="+mj-ea"/>
                <a:ea typeface="+mj-ea"/>
              </a:rPr>
              <a:t>Click on the meeting you wish to check-in to</a:t>
            </a:r>
          </a:p>
          <a:p>
            <a:pPr lvl="2">
              <a:spcBef>
                <a:spcPts val="0"/>
              </a:spcBef>
              <a:spcAft>
                <a:spcPts val="600"/>
              </a:spcAft>
            </a:pPr>
            <a:r>
              <a:rPr lang="en-GB" altLang="zh-CN" sz="1200" dirty="0">
                <a:solidFill>
                  <a:schemeClr val="bg1">
                    <a:lumMod val="75000"/>
                  </a:schemeClr>
                </a:solidFill>
                <a:latin typeface="+mj-ea"/>
                <a:ea typeface="+mj-ea"/>
              </a:rPr>
              <a:t>then, click on “Presence Token” link</a:t>
            </a:r>
            <a:endParaRPr lang="en-US" altLang="zh-CN" sz="1200" dirty="0">
              <a:solidFill>
                <a:schemeClr val="bg1">
                  <a:lumMod val="75000"/>
                </a:schemeClr>
              </a:solidFill>
              <a:latin typeface="+mj-ea"/>
              <a:ea typeface="+mj-ea"/>
            </a:endParaRPr>
          </a:p>
          <a:p>
            <a:pPr lvl="1">
              <a:spcBef>
                <a:spcPts val="0"/>
              </a:spcBef>
              <a:spcAft>
                <a:spcPts val="600"/>
              </a:spcAft>
            </a:pPr>
            <a:r>
              <a:rPr lang="en-US" altLang="zh-CN" sz="1200" dirty="0">
                <a:solidFill>
                  <a:schemeClr val="bg1">
                    <a:lumMod val="75000"/>
                  </a:schemeClr>
                </a:solidFill>
              </a:rPr>
              <a:t>Note: although the date of registration to a given meeting is not the cut-off date when the new rules start to apply, it is still expected for delegates to register before the deadline of registration to be eligible to take part in the GTW conference calls.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a:t>Tdocs</a:t>
            </a:r>
            <a:r>
              <a:rPr lang="en-US" sz="1400" dirty="0"/>
              <a:t> under post-meeting email process:</a:t>
            </a:r>
          </a:p>
          <a:p>
            <a:pPr lvl="1">
              <a:spcBef>
                <a:spcPts val="0"/>
              </a:spcBef>
              <a:spcAft>
                <a:spcPts val="600"/>
              </a:spcAft>
            </a:pPr>
            <a:r>
              <a:rPr lang="en-US" sz="1200" dirty="0"/>
              <a:t>Big CRs for Rel-18/19 on-going </a:t>
            </a:r>
            <a:r>
              <a:rPr lang="en-US" sz="1200" dirty="0" err="1"/>
              <a:t>WIs.</a:t>
            </a:r>
            <a:endParaRPr lang="en-US" sz="1200" dirty="0"/>
          </a:p>
          <a:p>
            <a:pPr lvl="1">
              <a:spcBef>
                <a:spcPts val="0"/>
              </a:spcBef>
              <a:spcAft>
                <a:spcPts val="600"/>
              </a:spcAft>
            </a:pPr>
            <a:r>
              <a:rPr lang="en-US" sz="1200" dirty="0"/>
              <a:t>Big CRs/Revised WIDs/TRs for Rel-19 basket </a:t>
            </a:r>
            <a:r>
              <a:rPr lang="en-US" sz="1200" dirty="0" err="1"/>
              <a:t>WIs.</a:t>
            </a:r>
            <a:endParaRPr lang="en-US" sz="1200" dirty="0"/>
          </a:p>
          <a:p>
            <a:pPr lvl="1">
              <a:spcBef>
                <a:spcPts val="0"/>
              </a:spcBef>
              <a:spcAft>
                <a:spcPts val="600"/>
              </a:spcAft>
            </a:pPr>
            <a:r>
              <a:rPr lang="en-US" sz="1200" dirty="0"/>
              <a:t>Other </a:t>
            </a:r>
            <a:r>
              <a:rPr lang="en-US" sz="1200" dirty="0" err="1"/>
              <a:t>tdocs</a:t>
            </a:r>
            <a:r>
              <a:rPr lang="en-US" sz="1200" dirty="0"/>
              <a:t>/topics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a:solidFill>
                  <a:srgbClr val="FF0000"/>
                </a:solidFill>
              </a:rPr>
              <a:t>August 26 (Monday), 17:00 UTC</a:t>
            </a:r>
            <a:r>
              <a:rPr lang="en-US" sz="1200" dirty="0"/>
              <a:t>: Session chairs will provide the list of </a:t>
            </a:r>
            <a:r>
              <a:rPr lang="en-US" sz="1200" dirty="0" err="1"/>
              <a:t>tdocs</a:t>
            </a:r>
            <a:r>
              <a:rPr lang="en-US" sz="1200" dirty="0"/>
              <a:t> for post-meeting email process.</a:t>
            </a:r>
            <a:endParaRPr lang="en-US" altLang="zh-CN" sz="1200" dirty="0"/>
          </a:p>
          <a:p>
            <a:pPr lvl="1">
              <a:spcBef>
                <a:spcPts val="0"/>
              </a:spcBef>
              <a:spcAft>
                <a:spcPts val="600"/>
              </a:spcAft>
            </a:pPr>
            <a:r>
              <a:rPr lang="en-US" sz="1200" dirty="0">
                <a:solidFill>
                  <a:srgbClr val="FF0000"/>
                </a:solidFill>
              </a:rPr>
              <a:t>August 27 (Tuesday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a:solidFill>
                  <a:srgbClr val="FF0000"/>
                </a:solidFill>
              </a:rPr>
              <a:t>August 29 (Thursday), 13:00 UTC</a:t>
            </a:r>
            <a:r>
              <a:rPr lang="en-US" altLang="zh-CN" sz="1200" dirty="0"/>
              <a:t>: Companies provided comments if any and author should provide necessary revisions.</a:t>
            </a:r>
          </a:p>
          <a:p>
            <a:pPr lvl="1">
              <a:spcBef>
                <a:spcPts val="0"/>
              </a:spcBef>
              <a:spcAft>
                <a:spcPts val="600"/>
              </a:spcAft>
            </a:pPr>
            <a:r>
              <a:rPr lang="en-US" altLang="zh-CN" sz="1200" dirty="0">
                <a:solidFill>
                  <a:srgbClr val="FF0000"/>
                </a:solidFill>
              </a:rPr>
              <a:t>August 29 (Thursday),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CRs/CRs timely. In case Cat A draft CRs/CRs are not available before close of meeting on </a:t>
            </a:r>
            <a:r>
              <a:rPr lang="en-US" altLang="zh-CN" sz="1200" dirty="0">
                <a:solidFill>
                  <a:srgbClr val="FF0000"/>
                </a:solidFill>
              </a:rPr>
              <a:t>August 23 (Friday) 17:00 (local time)</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t>Please  WI/SI rapporteurs share draft SR(status report)  and revised WID (RAN4 led WIs</a:t>
            </a:r>
            <a:r>
              <a:rPr lang="zh-CN" altLang="en-US" sz="1400" dirty="0"/>
              <a:t>）</a:t>
            </a:r>
            <a:r>
              <a:rPr lang="en-US" altLang="zh-CN" sz="1400" dirty="0"/>
              <a:t>if any in RAN4 reflector no later than </a:t>
            </a:r>
            <a:r>
              <a:rPr lang="en-US" altLang="zh-CN" sz="1400" dirty="0">
                <a:solidFill>
                  <a:srgbClr val="FF0000"/>
                </a:solidFill>
              </a:rPr>
              <a:t>August 29 (Thursday)</a:t>
            </a:r>
            <a:r>
              <a:rPr lang="en-US" altLang="zh-CN" sz="1400" dirty="0"/>
              <a:t> 17:00 UTC </a:t>
            </a:r>
            <a:r>
              <a:rPr lang="zh-CN" altLang="en-US" sz="1400" dirty="0"/>
              <a:t>；</a:t>
            </a:r>
            <a:r>
              <a:rPr lang="en-US" altLang="zh-CN" sz="1400" dirty="0"/>
              <a:t>Guidance from MCC for SR and revised WID submission</a:t>
            </a:r>
          </a:p>
          <a:p>
            <a:pPr lvl="1">
              <a:spcBef>
                <a:spcPts val="0"/>
              </a:spcBef>
              <a:spcAft>
                <a:spcPts val="600"/>
              </a:spcAft>
            </a:pPr>
            <a:r>
              <a:rPr lang="en-GB" altLang="zh-CN" sz="1200" dirty="0"/>
              <a:t>1. WIs with target </a:t>
            </a:r>
            <a:r>
              <a:rPr lang="en-US" altLang="zh-CN" sz="1200" dirty="0"/>
              <a:t>June 2024 </a:t>
            </a:r>
            <a:r>
              <a:rPr lang="en-GB" altLang="zh-CN" sz="1200" dirty="0"/>
              <a:t>and % complete &lt;100% mean a request to stop the WI,</a:t>
            </a:r>
            <a:endParaRPr lang="zh-CN" altLang="zh-CN" sz="1200" dirty="0"/>
          </a:p>
          <a:p>
            <a:pPr lvl="2">
              <a:spcBef>
                <a:spcPts val="0"/>
              </a:spcBef>
              <a:spcAft>
                <a:spcPts val="600"/>
              </a:spcAft>
            </a:pPr>
            <a:r>
              <a:rPr lang="en-GB" altLang="zh-CN" sz="1200" dirty="0"/>
              <a:t> </a:t>
            </a:r>
            <a:r>
              <a:rPr lang="en-US" altLang="zh-CN" sz="1200" dirty="0"/>
              <a:t>I</a:t>
            </a:r>
            <a:r>
              <a:rPr lang="en-GB" altLang="zh-CN" sz="1200" dirty="0"/>
              <a:t>n such a case CRs will be requested to de</a:t>
            </a:r>
            <a:r>
              <a:rPr lang="en-US" altLang="zh-CN" sz="1200" dirty="0"/>
              <a:t>-</a:t>
            </a:r>
            <a:r>
              <a:rPr lang="en-GB" altLang="zh-CN" sz="1200" dirty="0"/>
              <a:t>implement changes already in the specs and introduced under this WI.</a:t>
            </a:r>
            <a:endParaRPr lang="zh-CN" altLang="zh-CN" sz="1200" dirty="0"/>
          </a:p>
          <a:p>
            <a:pPr lvl="1">
              <a:spcBef>
                <a:spcPts val="0"/>
              </a:spcBef>
              <a:spcAft>
                <a:spcPts val="600"/>
              </a:spcAft>
            </a:pPr>
            <a:r>
              <a:rPr lang="en-GB" altLang="zh-CN" sz="1200" dirty="0"/>
              <a:t>2. Status report target dates have to match the target dates submitted in rev WIDs to the same TSG meeting.</a:t>
            </a:r>
            <a:endParaRPr lang="zh-CN" altLang="zh-CN" sz="1200" dirty="0"/>
          </a:p>
          <a:p>
            <a:pPr lvl="1">
              <a:spcBef>
                <a:spcPts val="0"/>
              </a:spcBef>
              <a:spcAft>
                <a:spcPts val="600"/>
              </a:spcAft>
            </a:pPr>
            <a:r>
              <a:rPr lang="en-GB" altLang="zh-CN" sz="1200" dirty="0"/>
              <a:t>3. </a:t>
            </a:r>
            <a:r>
              <a:rPr lang="en-US" altLang="zh-CN" sz="1200" dirty="0"/>
              <a:t>R</a:t>
            </a:r>
            <a:r>
              <a:rPr lang="en-GB" altLang="zh-CN" sz="1200" dirty="0" err="1"/>
              <a:t>evised</a:t>
            </a:r>
            <a:r>
              <a:rPr lang="en-GB" altLang="zh-CN" sz="1200" dirty="0"/>
              <a:t> WIDs have to show revision marks relative to the last approved WID.</a:t>
            </a:r>
            <a:endParaRPr lang="en-US" altLang="zh-CN" sz="1200" dirty="0"/>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a:t>NOTE: According to offline feedback from MCC, it is suggested to clarify the rule that all the fallback modes for each proposed band combinations should be finalized before the work on those band combinations is done in the Rel-18 basket WIDs.</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For draft TS/TR which planned to be submitted to RAN plenary for approval, please share the draft version to Carolyn for pre-check no later than </a:t>
            </a:r>
            <a:r>
              <a:rPr lang="en-US" altLang="zh-CN" sz="1400" dirty="0">
                <a:solidFill>
                  <a:srgbClr val="FF0000"/>
                </a:solidFill>
              </a:rPr>
              <a:t>August 27 (Tuesday)</a:t>
            </a:r>
            <a:r>
              <a:rPr lang="en-US" altLang="zh-CN" sz="1400" dirty="0"/>
              <a:t> 17:00 UTC.</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a:solidFill>
                  <a:srgbClr val="000000"/>
                </a:solidFill>
              </a:rPr>
              <a:t>tdoc</a:t>
            </a:r>
            <a:r>
              <a:rPr lang="en-US" altLang="zh-CN" sz="1400" dirty="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a:t>tdocs</a:t>
            </a:r>
            <a:r>
              <a:rPr lang="en-US" altLang="zh-CN" sz="1200" dirty="0"/>
              <a:t> are handled online in the first round, the proponents can know who have comments. And there may be no comments for some CRs, which can be directly endorsed/agreed and actually no online time would be needed.</a:t>
            </a:r>
          </a:p>
          <a:p>
            <a:pPr lvl="1">
              <a:spcBef>
                <a:spcPts val="0"/>
              </a:spcBef>
              <a:spcAft>
                <a:spcPts val="600"/>
              </a:spcAft>
            </a:pPr>
            <a:r>
              <a:rPr lang="en-US" altLang="zh-CN" sz="1200" dirty="0"/>
              <a:t>For those </a:t>
            </a:r>
            <a:r>
              <a:rPr lang="en-US" altLang="zh-CN" sz="1200" dirty="0" err="1"/>
              <a:t>tdocs</a:t>
            </a:r>
            <a:r>
              <a:rPr lang="en-US" altLang="zh-CN" sz="1200" dirty="0"/>
              <a:t> on which companies have comments, earlier offline discussions would be helpful to save online time in face-to-face meeting.</a:t>
            </a:r>
          </a:p>
          <a:p>
            <a:pPr lvl="1">
              <a:spcBef>
                <a:spcPts val="0"/>
              </a:spcBef>
              <a:spcAft>
                <a:spcPts val="600"/>
              </a:spcAft>
            </a:pPr>
            <a:r>
              <a:rPr lang="en-US" altLang="zh-CN" sz="1200" dirty="0"/>
              <a:t>The proponent(s) should know which companies have comment and then have offline discussion with them earlier.</a:t>
            </a:r>
          </a:p>
          <a:p>
            <a:pPr lvl="1">
              <a:spcBef>
                <a:spcPts val="0"/>
              </a:spcBef>
              <a:spcAft>
                <a:spcPts val="600"/>
              </a:spcAft>
            </a:pPr>
            <a:r>
              <a:rPr lang="en-US" altLang="zh-CN" sz="1200" dirty="0"/>
              <a:t>So we would like to provide a scheme to help the proponents/moderators identify which companies will have comments or concerns.</a:t>
            </a:r>
          </a:p>
          <a:p>
            <a:pPr marL="342882" lvl="1" indent="-342882">
              <a:spcBef>
                <a:spcPts val="0"/>
              </a:spcBef>
              <a:spcAft>
                <a:spcPts val="600"/>
              </a:spcAft>
              <a:buBlip>
                <a:blip r:embed="rId2"/>
              </a:buBlip>
            </a:pPr>
            <a:r>
              <a:rPr lang="en-US" altLang="zh-CN" sz="1400" dirty="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August 18 (Sunday): </a:t>
            </a:r>
            <a:r>
              <a:rPr lang="en-US" altLang="zh-CN" sz="1200" dirty="0"/>
              <a:t>For topic threads which need </a:t>
            </a:r>
            <a:r>
              <a:rPr lang="en-US" altLang="zh-CN" sz="1200" dirty="0" err="1"/>
              <a:t>nwm</a:t>
            </a:r>
            <a:r>
              <a:rPr lang="en-US" altLang="zh-CN" sz="1200" dirty="0"/>
              <a:t> flag process, moderators will provide the NWM link, where delegates can flag the </a:t>
            </a:r>
            <a:r>
              <a:rPr lang="en-US" altLang="zh-CN" sz="1200" dirty="0" err="1"/>
              <a:t>tdocs</a:t>
            </a:r>
            <a:r>
              <a:rPr lang="en-US" altLang="zh-CN" sz="1200" dirty="0"/>
              <a:t>/CRs with brief reasons</a:t>
            </a:r>
          </a:p>
          <a:p>
            <a:pPr lvl="2">
              <a:spcBef>
                <a:spcPts val="0"/>
              </a:spcBef>
              <a:spcAft>
                <a:spcPts val="600"/>
              </a:spcAft>
            </a:pPr>
            <a:r>
              <a:rPr lang="en-US" altLang="zh-CN" sz="1200" dirty="0">
                <a:solidFill>
                  <a:srgbClr val="000000"/>
                </a:solidFill>
              </a:rPr>
              <a:t>NWM flag process is just for maintenance and some spectrum related items with many CRs.</a:t>
            </a:r>
          </a:p>
          <a:p>
            <a:pPr lvl="2">
              <a:spcBef>
                <a:spcPts val="0"/>
              </a:spcBef>
              <a:spcAft>
                <a:spcPts val="600"/>
              </a:spcAft>
            </a:pPr>
            <a:r>
              <a:rPr lang="en-US" altLang="zh-CN" sz="1200" dirty="0">
                <a:solidFill>
                  <a:srgbClr val="000000"/>
                </a:solidFill>
              </a:rPr>
              <a:t>Format of NWM would be simple.</a:t>
            </a:r>
          </a:p>
          <a:p>
            <a:pPr lvl="3">
              <a:spcBef>
                <a:spcPts val="0"/>
              </a:spcBef>
              <a:spcAft>
                <a:spcPts val="600"/>
              </a:spcAft>
            </a:pPr>
            <a:r>
              <a:rPr lang="en-US" altLang="zh-CN" sz="1200" dirty="0">
                <a:solidFill>
                  <a:srgbClr val="000000"/>
                </a:solidFill>
              </a:rPr>
              <a:t>Only the </a:t>
            </a:r>
            <a:r>
              <a:rPr lang="en-US" altLang="zh-CN" sz="1200" dirty="0" err="1">
                <a:solidFill>
                  <a:srgbClr val="000000"/>
                </a:solidFill>
              </a:rPr>
              <a:t>tdoc</a:t>
            </a:r>
            <a:r>
              <a:rPr lang="en-US" altLang="zh-CN" sz="1200" dirty="0">
                <a:solidFill>
                  <a:srgbClr val="000000"/>
                </a:solidFill>
              </a:rPr>
              <a:t> numbers and titles are listed.</a:t>
            </a:r>
          </a:p>
          <a:p>
            <a:pPr lvl="1">
              <a:spcBef>
                <a:spcPts val="0"/>
              </a:spcBef>
              <a:spcAft>
                <a:spcPts val="600"/>
              </a:spcAft>
            </a:pPr>
            <a:r>
              <a:rPr lang="en-US" altLang="zh-CN" sz="1200" dirty="0">
                <a:solidFill>
                  <a:srgbClr val="FF0000"/>
                </a:solidFill>
              </a:rPr>
              <a:t>By August 19 (Tuesday), 18:00 (local time)</a:t>
            </a:r>
            <a:r>
              <a:rPr lang="en-US" altLang="zh-CN" sz="1200" dirty="0"/>
              <a:t>: Delegates flag the </a:t>
            </a:r>
            <a:r>
              <a:rPr lang="en-US" altLang="zh-CN" sz="1200" dirty="0" err="1"/>
              <a:t>tdocs</a:t>
            </a:r>
            <a:r>
              <a:rPr lang="en-US" altLang="zh-CN" sz="1200" dirty="0"/>
              <a:t> in the list</a:t>
            </a:r>
          </a:p>
          <a:p>
            <a:pPr lvl="2">
              <a:spcBef>
                <a:spcPts val="0"/>
              </a:spcBef>
              <a:spcAft>
                <a:spcPts val="600"/>
              </a:spcAft>
            </a:pPr>
            <a:r>
              <a:rPr lang="en-US" altLang="zh-CN" sz="1200" dirty="0">
                <a:solidFill>
                  <a:srgbClr val="000000"/>
                </a:solidFill>
              </a:rPr>
              <a:t>Flag process would be simple.</a:t>
            </a:r>
          </a:p>
          <a:p>
            <a:pPr lvl="3">
              <a:spcBef>
                <a:spcPts val="0"/>
              </a:spcBef>
              <a:spcAft>
                <a:spcPts val="600"/>
              </a:spcAft>
            </a:pPr>
            <a:r>
              <a:rPr lang="en-US" altLang="zh-CN" sz="1200" dirty="0">
                <a:solidFill>
                  <a:srgbClr val="000000"/>
                </a:solidFill>
              </a:rPr>
              <a:t>Fill in the feedback form with a brief description of reason, like “Company A flag R4-2xxxxxx because XYX</a:t>
            </a:r>
            <a:r>
              <a:rPr lang="zh-CN" altLang="en-US" sz="1200" dirty="0">
                <a:solidFill>
                  <a:srgbClr val="000000"/>
                </a:solidFill>
              </a:rPr>
              <a:t>”，</a:t>
            </a:r>
            <a:r>
              <a:rPr lang="en-US" altLang="zh-CN" sz="1200" dirty="0">
                <a:solidFill>
                  <a:srgbClr val="000000"/>
                </a:solidFill>
              </a:rPr>
              <a:t>or with delegate name who flags </a:t>
            </a:r>
            <a:r>
              <a:rPr lang="en-US" altLang="zh-CN" sz="1200" dirty="0" err="1">
                <a:solidFill>
                  <a:srgbClr val="000000"/>
                </a:solidFill>
              </a:rPr>
              <a:t>tdoc</a:t>
            </a:r>
            <a:r>
              <a:rPr lang="en-US" altLang="zh-CN" sz="1200" dirty="0">
                <a:solidFill>
                  <a:srgbClr val="000000"/>
                </a:solidFill>
              </a:rPr>
              <a:t> like “Company A Aaron flags R4-2xxxxxx because XYZ”.</a:t>
            </a:r>
          </a:p>
          <a:p>
            <a:pPr lvl="3">
              <a:spcBef>
                <a:spcPts val="0"/>
              </a:spcBef>
              <a:spcAft>
                <a:spcPts val="600"/>
              </a:spcAft>
            </a:pPr>
            <a:r>
              <a:rPr lang="en-US" altLang="zh-CN" sz="1200" dirty="0">
                <a:solidFill>
                  <a:srgbClr val="000000"/>
                </a:solidFill>
              </a:rPr>
              <a:t>The purpose is to let the proponents know who they need to talk to.</a:t>
            </a:r>
            <a:endParaRPr lang="en-US" altLang="zh-CN" sz="1200" dirty="0"/>
          </a:p>
          <a:p>
            <a:pPr lvl="1">
              <a:spcBef>
                <a:spcPts val="0"/>
              </a:spcBef>
              <a:spcAft>
                <a:spcPts val="600"/>
              </a:spcAft>
            </a:pPr>
            <a:r>
              <a:rPr lang="en-US" altLang="zh-CN" sz="1200" dirty="0"/>
              <a:t>During the online treatment, session chairs will treat those </a:t>
            </a:r>
            <a:r>
              <a:rPr lang="en-US" altLang="zh-CN" sz="1200" dirty="0" err="1"/>
              <a:t>tdocs</a:t>
            </a:r>
            <a:r>
              <a:rPr lang="en-US" altLang="zh-CN" sz="1200" dirty="0"/>
              <a:t> as usual manner and can directly treat the revision(s).</a:t>
            </a:r>
          </a:p>
        </p:txBody>
      </p:sp>
    </p:spTree>
    <p:extLst>
      <p:ext uri="{BB962C8B-B14F-4D97-AF65-F5344CB8AC3E}">
        <p14:creationId xmlns:p14="http://schemas.microsoft.com/office/powerpoint/2010/main" val="37205300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Upload/download </a:t>
            </a:r>
            <a:r>
              <a:rPr lang="en-US" sz="1400" dirty="0" err="1"/>
              <a:t>tdocs</a:t>
            </a:r>
            <a:r>
              <a:rPr lang="en-US" sz="1400" dirty="0"/>
              <a:t> during the meeting</a:t>
            </a:r>
          </a:p>
          <a:p>
            <a:pPr lvl="1">
              <a:spcBef>
                <a:spcPts val="0"/>
              </a:spcBef>
              <a:spcAft>
                <a:spcPts val="600"/>
              </a:spcAft>
            </a:pPr>
            <a:r>
              <a:rPr lang="en-US" altLang="zh-CN" sz="1200" dirty="0"/>
              <a:t>10.10.10.10 as local server in F2F, which will be sync-up by MCC to</a:t>
            </a:r>
            <a:r>
              <a:rPr lang="en-US" altLang="zh-CN" sz="1200" dirty="0">
                <a:hlinkClick r:id="rId2"/>
              </a:rPr>
              <a:t> https://www.3gpp.org/ftp/Meetings_3GPP_SYNC/RAN4</a:t>
            </a:r>
            <a:r>
              <a:rPr lang="en-US" altLang="zh-CN" sz="1200" dirty="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2509324851"/>
              </p:ext>
            </p:extLst>
          </p:nvPr>
        </p:nvGraphicFramePr>
        <p:xfrm>
          <a:off x="135907" y="1878738"/>
          <a:ext cx="11948672" cy="4489754"/>
        </p:xfrm>
        <a:graphic>
          <a:graphicData uri="http://schemas.openxmlformats.org/drawingml/2006/table">
            <a:tbl>
              <a:tblPr firstRow="1" firstCol="1" bandRow="1"/>
              <a:tblGrid>
                <a:gridCol w="2444047">
                  <a:extLst>
                    <a:ext uri="{9D8B030D-6E8A-4147-A177-3AD203B41FA5}">
                      <a16:colId xmlns:a16="http://schemas.microsoft.com/office/drawing/2014/main" val="1688750464"/>
                    </a:ext>
                  </a:extLst>
                </a:gridCol>
                <a:gridCol w="1711096">
                  <a:extLst>
                    <a:ext uri="{9D8B030D-6E8A-4147-A177-3AD203B41FA5}">
                      <a16:colId xmlns:a16="http://schemas.microsoft.com/office/drawing/2014/main" val="1786498016"/>
                    </a:ext>
                  </a:extLst>
                </a:gridCol>
                <a:gridCol w="1972111">
                  <a:extLst>
                    <a:ext uri="{9D8B030D-6E8A-4147-A177-3AD203B41FA5}">
                      <a16:colId xmlns:a16="http://schemas.microsoft.com/office/drawing/2014/main" val="2421473489"/>
                    </a:ext>
                  </a:extLst>
                </a:gridCol>
                <a:gridCol w="5821418">
                  <a:extLst>
                    <a:ext uri="{9D8B030D-6E8A-4147-A177-3AD203B41FA5}">
                      <a16:colId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https://www.3gpp.org/ftp/tsg_ran/WG4_Radio/TSGR4_112/Inbox/</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starts, the author and MCC will receive the feedback of checking via MCC 3GU parsing tool, and based on the information shared by author or MCC the Session chairs or MCC will handle the problem identified by the tool</a:t>
            </a:r>
          </a:p>
          <a:p>
            <a:pPr lvl="1">
              <a:spcBef>
                <a:spcPts val="0"/>
              </a:spcBef>
              <a:spcAft>
                <a:spcPts val="600"/>
              </a:spcAft>
            </a:pPr>
            <a:r>
              <a:rPr lang="en-US" sz="1200" dirty="0"/>
              <a:t>The revision may or may not be needed to fix the problem depending on the Session chairs guidance.</a:t>
            </a:r>
          </a:p>
          <a:p>
            <a:pPr lvl="2">
              <a:spcBef>
                <a:spcPts val="0"/>
              </a:spcBef>
              <a:spcAft>
                <a:spcPts val="600"/>
              </a:spcAft>
            </a:pPr>
            <a:r>
              <a:rPr lang="en-US" sz="1200" dirty="0"/>
              <a:t>For some draft CRs, the revision may not be urgent </a:t>
            </a:r>
            <a:r>
              <a:rPr lang="en-US" altLang="zh-CN" sz="1200" dirty="0"/>
              <a:t>before 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whether the revised CRs pass the MCC 3GU parsing tool or not, so the problem of CR parsing will be fixed in the post-meeting email process. </a:t>
            </a:r>
          </a:p>
          <a:p>
            <a:pPr lvl="1">
              <a:spcBef>
                <a:spcPts val="0"/>
              </a:spcBef>
              <a:spcAft>
                <a:spcPts val="600"/>
              </a:spcAft>
            </a:pPr>
            <a:r>
              <a:rPr lang="en-US" altLang="zh-CN" sz="1200" dirty="0"/>
              <a:t>At the beginning of the post-meeting process, the Session chairs will provide the list of the revised CRs which did not pass the MCC 3GU parsing tool checking and need be further revision.</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for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1" name="矩形 80"/>
          <p:cNvSpPr/>
          <p:nvPr/>
        </p:nvSpPr>
        <p:spPr bwMode="auto">
          <a:xfrm>
            <a:off x="1637199" y="5186472"/>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a:t>The face-to-face meeting will take place during </a:t>
            </a:r>
            <a:r>
              <a:rPr lang="en-US" sz="1400" dirty="0">
                <a:solidFill>
                  <a:srgbClr val="FF0000"/>
                </a:solidFill>
              </a:rPr>
              <a:t>August 19</a:t>
            </a:r>
            <a:r>
              <a:rPr lang="en-US" sz="1400" baseline="30000" dirty="0">
                <a:solidFill>
                  <a:srgbClr val="FF0000"/>
                </a:solidFill>
              </a:rPr>
              <a:t>th</a:t>
            </a:r>
            <a:r>
              <a:rPr lang="en-US" sz="1400" dirty="0">
                <a:solidFill>
                  <a:srgbClr val="FF0000"/>
                </a:solidFill>
              </a:rPr>
              <a:t> ~ 23</a:t>
            </a:r>
            <a:r>
              <a:rPr lang="en-US" sz="1400" baseline="30000" dirty="0">
                <a:solidFill>
                  <a:srgbClr val="FF0000"/>
                </a:solidFill>
              </a:rPr>
              <a:t>rd</a:t>
            </a:r>
            <a:r>
              <a:rPr lang="en-US" sz="1400" dirty="0">
                <a:solidFill>
                  <a:srgbClr val="FF0000"/>
                </a:solidFill>
              </a:rPr>
              <a:t>, 2024</a:t>
            </a:r>
            <a:r>
              <a:rPr lang="en-US" sz="1400" dirty="0"/>
              <a:t>.</a:t>
            </a:r>
          </a:p>
          <a:p>
            <a:pPr lvl="1">
              <a:spcBef>
                <a:spcPts val="0"/>
              </a:spcBef>
              <a:spcAft>
                <a:spcPts val="600"/>
              </a:spcAft>
            </a:pPr>
            <a:r>
              <a:rPr lang="en-US" sz="1200" dirty="0"/>
              <a:t>Three sessions in three separate rooms: Main, RRM, </a:t>
            </a:r>
            <a:r>
              <a:rPr lang="en-US" sz="1200" dirty="0" err="1"/>
              <a:t>BDaT</a:t>
            </a:r>
            <a:r>
              <a:rPr lang="en-US" sz="1200" dirty="0"/>
              <a:t>(</a:t>
            </a:r>
            <a:r>
              <a:rPr lang="en-US" altLang="zh-CN" sz="1200" dirty="0" err="1"/>
              <a:t>BSRF_Demod_test</a:t>
            </a:r>
            <a:r>
              <a:rPr lang="en-US" sz="1200" dirty="0"/>
              <a:t>). </a:t>
            </a:r>
            <a:r>
              <a:rPr lang="en-US" sz="1200" b="1" dirty="0"/>
              <a:t>1</a:t>
            </a:r>
            <a:r>
              <a:rPr lang="en-US" altLang="zh-CN" sz="1200" b="1" dirty="0"/>
              <a:t>-Way</a:t>
            </a:r>
            <a:r>
              <a:rPr lang="en-US" sz="1200" b="1" dirty="0"/>
              <a:t> </a:t>
            </a:r>
            <a:r>
              <a:rPr lang="en-US" sz="1200" b="1" dirty="0" err="1"/>
              <a:t>GoToWebinar</a:t>
            </a:r>
            <a:r>
              <a:rPr lang="en-US" sz="1200" b="1" dirty="0"/>
              <a:t> (GTW) </a:t>
            </a:r>
            <a:r>
              <a:rPr lang="en-US" sz="1200" dirty="0"/>
              <a:t>conference calls will be set each session and 1-way MS teams will be set for ad hoc. </a:t>
            </a:r>
            <a:r>
              <a:rPr lang="en-US" altLang="zh-CN" sz="1200" dirty="0"/>
              <a:t>A number of ad hoc sessions will be arranged (refer to meeting schedule).</a:t>
            </a:r>
            <a:endParaRPr lang="en-US" sz="1200" dirty="0"/>
          </a:p>
          <a:p>
            <a:pPr lvl="1">
              <a:spcBef>
                <a:spcPts val="0"/>
              </a:spcBef>
              <a:spcAft>
                <a:spcPts val="600"/>
              </a:spcAft>
            </a:pPr>
            <a:r>
              <a:rPr lang="en-US" sz="1200" dirty="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3"/>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a:solidFill>
                  <a:srgbClr val="FF0000"/>
                </a:solidFill>
                <a:cs typeface="+mn-cs"/>
              </a:rPr>
              <a:t> August 9</a:t>
            </a:r>
            <a:r>
              <a:rPr lang="en-US" sz="1400" baseline="30000" dirty="0">
                <a:solidFill>
                  <a:srgbClr val="FF0000"/>
                </a:solidFill>
                <a:cs typeface="+mn-cs"/>
              </a:rPr>
              <a:t>th</a:t>
            </a:r>
            <a:r>
              <a:rPr lang="en-US" sz="1400" dirty="0">
                <a:solidFill>
                  <a:srgbClr val="FF0000"/>
                </a:solidFill>
                <a:cs typeface="+mn-cs"/>
              </a:rPr>
              <a:t> (Friday) 2024, 23:59 UTC</a:t>
            </a:r>
            <a:r>
              <a:rPr lang="en-US" sz="1400" dirty="0">
                <a:cs typeface="+mn-cs"/>
              </a:rPr>
              <a:t>. </a:t>
            </a: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a:t>Please find one picture for meeting flow below and details in the corresponding slides.</a:t>
            </a:r>
          </a:p>
        </p:txBody>
      </p:sp>
      <p:sp>
        <p:nvSpPr>
          <p:cNvPr id="6" name="Rectangle 77">
            <a:extLst>
              <a:ext uri="{FF2B5EF4-FFF2-40B4-BE49-F238E27FC236}">
                <a16:creationId xmlns:a16="http://schemas.microsoft.com/office/drawing/2014/main"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a16="http://schemas.microsoft.com/office/drawing/2014/main"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a16="http://schemas.microsoft.com/office/drawing/2014/main"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a16="http://schemas.microsoft.com/office/drawing/2014/main"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a16="http://schemas.microsoft.com/office/drawing/2014/main"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a16="http://schemas.microsoft.com/office/drawing/2014/main"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a16="http://schemas.microsoft.com/office/drawing/2014/main"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a16="http://schemas.microsoft.com/office/drawing/2014/main"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a16="http://schemas.microsoft.com/office/drawing/2014/main"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a16="http://schemas.microsoft.com/office/drawing/2014/main"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a16="http://schemas.microsoft.com/office/drawing/2014/main"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a16="http://schemas.microsoft.com/office/drawing/2014/main"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a16="http://schemas.microsoft.com/office/drawing/2014/main"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Pre-meeting (</a:t>
            </a: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August</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r>
              <a:rPr lang="en-GB" sz="800" kern="0" noProof="0" dirty="0">
                <a:solidFill>
                  <a:srgbClr val="FFFFFF"/>
                </a:solidFill>
                <a:latin typeface="微软雅黑" panose="020B0503020204020204" pitchFamily="34" charset="-122"/>
                <a:ea typeface="微软雅黑" panose="020B0503020204020204" pitchFamily="34" charset="-122"/>
              </a:rPr>
              <a:t>12</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~16) </a:t>
            </a:r>
          </a:p>
        </p:txBody>
      </p:sp>
      <p:sp>
        <p:nvSpPr>
          <p:cNvPr id="22" name="Rectangle 67">
            <a:extLst>
              <a:ext uri="{FF2B5EF4-FFF2-40B4-BE49-F238E27FC236}">
                <a16:creationId xmlns:a16="http://schemas.microsoft.com/office/drawing/2014/main"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1</a:t>
            </a:r>
            <a:r>
              <a:rPr lang="en-GB" sz="800" kern="0" baseline="30000" dirty="0">
                <a:solidFill>
                  <a:srgbClr val="FFFFFF"/>
                </a:solidFill>
                <a:latin typeface="微软雅黑" panose="020B0503020204020204" pitchFamily="34" charset="-122"/>
                <a:ea typeface="微软雅黑" panose="020B0503020204020204" pitchFamily="34" charset="-122"/>
              </a:rPr>
              <a:t>st</a:t>
            </a:r>
            <a:r>
              <a:rPr lang="en-GB" sz="800" kern="0" dirty="0">
                <a:solidFill>
                  <a:srgbClr val="FFFFFF"/>
                </a:solidFill>
                <a:latin typeface="微软雅黑" panose="020B0503020204020204" pitchFamily="34" charset="-122"/>
                <a:ea typeface="微软雅黑" panose="020B0503020204020204" pitchFamily="34" charset="-122"/>
              </a:rPr>
              <a:t> round (</a:t>
            </a:r>
            <a:r>
              <a:rPr lang="en-US" sz="800" kern="0" dirty="0">
                <a:solidFill>
                  <a:srgbClr val="FFFFFF"/>
                </a:solidFill>
                <a:latin typeface="微软雅黑" panose="020B0503020204020204" pitchFamily="34" charset="-122"/>
                <a:ea typeface="微软雅黑" panose="020B0503020204020204" pitchFamily="34" charset="-122"/>
              </a:rPr>
              <a:t>August</a:t>
            </a:r>
            <a:r>
              <a:rPr lang="en-GB" sz="800" kern="0" dirty="0">
                <a:solidFill>
                  <a:srgbClr val="FFFFFF"/>
                </a:solidFill>
                <a:latin typeface="微软雅黑" panose="020B0503020204020204" pitchFamily="34" charset="-122"/>
                <a:ea typeface="微软雅黑" panose="020B0503020204020204" pitchFamily="34" charset="-122"/>
              </a:rPr>
              <a:t> 19~22)</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a16="http://schemas.microsoft.com/office/drawing/2014/main"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Post-meeting process</a:t>
            </a:r>
            <a:r>
              <a:rPr lang="en-GB" sz="800" kern="0" noProof="0" dirty="0">
                <a:solidFill>
                  <a:srgbClr val="FFFFFF"/>
                </a:solidFill>
                <a:latin typeface="微软雅黑" panose="020B0503020204020204" pitchFamily="34" charset="-122"/>
                <a:ea typeface="微软雅黑" panose="020B0503020204020204" pitchFamily="34" charset="-122"/>
              </a:rPr>
              <a:t> ( May </a:t>
            </a:r>
            <a:r>
              <a:rPr lang="en-GB" sz="800" kern="0" dirty="0">
                <a:solidFill>
                  <a:srgbClr val="FFFFFF"/>
                </a:solidFill>
                <a:latin typeface="微软雅黑" panose="020B0503020204020204" pitchFamily="34" charset="-122"/>
                <a:ea typeface="微软雅黑" panose="020B0503020204020204" pitchFamily="34" charset="-122"/>
              </a:rPr>
              <a:t>26</a:t>
            </a:r>
            <a:r>
              <a:rPr lang="en-GB" sz="800" kern="0" noProof="0" dirty="0">
                <a:solidFill>
                  <a:srgbClr val="FFFFFF"/>
                </a:solidFill>
                <a:latin typeface="微软雅黑" panose="020B0503020204020204" pitchFamily="34" charset="-122"/>
                <a:ea typeface="微软雅黑" panose="020B0503020204020204" pitchFamily="34" charset="-122"/>
              </a:rPr>
              <a:t>~29)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a16="http://schemas.microsoft.com/office/drawing/2014/main"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a16="http://schemas.microsoft.com/office/drawing/2014/main"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a16="http://schemas.microsoft.com/office/drawing/2014/main"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a16="http://schemas.microsoft.com/office/drawing/2014/main"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a16="http://schemas.microsoft.com/office/drawing/2014/main"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a16="http://schemas.microsoft.com/office/drawing/2014/main"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a16="http://schemas.microsoft.com/office/drawing/2014/main" id="{B6CDA6FF-6740-49E7-B14C-1831ED62E0F8}"/>
              </a:ext>
            </a:extLst>
          </p:cNvPr>
          <p:cNvSpPr/>
          <p:nvPr/>
        </p:nvSpPr>
        <p:spPr>
          <a:xfrm>
            <a:off x="59868"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 assignment before Mon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5" name="Rectangle: Rounded Corners 201">
            <a:extLst>
              <a:ext uri="{FF2B5EF4-FFF2-40B4-BE49-F238E27FC236}">
                <a16:creationId xmlns:a16="http://schemas.microsoft.com/office/drawing/2014/main" id="{B6CDA6FF-6740-49E7-B14C-1831ED62E0F8}"/>
              </a:ext>
            </a:extLst>
          </p:cNvPr>
          <p:cNvSpPr/>
          <p:nvPr/>
        </p:nvSpPr>
        <p:spPr>
          <a:xfrm>
            <a:off x="59868" y="577008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number</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request &amp; submission</a:t>
            </a:r>
            <a:r>
              <a:rPr lang="en-US" sz="700" b="1" kern="0" dirty="0">
                <a:solidFill>
                  <a:srgbClr val="FF3300"/>
                </a:solidFill>
                <a:latin typeface="微软雅黑" panose="020B0503020204020204" pitchFamily="34" charset="-122"/>
                <a:ea typeface="微软雅黑" panose="020B0503020204020204" pitchFamily="34" charset="-122"/>
                <a:cs typeface="+mn-cs"/>
              </a:rPr>
              <a:t> </a:t>
            </a:r>
            <a:endParaRPr kumimoji="0" lang="en-US" sz="700" b="1" i="0" u="none" strike="noStrike" kern="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sp>
        <p:nvSpPr>
          <p:cNvPr id="56" name="Rectangle: Rounded Corners 201">
            <a:extLst>
              <a:ext uri="{FF2B5EF4-FFF2-40B4-BE49-F238E27FC236}">
                <a16:creationId xmlns:a16="http://schemas.microsoft.com/office/drawing/2014/main" id="{B6CDA6FF-6740-49E7-B14C-1831ED62E0F8}"/>
              </a:ext>
            </a:extLst>
          </p:cNvPr>
          <p:cNvSpPr/>
          <p:nvPr/>
        </p:nvSpPr>
        <p:spPr>
          <a:xfrm>
            <a:off x="255175"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Registration</a:t>
            </a:r>
          </a:p>
        </p:txBody>
      </p:sp>
      <p:sp>
        <p:nvSpPr>
          <p:cNvPr id="57" name="Rectangle: Rounded Corners 201">
            <a:extLst>
              <a:ext uri="{FF2B5EF4-FFF2-40B4-BE49-F238E27FC236}">
                <a16:creationId xmlns:a16="http://schemas.microsoft.com/office/drawing/2014/main" id="{B6CDA6FF-6740-49E7-B14C-1831ED62E0F8}"/>
              </a:ext>
            </a:extLst>
          </p:cNvPr>
          <p:cNvSpPr/>
          <p:nvPr/>
        </p:nvSpPr>
        <p:spPr>
          <a:xfrm>
            <a:off x="1738695" y="459684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noProof="0" dirty="0">
                <a:solidFill>
                  <a:srgbClr val="FFFFFF"/>
                </a:solidFill>
                <a:latin typeface="微软雅黑" panose="020B0503020204020204" pitchFamily="34" charset="-122"/>
                <a:ea typeface="微软雅黑" panose="020B0503020204020204" pitchFamily="34" charset="-122"/>
                <a:cs typeface="+mn-cs"/>
              </a:rPr>
              <a:t>Draft summary for topics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8" name="Rectangle: Rounded Corners 201">
            <a:extLst>
              <a:ext uri="{FF2B5EF4-FFF2-40B4-BE49-F238E27FC236}">
                <a16:creationId xmlns:a16="http://schemas.microsoft.com/office/drawing/2014/main" id="{B6CDA6FF-6740-49E7-B14C-1831ED62E0F8}"/>
              </a:ext>
            </a:extLst>
          </p:cNvPr>
          <p:cNvSpPr/>
          <p:nvPr/>
        </p:nvSpPr>
        <p:spPr>
          <a:xfrm>
            <a:off x="3221000" y="4596843"/>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Formal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a:t>
            </a:r>
            <a:r>
              <a:rPr lang="en-US" sz="700" b="1" kern="0" noProof="0" dirty="0">
                <a:solidFill>
                  <a:srgbClr val="FFFFFF"/>
                </a:solidFill>
                <a:latin typeface="微软雅黑" panose="020B0503020204020204" pitchFamily="34" charset="-122"/>
                <a:ea typeface="微软雅黑" panose="020B0503020204020204" pitchFamily="34" charset="-122"/>
                <a:cs typeface="+mn-cs"/>
              </a:rPr>
              <a:t>summary submission by Saturday</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Rectangle: Rounded Corners 201">
            <a:extLst>
              <a:ext uri="{FF2B5EF4-FFF2-40B4-BE49-F238E27FC236}">
                <a16:creationId xmlns:a16="http://schemas.microsoft.com/office/drawing/2014/main" id="{B6CDA6FF-6740-49E7-B14C-1831ED62E0F8}"/>
              </a:ext>
            </a:extLst>
          </p:cNvPr>
          <p:cNvSpPr/>
          <p:nvPr/>
        </p:nvSpPr>
        <p:spPr>
          <a:xfrm>
            <a:off x="2486257" y="45968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Summary review &amp; 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0" name="Rectangle: Rounded Corners 201">
            <a:extLst>
              <a:ext uri="{FF2B5EF4-FFF2-40B4-BE49-F238E27FC236}">
                <a16:creationId xmlns:a16="http://schemas.microsoft.com/office/drawing/2014/main"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Initial list for block approval for basket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1" name="Rectangle: Rounded Corners 201">
            <a:extLst>
              <a:ext uri="{FF2B5EF4-FFF2-40B4-BE49-F238E27FC236}">
                <a16:creationId xmlns:a16="http://schemas.microsoft.com/office/drawing/2014/main"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Deadline for flag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2" name="Rectangle: Rounded Corners 201">
            <a:extLst>
              <a:ext uri="{FF2B5EF4-FFF2-40B4-BE49-F238E27FC236}">
                <a16:creationId xmlns:a16="http://schemas.microsoft.com/office/drawing/2014/main"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updated list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3" name="Rectangle: Rounded Corners 201">
            <a:extLst>
              <a:ext uri="{FF2B5EF4-FFF2-40B4-BE49-F238E27FC236}">
                <a16:creationId xmlns:a16="http://schemas.microsoft.com/office/drawing/2014/main"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allocation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4" name="Rectangle: Rounded Corners 201">
            <a:extLst>
              <a:ext uri="{FF2B5EF4-FFF2-40B4-BE49-F238E27FC236}">
                <a16:creationId xmlns:a16="http://schemas.microsoft.com/office/drawing/2014/main" id="{B6CDA6FF-6740-49E7-B14C-1831ED62E0F8}"/>
              </a:ext>
            </a:extLst>
          </p:cNvPr>
          <p:cNvSpPr/>
          <p:nvPr/>
        </p:nvSpPr>
        <p:spPr>
          <a:xfrm>
            <a:off x="5694346" y="3916489"/>
            <a:ext cx="1770503"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WF/CR 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Draft TS/TR</a:t>
            </a:r>
          </a:p>
        </p:txBody>
      </p:sp>
      <p:sp>
        <p:nvSpPr>
          <p:cNvPr id="65" name="Rectangle: Rounded Corners 201">
            <a:extLst>
              <a:ext uri="{FF2B5EF4-FFF2-40B4-BE49-F238E27FC236}">
                <a16:creationId xmlns:a16="http://schemas.microsoft.com/office/drawing/2014/main" id="{B6CDA6FF-6740-49E7-B14C-1831ED62E0F8}"/>
              </a:ext>
            </a:extLst>
          </p:cNvPr>
          <p:cNvSpPr/>
          <p:nvPr/>
        </p:nvSpPr>
        <p:spPr>
          <a:xfrm>
            <a:off x="7701287" y="5766220"/>
            <a:ext cx="720000" cy="27488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Check-in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6" name="Rectangle: Rounded Corners 201">
            <a:extLst>
              <a:ext uri="{FF2B5EF4-FFF2-40B4-BE49-F238E27FC236}">
                <a16:creationId xmlns:a16="http://schemas.microsoft.com/office/drawing/2014/main" id="{B6CDA6FF-6740-49E7-B14C-1831ED62E0F8}"/>
              </a:ext>
            </a:extLst>
          </p:cNvPr>
          <p:cNvSpPr/>
          <p:nvPr/>
        </p:nvSpPr>
        <p:spPr>
          <a:xfrm>
            <a:off x="5671859" y="4496496"/>
            <a:ext cx="1821254" cy="1202098"/>
          </a:xfrm>
          <a:prstGeom prst="roundRect">
            <a:avLst>
              <a:gd name="adj" fmla="val 11677"/>
            </a:avLst>
          </a:prstGeom>
          <a:gradFill flip="none" rotWithShape="1">
            <a:gsLst>
              <a:gs pos="70000">
                <a:srgbClr val="1E9657"/>
              </a:gs>
              <a:gs pos="0">
                <a:srgbClr val="1E9657"/>
              </a:gs>
              <a:gs pos="87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Online discussions &amp;</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GTW conference call (US/China meeting)</a:t>
            </a:r>
          </a:p>
          <a:p>
            <a:pPr marL="0" marR="0" lvl="0" indent="0" algn="ctr" defTabSz="514299" eaLnBrk="1" fontAlgn="auto" latinLnBrk="0" hangingPunct="1">
              <a:lnSpc>
                <a:spcPct val="100000"/>
              </a:lnSpc>
              <a:spcBef>
                <a:spcPts val="0"/>
              </a:spcBef>
              <a:spcAft>
                <a:spcPts val="6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CR for maintenance 2:30pm on Thursday</a:t>
            </a:r>
          </a:p>
          <a:p>
            <a:pPr marL="0" marR="0" lvl="0" indent="0" algn="ctr" defTabSz="514299" eaLnBrk="1" fontAlgn="auto" latinLnBrk="0" hangingPunct="1">
              <a:lnSpc>
                <a:spcPct val="100000"/>
              </a:lnSpc>
              <a:spcBef>
                <a:spcPts val="0"/>
              </a:spcBef>
              <a:spcAft>
                <a:spcPts val="3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TOHRU (US/China meeting)</a:t>
            </a:r>
          </a:p>
          <a:p>
            <a:pPr algn="ctr" defTabSz="514299" eaLnBrk="1" fontAlgn="auto" hangingPunct="1">
              <a:spcBef>
                <a:spcPts val="0"/>
              </a:spcBef>
              <a:spcAft>
                <a:spcPts val="600"/>
              </a:spcAf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request (</a:t>
            </a:r>
            <a:r>
              <a:rPr lang="en-US" sz="700" b="1" kern="0" dirty="0" err="1">
                <a:solidFill>
                  <a:srgbClr val="FFFFFF"/>
                </a:solidFill>
                <a:latin typeface="微软雅黑" panose="020B0503020204020204" pitchFamily="34" charset="-122"/>
                <a:ea typeface="微软雅黑" panose="020B0503020204020204" pitchFamily="34" charset="-122"/>
                <a:cs typeface="+mn-cs"/>
              </a:rPr>
              <a:t>new&amp;revision</a:t>
            </a:r>
            <a:r>
              <a:rPr lang="en-US" sz="700" b="1" kern="0" dirty="0">
                <a:solidFill>
                  <a:srgbClr val="FFFFFF"/>
                </a:solidFill>
                <a:latin typeface="微软雅黑" panose="020B0503020204020204" pitchFamily="34" charset="-122"/>
                <a:ea typeface="微软雅黑" panose="020B0503020204020204" pitchFamily="34" charset="-122"/>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(10.10.10.10) </a:t>
            </a:r>
            <a:r>
              <a:rPr lang="en-US" altLang="zh-CN" sz="700" b="1" kern="0" dirty="0">
                <a:solidFill>
                  <a:srgbClr val="FFFFFF"/>
                </a:solidFill>
                <a:latin typeface="微软雅黑" panose="020B0503020204020204" pitchFamily="34" charset="-122"/>
                <a:ea typeface="微软雅黑" panose="020B0503020204020204" pitchFamily="34" charset="-122"/>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How to access contributions</a:t>
            </a:r>
          </a:p>
        </p:txBody>
      </p:sp>
      <p:sp>
        <p:nvSpPr>
          <p:cNvPr id="67" name="Rectangle: Rounded Corners 201">
            <a:extLst>
              <a:ext uri="{FF2B5EF4-FFF2-40B4-BE49-F238E27FC236}">
                <a16:creationId xmlns:a16="http://schemas.microsoft.com/office/drawing/2014/main"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Meeting schedule &amp; Ad hoc chair assignment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8" name="Rectangle 67">
            <a:extLst>
              <a:ext uri="{FF2B5EF4-FFF2-40B4-BE49-F238E27FC236}">
                <a16:creationId xmlns:a16="http://schemas.microsoft.com/office/drawing/2014/main"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2</a:t>
            </a:r>
            <a:r>
              <a:rPr lang="en-GB" sz="800" kern="0" baseline="30000" dirty="0">
                <a:solidFill>
                  <a:srgbClr val="FFFFFF"/>
                </a:solidFill>
                <a:latin typeface="微软雅黑" panose="020B0503020204020204" pitchFamily="34" charset="-122"/>
                <a:ea typeface="微软雅黑" panose="020B0503020204020204" pitchFamily="34" charset="-122"/>
              </a:rPr>
              <a:t>nd</a:t>
            </a:r>
            <a:r>
              <a:rPr lang="en-GB" sz="800" kern="0" dirty="0">
                <a:solidFill>
                  <a:srgbClr val="FFFFFF"/>
                </a:solidFill>
                <a:latin typeface="微软雅黑" panose="020B0503020204020204" pitchFamily="34" charset="-122"/>
                <a:ea typeface="微软雅黑" panose="020B0503020204020204" pitchFamily="34" charset="-122"/>
              </a:rPr>
              <a:t> round (</a:t>
            </a:r>
            <a:r>
              <a:rPr lang="en-US" sz="800" kern="0" dirty="0">
                <a:solidFill>
                  <a:srgbClr val="FFFFFF"/>
                </a:solidFill>
                <a:latin typeface="微软雅黑" panose="020B0503020204020204" pitchFamily="34" charset="-122"/>
                <a:ea typeface="微软雅黑" panose="020B0503020204020204" pitchFamily="34" charset="-122"/>
              </a:rPr>
              <a:t>May 22</a:t>
            </a:r>
            <a:r>
              <a:rPr lang="en-GB" sz="800" kern="0" dirty="0">
                <a:solidFill>
                  <a:srgbClr val="FFFFFF"/>
                </a:solidFill>
                <a:latin typeface="微软雅黑" panose="020B0503020204020204" pitchFamily="34" charset="-122"/>
                <a:ea typeface="微软雅黑" panose="020B0503020204020204" pitchFamily="34" charset="-122"/>
              </a:rPr>
              <a:t>, 23)</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a16="http://schemas.microsoft.com/office/drawing/2014/main" id="{B6CDA6FF-6740-49E7-B14C-1831ED62E0F8}"/>
              </a:ext>
            </a:extLst>
          </p:cNvPr>
          <p:cNvSpPr/>
          <p:nvPr/>
        </p:nvSpPr>
        <p:spPr>
          <a:xfrm>
            <a:off x="9177146"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List of email threads for post-meeting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1" name="Rectangle: Rounded Corners 201">
            <a:extLst>
              <a:ext uri="{FF2B5EF4-FFF2-40B4-BE49-F238E27FC236}">
                <a16:creationId xmlns:a16="http://schemas.microsoft.com/office/drawing/2014/main" id="{B6CDA6FF-6740-49E7-B14C-1831ED62E0F8}"/>
              </a:ext>
            </a:extLst>
          </p:cNvPr>
          <p:cNvSpPr/>
          <p:nvPr/>
        </p:nvSpPr>
        <p:spPr>
          <a:xfrm>
            <a:off x="9938797"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Submission of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2" name="Rectangle: Rounded Corners 201">
            <a:extLst>
              <a:ext uri="{FF2B5EF4-FFF2-40B4-BE49-F238E27FC236}">
                <a16:creationId xmlns:a16="http://schemas.microsoft.com/office/drawing/2014/main" id="{B6CDA6FF-6740-49E7-B14C-1831ED62E0F8}"/>
              </a:ext>
            </a:extLst>
          </p:cNvPr>
          <p:cNvSpPr/>
          <p:nvPr/>
        </p:nvSpPr>
        <p:spPr>
          <a:xfrm>
            <a:off x="10673040"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3" name="Rectangle: Rounded Corners 201">
            <a:extLst>
              <a:ext uri="{FF2B5EF4-FFF2-40B4-BE49-F238E27FC236}">
                <a16:creationId xmlns:a16="http://schemas.microsoft.com/office/drawing/2014/main" id="{B6CDA6FF-6740-49E7-B14C-1831ED62E0F8}"/>
              </a:ext>
            </a:extLst>
          </p:cNvPr>
          <p:cNvSpPr/>
          <p:nvPr/>
        </p:nvSpPr>
        <p:spPr>
          <a:xfrm>
            <a:off x="11427910"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Approve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for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5" name="Rectangle: Rounded Corners 201">
            <a:extLst>
              <a:ext uri="{FF2B5EF4-FFF2-40B4-BE49-F238E27FC236}">
                <a16:creationId xmlns:a16="http://schemas.microsoft.com/office/drawing/2014/main"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Pre-RAN Action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MCC 3GU parsing tool</a:t>
            </a:r>
          </a:p>
        </p:txBody>
      </p:sp>
      <p:sp>
        <p:nvSpPr>
          <p:cNvPr id="76" name="Rectangle: Rounded Corners 201">
            <a:extLst>
              <a:ext uri="{FF2B5EF4-FFF2-40B4-BE49-F238E27FC236}">
                <a16:creationId xmlns:a16="http://schemas.microsoft.com/office/drawing/2014/main"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a16="http://schemas.microsoft.com/office/drawing/2014/main"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811603" y="4337804"/>
            <a:ext cx="191110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Topic Moderator &amp; summary: slide #5</a:t>
            </a:r>
          </a:p>
        </p:txBody>
      </p:sp>
      <p:sp>
        <p:nvSpPr>
          <p:cNvPr id="84" name="文本框 83"/>
          <p:cNvSpPr txBox="1"/>
          <p:nvPr/>
        </p:nvSpPr>
        <p:spPr>
          <a:xfrm>
            <a:off x="1863818" y="5766643"/>
            <a:ext cx="1787669"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Basket WIs Block approval: slide #6</a:t>
            </a:r>
          </a:p>
        </p:txBody>
      </p:sp>
      <p:sp>
        <p:nvSpPr>
          <p:cNvPr id="85" name="文本框 84"/>
          <p:cNvSpPr txBox="1"/>
          <p:nvPr/>
        </p:nvSpPr>
        <p:spPr>
          <a:xfrm>
            <a:off x="9906920" y="5132427"/>
            <a:ext cx="163378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Post-meeting process: slide #14</a:t>
            </a:r>
          </a:p>
        </p:txBody>
      </p:sp>
      <p:sp>
        <p:nvSpPr>
          <p:cNvPr id="87" name="文本框 86"/>
          <p:cNvSpPr txBox="1"/>
          <p:nvPr/>
        </p:nvSpPr>
        <p:spPr>
          <a:xfrm>
            <a:off x="769925" y="5812565"/>
            <a:ext cx="64472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#3/4</a:t>
            </a:r>
          </a:p>
        </p:txBody>
      </p:sp>
      <p:sp>
        <p:nvSpPr>
          <p:cNvPr id="88" name="文本框 87"/>
          <p:cNvSpPr txBox="1"/>
          <p:nvPr/>
        </p:nvSpPr>
        <p:spPr>
          <a:xfrm>
            <a:off x="7423905" y="468865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#7</a:t>
            </a:r>
          </a:p>
        </p:txBody>
      </p:sp>
      <p:sp>
        <p:nvSpPr>
          <p:cNvPr id="89" name="文本框 88"/>
          <p:cNvSpPr txBox="1"/>
          <p:nvPr/>
        </p:nvSpPr>
        <p:spPr>
          <a:xfrm>
            <a:off x="7423905" y="506970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#12</a:t>
            </a:r>
          </a:p>
        </p:txBody>
      </p:sp>
      <p:sp>
        <p:nvSpPr>
          <p:cNvPr id="90" name="文本框 89"/>
          <p:cNvSpPr txBox="1"/>
          <p:nvPr/>
        </p:nvSpPr>
        <p:spPr>
          <a:xfrm>
            <a:off x="7423905" y="5248201"/>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1" name="文本框 90"/>
          <p:cNvSpPr txBox="1"/>
          <p:nvPr/>
        </p:nvSpPr>
        <p:spPr>
          <a:xfrm>
            <a:off x="7434785" y="3973708"/>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#9</a:t>
            </a:r>
          </a:p>
        </p:txBody>
      </p:sp>
      <p:sp>
        <p:nvSpPr>
          <p:cNvPr id="92" name="文本框 91"/>
          <p:cNvSpPr txBox="1"/>
          <p:nvPr/>
        </p:nvSpPr>
        <p:spPr>
          <a:xfrm>
            <a:off x="7434785" y="4159016"/>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#10/11</a:t>
            </a:r>
          </a:p>
        </p:txBody>
      </p:sp>
      <p:sp>
        <p:nvSpPr>
          <p:cNvPr id="93" name="文本框 92"/>
          <p:cNvSpPr txBox="1"/>
          <p:nvPr/>
        </p:nvSpPr>
        <p:spPr>
          <a:xfrm>
            <a:off x="9713619" y="396363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#15</a:t>
            </a:r>
          </a:p>
        </p:txBody>
      </p:sp>
      <p:sp>
        <p:nvSpPr>
          <p:cNvPr id="94" name="文本框 93"/>
          <p:cNvSpPr txBox="1"/>
          <p:nvPr/>
        </p:nvSpPr>
        <p:spPr>
          <a:xfrm>
            <a:off x="938601" y="533488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5" name="文本框 94"/>
          <p:cNvSpPr txBox="1"/>
          <p:nvPr/>
        </p:nvSpPr>
        <p:spPr>
          <a:xfrm>
            <a:off x="8393572" y="5788170"/>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6" name="文本框 95"/>
          <p:cNvSpPr txBox="1"/>
          <p:nvPr/>
        </p:nvSpPr>
        <p:spPr>
          <a:xfrm>
            <a:off x="7375239" y="605210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7" name="文本框 96"/>
          <p:cNvSpPr txBox="1"/>
          <p:nvPr/>
        </p:nvSpPr>
        <p:spPr>
          <a:xfrm>
            <a:off x="7423905" y="5463996"/>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#17</a:t>
            </a:r>
          </a:p>
        </p:txBody>
      </p:sp>
      <p:sp>
        <p:nvSpPr>
          <p:cNvPr id="70" name="文本框 69"/>
          <p:cNvSpPr txBox="1"/>
          <p:nvPr/>
        </p:nvSpPr>
        <p:spPr>
          <a:xfrm>
            <a:off x="4733239" y="5853446"/>
            <a:ext cx="886362" cy="307777"/>
          </a:xfrm>
          <a:prstGeom prst="rect">
            <a:avLst/>
          </a:prstGeom>
          <a:noFill/>
        </p:spPr>
        <p:txBody>
          <a:bodyPr wrap="square" rtlCol="0">
            <a:spAutoFit/>
          </a:bodyPr>
          <a:lstStyle/>
          <a:p>
            <a:r>
              <a:rPr lang="en-US" sz="700" b="1" dirty="0">
                <a:latin typeface="微软雅黑" panose="020B0503020204020204" pitchFamily="34" charset="-122"/>
                <a:ea typeface="微软雅黑" panose="020B0503020204020204" pitchFamily="34" charset="-122"/>
              </a:rPr>
              <a:t>Provided before meeting</a:t>
            </a:r>
          </a:p>
        </p:txBody>
      </p:sp>
      <p:sp>
        <p:nvSpPr>
          <p:cNvPr id="74" name="Rectangle 67">
            <a:extLst>
              <a:ext uri="{FF2B5EF4-FFF2-40B4-BE49-F238E27FC236}">
                <a16:creationId xmlns:a16="http://schemas.microsoft.com/office/drawing/2014/main"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700" kern="0" dirty="0">
                <a:solidFill>
                  <a:srgbClr val="FFFFFF"/>
                </a:solidFill>
                <a:latin typeface="微软雅黑" panose="020B0503020204020204" pitchFamily="34" charset="-122"/>
                <a:ea typeface="微软雅黑" panose="020B0503020204020204" pitchFamily="34" charset="-122"/>
              </a:rPr>
              <a:t>Quiet Period (</a:t>
            </a:r>
            <a:r>
              <a:rPr lang="en-US" sz="700" kern="0" dirty="0">
                <a:solidFill>
                  <a:srgbClr val="FFFFFF"/>
                </a:solidFill>
                <a:latin typeface="微软雅黑" panose="020B0503020204020204" pitchFamily="34" charset="-122"/>
                <a:ea typeface="微软雅黑" panose="020B0503020204020204" pitchFamily="34" charset="-122"/>
              </a:rPr>
              <a:t>0:00 am ~ 7:00 am meeting venue Local time </a:t>
            </a:r>
            <a:endPar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021707"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No email are expected in RAN4 reflector</a:t>
            </a:r>
          </a:p>
        </p:txBody>
      </p:sp>
      <p:sp>
        <p:nvSpPr>
          <p:cNvPr id="86" name="文本框 85"/>
          <p:cNvSpPr txBox="1"/>
          <p:nvPr/>
        </p:nvSpPr>
        <p:spPr>
          <a:xfrm>
            <a:off x="769925" y="5955429"/>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#18/21</a:t>
            </a:r>
          </a:p>
        </p:txBody>
      </p:sp>
      <p:sp>
        <p:nvSpPr>
          <p:cNvPr id="99" name="Rectangle: Rounded Corners 201">
            <a:extLst>
              <a:ext uri="{FF2B5EF4-FFF2-40B4-BE49-F238E27FC236}">
                <a16:creationId xmlns:a16="http://schemas.microsoft.com/office/drawing/2014/main" id="{B6CDA6FF-6740-49E7-B14C-1831ED62E0F8}"/>
              </a:ext>
            </a:extLst>
          </p:cNvPr>
          <p:cNvSpPr/>
          <p:nvPr/>
        </p:nvSpPr>
        <p:spPr>
          <a:xfrm>
            <a:off x="3955964" y="3870983"/>
            <a:ext cx="720000" cy="645951"/>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Moderators</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trigger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nwm</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for </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maintenance  before Sunday</a:t>
            </a:r>
          </a:p>
        </p:txBody>
      </p:sp>
      <p:sp>
        <p:nvSpPr>
          <p:cNvPr id="100" name="Rectangle: Rounded Corners 201">
            <a:extLst>
              <a:ext uri="{FF2B5EF4-FFF2-40B4-BE49-F238E27FC236}">
                <a16:creationId xmlns:a16="http://schemas.microsoft.com/office/drawing/2014/main" id="{B6CDA6FF-6740-49E7-B14C-1831ED62E0F8}"/>
              </a:ext>
            </a:extLst>
          </p:cNvPr>
          <p:cNvSpPr/>
          <p:nvPr/>
        </p:nvSpPr>
        <p:spPr>
          <a:xfrm>
            <a:off x="4719990" y="3870984"/>
            <a:ext cx="949985"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700" b="1" kern="0" dirty="0">
                <a:solidFill>
                  <a:srgbClr val="FFFFFF"/>
                </a:solidFill>
                <a:latin typeface="微软雅黑" panose="020B0503020204020204" pitchFamily="34" charset="-122"/>
                <a:ea typeface="微软雅黑" panose="020B0503020204020204" pitchFamily="34" charset="-122"/>
              </a:rPr>
              <a:t>Flag for maintenance @</a:t>
            </a:r>
            <a:r>
              <a:rPr lang="en-US" altLang="zh-CN" sz="700" b="1" kern="0" dirty="0" err="1">
                <a:solidFill>
                  <a:srgbClr val="FFFFFF"/>
                </a:solidFill>
                <a:latin typeface="微软雅黑" panose="020B0503020204020204" pitchFamily="34" charset="-122"/>
                <a:ea typeface="微软雅黑" panose="020B0503020204020204" pitchFamily="34" charset="-122"/>
              </a:rPr>
              <a:t>nwm</a:t>
            </a:r>
            <a:endParaRPr lang="en-US" sz="700" b="1" kern="0" dirty="0">
              <a:solidFill>
                <a:srgbClr val="FFFFFF"/>
              </a:solidFill>
              <a:latin typeface="微软雅黑" panose="020B0503020204020204" pitchFamily="34" charset="-122"/>
              <a:ea typeface="微软雅黑" panose="020B0503020204020204" pitchFamily="34" charset="-122"/>
              <a:cs typeface="+mn-cs"/>
            </a:endParaRPr>
          </a:p>
        </p:txBody>
      </p:sp>
      <p:sp>
        <p:nvSpPr>
          <p:cNvPr id="102" name="文本框 101"/>
          <p:cNvSpPr txBox="1"/>
          <p:nvPr/>
        </p:nvSpPr>
        <p:spPr>
          <a:xfrm>
            <a:off x="2342197" y="3968472"/>
            <a:ext cx="1470274"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NWM flag process Slide #16</a:t>
            </a:r>
          </a:p>
        </p:txBody>
      </p:sp>
      <p:sp>
        <p:nvSpPr>
          <p:cNvPr id="98" name="文本框 97"/>
          <p:cNvSpPr txBox="1"/>
          <p:nvPr/>
        </p:nvSpPr>
        <p:spPr>
          <a:xfrm>
            <a:off x="9712193" y="4098943"/>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a:t>
            </a:r>
          </a:p>
        </p:txBody>
      </p:sp>
      <p:sp>
        <p:nvSpPr>
          <p:cNvPr id="103" name="文本框 102"/>
          <p:cNvSpPr txBox="1"/>
          <p:nvPr/>
        </p:nvSpPr>
        <p:spPr>
          <a:xfrm>
            <a:off x="2695776" y="6120014"/>
            <a:ext cx="837089" cy="200055"/>
          </a:xfrm>
          <a:prstGeom prst="rect">
            <a:avLst/>
          </a:prstGeom>
          <a:solidFill>
            <a:srgbClr val="1E9657"/>
          </a:solidFill>
        </p:spPr>
        <p:txBody>
          <a:bodyPr wrap="none" rtlCol="0">
            <a:spAutoFit/>
          </a:bodyPr>
          <a:lstStyle/>
          <a:p>
            <a:r>
              <a:rPr lang="en-US" sz="700" b="1" dirty="0">
                <a:solidFill>
                  <a:schemeClr val="bg1"/>
                </a:solidFill>
                <a:latin typeface="微软雅黑" panose="020B0503020204020204" pitchFamily="34" charset="-122"/>
                <a:ea typeface="微软雅黑" panose="020B0503020204020204" pitchFamily="34" charset="-122"/>
              </a:rPr>
              <a:t>Meeting room</a:t>
            </a:r>
          </a:p>
        </p:txBody>
      </p:sp>
      <p:sp>
        <p:nvSpPr>
          <p:cNvPr id="107" name="文本框 106"/>
          <p:cNvSpPr txBox="1"/>
          <p:nvPr/>
        </p:nvSpPr>
        <p:spPr>
          <a:xfrm>
            <a:off x="2027755" y="610462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a:t>
            </a:r>
            <a:r>
              <a:rPr lang="en-US" altLang="zh-CN" sz="700" b="1" dirty="0">
                <a:latin typeface="微软雅黑" panose="020B0503020204020204" pitchFamily="34" charset="-122"/>
                <a:ea typeface="微软雅黑" panose="020B0503020204020204" pitchFamily="34" charset="-122"/>
              </a:rPr>
              <a:t>#</a:t>
            </a:r>
            <a:r>
              <a:rPr lang="en-US" sz="700" b="1" dirty="0">
                <a:latin typeface="微软雅黑" panose="020B0503020204020204" pitchFamily="34" charset="-122"/>
                <a:ea typeface="微软雅黑" panose="020B0503020204020204" pitchFamily="34" charset="-122"/>
              </a:rPr>
              <a:t>22</a:t>
            </a:r>
          </a:p>
        </p:txBody>
      </p:sp>
    </p:spTree>
    <p:extLst>
      <p:ext uri="{BB962C8B-B14F-4D97-AF65-F5344CB8AC3E}">
        <p14:creationId xmlns:p14="http://schemas.microsoft.com/office/powerpoint/2010/main" val="15060130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a:t>Moderator is expected to drive the progress based on the consensus and continue organizing the discussions in the 2</a:t>
            </a:r>
            <a:r>
              <a:rPr lang="en-US" altLang="zh-CN" sz="1200" b="1" baseline="30000" dirty="0"/>
              <a:t>nd</a:t>
            </a:r>
            <a:r>
              <a:rPr lang="en-US" altLang="zh-CN" sz="1200" b="1" dirty="0"/>
              <a:t> round if there are concerns received from companies.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NWM</a:t>
            </a:r>
          </a:p>
          <a:p>
            <a:pPr lvl="1">
              <a:spcBef>
                <a:spcPts val="0"/>
              </a:spcBef>
              <a:spcAft>
                <a:spcPts val="600"/>
              </a:spcAft>
            </a:pPr>
            <a:r>
              <a:rPr lang="en-US" altLang="zh-CN" sz="1200" dirty="0"/>
              <a:t>Please refer to the following document for NWM tool at </a:t>
            </a:r>
            <a:r>
              <a:rPr lang="en-US" altLang="zh-CN" sz="1200" dirty="0">
                <a:hlinkClick r:id="rId3"/>
              </a:rPr>
              <a:t>https://www.3gpp.org/ftp/TSG_RAN/WG4_Radio/TSGR4_106bis-e/Invitation/TSG_RAN4%23106-bis-e_NWM_guidance.docx</a:t>
            </a:r>
            <a:endParaRPr lang="en-US" altLang="zh-CN" sz="1200" dirty="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To facilitate the GTW and future face-to-face meeting arrangement, it is highly encouraged that experts do not cover multiple areas across Main, RRM and </a:t>
            </a:r>
            <a:r>
              <a:rPr lang="en-US" altLang="zh-CN" sz="1400" dirty="0" err="1">
                <a:cs typeface="+mn-cs"/>
              </a:rPr>
              <a:t>BDaT</a:t>
            </a:r>
            <a:r>
              <a:rPr lang="en-US" altLang="zh-CN" sz="1400" dirty="0">
                <a:cs typeface="+mn-cs"/>
              </a:rPr>
              <a:t> sessions</a:t>
            </a:r>
          </a:p>
          <a:p>
            <a:pPr lvl="1">
              <a:spcBef>
                <a:spcPts val="0"/>
              </a:spcBef>
              <a:spcAft>
                <a:spcPts val="600"/>
              </a:spcAft>
            </a:pPr>
            <a:r>
              <a:rPr lang="en-US" altLang="zh-CN" sz="1200" dirty="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Guidance for </a:t>
            </a:r>
            <a:r>
              <a:rPr lang="en-US" altLang="zh-CN" sz="1400" dirty="0" err="1">
                <a:cs typeface="+mn-cs"/>
              </a:rPr>
              <a:t>Tdoc</a:t>
            </a:r>
            <a:r>
              <a:rPr lang="en-US" altLang="zh-CN" sz="1400" dirty="0">
                <a:cs typeface="+mn-cs"/>
              </a:rPr>
              <a:t> “type”, ”</a:t>
            </a:r>
            <a:r>
              <a:rPr lang="en-US" altLang="zh-CN" sz="1400" dirty="0" err="1">
                <a:cs typeface="+mn-cs"/>
              </a:rPr>
              <a:t>For”and</a:t>
            </a:r>
            <a:r>
              <a:rPr lang="en-US" altLang="zh-CN" sz="1400" dirty="0">
                <a:cs typeface="+mn-cs"/>
              </a:rPr>
              <a:t> other information when you request a </a:t>
            </a:r>
            <a:r>
              <a:rPr lang="en-US" altLang="zh-CN" sz="1400" dirty="0" err="1">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765416453"/>
              </p:ext>
            </p:extLst>
          </p:nvPr>
        </p:nvGraphicFramePr>
        <p:xfrm>
          <a:off x="307649" y="1703222"/>
          <a:ext cx="11622279" cy="4622800"/>
        </p:xfrm>
        <a:graphic>
          <a:graphicData uri="http://schemas.openxmlformats.org/drawingml/2006/table">
            <a:tbl>
              <a:tblPr firstRow="1" bandRow="1">
                <a:tableStyleId>{073A0DAA-6AF3-43AB-8588-CEC1D06C72B9}</a:tableStyleId>
              </a:tblPr>
              <a:tblGrid>
                <a:gridCol w="2871387">
                  <a:extLst>
                    <a:ext uri="{9D8B030D-6E8A-4147-A177-3AD203B41FA5}">
                      <a16:colId xmlns:a16="http://schemas.microsoft.com/office/drawing/2014/main" val="20000"/>
                    </a:ext>
                  </a:extLst>
                </a:gridCol>
                <a:gridCol w="1215255">
                  <a:extLst>
                    <a:ext uri="{9D8B030D-6E8A-4147-A177-3AD203B41FA5}">
                      <a16:colId xmlns:a16="http://schemas.microsoft.com/office/drawing/2014/main" val="20001"/>
                    </a:ext>
                  </a:extLst>
                </a:gridCol>
                <a:gridCol w="1247864">
                  <a:extLst>
                    <a:ext uri="{9D8B030D-6E8A-4147-A177-3AD203B41FA5}">
                      <a16:colId xmlns:a16="http://schemas.microsoft.com/office/drawing/2014/main" val="20002"/>
                    </a:ext>
                  </a:extLst>
                </a:gridCol>
                <a:gridCol w="6287773">
                  <a:extLst>
                    <a:ext uri="{9D8B030D-6E8A-4147-A177-3AD203B41FA5}">
                      <a16:colId xmlns:a16="http://schemas.microsoft.com/office/drawing/2014/main" val="20003"/>
                    </a:ext>
                  </a:extLst>
                </a:gridCol>
              </a:tblGrid>
              <a:tr h="370840">
                <a:tc>
                  <a:txBody>
                    <a:bodyPr/>
                    <a:lstStyle/>
                    <a:p>
                      <a:r>
                        <a:rPr lang="en-US" altLang="zh-CN" sz="1200" dirty="0" err="1">
                          <a:latin typeface="+mj-ea"/>
                          <a:ea typeface="+mj-ea"/>
                        </a:rPr>
                        <a:t>Tdoc</a:t>
                      </a:r>
                      <a:r>
                        <a:rPr lang="en-US" altLang="zh-CN" sz="1200" dirty="0">
                          <a:latin typeface="+mj-ea"/>
                          <a:ea typeface="+mj-ea"/>
                        </a:rPr>
                        <a:t> to be requested</a:t>
                      </a:r>
                      <a:r>
                        <a:rPr lang="en-US" altLang="zh-CN" sz="1200" baseline="0" dirty="0">
                          <a:latin typeface="+mj-ea"/>
                          <a:ea typeface="+mj-ea"/>
                        </a:rPr>
                        <a:t> </a:t>
                      </a:r>
                      <a:endParaRPr lang="zh-CN" altLang="en-US" sz="1200" dirty="0">
                        <a:latin typeface="+mj-ea"/>
                        <a:ea typeface="+mj-ea"/>
                      </a:endParaRPr>
                    </a:p>
                  </a:txBody>
                  <a:tcPr/>
                </a:tc>
                <a:tc>
                  <a:txBody>
                    <a:bodyPr/>
                    <a:lstStyle/>
                    <a:p>
                      <a:r>
                        <a:rPr lang="en-US" altLang="zh-CN" sz="1200" dirty="0">
                          <a:latin typeface="+mj-ea"/>
                          <a:ea typeface="+mj-ea"/>
                        </a:rPr>
                        <a:t>Type</a:t>
                      </a:r>
                      <a:endParaRPr lang="zh-CN" altLang="en-US" sz="1200" dirty="0">
                        <a:latin typeface="+mj-ea"/>
                        <a:ea typeface="+mj-ea"/>
                      </a:endParaRPr>
                    </a:p>
                  </a:txBody>
                  <a:tcPr/>
                </a:tc>
                <a:tc>
                  <a:txBody>
                    <a:bodyPr/>
                    <a:lstStyle/>
                    <a:p>
                      <a:r>
                        <a:rPr lang="en-US" altLang="zh-CN" sz="1200" dirty="0">
                          <a:latin typeface="+mj-ea"/>
                          <a:ea typeface="+mj-ea"/>
                        </a:rPr>
                        <a:t>For</a:t>
                      </a:r>
                      <a:endParaRPr lang="zh-CN" altLang="en-US" sz="1200" dirty="0">
                        <a:latin typeface="+mj-ea"/>
                        <a:ea typeface="+mj-ea"/>
                      </a:endParaRPr>
                    </a:p>
                  </a:txBody>
                  <a:tcPr/>
                </a:tc>
                <a:tc>
                  <a:txBody>
                    <a:bodyPr/>
                    <a:lstStyle/>
                    <a:p>
                      <a:r>
                        <a:rPr lang="en-US" altLang="zh-CN" sz="1200" dirty="0">
                          <a:latin typeface="+mj-ea"/>
                          <a:ea typeface="+mj-ea"/>
                        </a:rPr>
                        <a:t>Other information</a:t>
                      </a:r>
                      <a:endParaRPr lang="zh-CN" altLang="en-US" sz="1200" dirty="0">
                        <a:latin typeface="+mj-ea"/>
                        <a:ea typeface="+mj-ea"/>
                      </a:endParaRPr>
                    </a:p>
                  </a:txBody>
                  <a:tcPr/>
                </a:tc>
                <a:extLst>
                  <a:ext uri="{0D108BD9-81ED-4DB2-BD59-A6C34878D82A}">
                    <a16:rowId xmlns:a16="http://schemas.microsoft.com/office/drawing/2014/main" val="10000"/>
                  </a:ext>
                </a:extLst>
              </a:tr>
              <a:tr h="370840">
                <a:tc>
                  <a:txBody>
                    <a:bodyPr/>
                    <a:lstStyle/>
                    <a:p>
                      <a:r>
                        <a:rPr lang="en-US" altLang="zh-CN" sz="1200" dirty="0">
                          <a:latin typeface="+mj-ea"/>
                          <a:ea typeface="+mj-ea"/>
                        </a:rPr>
                        <a:t>Discussion paper</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1"/>
                  </a:ext>
                </a:extLst>
              </a:tr>
              <a:tr h="370840">
                <a:tc>
                  <a:txBody>
                    <a:bodyPr/>
                    <a:lstStyle/>
                    <a:p>
                      <a:r>
                        <a:rPr lang="en-US" altLang="zh-CN" sz="1200" dirty="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2"/>
                  </a:ext>
                </a:extLst>
              </a:tr>
              <a:tr h="370840">
                <a:tc>
                  <a:txBody>
                    <a:bodyPr/>
                    <a:lstStyle/>
                    <a:p>
                      <a:r>
                        <a:rPr lang="en-US" altLang="zh-CN" sz="1200" dirty="0">
                          <a:latin typeface="+mj-ea"/>
                          <a:ea typeface="+mj-ea"/>
                        </a:rPr>
                        <a:t>Way forward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3"/>
                  </a:ext>
                </a:extLst>
              </a:tr>
              <a:tr h="370840">
                <a:tc>
                  <a:txBody>
                    <a:bodyPr/>
                    <a:lstStyle/>
                    <a:p>
                      <a:r>
                        <a:rPr lang="en-US" altLang="zh-CN" sz="1200" dirty="0">
                          <a:latin typeface="+mj-ea"/>
                          <a:ea typeface="+mj-ea"/>
                        </a:rPr>
                        <a:t>(Reply) LS on ….</a:t>
                      </a:r>
                      <a:endParaRPr lang="zh-CN" altLang="en-US" sz="1200" dirty="0">
                        <a:latin typeface="+mj-ea"/>
                        <a:ea typeface="+mj-ea"/>
                      </a:endParaRPr>
                    </a:p>
                  </a:txBody>
                  <a:tcPr/>
                </a:tc>
                <a:tc>
                  <a:txBody>
                    <a:bodyPr/>
                    <a:lstStyle/>
                    <a:p>
                      <a:r>
                        <a:rPr lang="en-US" altLang="zh-CN" sz="1200" dirty="0">
                          <a:latin typeface="+mj-ea"/>
                          <a:ea typeface="+mj-ea"/>
                        </a:rPr>
                        <a:t>LS out</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r>
                        <a:rPr lang="en-US" altLang="zh-CN" sz="1200" dirty="0">
                          <a:latin typeface="+mj-ea"/>
                          <a:ea typeface="+mj-ea"/>
                        </a:rPr>
                        <a:t>Release, Related WIs,</a:t>
                      </a:r>
                      <a:r>
                        <a:rPr lang="en-US" altLang="zh-CN" sz="1200" baseline="0" dirty="0">
                          <a:latin typeface="+mj-ea"/>
                          <a:ea typeface="+mj-ea"/>
                        </a:rPr>
                        <a:t> </a:t>
                      </a:r>
                      <a:r>
                        <a:rPr lang="en-US" altLang="zh-CN" sz="1200" dirty="0">
                          <a:latin typeface="+mj-ea"/>
                          <a:ea typeface="+mj-ea"/>
                        </a:rPr>
                        <a:t>Reply to (if available), to, CC</a:t>
                      </a:r>
                      <a:endParaRPr lang="zh-CN" altLang="en-US" sz="1200" dirty="0">
                        <a:latin typeface="+mj-ea"/>
                        <a:ea typeface="+mj-ea"/>
                      </a:endParaRPr>
                    </a:p>
                  </a:txBody>
                  <a:tcPr/>
                </a:tc>
                <a:extLst>
                  <a:ext uri="{0D108BD9-81ED-4DB2-BD59-A6C34878D82A}">
                    <a16:rowId xmlns:a16="http://schemas.microsoft.com/office/drawing/2014/main" val="10004"/>
                  </a:ext>
                </a:extLst>
              </a:tr>
              <a:tr h="370840">
                <a:tc>
                  <a:txBody>
                    <a:bodyPr/>
                    <a:lstStyle/>
                    <a:p>
                      <a:r>
                        <a:rPr lang="en-US" altLang="zh-CN" sz="1200" dirty="0">
                          <a:latin typeface="+mj-ea"/>
                          <a:ea typeface="+mj-ea"/>
                        </a:rPr>
                        <a:t>CR on…</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5"/>
                  </a:ext>
                </a:extLst>
              </a:tr>
              <a:tr h="370840">
                <a:tc>
                  <a:txBody>
                    <a:bodyPr/>
                    <a:lstStyle/>
                    <a:p>
                      <a:r>
                        <a:rPr lang="en-US" altLang="zh-CN" sz="1200" dirty="0">
                          <a:latin typeface="+mj-ea"/>
                          <a:ea typeface="+mj-ea"/>
                        </a:rPr>
                        <a:t>Big CR on …</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6"/>
                  </a:ext>
                </a:extLst>
              </a:tr>
              <a:tr h="370840">
                <a:tc>
                  <a:txBody>
                    <a:bodyPr/>
                    <a:lstStyle/>
                    <a:p>
                      <a:r>
                        <a:rPr lang="en-US" altLang="zh-CN" sz="1200" dirty="0">
                          <a:latin typeface="+mj-ea"/>
                          <a:ea typeface="+mj-ea"/>
                        </a:rPr>
                        <a:t>Draft CR on…</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7"/>
                  </a:ext>
                </a:extLst>
              </a:tr>
              <a:tr h="370840">
                <a:tc>
                  <a:txBody>
                    <a:bodyPr/>
                    <a:lstStyle/>
                    <a:p>
                      <a:r>
                        <a:rPr lang="en-US" altLang="zh-CN" sz="1200" dirty="0">
                          <a:latin typeface="+mj-ea"/>
                          <a:ea typeface="+mj-ea"/>
                        </a:rPr>
                        <a:t>Draft big CR on …</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8"/>
                  </a:ext>
                </a:extLst>
              </a:tr>
              <a:tr h="370840">
                <a:tc>
                  <a:txBody>
                    <a:bodyPr/>
                    <a:lstStyle/>
                    <a:p>
                      <a:r>
                        <a:rPr lang="en-US" altLang="zh-CN" sz="1200" dirty="0">
                          <a:latin typeface="+mj-ea"/>
                          <a:ea typeface="+mj-ea"/>
                        </a:rPr>
                        <a:t>TP</a:t>
                      </a:r>
                      <a:r>
                        <a:rPr lang="en-US" altLang="zh-CN" sz="1200" baseline="0" dirty="0">
                          <a:latin typeface="+mj-ea"/>
                          <a:ea typeface="+mj-ea"/>
                        </a:rPr>
                        <a:t> for …</a:t>
                      </a:r>
                      <a:endParaRPr lang="zh-CN" altLang="en-US" sz="1200" dirty="0">
                        <a:latin typeface="+mj-ea"/>
                        <a:ea typeface="+mj-ea"/>
                      </a:endParaRPr>
                    </a:p>
                  </a:txBody>
                  <a:tcPr/>
                </a:tc>
                <a:tc>
                  <a:txBody>
                    <a:bodyPr/>
                    <a:lstStyle/>
                    <a:p>
                      <a:r>
                        <a:rPr lang="en-US" altLang="zh-CN" sz="1200" dirty="0" err="1">
                          <a:latin typeface="+mj-ea"/>
                          <a:ea typeface="+mj-ea"/>
                        </a:rPr>
                        <a:t>pCR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09"/>
                  </a:ext>
                </a:extLst>
              </a:tr>
              <a:tr h="370840">
                <a:tc>
                  <a:txBody>
                    <a:bodyPr/>
                    <a:lstStyle/>
                    <a:p>
                      <a:r>
                        <a:rPr lang="en-US" altLang="zh-CN" sz="1200" dirty="0">
                          <a:latin typeface="+mj-ea"/>
                          <a:ea typeface="+mj-ea"/>
                        </a:rPr>
                        <a:t>TR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0"/>
                  </a:ext>
                </a:extLst>
              </a:tr>
              <a:tr h="370840">
                <a:tc>
                  <a:txBody>
                    <a:bodyPr/>
                    <a:lstStyle/>
                    <a:p>
                      <a:r>
                        <a:rPr lang="en-US" altLang="zh-CN" sz="1200" dirty="0">
                          <a:latin typeface="+mj-ea"/>
                          <a:ea typeface="+mj-ea"/>
                        </a:rPr>
                        <a:t>(New)</a:t>
                      </a:r>
                      <a:r>
                        <a:rPr lang="en-US" altLang="zh-CN" sz="1200" baseline="0" dirty="0">
                          <a:latin typeface="+mj-ea"/>
                          <a:ea typeface="+mj-ea"/>
                        </a:rPr>
                        <a:t> TS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TS</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27522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Meeting rooms</a:t>
            </a:r>
            <a:r>
              <a:rPr lang="en-US" b="1" dirty="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9263641" cy="2016599"/>
          </a:xfrm>
        </p:spPr>
        <p:txBody>
          <a:bodyPr/>
          <a:lstStyle/>
          <a:p>
            <a:pPr marL="342882" lvl="2" indent="-342882">
              <a:spcBef>
                <a:spcPts val="0"/>
              </a:spcBef>
              <a:spcAft>
                <a:spcPts val="600"/>
              </a:spcAft>
              <a:buBlip>
                <a:blip r:embed="rId3"/>
              </a:buBlip>
            </a:pPr>
            <a:r>
              <a:rPr lang="en-US" altLang="zh-CN" sz="1400" dirty="0">
                <a:cs typeface="+mn-cs"/>
              </a:rPr>
              <a:t>RAN4 meeting rooms: TBD</a:t>
            </a:r>
          </a:p>
          <a:p>
            <a:pPr lvl="1">
              <a:spcBef>
                <a:spcPts val="0"/>
              </a:spcBef>
              <a:spcAft>
                <a:spcPts val="600"/>
              </a:spcAft>
            </a:pPr>
            <a:r>
              <a:rPr lang="en-US" altLang="zh-CN" sz="1200" dirty="0"/>
              <a:t>Main session: TBD</a:t>
            </a:r>
          </a:p>
          <a:p>
            <a:pPr lvl="1">
              <a:spcBef>
                <a:spcPts val="0"/>
              </a:spcBef>
              <a:spcAft>
                <a:spcPts val="600"/>
              </a:spcAft>
            </a:pPr>
            <a:r>
              <a:rPr lang="en-US" altLang="zh-CN" sz="1200" dirty="0"/>
              <a:t>RRM session: TBD</a:t>
            </a:r>
          </a:p>
          <a:p>
            <a:pPr lvl="1">
              <a:spcBef>
                <a:spcPts val="0"/>
              </a:spcBef>
              <a:spcAft>
                <a:spcPts val="600"/>
              </a:spcAft>
            </a:pPr>
            <a:r>
              <a:rPr lang="en-US" altLang="zh-CN" sz="1200" dirty="0" err="1"/>
              <a:t>BDaT</a:t>
            </a:r>
            <a:r>
              <a:rPr lang="en-US" altLang="zh-CN" sz="1200" dirty="0"/>
              <a:t>: TBD</a:t>
            </a:r>
            <a:endParaRPr lang="it-IT" altLang="zh-CN" sz="1200" dirty="0"/>
          </a:p>
          <a:p>
            <a:pPr lvl="1">
              <a:spcBef>
                <a:spcPts val="0"/>
              </a:spcBef>
              <a:spcAft>
                <a:spcPts val="600"/>
              </a:spcAft>
            </a:pPr>
            <a:r>
              <a:rPr lang="it-IT" altLang="zh-CN" sz="1200" dirty="0"/>
              <a:t>Ad hoc session: TBD</a:t>
            </a:r>
            <a:endParaRPr lang="en-US" altLang="zh-CN" sz="1200" dirty="0"/>
          </a:p>
        </p:txBody>
      </p:sp>
    </p:spTree>
    <p:extLst>
      <p:ext uri="{BB962C8B-B14F-4D97-AF65-F5344CB8AC3E}">
        <p14:creationId xmlns:p14="http://schemas.microsoft.com/office/powerpoint/2010/main" val="16458660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The </a:t>
            </a:r>
            <a:r>
              <a:rPr lang="en-US" altLang="zh-CN" sz="1400" dirty="0" err="1"/>
              <a:t>tdoc</a:t>
            </a:r>
            <a:r>
              <a:rPr lang="en-US" altLang="zh-CN" sz="1400" dirty="0"/>
              <a:t> request and submission deadline is </a:t>
            </a:r>
            <a:r>
              <a:rPr lang="en-US" altLang="zh-CN" sz="1400" dirty="0">
                <a:solidFill>
                  <a:srgbClr val="FF0000"/>
                </a:solidFill>
              </a:rPr>
              <a:t>August 8</a:t>
            </a:r>
            <a:r>
              <a:rPr lang="en-US" altLang="zh-CN" sz="1400" baseline="30000" dirty="0">
                <a:solidFill>
                  <a:srgbClr val="FF0000"/>
                </a:solidFill>
              </a:rPr>
              <a:t>th</a:t>
            </a:r>
            <a:r>
              <a:rPr lang="en-US" altLang="zh-CN" sz="1400" dirty="0">
                <a:solidFill>
                  <a:srgbClr val="FF0000"/>
                </a:solidFill>
              </a:rPr>
              <a:t> (Monday) 2024, 23:59 UTC</a:t>
            </a:r>
            <a:r>
              <a:rPr lang="en-US" altLang="zh-CN" sz="1400" dirty="0"/>
              <a:t>. </a:t>
            </a:r>
            <a:r>
              <a:rPr lang="en-US" altLang="zh-CN" sz="1400" dirty="0" err="1"/>
              <a:t>Tdoc</a:t>
            </a:r>
            <a:r>
              <a:rPr lang="en-US" altLang="zh-CN" sz="1400" dirty="0"/>
              <a:t> which is requested and/or submitted after deadline will not be treated. (the following guidance applies if the corresponding agenda(s) are set)</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handling, where the principle is applied up to Rel-19.</a:t>
            </a:r>
          </a:p>
          <a:p>
            <a:pPr lvl="1">
              <a:spcBef>
                <a:spcPts val="0"/>
              </a:spcBef>
              <a:spcAft>
                <a:spcPts val="600"/>
              </a:spcAft>
            </a:pPr>
            <a:r>
              <a:rPr lang="en-US" altLang="zh-CN" sz="1200" dirty="0"/>
              <a:t>CRs/big CRs/TP/Revised WIDs are allowed this meeting. Please follow additional restrictions in the frozen agenda.</a:t>
            </a:r>
            <a:endParaRPr lang="en-US" altLang="zh-CN" sz="1400" dirty="0">
              <a:cs typeface="+mn-cs"/>
            </a:endParaRPr>
          </a:p>
          <a:p>
            <a:pPr marL="342882" lvl="1" indent="-342882">
              <a:spcBef>
                <a:spcPts val="0"/>
              </a:spcBef>
              <a:spcAft>
                <a:spcPts val="600"/>
              </a:spcAft>
              <a:buBlip>
                <a:blip r:embed="rId2"/>
              </a:buBlip>
            </a:pPr>
            <a:r>
              <a:rPr lang="en-GB" altLang="zh-CN" sz="1400" dirty="0"/>
              <a:t>Deadline for a new band combination request</a:t>
            </a:r>
            <a:endParaRPr lang="en-US" altLang="zh-CN" sz="1400" dirty="0"/>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p>
          <a:p>
            <a:pPr marL="342882" lvl="1" indent="-342882">
              <a:lnSpc>
                <a:spcPct val="110000"/>
              </a:lnSpc>
              <a:spcBef>
                <a:spcPts val="0"/>
              </a:spcBef>
              <a:spcAft>
                <a:spcPts val="600"/>
              </a:spcAft>
              <a:buBlip>
                <a:blip r:embed="rId2"/>
              </a:buBlip>
            </a:pPr>
            <a:r>
              <a:rPr lang="en-US" altLang="zh-CN" sz="1400" dirty="0"/>
              <a:t>For all the maintenance agendas, please submit formal CRs in the ordinary meeting or draft CRs in the </a:t>
            </a:r>
            <a:r>
              <a:rPr lang="en-US" altLang="zh-CN" sz="1400" dirty="0" err="1"/>
              <a:t>bis</a:t>
            </a:r>
            <a:r>
              <a:rPr lang="en-US" altLang="zh-CN" sz="1400" dirty="0"/>
              <a:t> meeting,</a:t>
            </a:r>
          </a:p>
          <a:p>
            <a:pPr lvl="1">
              <a:lnSpc>
                <a:spcPct val="110000"/>
              </a:lnSpc>
              <a:spcBef>
                <a:spcPts val="0"/>
              </a:spcBef>
              <a:spcAft>
                <a:spcPts val="600"/>
              </a:spcAft>
            </a:pPr>
            <a:r>
              <a:rPr lang="en-US" altLang="zh-CN" sz="1200" dirty="0"/>
              <a:t>Companies should submit the Cat-F CRs/draft CRs with the corresponding Cat-A CRs/draft CRs in the same agenda to ensure that the CRs/draft CRs can be easily tracked. If no Cat-A CRs/draft CRs were submitted in the same agenda, the CRs/draft CRs may just be endorsed or postponed.</a:t>
            </a:r>
          </a:p>
          <a:p>
            <a:pPr lvl="1">
              <a:lnSpc>
                <a:spcPct val="110000"/>
              </a:lnSpc>
              <a:spcBef>
                <a:spcPts val="0"/>
              </a:spcBef>
              <a:spcAft>
                <a:spcPts val="600"/>
              </a:spcAft>
            </a:pPr>
            <a:r>
              <a:rPr lang="en-US" altLang="zh-CN" sz="1200" dirty="0"/>
              <a:t>For easily tracking the changes, it expected that one batch of CRs/draft CRs (Cat-F/A/…) should just cover a single topic rather than multiple topics, and please use the exact same title for the Cat A as for the Cat F.</a:t>
            </a:r>
          </a:p>
          <a:p>
            <a:pPr lvl="1">
              <a:lnSpc>
                <a:spcPct val="110000"/>
              </a:lnSpc>
              <a:spcBef>
                <a:spcPts val="0"/>
              </a:spcBef>
              <a:spcAft>
                <a:spcPts val="600"/>
              </a:spcAft>
            </a:pPr>
            <a:r>
              <a:rPr lang="en-US" altLang="zh-CN" sz="1200" dirty="0"/>
              <a:t>If there is a dedicated agenda for individual WI, when reserving </a:t>
            </a:r>
            <a:r>
              <a:rPr lang="en-US" altLang="zh-CN" sz="1200" dirty="0" err="1"/>
              <a:t>tdoc</a:t>
            </a:r>
            <a:r>
              <a:rPr lang="en-US" altLang="zh-CN" sz="1200" dirty="0"/>
              <a:t> number and submitting contributions, please add </a:t>
            </a:r>
            <a:r>
              <a:rPr lang="en-US" altLang="zh-CN" sz="1200" b="1" dirty="0">
                <a:solidFill>
                  <a:srgbClr val="FF0000"/>
                </a:solidFill>
              </a:rPr>
              <a:t>(</a:t>
            </a:r>
            <a:r>
              <a:rPr lang="en-US" altLang="zh-CN" sz="1200" b="1" dirty="0" err="1">
                <a:solidFill>
                  <a:srgbClr val="FF0000"/>
                </a:solidFill>
              </a:rPr>
              <a:t>WI_code</a:t>
            </a:r>
            <a:r>
              <a:rPr lang="en-US" altLang="zh-CN" sz="1200" b="1" dirty="0">
                <a:solidFill>
                  <a:srgbClr val="FF0000"/>
                </a:solidFill>
              </a:rPr>
              <a:t>) </a:t>
            </a:r>
            <a:r>
              <a:rPr lang="en-US" altLang="zh-CN" sz="1200" dirty="0"/>
              <a:t>in the beginning of titles for both discussion files and CRs/draft CRs to facilitate handling of moderators and session chairs.</a:t>
            </a:r>
          </a:p>
          <a:p>
            <a:pPr lvl="1">
              <a:lnSpc>
                <a:spcPct val="110000"/>
              </a:lnSpc>
              <a:spcBef>
                <a:spcPts val="0"/>
              </a:spcBef>
              <a:spcAft>
                <a:spcPts val="600"/>
              </a:spcAft>
            </a:pPr>
            <a:r>
              <a:rPr lang="en-US" altLang="zh-CN" sz="1200" dirty="0"/>
              <a:t>In the ordinary meeting preceded by a </a:t>
            </a:r>
            <a:r>
              <a:rPr lang="en-US" altLang="zh-CN" sz="1200" dirty="0" err="1"/>
              <a:t>bis</a:t>
            </a:r>
            <a:r>
              <a:rPr lang="en-US" altLang="zh-CN" sz="1200" dirty="0"/>
              <a:t> meeting, </a:t>
            </a:r>
          </a:p>
          <a:p>
            <a:pPr lvl="2">
              <a:spcBef>
                <a:spcPts val="0"/>
              </a:spcBef>
              <a:spcAft>
                <a:spcPts val="600"/>
              </a:spcAft>
            </a:pPr>
            <a:r>
              <a:rPr lang="en-US" altLang="zh-CN" sz="1200" dirty="0"/>
              <a:t>The formal CRs corresponding to the endorsed draft CR or the formal CRs endorsed in </a:t>
            </a:r>
            <a:r>
              <a:rPr lang="en-US" altLang="zh-CN" sz="1200" dirty="0" err="1"/>
              <a:t>bis</a:t>
            </a:r>
            <a:r>
              <a:rPr lang="en-US" altLang="zh-CN" sz="1200" dirty="0"/>
              <a:t> meeting should be re-submitted.</a:t>
            </a:r>
          </a:p>
          <a:p>
            <a:pPr lvl="2">
              <a:spcBef>
                <a:spcPts val="0"/>
              </a:spcBef>
              <a:spcAft>
                <a:spcPts val="600"/>
              </a:spcAft>
            </a:pPr>
            <a:r>
              <a:rPr lang="en-US" altLang="zh-CN" sz="1200" dirty="0"/>
              <a:t>If further change(s) were needed on top of the endorsed CR/draft CR in the </a:t>
            </a:r>
            <a:r>
              <a:rPr lang="en-US" altLang="zh-CN" sz="1200" dirty="0" err="1"/>
              <a:t>bis</a:t>
            </a:r>
            <a:r>
              <a:rPr lang="en-US" altLang="zh-CN" sz="1200" dirty="0"/>
              <a:t> meeting, the new CR/draft CR should be based on the latest version of specifications and to capture the agreed CRs/endorsed draft CRs in the previous </a:t>
            </a:r>
            <a:r>
              <a:rPr lang="en-US" altLang="zh-CN" sz="1200" dirty="0" err="1"/>
              <a:t>bis</a:t>
            </a:r>
            <a:r>
              <a:rPr lang="en-US" altLang="zh-CN" sz="1200" dirty="0"/>
              <a:t> meeting with change marks in the new CR. </a:t>
            </a:r>
          </a:p>
        </p:txBody>
      </p:sp>
    </p:spTree>
    <p:extLst>
      <p:ext uri="{BB962C8B-B14F-4D97-AF65-F5344CB8AC3E}">
        <p14:creationId xmlns:p14="http://schemas.microsoft.com/office/powerpoint/2010/main" val="1322249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lnSpc>
                <a:spcPct val="110000"/>
              </a:lnSpc>
              <a:spcBef>
                <a:spcPts val="0"/>
              </a:spcBef>
              <a:spcAft>
                <a:spcPts val="600"/>
              </a:spcAft>
              <a:buBlip>
                <a:blip r:embed="rId2"/>
              </a:buBlip>
            </a:pPr>
            <a:r>
              <a:rPr lang="en-US" altLang="zh-CN" sz="1400" dirty="0">
                <a:cs typeface="+mn-cs"/>
              </a:rPr>
              <a:t>For the on-going WIs, the big CR approach applies and basically the draft CRs are expected from each company</a:t>
            </a:r>
          </a:p>
          <a:p>
            <a:pPr lvl="1">
              <a:lnSpc>
                <a:spcPct val="110000"/>
              </a:lnSpc>
              <a:spcBef>
                <a:spcPts val="0"/>
              </a:spcBef>
              <a:spcAft>
                <a:spcPts val="600"/>
              </a:spcAft>
            </a:pPr>
            <a:r>
              <a:rPr lang="en-US" altLang="zh-CN" sz="1200" dirty="0"/>
              <a:t>For all the non-spectrum SI/WIs, </a:t>
            </a:r>
          </a:p>
          <a:p>
            <a:pPr lvl="2">
              <a:lnSpc>
                <a:spcPct val="110000"/>
              </a:lnSpc>
              <a:spcBef>
                <a:spcPts val="0"/>
              </a:spcBef>
              <a:spcAft>
                <a:spcPts val="600"/>
              </a:spcAft>
            </a:pPr>
            <a:r>
              <a:rPr lang="en-US" altLang="zh-CN" sz="1200" dirty="0"/>
              <a:t>The draft CRs will be submitted according to the work split and towards the end of release based on the work plan</a:t>
            </a:r>
          </a:p>
          <a:p>
            <a:pPr lvl="3">
              <a:lnSpc>
                <a:spcPct val="110000"/>
              </a:lnSpc>
              <a:spcBef>
                <a:spcPts val="0"/>
              </a:spcBef>
              <a:spcAft>
                <a:spcPts val="600"/>
              </a:spcAft>
            </a:pPr>
            <a:r>
              <a:rPr lang="en-US" altLang="zh-CN" sz="1200" dirty="0"/>
              <a:t>It is encouraged that companies discuss and agree on the work splitting first before preparing the draft CR or CRs.</a:t>
            </a:r>
          </a:p>
          <a:p>
            <a:pPr lvl="3">
              <a:lnSpc>
                <a:spcPct val="110000"/>
              </a:lnSpc>
              <a:spcBef>
                <a:spcPts val="0"/>
              </a:spcBef>
              <a:spcAft>
                <a:spcPts val="600"/>
              </a:spcAft>
            </a:pPr>
            <a:r>
              <a:rPr lang="en-US" altLang="zh-CN" sz="1200" dirty="0"/>
              <a:t>Rapporteur shall provide RAN4 work plan prior to the start of the actual work.</a:t>
            </a:r>
          </a:p>
          <a:p>
            <a:pPr lvl="2">
              <a:lnSpc>
                <a:spcPct val="110000"/>
              </a:lnSpc>
              <a:spcBef>
                <a:spcPts val="0"/>
              </a:spcBef>
              <a:spcAft>
                <a:spcPts val="600"/>
              </a:spcAft>
            </a:pPr>
            <a:r>
              <a:rPr lang="en-US" altLang="zh-CN" sz="1200" dirty="0"/>
              <a:t>The big draft CRs can be endorsed to merge all the endorsed draft CRs for further review in the post-meeting process, and the formal big CRs are expected to be agreed in the meetings towards the end of the WI.</a:t>
            </a:r>
          </a:p>
          <a:p>
            <a:pPr lvl="2">
              <a:lnSpc>
                <a:spcPct val="110000"/>
              </a:lnSpc>
              <a:spcBef>
                <a:spcPts val="0"/>
              </a:spcBef>
              <a:spcAft>
                <a:spcPts val="600"/>
              </a:spcAft>
            </a:pPr>
            <a:r>
              <a:rPr lang="en-US" altLang="zh-CN" sz="1200" dirty="0"/>
              <a:t>The formal big CRs shall be submitted only by the assigned companies according to work split. The other companies are expected to submit draft CRs based on the latest version of specifications and keeping the change marks for all the changes in the previous meeting(s).</a:t>
            </a:r>
          </a:p>
          <a:p>
            <a:pPr lvl="2">
              <a:lnSpc>
                <a:spcPct val="110000"/>
              </a:lnSpc>
              <a:spcBef>
                <a:spcPts val="0"/>
              </a:spcBef>
              <a:spcAft>
                <a:spcPts val="600"/>
              </a:spcAft>
            </a:pPr>
            <a:r>
              <a:rPr lang="en-US" altLang="zh-CN" sz="1200" dirty="0"/>
              <a:t>TPs can be submitted/approved each meeting according to work split and merged into draft TR for agreement in the post-meeting process.</a:t>
            </a:r>
          </a:p>
          <a:p>
            <a:pPr lvl="1">
              <a:spcBef>
                <a:spcPts val="0"/>
              </a:spcBef>
              <a:spcAft>
                <a:spcPts val="600"/>
              </a:spcAft>
            </a:pPr>
            <a:r>
              <a:rPr lang="en-US" altLang="zh-CN" sz="1200" dirty="0"/>
              <a:t>For all the spectrum related WIs, </a:t>
            </a:r>
          </a:p>
          <a:p>
            <a:pPr lvl="2">
              <a:lnSpc>
                <a:spcPct val="110000"/>
              </a:lnSpc>
              <a:spcBef>
                <a:spcPts val="0"/>
              </a:spcBef>
              <a:spcAft>
                <a:spcPts val="600"/>
              </a:spcAft>
            </a:pPr>
            <a:r>
              <a:rPr lang="en-US" altLang="zh-CN" sz="1200" dirty="0"/>
              <a:t>Rapporteur needs reserve the </a:t>
            </a:r>
            <a:r>
              <a:rPr lang="en-US" altLang="zh-CN" sz="1200" dirty="0" err="1"/>
              <a:t>tdoc</a:t>
            </a:r>
            <a:r>
              <a:rPr lang="en-US" altLang="zh-CN" sz="1200" dirty="0"/>
              <a:t> numbers for revised WID/draft TR/big CRs before each ordinary meeting, or reserve the </a:t>
            </a:r>
            <a:r>
              <a:rPr lang="en-US" altLang="zh-CN" sz="1200" dirty="0" err="1"/>
              <a:t>tdoc</a:t>
            </a:r>
            <a:r>
              <a:rPr lang="en-US" altLang="zh-CN" sz="1200" dirty="0"/>
              <a:t> numbers for draft TR/big draft CRs before each </a:t>
            </a:r>
            <a:r>
              <a:rPr lang="en-US" altLang="zh-CN" sz="1200" dirty="0" err="1"/>
              <a:t>bis</a:t>
            </a:r>
            <a:r>
              <a:rPr lang="en-US" altLang="zh-CN" sz="1200" dirty="0"/>
              <a:t> meeting, and merge all the endorsed or approved </a:t>
            </a:r>
            <a:r>
              <a:rPr lang="en-US" altLang="zh-CN" sz="1200" dirty="0" err="1"/>
              <a:t>tdocs</a:t>
            </a:r>
            <a:r>
              <a:rPr lang="en-US" altLang="zh-CN" sz="1200" dirty="0"/>
              <a:t> properly.</a:t>
            </a:r>
          </a:p>
          <a:p>
            <a:pPr lvl="2">
              <a:lnSpc>
                <a:spcPct val="110000"/>
              </a:lnSpc>
              <a:spcBef>
                <a:spcPts val="0"/>
              </a:spcBef>
              <a:spcAft>
                <a:spcPts val="600"/>
              </a:spcAft>
            </a:pPr>
            <a:r>
              <a:rPr lang="en-US" altLang="zh-CN" sz="1200" dirty="0"/>
              <a:t>The draft CRs/TPs from companies can be submitted each meeting. </a:t>
            </a:r>
          </a:p>
          <a:p>
            <a:pPr lvl="2">
              <a:lnSpc>
                <a:spcPct val="110000"/>
              </a:lnSpc>
              <a:spcBef>
                <a:spcPts val="0"/>
              </a:spcBef>
              <a:spcAft>
                <a:spcPts val="600"/>
              </a:spcAft>
            </a:pPr>
            <a:r>
              <a:rPr lang="en-US" altLang="zh-CN" sz="1200" dirty="0"/>
              <a:t>The big CRs can be agreed each ordinary meeting for the basket WIs even at the early state of the release.</a:t>
            </a:r>
          </a:p>
          <a:p>
            <a:pPr lvl="1">
              <a:spcBef>
                <a:spcPts val="0"/>
              </a:spcBef>
              <a:spcAft>
                <a:spcPts val="600"/>
              </a:spcAft>
            </a:pPr>
            <a:r>
              <a:rPr lang="en-US" altLang="zh-CN" sz="1200" dirty="0"/>
              <a:t>For each individual agenda of all WI/SI,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in principle.</a:t>
            </a:r>
          </a:p>
          <a:p>
            <a:pPr lvl="1">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1">
              <a:spcBef>
                <a:spcPts val="0"/>
              </a:spcBef>
              <a:spcAft>
                <a:spcPts val="600"/>
              </a:spcAft>
            </a:pPr>
            <a:r>
              <a:rPr lang="en-US" altLang="zh-CN" sz="1200" dirty="0"/>
              <a:t>When WIs/SIs are to be closed in the upcoming RAN plenary, the rapporteur needs get the TR number from MCC before the WG meeting and reserve the </a:t>
            </a:r>
            <a:r>
              <a:rPr lang="en-US" altLang="zh-CN" sz="1200" dirty="0" err="1"/>
              <a:t>tdoc</a:t>
            </a:r>
            <a:r>
              <a:rPr lang="en-US" altLang="zh-CN" sz="1200" dirty="0"/>
              <a:t> numbers for draft TR/TS to merge all the agreement.</a:t>
            </a:r>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List of topics will be provided by session chair</a:t>
            </a:r>
          </a:p>
          <a:p>
            <a:pPr lvl="1">
              <a:spcBef>
                <a:spcPts val="0"/>
              </a:spcBef>
              <a:spcAft>
                <a:spcPts val="600"/>
              </a:spcAft>
            </a:pPr>
            <a:r>
              <a:rPr lang="en-US" altLang="zh-CN" sz="1200" dirty="0"/>
              <a:t>A thread number will be assigned for each topic, e.g., </a:t>
            </a:r>
            <a:r>
              <a:rPr lang="en-US" altLang="zh-CN" sz="1200" dirty="0">
                <a:solidFill>
                  <a:srgbClr val="FF0000"/>
                </a:solidFill>
              </a:rPr>
              <a:t>[112][10x] </a:t>
            </a:r>
            <a:r>
              <a:rPr lang="en-US" altLang="zh-CN" sz="1200" dirty="0"/>
              <a:t>XXX for main session.</a:t>
            </a:r>
          </a:p>
          <a:p>
            <a:pPr lvl="1">
              <a:spcBef>
                <a:spcPts val="0"/>
              </a:spcBef>
              <a:spcAft>
                <a:spcPts val="600"/>
              </a:spcAft>
            </a:pPr>
            <a:r>
              <a:rPr lang="en-US" altLang="zh-CN" sz="1200" dirty="0"/>
              <a:t>The intention is to facilitate the online/offline discussions.</a:t>
            </a:r>
          </a:p>
          <a:p>
            <a:pPr lvl="1">
              <a:spcBef>
                <a:spcPts val="0"/>
              </a:spcBef>
              <a:spcAft>
                <a:spcPts val="600"/>
              </a:spcAft>
            </a:pPr>
            <a:r>
              <a:rPr lang="en-US" altLang="zh-CN" sz="1200" dirty="0"/>
              <a:t>MCC will create the sub-folder for each topic thread in /inbox/drafts.</a:t>
            </a:r>
          </a:p>
          <a:p>
            <a:pPr>
              <a:spcBef>
                <a:spcPts val="0"/>
              </a:spcBef>
              <a:spcAft>
                <a:spcPts val="600"/>
              </a:spcAft>
            </a:pPr>
            <a:r>
              <a:rPr lang="en-US" altLang="zh-CN" sz="1400" dirty="0"/>
              <a:t>Topic moderator will be designated to provide the summary for a topic before the meeting</a:t>
            </a:r>
          </a:p>
          <a:p>
            <a:pPr lvl="1">
              <a:spcBef>
                <a:spcPts val="0"/>
              </a:spcBef>
              <a:spcAft>
                <a:spcPts val="600"/>
              </a:spcAft>
            </a:pPr>
            <a:r>
              <a:rPr lang="en-US" altLang="zh-CN" sz="1200" dirty="0">
                <a:solidFill>
                  <a:srgbClr val="FF0000"/>
                </a:solidFill>
              </a:rPr>
              <a:t>Before August 12 (Monday)</a:t>
            </a:r>
            <a:r>
              <a:rPr lang="en-US" altLang="zh-CN" sz="1200" dirty="0"/>
              <a:t>: Session chairs will provide the list of topics with moderator assignments.</a:t>
            </a:r>
          </a:p>
          <a:p>
            <a:pPr lvl="1">
              <a:spcBef>
                <a:spcPts val="0"/>
              </a:spcBef>
              <a:spcAft>
                <a:spcPts val="600"/>
              </a:spcAft>
            </a:pPr>
            <a:r>
              <a:rPr lang="en-US" altLang="zh-CN" sz="1200" dirty="0">
                <a:solidFill>
                  <a:srgbClr val="FF0000"/>
                </a:solidFill>
              </a:rPr>
              <a:t>August 14 (Wednesday), 17:00 UTC</a:t>
            </a:r>
            <a:r>
              <a:rPr lang="en-US" altLang="zh-CN" sz="1200" dirty="0"/>
              <a:t>: Moderators provide the initial summary for a topic.</a:t>
            </a:r>
          </a:p>
          <a:p>
            <a:pPr lvl="1">
              <a:spcBef>
                <a:spcPts val="0"/>
              </a:spcBef>
              <a:spcAft>
                <a:spcPts val="600"/>
              </a:spcAft>
            </a:pPr>
            <a:r>
              <a:rPr lang="en-US" altLang="zh-CN" sz="1200" dirty="0">
                <a:solidFill>
                  <a:srgbClr val="FF0000"/>
                </a:solidFill>
              </a:rPr>
              <a:t>August 15 (Thursday), 17:00 UTC</a:t>
            </a:r>
            <a:r>
              <a:rPr lang="en-US" altLang="zh-CN" sz="1200" dirty="0"/>
              <a:t>: Deadline for companies review of initial summary.</a:t>
            </a:r>
          </a:p>
          <a:p>
            <a:pPr lvl="1">
              <a:spcBef>
                <a:spcPts val="0"/>
              </a:spcBef>
              <a:spcAft>
                <a:spcPts val="600"/>
              </a:spcAft>
            </a:pPr>
            <a:r>
              <a:rPr lang="en-US" altLang="zh-CN" sz="1200" dirty="0">
                <a:solidFill>
                  <a:srgbClr val="FF0000"/>
                </a:solidFill>
              </a:rPr>
              <a:t>August 16 (Friday), 17:00 UTC</a:t>
            </a:r>
            <a:r>
              <a:rPr lang="en-US" altLang="zh-CN" sz="1200" dirty="0"/>
              <a:t>: Moderators submit the formal </a:t>
            </a:r>
            <a:r>
              <a:rPr lang="en-US" altLang="zh-CN" sz="1200" dirty="0" err="1"/>
              <a:t>tdoc</a:t>
            </a:r>
            <a:r>
              <a:rPr lang="en-US" altLang="zh-CN" sz="1200" dirty="0"/>
              <a:t> of summary for a topic.</a:t>
            </a:r>
          </a:p>
          <a:p>
            <a:pPr lvl="1">
              <a:spcBef>
                <a:spcPts val="0"/>
              </a:spcBef>
              <a:spcAft>
                <a:spcPts val="600"/>
              </a:spcAft>
            </a:pPr>
            <a:r>
              <a:rPr lang="en-US" altLang="zh-CN" sz="1200" dirty="0">
                <a:solidFill>
                  <a:srgbClr val="FF0000"/>
                </a:solidFill>
              </a:rPr>
              <a:t>August 18 (Sunday)</a:t>
            </a:r>
            <a:r>
              <a:rPr lang="en-US" altLang="zh-CN" sz="1200" dirty="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a:cs typeface="+mn-cs"/>
              </a:rPr>
              <a:t>In online discussions, session chairs will handle topics based on the moderator summary. </a:t>
            </a:r>
          </a:p>
          <a:p>
            <a:pPr lvl="1">
              <a:spcBef>
                <a:spcPts val="0"/>
              </a:spcBef>
              <a:spcAft>
                <a:spcPts val="600"/>
              </a:spcAft>
            </a:pPr>
            <a:r>
              <a:rPr lang="en-US" altLang="zh-CN" sz="1200" dirty="0"/>
              <a:t>Online discussions will be organized based on the moderator summary topic by topic + presentation of the selected contributions.</a:t>
            </a:r>
          </a:p>
          <a:p>
            <a:pPr lvl="1">
              <a:spcBef>
                <a:spcPts val="0"/>
              </a:spcBef>
              <a:spcAft>
                <a:spcPts val="600"/>
              </a:spcAft>
            </a:pPr>
            <a:r>
              <a:rPr lang="en-US" altLang="zh-CN" sz="1200" dirty="0"/>
              <a:t>Delegates do not need write comments in the summary document and moderator does not need update the summary during the meeting.</a:t>
            </a:r>
          </a:p>
        </p:txBody>
      </p:sp>
    </p:spTree>
    <p:extLst>
      <p:ext uri="{BB962C8B-B14F-4D97-AF65-F5344CB8AC3E}">
        <p14:creationId xmlns:p14="http://schemas.microsoft.com/office/powerpoint/2010/main" val="3384143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7.2, 7.3 for NR,</a:t>
            </a:r>
            <a:r>
              <a:rPr lang="zh-CN" altLang="en-US" sz="1400" dirty="0"/>
              <a:t> </a:t>
            </a:r>
            <a:r>
              <a:rPr lang="en-US" altLang="zh-CN" sz="1400" dirty="0"/>
              <a:t>AI 7.4 for LTE)</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August 14 </a:t>
            </a:r>
            <a:r>
              <a:rPr lang="en-US" sz="1200" dirty="0">
                <a:solidFill>
                  <a:srgbClr val="FF0000"/>
                </a:solidFill>
              </a:rPr>
              <a:t>(Wednesday)</a:t>
            </a:r>
            <a:r>
              <a:rPr lang="en-US" sz="1200" dirty="0"/>
              <a:t>: B</a:t>
            </a:r>
            <a:r>
              <a:rPr lang="en-US" altLang="zh-CN" sz="1200" dirty="0"/>
              <a:t>asket WI moderators will provide a list of contributions for flagging.</a:t>
            </a:r>
          </a:p>
          <a:p>
            <a:pPr lvl="1">
              <a:spcBef>
                <a:spcPts val="0"/>
              </a:spcBef>
              <a:spcAft>
                <a:spcPts val="600"/>
              </a:spcAft>
            </a:pPr>
            <a:r>
              <a:rPr lang="en-US" altLang="zh-CN" sz="1200" dirty="0">
                <a:solidFill>
                  <a:srgbClr val="FF0000"/>
                </a:solidFill>
              </a:rPr>
              <a:t>August 16</a:t>
            </a:r>
            <a:r>
              <a:rPr lang="en-US" sz="1200" dirty="0">
                <a:solidFill>
                  <a:srgbClr val="FF0000"/>
                </a:solidFill>
              </a:rPr>
              <a:t> (Friday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a:solidFill>
                  <a:srgbClr val="FF0000"/>
                </a:solidFill>
              </a:rPr>
              <a:t>August 19 </a:t>
            </a:r>
            <a:r>
              <a:rPr lang="en-US" sz="1200" dirty="0">
                <a:solidFill>
                  <a:srgbClr val="FF0000"/>
                </a:solidFill>
              </a:rPr>
              <a:t>(Monday)</a:t>
            </a:r>
            <a:r>
              <a:rPr lang="en-US" sz="1200" dirty="0"/>
              <a:t>: Basket WI moderators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August 20 ~ August 23</a:t>
            </a:r>
            <a:r>
              <a:rPr lang="en-US" sz="1200" dirty="0">
                <a:solidFill>
                  <a:srgbClr val="FF0000"/>
                </a:solidFill>
              </a:rPr>
              <a:t> (Tuesday ~ Friday)</a:t>
            </a:r>
            <a:r>
              <a:rPr lang="en-US" sz="1200" dirty="0"/>
              <a:t>: The flagged </a:t>
            </a:r>
            <a:r>
              <a:rPr lang="en-US" sz="1200" dirty="0" err="1"/>
              <a:t>tdocs</a:t>
            </a:r>
            <a:r>
              <a:rPr lang="en-US" sz="1200" dirty="0"/>
              <a:t> will be discussed and addressed during the meeting</a:t>
            </a:r>
            <a:r>
              <a:rPr lang="en-US" altLang="zh-CN" sz="1200" dirty="0"/>
              <a:t>.</a:t>
            </a:r>
          </a:p>
          <a:p>
            <a:pPr lvl="2">
              <a:spcBef>
                <a:spcPts val="0"/>
              </a:spcBef>
              <a:spcAft>
                <a:spcPts val="600"/>
              </a:spcAft>
            </a:pPr>
            <a:r>
              <a:rPr lang="en-US" altLang="zh-CN" sz="1200" dirty="0"/>
              <a:t>Ad hoc session(s) may be scheduled pending on Chair arrangement.</a:t>
            </a:r>
          </a:p>
          <a:p>
            <a:pPr lvl="2">
              <a:spcBef>
                <a:spcPts val="0"/>
              </a:spcBef>
              <a:spcAft>
                <a:spcPts val="600"/>
              </a:spcAft>
            </a:pPr>
            <a:r>
              <a:rPr lang="en-US" altLang="zh-CN" sz="1200" dirty="0"/>
              <a:t>Online time slots will be scheduled to make decisions for each </a:t>
            </a:r>
            <a:r>
              <a:rPr lang="en-US" altLang="zh-CN" sz="1200" dirty="0" err="1"/>
              <a:t>tdocs</a:t>
            </a:r>
            <a:r>
              <a:rPr lang="en-US" altLang="zh-CN" sz="1200" dirty="0"/>
              <a:t> and for the discussions of open issues if needed.</a:t>
            </a:r>
          </a:p>
          <a:p>
            <a:pPr lvl="1">
              <a:spcBef>
                <a:spcPts val="0"/>
              </a:spcBef>
              <a:spcAft>
                <a:spcPts val="600"/>
              </a:spcAft>
            </a:pPr>
            <a:r>
              <a:rPr lang="en-US" altLang="zh-CN" sz="1200" dirty="0">
                <a:solidFill>
                  <a:srgbClr val="FF0000"/>
                </a:solidFill>
              </a:rPr>
              <a:t>August 27 (Tuesday), 17:00 UTC</a:t>
            </a:r>
            <a:r>
              <a:rPr lang="en-US" altLang="zh-CN" sz="1200" dirty="0"/>
              <a:t>: Updated TRs/draft TSs, big CR/big draft CRs, and revised WID (for ordinary meeting) need be available for post-meeting email process.</a:t>
            </a:r>
          </a:p>
          <a:p>
            <a:pPr lvl="2">
              <a:spcBef>
                <a:spcPts val="0"/>
              </a:spcBef>
              <a:spcAft>
                <a:spcPts val="600"/>
              </a:spcAft>
            </a:pPr>
            <a:r>
              <a:rPr lang="en-US" altLang="zh-CN" sz="1200" dirty="0"/>
              <a:t>No technique discussions are expected during post-meeting process.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val="20000"/>
                    </a:ext>
                  </a:extLst>
                </a:gridCol>
                <a:gridCol w="2095196">
                  <a:extLst>
                    <a:ext uri="{9D8B030D-6E8A-4147-A177-3AD203B41FA5}">
                      <a16:colId xmlns:a16="http://schemas.microsoft.com/office/drawing/2014/main" val="20001"/>
                    </a:ext>
                  </a:extLst>
                </a:gridCol>
                <a:gridCol w="2095196">
                  <a:extLst>
                    <a:ext uri="{9D8B030D-6E8A-4147-A177-3AD203B41FA5}">
                      <a16:colId xmlns:a16="http://schemas.microsoft.com/office/drawing/2014/main" val="20002"/>
                    </a:ext>
                  </a:extLst>
                </a:gridCol>
                <a:gridCol w="2095196">
                  <a:extLst>
                    <a:ext uri="{9D8B030D-6E8A-4147-A177-3AD203B41FA5}">
                      <a16:colId xmlns:a16="http://schemas.microsoft.com/office/drawing/2014/main" val="20003"/>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30591"/>
            <a:ext cx="11699193" cy="5095171"/>
          </a:xfrm>
        </p:spPr>
        <p:txBody>
          <a:bodyPr/>
          <a:lstStyle/>
          <a:p>
            <a:pPr>
              <a:spcBef>
                <a:spcPts val="0"/>
              </a:spcBef>
              <a:spcAft>
                <a:spcPts val="600"/>
              </a:spcAft>
            </a:pPr>
            <a:r>
              <a:rPr lang="en-US" altLang="zh-CN" sz="1400" dirty="0"/>
              <a:t>1-way GTW conference calls for three online sessions and 1-way MS teams for ad hoc sessions will be set.</a:t>
            </a:r>
          </a:p>
          <a:p>
            <a:pPr lvl="1">
              <a:spcBef>
                <a:spcPts val="0"/>
              </a:spcBef>
              <a:spcAft>
                <a:spcPts val="600"/>
              </a:spcAft>
            </a:pPr>
            <a:r>
              <a:rPr lang="en-US" altLang="zh-CN" sz="1200" dirty="0"/>
              <a:t>Remote participating is allowed and participants will be able to listen. No comment is allowed for the remote participants.</a:t>
            </a:r>
          </a:p>
          <a:p>
            <a:pPr lvl="1">
              <a:spcBef>
                <a:spcPts val="0"/>
              </a:spcBef>
              <a:spcAft>
                <a:spcPts val="600"/>
              </a:spcAft>
            </a:pPr>
            <a:r>
              <a:rPr lang="en-US" altLang="zh-CN" sz="1200" dirty="0"/>
              <a:t>Please register timely to be eligible to take part in the GTW conference calls.</a:t>
            </a:r>
            <a:endParaRPr lang="en-US" altLang="zh-CN" sz="1000" dirty="0"/>
          </a:p>
          <a:p>
            <a:pPr>
              <a:spcBef>
                <a:spcPts val="0"/>
              </a:spcBef>
              <a:spcAft>
                <a:spcPts val="600"/>
              </a:spcAft>
            </a:pPr>
            <a:r>
              <a:rPr lang="en-US" sz="1400" dirty="0"/>
              <a:t>During online discussions</a:t>
            </a:r>
          </a:p>
          <a:p>
            <a:pPr lvl="1">
              <a:spcBef>
                <a:spcPts val="0"/>
              </a:spcBef>
              <a:spcAft>
                <a:spcPts val="600"/>
              </a:spcAft>
            </a:pPr>
            <a:r>
              <a:rPr lang="en-US" altLang="zh-CN" sz="1200" dirty="0"/>
              <a:t>Session chairs will organize discussions based on the moderator summary topic by topic + presentation of the selected contributions, if needed.</a:t>
            </a:r>
          </a:p>
          <a:p>
            <a:pPr lvl="1">
              <a:spcBef>
                <a:spcPts val="0"/>
              </a:spcBef>
              <a:spcAft>
                <a:spcPts val="600"/>
              </a:spcAft>
            </a:pPr>
            <a:r>
              <a:rPr lang="en-US" altLang="zh-CN" sz="1200" dirty="0" err="1"/>
              <a:t>Tdocs</a:t>
            </a:r>
            <a:r>
              <a:rPr lang="en-US" altLang="zh-CN" sz="1200" dirty="0"/>
              <a:t> for approval including CR/</a:t>
            </a:r>
            <a:r>
              <a:rPr lang="en-US" altLang="zh-CN" sz="1200" dirty="0" err="1"/>
              <a:t>draftCR</a:t>
            </a:r>
            <a:r>
              <a:rPr lang="en-US" altLang="zh-CN" sz="1200" dirty="0"/>
              <a:t>/TP/draft TS/draft TR/LS-out will be handled online.</a:t>
            </a:r>
          </a:p>
          <a:p>
            <a:pPr lvl="1">
              <a:spcBef>
                <a:spcPts val="0"/>
              </a:spcBef>
              <a:spcAft>
                <a:spcPts val="600"/>
              </a:spcAft>
            </a:pPr>
            <a:r>
              <a:rPr lang="en-US" altLang="zh-CN" sz="1200" dirty="0"/>
              <a:t>WF will be allocated by session chairs only during the online discussions</a:t>
            </a:r>
          </a:p>
          <a:p>
            <a:pPr lvl="2">
              <a:spcBef>
                <a:spcPts val="0"/>
              </a:spcBef>
              <a:spcAft>
                <a:spcPts val="600"/>
              </a:spcAft>
            </a:pPr>
            <a:r>
              <a:rPr lang="en-US" altLang="zh-CN" sz="1200" dirty="0"/>
              <a:t>Please do not reserve </a:t>
            </a:r>
            <a:r>
              <a:rPr lang="en-US" altLang="zh-CN" sz="1200" dirty="0" err="1"/>
              <a:t>Tdoc</a:t>
            </a:r>
            <a:r>
              <a:rPr lang="en-US" altLang="zh-CN" sz="1200" dirty="0"/>
              <a:t> number for WF before the meeting.</a:t>
            </a:r>
          </a:p>
          <a:p>
            <a:pPr marL="342882" lvl="1" indent="-342882">
              <a:spcBef>
                <a:spcPts val="0"/>
              </a:spcBef>
              <a:spcAft>
                <a:spcPts val="600"/>
              </a:spcAft>
              <a:buBlip>
                <a:blip r:embed="rId2"/>
              </a:buBlip>
            </a:pPr>
            <a:r>
              <a:rPr lang="en-US" sz="1400" dirty="0">
                <a:cs typeface="+mn-cs"/>
              </a:rPr>
              <a:t>Ad hoc sessions</a:t>
            </a:r>
          </a:p>
          <a:p>
            <a:pPr lvl="1">
              <a:spcBef>
                <a:spcPts val="0"/>
              </a:spcBef>
              <a:spcAft>
                <a:spcPts val="600"/>
              </a:spcAft>
            </a:pPr>
            <a:r>
              <a:rPr lang="en-US" sz="1200" dirty="0"/>
              <a:t>Ad hoc sessions will be scheduled by session chairs for detailed technique discussions for (a) special topics.</a:t>
            </a:r>
          </a:p>
          <a:p>
            <a:pPr lvl="1">
              <a:spcBef>
                <a:spcPts val="0"/>
              </a:spcBef>
              <a:spcAft>
                <a:spcPts val="600"/>
              </a:spcAft>
            </a:pPr>
            <a:r>
              <a:rPr lang="en-US" sz="1200" dirty="0"/>
              <a:t>Ad hoc chairs will be designated by session chairs and the ad hoc minutes with recommendation are expected after ad hoc sessions.</a:t>
            </a:r>
          </a:p>
          <a:p>
            <a:pPr marL="342882" lvl="1" indent="-342882">
              <a:spcBef>
                <a:spcPts val="0"/>
              </a:spcBef>
              <a:spcAft>
                <a:spcPts val="600"/>
              </a:spcAft>
              <a:buBlip>
                <a:blip r:embed="rId2"/>
              </a:buBlip>
            </a:pPr>
            <a:r>
              <a:rPr lang="en-US" sz="1400" dirty="0">
                <a:cs typeface="+mn-cs"/>
              </a:rPr>
              <a:t>Offline discussions</a:t>
            </a:r>
          </a:p>
          <a:p>
            <a:pPr lvl="1">
              <a:spcBef>
                <a:spcPts val="0"/>
              </a:spcBef>
              <a:spcAft>
                <a:spcPts val="600"/>
              </a:spcAft>
            </a:pPr>
            <a:r>
              <a:rPr lang="en-US" altLang="zh-CN" sz="1200" dirty="0"/>
              <a:t>The sub-folder for each topic will be created by MCC in the inbox folder</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p>
          <a:p>
            <a:pPr lvl="1">
              <a:spcBef>
                <a:spcPts val="0"/>
              </a:spcBef>
              <a:spcAft>
                <a:spcPts val="600"/>
              </a:spcAft>
            </a:pPr>
            <a:r>
              <a:rPr lang="en-US" altLang="zh-CN" sz="1200" dirty="0"/>
              <a:t>No official email discussion will be arranged for each topic</a:t>
            </a:r>
          </a:p>
          <a:p>
            <a:pPr lvl="2">
              <a:spcBef>
                <a:spcPts val="0"/>
              </a:spcBef>
              <a:spcAft>
                <a:spcPts val="600"/>
              </a:spcAft>
            </a:pPr>
            <a:r>
              <a:rPr lang="en-US" altLang="zh-CN" sz="1200" dirty="0"/>
              <a:t>If the authors of a WF/draft CR/CR/TP/</a:t>
            </a:r>
            <a:r>
              <a:rPr lang="en-US" altLang="zh-CN" sz="1200" dirty="0" err="1"/>
              <a:t>LSout</a:t>
            </a:r>
            <a:r>
              <a:rPr lang="en-US" altLang="zh-CN" sz="1200" dirty="0"/>
              <a:t> or other delegates want to trigger the offline discussions by email, please use the subject of </a:t>
            </a:r>
            <a:r>
              <a:rPr lang="en-US" altLang="zh-CN" sz="1200" dirty="0">
                <a:solidFill>
                  <a:srgbClr val="FF0000"/>
                </a:solidFill>
              </a:rPr>
              <a:t>[112][xxx] </a:t>
            </a:r>
            <a:r>
              <a:rPr lang="en-US" altLang="zh-CN" sz="1200" dirty="0"/>
              <a:t>XXX for Main/RRM/</a:t>
            </a:r>
            <a:r>
              <a:rPr lang="en-US" altLang="zh-CN" sz="1200" dirty="0" err="1"/>
              <a:t>BSRF_Demod_Test</a:t>
            </a:r>
            <a:r>
              <a:rPr lang="en-US" altLang="zh-CN" sz="1200" dirty="0"/>
              <a:t>(</a:t>
            </a:r>
            <a:r>
              <a:rPr lang="en-US" altLang="zh-CN" sz="1200" dirty="0" err="1"/>
              <a:t>BDaT</a:t>
            </a:r>
            <a:r>
              <a:rPr lang="en-US" altLang="zh-CN" sz="1200" dirty="0"/>
              <a:t>) sessions, where XXX corresponds to topic name.</a:t>
            </a: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During the meeting, the </a:t>
            </a:r>
            <a:r>
              <a:rPr lang="en-US" altLang="zh-CN" sz="1400" dirty="0" err="1"/>
              <a:t>tdoc</a:t>
            </a:r>
            <a:r>
              <a:rPr lang="en-US" altLang="zh-CN" sz="1400" dirty="0"/>
              <a:t> number for revision or new </a:t>
            </a:r>
            <a:r>
              <a:rPr lang="en-US" altLang="zh-CN" sz="1400" dirty="0" err="1"/>
              <a:t>tdoc</a:t>
            </a:r>
            <a:r>
              <a:rPr lang="en-US" altLang="zh-CN" sz="1400" dirty="0"/>
              <a:t> will be allocated by session chairs according to the requests</a:t>
            </a:r>
          </a:p>
          <a:p>
            <a:pPr lvl="1">
              <a:spcBef>
                <a:spcPts val="0"/>
              </a:spcBef>
              <a:spcAft>
                <a:spcPts val="600"/>
              </a:spcAft>
            </a:pPr>
            <a:r>
              <a:rPr lang="en-US" altLang="zh-CN" sz="1200" dirty="0"/>
              <a:t>Based on the online discussions, session chairs will allocate </a:t>
            </a:r>
            <a:r>
              <a:rPr lang="en-US" altLang="zh-CN" sz="1200" dirty="0" err="1"/>
              <a:t>tdoc</a:t>
            </a:r>
            <a:r>
              <a:rPr lang="en-US" altLang="zh-CN" sz="1200" dirty="0"/>
              <a:t> numbers with help of MCC.</a:t>
            </a:r>
          </a:p>
          <a:p>
            <a:pPr lvl="1">
              <a:spcBef>
                <a:spcPts val="0"/>
              </a:spcBef>
              <a:spcAft>
                <a:spcPts val="600"/>
              </a:spcAft>
            </a:pPr>
            <a:r>
              <a:rPr lang="en-US" altLang="zh-CN" sz="1200" dirty="0"/>
              <a:t>During coffee break, the delegates can request the </a:t>
            </a:r>
            <a:r>
              <a:rPr lang="en-US" altLang="zh-CN" sz="1200" dirty="0" err="1"/>
              <a:t>tdoc</a:t>
            </a:r>
            <a:r>
              <a:rPr lang="en-US" altLang="zh-CN" sz="1200" dirty="0"/>
              <a:t> from session chairs in person. Please do not send email to request </a:t>
            </a:r>
            <a:r>
              <a:rPr lang="en-US" altLang="zh-CN" sz="1200" dirty="0" err="1"/>
              <a:t>tdoc</a:t>
            </a:r>
            <a:r>
              <a:rPr lang="en-US" altLang="zh-CN" sz="1200" dirty="0"/>
              <a:t> numbers, because it is inconvenient for session chairs to check and reply the email timely during the face-to-face meeting.</a:t>
            </a:r>
          </a:p>
          <a:p>
            <a:pPr lvl="1">
              <a:spcBef>
                <a:spcPts val="0"/>
              </a:spcBef>
              <a:spcAft>
                <a:spcPts val="600"/>
              </a:spcAft>
            </a:pPr>
            <a:r>
              <a:rPr lang="en-US" altLang="zh-CN" sz="1200" dirty="0"/>
              <a:t>Email thread like </a:t>
            </a:r>
            <a:r>
              <a:rPr lang="en-US" altLang="zh-CN" sz="1200" dirty="0">
                <a:latin typeface="+mj-ea"/>
              </a:rPr>
              <a:t>“[1xx][X00]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a:latin typeface="+mj-ea"/>
              </a:rPr>
              <a:t>request”</a:t>
            </a:r>
            <a:r>
              <a:rPr lang="en-US" altLang="zh-CN" sz="1200" b="1" dirty="0" err="1">
                <a:solidFill>
                  <a:srgbClr val="FF0000"/>
                </a:solidFill>
                <a:latin typeface="+mj-ea"/>
              </a:rPr>
              <a:t>WON</a:t>
            </a:r>
            <a:r>
              <a:rPr lang="en-US" altLang="zh-CN" sz="1200" b="1" dirty="0" err="1">
                <a:solidFill>
                  <a:srgbClr val="FF0000"/>
                </a:solidFill>
                <a:latin typeface="+mj-ea"/>
                <a:ea typeface="+mj-ea"/>
              </a:rPr>
              <a:t>´T</a:t>
            </a:r>
            <a:r>
              <a:rPr lang="en-US" altLang="zh-CN" sz="1200" dirty="0">
                <a:latin typeface="+mj-ea"/>
                <a:ea typeface="+mj-ea"/>
              </a:rPr>
              <a:t> be used for </a:t>
            </a:r>
            <a:r>
              <a:rPr lang="en-US" altLang="zh-CN" sz="1200" dirty="0" err="1">
                <a:latin typeface="+mj-ea"/>
                <a:ea typeface="+mj-ea"/>
              </a:rPr>
              <a:t>tdoc</a:t>
            </a:r>
            <a:r>
              <a:rPr lang="en-US" altLang="zh-CN" sz="1200" dirty="0">
                <a:latin typeface="+mj-ea"/>
                <a:ea typeface="+mj-ea"/>
              </a:rPr>
              <a:t> request and allocation since it is difficult for session chairs to handle email during face-to-face meeting.</a:t>
            </a: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r>
              <a:rPr lang="en-US" altLang="zh-CN" sz="1400" dirty="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p>
          <a:p>
            <a:pPr lvl="2">
              <a:spcBef>
                <a:spcPts val="0"/>
              </a:spcBef>
              <a:spcAft>
                <a:spcPts val="600"/>
              </a:spcAft>
            </a:pPr>
            <a:r>
              <a:rPr lang="en-US" altLang="zh-CN" sz="1200" dirty="0"/>
              <a:t>Example of TEI identifier: </a:t>
            </a:r>
            <a:r>
              <a:rPr lang="en-GB" altLang="zh-CN" sz="1200" dirty="0"/>
              <a:t>[n77 Canada].</a:t>
            </a:r>
          </a:p>
          <a:p>
            <a:pPr lvl="2">
              <a:spcBef>
                <a:spcPts val="0"/>
              </a:spcBef>
              <a:spcAft>
                <a:spcPts val="600"/>
              </a:spcAft>
            </a:pPr>
            <a:r>
              <a:rPr lang="en-US" altLang="zh-CN" sz="1200" dirty="0"/>
              <a:t>TEI identifier should be provided for all the CRs with TEI18 as WI code, otherwise the CRs cannot be approved officially</a:t>
            </a:r>
          </a:p>
          <a:p>
            <a:pPr lvl="2">
              <a:spcBef>
                <a:spcPts val="0"/>
              </a:spcBef>
              <a:spcAft>
                <a:spcPts val="600"/>
              </a:spcAft>
            </a:pPr>
            <a:r>
              <a:rPr lang="en-US" altLang="zh-CN" sz="1200" dirty="0"/>
              <a:t>If CRs correspond to the previous release but the agreement in the group is to change it from Rel-18, the WI code of the previous release WID plus TEI18 should be used as WI code.</a:t>
            </a:r>
          </a:p>
          <a:p>
            <a:pPr lvl="2">
              <a:spcBef>
                <a:spcPts val="0"/>
              </a:spcBef>
              <a:spcAft>
                <a:spcPts val="600"/>
              </a:spcAft>
            </a:pPr>
            <a:r>
              <a:rPr lang="en-US" altLang="zh-CN" sz="1200" dirty="0"/>
              <a:t>If TEI17 Cat-F CR was approved, the WI code for its Rel-18 Cat-A CR should be TEI17 rather than TEI18.</a:t>
            </a:r>
          </a:p>
          <a:p>
            <a:pPr lvl="1">
              <a:spcBef>
                <a:spcPts val="0"/>
              </a:spcBef>
              <a:spcAft>
                <a:spcPts val="600"/>
              </a:spcAft>
            </a:pPr>
            <a:r>
              <a:rPr lang="en-US" altLang="zh-CN" sz="1200" dirty="0"/>
              <a:t>The first CRs of one TEI topic to introduce a new should be prepared as Cat-B CRs. The CRs which correct the specification for the previous TEI topics should be submitted as Cat-F or Cat-A.</a:t>
            </a:r>
          </a:p>
          <a:p>
            <a:pPr lvl="1">
              <a:spcBef>
                <a:spcPts val="0"/>
              </a:spcBef>
              <a:spcAft>
                <a:spcPts val="600"/>
              </a:spcAft>
            </a:pPr>
            <a:r>
              <a:rPr lang="en-US" altLang="zh-CN" sz="1200" dirty="0"/>
              <a:t>Please refer to </a:t>
            </a:r>
            <a:r>
              <a:rPr lang="en-US" altLang="zh-CN" sz="1200" b="1" dirty="0">
                <a:solidFill>
                  <a:srgbClr val="FF0000"/>
                </a:solidFill>
              </a:rPr>
              <a:t>RP-240858</a:t>
            </a:r>
            <a:r>
              <a:rPr lang="en-US" altLang="zh-CN" sz="1200" dirty="0"/>
              <a:t> for the rule of TEI.</a:t>
            </a:r>
          </a:p>
          <a:p>
            <a:pPr lvl="1">
              <a:spcBef>
                <a:spcPts val="0"/>
              </a:spcBef>
              <a:spcAft>
                <a:spcPts val="600"/>
              </a:spcAft>
            </a:pPr>
            <a:r>
              <a:rPr lang="en-US" altLang="zh-CN" sz="1200" dirty="0"/>
              <a:t>Proponents of TEI CRs shall explicitly check during the quarter that all relevant work is completed in all RAN WGs before asking approval from RAN plenary. (Conclusions of RP-241618)</a:t>
            </a:r>
          </a:p>
          <a:p>
            <a:pPr lvl="1">
              <a:spcBef>
                <a:spcPts val="0"/>
              </a:spcBef>
              <a:spcAft>
                <a:spcPts val="600"/>
              </a:spcAft>
            </a:pPr>
            <a:endParaRPr lang="en-US" altLang="zh-CN" sz="1200" dirty="0"/>
          </a:p>
        </p:txBody>
      </p:sp>
    </p:spTree>
    <p:extLst>
      <p:ext uri="{BB962C8B-B14F-4D97-AF65-F5344CB8AC3E}">
        <p14:creationId xmlns:p14="http://schemas.microsoft.com/office/powerpoint/2010/main" val="2261567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a:cs typeface="+mn-cs"/>
              </a:rPr>
              <a:t>The latest CR-Form template can be found at</a:t>
            </a:r>
          </a:p>
          <a:p>
            <a:pPr lvl="1">
              <a:spcBef>
                <a:spcPts val="0"/>
              </a:spcBef>
              <a:spcAft>
                <a:spcPts val="600"/>
              </a:spcAft>
            </a:pPr>
            <a:r>
              <a:rPr lang="en-US" sz="1200" dirty="0">
                <a:hlinkClick r:id="rId3"/>
              </a:rPr>
              <a:t>https://www.3gpp.org/ftp/tsg_ran/WG4_Radio/TSGR4_112/Template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a:cs typeface="+mn-cs"/>
              </a:rPr>
              <a:t>3GU tool</a:t>
            </a:r>
          </a:p>
          <a:p>
            <a:pPr lvl="1">
              <a:spcBef>
                <a:spcPts val="0"/>
              </a:spcBef>
              <a:spcAft>
                <a:spcPts val="600"/>
              </a:spcAft>
            </a:pPr>
            <a:r>
              <a:rPr lang="en-US" sz="1200" dirty="0">
                <a:cs typeface="+mn-cs"/>
              </a:rPr>
              <a:t>There is a tool in 3GU which allows you to use the 3GU automatic pre-filled coversheet, so no need to fill in by hand all the CR details every time:</a:t>
            </a:r>
          </a:p>
          <a:p>
            <a:pPr lvl="1">
              <a:spcBef>
                <a:spcPts val="0"/>
              </a:spcBef>
              <a:spcAft>
                <a:spcPts val="600"/>
              </a:spcAft>
            </a:pPr>
            <a:r>
              <a:rPr lang="en-US" sz="1200" dirty="0">
                <a:cs typeface="+mn-cs"/>
              </a:rPr>
              <a:t>If 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the "online</a:t>
            </a:r>
            <a:r>
              <a:rPr lang="en-US" altLang="zh-CN" sz="1200" dirty="0"/>
              <a:t>"</a:t>
            </a:r>
            <a:r>
              <a:rPr lang="en-US" altLang="zh-CN" sz="1200" dirty="0">
                <a:cs typeface="+mn-cs"/>
              </a:rPr>
              <a:t> </a:t>
            </a:r>
            <a:r>
              <a:rPr lang="en-US" sz="1200" dirty="0">
                <a:cs typeface="+mn-cs"/>
              </a:rPr>
              <a:t>listing 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a:t>"</a:t>
            </a:r>
            <a:r>
              <a:rPr lang="en-US" sz="1200" dirty="0">
                <a:cs typeface="+mn-cs"/>
              </a:rPr>
              <a:t>Status: reserved</a:t>
            </a:r>
            <a:r>
              <a:rPr lang="en-US" altLang="zh-CN" sz="1200" dirty="0"/>
              <a:t>"</a:t>
            </a:r>
            <a:r>
              <a:rPr lang="en-US" sz="1200" dirty="0">
                <a:cs typeface="+mn-cs"/>
              </a:rPr>
              <a:t> field which says </a:t>
            </a:r>
            <a:r>
              <a:rPr lang="en-US" altLang="zh-CN" sz="1200" dirty="0"/>
              <a:t>"</a:t>
            </a:r>
            <a:r>
              <a:rPr lang="en-US" sz="1200" dirty="0">
                <a:cs typeface="+mn-cs"/>
              </a:rPr>
              <a:t>(Download prefilled cover page)</a:t>
            </a:r>
            <a:r>
              <a:rPr lang="en-US" altLang="zh-CN" sz="1200" dirty="0"/>
              <a:t>"</a:t>
            </a:r>
            <a:r>
              <a:rPr lang="en-US" sz="1200" dirty="0">
                <a:cs typeface="+mn-cs"/>
              </a:rPr>
              <a:t>.</a:t>
            </a:r>
          </a:p>
          <a:p>
            <a:pPr lvl="1">
              <a:spcBef>
                <a:spcPts val="0"/>
              </a:spcBef>
              <a:spcAft>
                <a:spcPts val="600"/>
              </a:spcAft>
            </a:pPr>
            <a:r>
              <a:rPr lang="en-US" sz="1200" dirty="0">
                <a:cs typeface="+mn-cs"/>
              </a:rPr>
              <a:t>Using 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used "</a:t>
            </a:r>
            <a:r>
              <a:rPr lang="en-US" sz="1200" b="1" dirty="0"/>
              <a:t>other comments</a:t>
            </a:r>
            <a:r>
              <a:rPr lang="en-US" altLang="zh-CN" sz="1200" dirty="0"/>
              <a:t>" </a:t>
            </a:r>
            <a:r>
              <a:rPr lang="en-US" sz="1200" dirty="0"/>
              <a:t>on the CR coversheet to provide additional information for where you would like a new clause to be placed in the spec, if you have a preference.</a:t>
            </a:r>
          </a:p>
          <a:p>
            <a:pPr marL="342882" lvl="1" indent="-342882">
              <a:spcBef>
                <a:spcPts val="0"/>
              </a:spcBef>
              <a:spcAft>
                <a:spcPts val="600"/>
              </a:spcAft>
              <a:buBlip>
                <a:blip r:embed="rId2"/>
              </a:buBlip>
            </a:pPr>
            <a:r>
              <a:rPr lang="en-US" altLang="zh-CN" sz="1400" dirty="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styles.</a:t>
            </a:r>
            <a:endParaRPr lang="en-US" altLang="zh-CN" sz="1600" dirty="0"/>
          </a:p>
          <a:p>
            <a:pPr marL="342882" lvl="1" indent="-342882">
              <a:spcBef>
                <a:spcPts val="0"/>
              </a:spcBef>
              <a:spcAft>
                <a:spcPts val="600"/>
              </a:spcAft>
              <a:buBlip>
                <a:blip r:embed="rId2"/>
              </a:buBlip>
            </a:pP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The WF template is provided in the server </a:t>
            </a:r>
            <a:r>
              <a:rPr lang="en-US" altLang="zh-CN" sz="1400" dirty="0">
                <a:cs typeface="+mn-cs"/>
                <a:hlinkClick r:id="rId4"/>
              </a:rPr>
              <a:t>https://www.3gpp.org/ftp/tsg_ran/WG4_Radio/TSGR4_112/Templates</a:t>
            </a:r>
            <a:endParaRPr lang="en-US" altLang="zh-CN" sz="1400" dirty="0">
              <a:cs typeface="+mn-cs"/>
            </a:endParaRPr>
          </a:p>
          <a:p>
            <a:pPr lvl="1">
              <a:spcBef>
                <a:spcPts val="0"/>
              </a:spcBef>
              <a:spcAft>
                <a:spcPts val="600"/>
              </a:spcAft>
            </a:pPr>
            <a:r>
              <a:rPr lang="en-US" altLang="zh-CN" sz="1200" dirty="0">
                <a:cs typeface="+mn-cs"/>
              </a:rPr>
              <a:t>The clean version of final formal WF </a:t>
            </a:r>
            <a:r>
              <a:rPr lang="en-US" altLang="zh-CN" sz="1200" dirty="0" err="1">
                <a:cs typeface="+mn-cs"/>
              </a:rPr>
              <a:t>Tdoc</a:t>
            </a:r>
            <a:r>
              <a:rPr lang="en-US" altLang="zh-CN" sz="1200" dirty="0">
                <a:cs typeface="+mn-cs"/>
              </a:rPr>
              <a:t> is expected.</a:t>
            </a:r>
          </a:p>
          <a:p>
            <a:pPr lvl="1">
              <a:spcBef>
                <a:spcPts val="0"/>
              </a:spcBef>
              <a:spcAft>
                <a:spcPts val="600"/>
              </a:spcAft>
            </a:pPr>
            <a:r>
              <a:rPr lang="en-US" altLang="zh-CN" sz="1200" dirty="0">
                <a:cs typeface="+mn-cs"/>
              </a:rPr>
              <a:t>No green highlighted is expected.</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75C68143-B530-4487-9EA7-5BCC5970B48F}">
  <ds:schemaRefs>
    <ds:schemaRef ds:uri="http://schemas.microsoft.com/office/2006/documentManagement/types"/>
    <ds:schemaRef ds:uri="http://purl.org/dc/dcmitype/"/>
    <ds:schemaRef ds:uri="http://purl.org/dc/elements/1.1/"/>
    <ds:schemaRef ds:uri="http://purl.org/dc/terms/"/>
    <ds:schemaRef ds:uri="23d77754-4ccc-4c57-9291-cab09e81894a"/>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a915fe38-2618-47b6-8303-829fb71466d5"/>
  </ds:schemaRefs>
</ds:datastoreItem>
</file>

<file path=customXml/itemProps3.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393371</TotalTime>
  <Words>6026</Words>
  <Application>Microsoft Office PowerPoint</Application>
  <PresentationFormat>宽屏</PresentationFormat>
  <Paragraphs>433</Paragraphs>
  <Slides>23</Slides>
  <Notes>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23</vt:i4>
      </vt:variant>
    </vt:vector>
  </HeadingPairs>
  <TitlesOfParts>
    <vt:vector size="29" baseType="lpstr">
      <vt:lpstr>微软雅黑</vt:lpstr>
      <vt:lpstr>Arial</vt:lpstr>
      <vt:lpstr>Arial Black</vt:lpstr>
      <vt:lpstr>Calibri</vt:lpstr>
      <vt:lpstr>Times New Roman</vt:lpstr>
      <vt:lpstr>3gpp</vt:lpstr>
      <vt:lpstr>RAN4#112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  (TOHRU not available in RAN4#112)</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Meeting rooms </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1949</cp:revision>
  <cp:lastPrinted>2016-09-15T08:31:35Z</cp:lastPrinted>
  <dcterms:created xsi:type="dcterms:W3CDTF">2009-11-27T05:15:11Z</dcterms:created>
  <dcterms:modified xsi:type="dcterms:W3CDTF">2024-08-06T07:50:53Z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(3)X9iwJwtUaP2s+gdGr9Yce7zsBw52RwefI0L8MGT0Tgv9zxzh+OCGLw8H4rqWCltIkVuh4hx4
/wQwezt03MlI84TbLraB0FD4zuxGxI6IB9oc8aYXC6riZMeBQjvD5tME5Rf2G5PPPq/dVhpj
bWIm1Y+Zoo6uJ9SgCiU3GEYxd0k+dLRczn2wzcjaY/cncDt7kcn5JluqLTIUf0sk8oDSS0rw
2j3b6UnoLkLrnIUfCi</vt:lpwstr>
  </property>
  <property fmtid="{D5CDD505-2E9C-101B-9397-08002B2CF9AE}" pid="11" name="_2015_ms_pID_7253431">
    <vt:lpwstr>NSu5xUp/rUw7v6HHAfNqMEfo34a1PAMlP/V+zG4oQHa86VRcPcLqmp
526HmGhgiamV4ItVOweONk7sxKhzCyDNbcm/+RK/TjH8VgS8mX7dCKksv4caZrYuqLQlKlHs
MUdqzxNHhJCa1KO6z1B3P66u5Xtj8mDrtHcLug/ZkqatV0UIqVwXBfbEEOhrt6cSHSVC9klz
R0FnUvBd3MSIl4GG8Ex7Xmd2AO5lLTGzOd88</vt:lpwstr>
  </property>
  <property fmtid="{D5CDD505-2E9C-101B-9397-08002B2CF9AE}" pid="12" name="_2015_ms_pID_7253432">
    <vt:lpwstr>Vw==</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1707399771</vt:lpwstr>
  </property>
</Properties>
</file>