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29"/>
  </p:notesMasterIdLst>
  <p:handoutMasterIdLst>
    <p:handoutMasterId r:id="rId30"/>
  </p:handoutMasterIdLst>
  <p:sldIdLst>
    <p:sldId id="934" r:id="rId5"/>
    <p:sldId id="996" r:id="rId6"/>
    <p:sldId id="997" r:id="rId7"/>
    <p:sldId id="1001" r:id="rId8"/>
    <p:sldId id="998" r:id="rId9"/>
    <p:sldId id="973" r:id="rId10"/>
    <p:sldId id="999" r:id="rId11"/>
    <p:sldId id="928" r:id="rId12"/>
    <p:sldId id="993" r:id="rId13"/>
    <p:sldId id="986" r:id="rId14"/>
    <p:sldId id="984" r:id="rId15"/>
    <p:sldId id="981" r:id="rId16"/>
    <p:sldId id="992" r:id="rId17"/>
    <p:sldId id="988" r:id="rId18"/>
    <p:sldId id="991" r:id="rId19"/>
    <p:sldId id="1007" r:id="rId20"/>
    <p:sldId id="1006" r:id="rId21"/>
    <p:sldId id="1008" r:id="rId22"/>
    <p:sldId id="1005" r:id="rId23"/>
    <p:sldId id="976" r:id="rId24"/>
    <p:sldId id="1003" r:id="rId25"/>
    <p:sldId id="1010" r:id="rId26"/>
    <p:sldId id="1015" r:id="rId27"/>
    <p:sldId id="977" r:id="rId28"/>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00FF"/>
    <a:srgbClr val="FF3300"/>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5393" autoAdjust="0"/>
  </p:normalViewPr>
  <p:slideViewPr>
    <p:cSldViewPr snapToGrid="0">
      <p:cViewPr varScale="1">
        <p:scale>
          <a:sx n="107" d="100"/>
          <a:sy n="107" d="100"/>
        </p:scale>
        <p:origin x="1074" y="108"/>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10</a:t>
            </a:fld>
            <a:endParaRPr lang="en-GB" altLang="en-US" dirty="0"/>
          </a:p>
        </p:txBody>
      </p:sp>
    </p:spTree>
    <p:extLst>
      <p:ext uri="{BB962C8B-B14F-4D97-AF65-F5344CB8AC3E}">
        <p14:creationId xmlns:p14="http://schemas.microsoft.com/office/powerpoint/2010/main" val="930095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23</a:t>
            </a:fld>
            <a:endParaRPr lang="en-GB" altLang="en-US" dirty="0"/>
          </a:p>
        </p:txBody>
      </p:sp>
    </p:spTree>
    <p:extLst>
      <p:ext uri="{BB962C8B-B14F-4D97-AF65-F5344CB8AC3E}">
        <p14:creationId xmlns:p14="http://schemas.microsoft.com/office/powerpoint/2010/main" val="21475601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3gpp.org/ftp/tsg_ran/TSG_RAN/TSGR_103/Templates/Spec_Submit.zip" TargetMode="External"/><Relationship Id="rId4" Type="http://schemas.openxmlformats.org/officeDocument/2006/relationships/hyperlink" Target="https://www.3gpp.org/ftp/tsg_ran/TSG_RAN/TSGR_103/Templates/3GPP_TS-TR_Template.zip"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3gpp.org/ftp/TSG_RAN/WG4_Radio/TSGR4_109/Invitation/TSG_RAN4%23109_GTW_TOHRU_guidance_v3.docx"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10/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3gpp.org/ftp/TSG_RAN/WG4_Radio/TSGR4_106bis-e/Invitation/TSG_RAN4%23106-bis-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image" Target="../media/image1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3gpp.org/ftp/tsg_ran/WG4_Radio/TSGR4_111/Template"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11/Templ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 xmlns:a16="http://schemas.microsoft.com/office/drawing/2014/main" id="{D30B7C3F-3D32-4F2D-8FDD-60718C51D42B}"/>
              </a:ext>
            </a:extLst>
          </p:cNvPr>
          <p:cNvSpPr>
            <a:spLocks noGrp="1"/>
          </p:cNvSpPr>
          <p:nvPr>
            <p:ph type="ctrTitle"/>
          </p:nvPr>
        </p:nvSpPr>
        <p:spPr/>
        <p:txBody>
          <a:bodyPr/>
          <a:lstStyle/>
          <a:p>
            <a:r>
              <a:rPr lang="en-US" b="1" dirty="0" smtClean="0">
                <a:latin typeface="微软雅黑" panose="020B0503020204020204" pitchFamily="34" charset="-122"/>
                <a:ea typeface="微软雅黑" panose="020B0503020204020204" pitchFamily="34" charset="-122"/>
              </a:rPr>
              <a:t>RAN4#111 </a:t>
            </a:r>
            <a:r>
              <a:rPr lang="en-US" b="1" dirty="0" smtClean="0">
                <a:latin typeface="微软雅黑" panose="020B0503020204020204" pitchFamily="34" charset="-122"/>
                <a:ea typeface="微软雅黑" panose="020B0503020204020204" pitchFamily="34" charset="-122"/>
              </a:rPr>
              <a:t>meeting </a:t>
            </a:r>
            <a:r>
              <a:rPr lang="en-US" b="1" dirty="0">
                <a:latin typeface="微软雅黑" panose="020B0503020204020204" pitchFamily="34" charset="-122"/>
                <a:ea typeface="微软雅黑" panose="020B0503020204020204" pitchFamily="34" charset="-122"/>
              </a:rPr>
              <a:t>Arrangements and Guidelines</a:t>
            </a:r>
          </a:p>
        </p:txBody>
      </p:sp>
      <p:sp>
        <p:nvSpPr>
          <p:cNvPr id="5" name="Subtitle 4">
            <a:extLst>
              <a:ext uri="{FF2B5EF4-FFF2-40B4-BE49-F238E27FC236}">
                <a16:creationId xmlns=""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a:t>
            </a:r>
            <a:r>
              <a:rPr lang="en-US" dirty="0" smtClean="0">
                <a:latin typeface="+mj-ea"/>
                <a:ea typeface="+mj-ea"/>
              </a:rPr>
              <a:t>Chair: </a:t>
            </a:r>
            <a:r>
              <a:rPr lang="en-US" altLang="zh-CN" dirty="0"/>
              <a:t>Gene Fong, Shan </a:t>
            </a:r>
            <a:r>
              <a:rPr lang="en-US" altLang="zh-CN" dirty="0" smtClean="0"/>
              <a:t>Yang</a:t>
            </a:r>
            <a:endParaRPr lang="en-US" altLang="zh-CN" dirty="0"/>
          </a:p>
        </p:txBody>
      </p:sp>
      <p:sp>
        <p:nvSpPr>
          <p:cNvPr id="2" name="TextBox 1">
            <a:extLst>
              <a:ext uri="{FF2B5EF4-FFF2-40B4-BE49-F238E27FC236}">
                <a16:creationId xmlns=""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a:t>
            </a:r>
            <a:r>
              <a:rPr lang="en-US" sz="1400" b="1" dirty="0" smtClean="0">
                <a:latin typeface="微软雅黑" panose="020B0503020204020204" pitchFamily="34" charset="-122"/>
                <a:ea typeface="微软雅黑" panose="020B0503020204020204" pitchFamily="34" charset="-122"/>
              </a:rPr>
              <a:t>111</a:t>
            </a:r>
            <a:r>
              <a:rPr lang="en-US" sz="1400" b="1" dirty="0">
                <a:latin typeface="微软雅黑" panose="020B0503020204020204" pitchFamily="34" charset="-122"/>
                <a:ea typeface="微软雅黑" panose="020B0503020204020204" pitchFamily="34" charset="-122"/>
              </a:rPr>
              <a:t>	</a:t>
            </a:r>
            <a:endParaRPr lang="en-US" sz="1400"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Fukuoka City, Fukuoka , Japan, 20th – 24th May, </a:t>
            </a:r>
            <a:r>
              <a:rPr lang="en-US" sz="1400" b="1" dirty="0" smtClean="0">
                <a:latin typeface="微软雅黑" panose="020B0503020204020204" pitchFamily="34" charset="-122"/>
                <a:ea typeface="微软雅黑" panose="020B0503020204020204" pitchFamily="34" charset="-122"/>
              </a:rPr>
              <a:t>2024</a:t>
            </a:r>
          </a:p>
          <a:p>
            <a:r>
              <a:rPr lang="en-US" sz="1400" b="1" dirty="0" smtClean="0">
                <a:latin typeface="微软雅黑" panose="020B0503020204020204" pitchFamily="34" charset="-122"/>
                <a:ea typeface="微软雅黑" panose="020B0503020204020204" pitchFamily="34" charset="-122"/>
              </a:rPr>
              <a:t>Agenda </a:t>
            </a:r>
            <a:r>
              <a:rPr lang="en-US" sz="1400" b="1" dirty="0">
                <a:latin typeface="微软雅黑" panose="020B0503020204020204" pitchFamily="34" charset="-122"/>
                <a:ea typeface="微软雅黑" panose="020B0503020204020204" pitchFamily="34" charset="-122"/>
              </a:rPr>
              <a:t>Item: </a:t>
            </a:r>
            <a:r>
              <a:rPr lang="en-US" sz="1400" b="1" dirty="0" smtClean="0">
                <a:latin typeface="微软雅黑" panose="020B0503020204020204" pitchFamily="34" charset="-122"/>
                <a:ea typeface="微软雅黑" panose="020B0503020204020204" pitchFamily="34" charset="-122"/>
              </a:rPr>
              <a:t>2</a:t>
            </a:r>
            <a:endParaRPr lang="en-US"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 xmlns:a16="http://schemas.microsoft.com/office/drawing/2014/main" id="{E4CE5DCD-72B3-468A-A585-E6721DD18679}"/>
              </a:ext>
            </a:extLst>
          </p:cNvPr>
          <p:cNvSpPr txBox="1"/>
          <p:nvPr/>
        </p:nvSpPr>
        <p:spPr>
          <a:xfrm>
            <a:off x="7742490" y="274551"/>
            <a:ext cx="2519149" cy="338554"/>
          </a:xfrm>
          <a:prstGeom prst="rect">
            <a:avLst/>
          </a:prstGeom>
          <a:noFill/>
        </p:spPr>
        <p:txBody>
          <a:bodyPr wrap="square" rtlCol="0">
            <a:spAutoFit/>
          </a:bodyPr>
          <a:lstStyle/>
          <a:p>
            <a:pPr algn="r"/>
            <a:r>
              <a:rPr lang="en-US" sz="1600" b="1" dirty="0" smtClean="0">
                <a:latin typeface="+mj-ea"/>
                <a:ea typeface="+mj-ea"/>
              </a:rPr>
              <a:t>R4-240</a:t>
            </a:r>
            <a:r>
              <a:rPr lang="en-US" altLang="zh-CN" sz="1600" b="1" dirty="0" smtClean="0">
                <a:latin typeface="+mj-ea"/>
                <a:ea typeface="+mj-ea"/>
              </a:rPr>
              <a:t>xxxx</a:t>
            </a:r>
            <a:r>
              <a:rPr lang="en-US" sz="1600" b="1" dirty="0">
                <a:latin typeface="+mj-ea"/>
                <a:ea typeface="+mj-ea"/>
              </a:rPr>
              <a:t>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790349" cy="5095171"/>
          </a:xfrm>
        </p:spPr>
        <p:txBody>
          <a:bodyPr/>
          <a:lstStyle/>
          <a:p>
            <a:pPr marL="342882" lvl="1" indent="-342882">
              <a:spcBef>
                <a:spcPts val="0"/>
              </a:spcBef>
              <a:spcAft>
                <a:spcPts val="600"/>
              </a:spcAft>
              <a:buBlip>
                <a:blip r:embed="rId3"/>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a:t>
            </a:r>
            <a:r>
              <a:rPr lang="en-US" sz="1200" dirty="0" smtClean="0">
                <a:cs typeface="+mn-cs"/>
              </a:rPr>
              <a:t>NR.</a:t>
            </a:r>
            <a:endParaRPr lang="en-US" sz="1200" dirty="0">
              <a:cs typeface="+mn-cs"/>
            </a:endParaRPr>
          </a:p>
          <a:p>
            <a:pPr lvl="1">
              <a:spcBef>
                <a:spcPts val="0"/>
              </a:spcBef>
              <a:spcAft>
                <a:spcPts val="600"/>
              </a:spcAft>
            </a:pPr>
            <a:r>
              <a:rPr lang="en-US" sz="1200" dirty="0">
                <a:cs typeface="+mn-cs"/>
              </a:rPr>
              <a:t>Usually for SID, the title of TR is the same as the title of </a:t>
            </a:r>
            <a:r>
              <a:rPr lang="en-US" sz="1200" dirty="0" smtClean="0">
                <a:cs typeface="+mn-cs"/>
              </a:rPr>
              <a:t>SID. </a:t>
            </a:r>
            <a:endParaRPr lang="en-US" sz="1400" dirty="0">
              <a:cs typeface="+mn-cs"/>
            </a:endParaRPr>
          </a:p>
          <a:p>
            <a:pPr marL="342882" lvl="1" indent="-342882">
              <a:spcBef>
                <a:spcPts val="0"/>
              </a:spcBef>
              <a:spcAft>
                <a:spcPts val="600"/>
              </a:spcAft>
              <a:buBlip>
                <a:blip r:embed="rId3"/>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a:t>
            </a:r>
            <a:r>
              <a:rPr lang="en-US" altLang="zh-CN" sz="1200" dirty="0" smtClean="0"/>
              <a:t>TR/TS.</a:t>
            </a:r>
            <a:endParaRPr lang="en-US" altLang="zh-CN" sz="1200" dirty="0"/>
          </a:p>
          <a:p>
            <a:pPr lvl="1">
              <a:spcBef>
                <a:spcPts val="0"/>
              </a:spcBef>
              <a:spcAft>
                <a:spcPts val="600"/>
              </a:spcAft>
            </a:pPr>
            <a:r>
              <a:rPr lang="en-US" altLang="zh-CN" sz="1200" dirty="0">
                <a:cs typeface="+mn-cs"/>
              </a:rPr>
              <a:t>Please contact WG secretary for TR/TS number after </a:t>
            </a:r>
            <a:r>
              <a:rPr lang="en-US" altLang="zh-CN" sz="1200" dirty="0" smtClean="0">
                <a:cs typeface="+mn-cs"/>
              </a:rPr>
              <a:t>WID/SID </a:t>
            </a:r>
            <a:r>
              <a:rPr lang="en-US" altLang="zh-CN" sz="1200" dirty="0">
                <a:cs typeface="+mn-cs"/>
              </a:rPr>
              <a:t>capturing </a:t>
            </a:r>
            <a:r>
              <a:rPr lang="en-US" altLang="zh-CN" sz="1200" dirty="0" smtClean="0">
                <a:cs typeface="+mn-cs"/>
              </a:rPr>
              <a:t>new </a:t>
            </a:r>
            <a:r>
              <a:rPr lang="en-US" altLang="zh-CN" sz="1200" dirty="0">
                <a:cs typeface="+mn-cs"/>
              </a:rPr>
              <a:t>TS/TR is approved in </a:t>
            </a:r>
            <a:r>
              <a:rPr lang="en-US" altLang="zh-CN" sz="1200" dirty="0" smtClean="0">
                <a:cs typeface="+mn-cs"/>
              </a:rPr>
              <a:t>RAN and before submission to RAN for </a:t>
            </a:r>
            <a:r>
              <a:rPr lang="en-US" altLang="zh-CN" sz="1200" dirty="0" smtClean="0">
                <a:cs typeface="+mn-cs"/>
              </a:rPr>
              <a:t>approval.</a:t>
            </a:r>
            <a:endParaRPr lang="en-US" altLang="zh-CN" sz="1400" dirty="0">
              <a:cs typeface="+mn-cs"/>
            </a:endParaRPr>
          </a:p>
          <a:p>
            <a:pPr marL="342882" lvl="1" indent="-342882">
              <a:spcBef>
                <a:spcPts val="0"/>
              </a:spcBef>
              <a:spcAft>
                <a:spcPts val="600"/>
              </a:spcAft>
              <a:buBlip>
                <a:blip r:embed="rId3"/>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a:t>
            </a:r>
            <a:r>
              <a:rPr lang="en-US" altLang="zh-CN" sz="1200" dirty="0" smtClean="0"/>
              <a:t>meeting.</a:t>
            </a:r>
            <a:endParaRPr lang="en-US" altLang="zh-CN" sz="1200" dirty="0"/>
          </a:p>
          <a:p>
            <a:pPr marL="342882" lvl="1" indent="-342882">
              <a:spcBef>
                <a:spcPts val="0"/>
              </a:spcBef>
              <a:spcAft>
                <a:spcPts val="600"/>
              </a:spcAft>
              <a:buBlip>
                <a:blip r:embed="rId3"/>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a:t>
            </a:r>
            <a:r>
              <a:rPr lang="en-US" altLang="zh-CN" sz="1200" b="1" dirty="0" smtClean="0"/>
              <a:t>checker.</a:t>
            </a:r>
            <a:endParaRPr lang="en-US" altLang="zh-CN" sz="1200" b="1" dirty="0"/>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4"/>
              </a:rPr>
              <a:t>https://</a:t>
            </a:r>
            <a:r>
              <a:rPr lang="en-US" altLang="zh-CN" sz="1200" dirty="0" smtClean="0">
                <a:hlinkClick r:id="rId4"/>
              </a:rPr>
              <a:t>www.3gpp.org/ftp/tsg_ran/TSG_RAN/TSGR_103/Templates/3GPP_TS-TR_Template.zip</a:t>
            </a:r>
            <a:r>
              <a:rPr lang="en-US" altLang="zh-CN" sz="1200" dirty="0"/>
              <a:t> </a:t>
            </a:r>
            <a:r>
              <a:rPr lang="en-US" altLang="zh-CN" sz="1200" dirty="0" smtClean="0"/>
              <a:t>and </a:t>
            </a:r>
            <a:r>
              <a:rPr lang="en-US" altLang="zh-CN" sz="1200" dirty="0">
                <a:hlinkClick r:id="rId5"/>
              </a:rPr>
              <a:t>https://</a:t>
            </a:r>
            <a:r>
              <a:rPr lang="en-US" altLang="zh-CN" sz="1200" dirty="0" smtClean="0">
                <a:hlinkClick r:id="rId5"/>
              </a:rPr>
              <a:t>www.3gpp.org/ftp/tsg_ran/TSG_RAN/TSGR_103/Templates/Spec_Submit.zip</a:t>
            </a:r>
            <a:r>
              <a:rPr lang="en-US" altLang="zh-CN" sz="1200" dirty="0" smtClean="0"/>
              <a:t> </a:t>
            </a:r>
            <a:r>
              <a:rPr lang="en-US" altLang="zh-CN" sz="1200" dirty="0"/>
              <a:t>(presentation cover</a:t>
            </a:r>
            <a:r>
              <a:rPr lang="en-US" altLang="zh-CN" sz="1200" dirty="0" smtClean="0"/>
              <a:t>).</a:t>
            </a:r>
            <a:endParaRPr lang="en-US" altLang="zh-CN" sz="1200" dirty="0"/>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r>
              <a:rPr lang="en-US" altLang="zh-CN" sz="1200" dirty="0" smtClean="0"/>
              <a:t>).</a:t>
            </a:r>
            <a:endParaRPr lang="en-US" altLang="zh-CN"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smtClean="0">
                <a:latin typeface="Times New Roman" panose="02020603050405020304" pitchFamily="18" charset="0"/>
                <a:cs typeface="Times New Roman" panose="02020603050405020304" pitchFamily="18" charset="0"/>
              </a:rPr>
              <a:t>2024</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a:t>
            </a:r>
            <a:r>
              <a:rPr lang="en-US" altLang="zh-CN" sz="1200" dirty="0" smtClean="0"/>
              <a:t>meeting for three online </a:t>
            </a:r>
            <a:r>
              <a:rPr lang="en-US" altLang="zh-CN" sz="1200" dirty="0" smtClean="0"/>
              <a:t>sessions.</a:t>
            </a:r>
            <a:endParaRPr lang="en-US" altLang="zh-CN" sz="1200" dirty="0"/>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r>
              <a:rPr lang="en-GB" altLang="zh-CN" sz="1200" u="sng" dirty="0" smtClean="0">
                <a:hlinkClick r:id="rId3"/>
              </a:rPr>
              <a:t>/</a:t>
            </a:r>
            <a:endParaRPr lang="en-GB" altLang="zh-CN" sz="1200" u="sng" dirty="0" smtClean="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smtClean="0"/>
              <a:t>registeration</a:t>
            </a:r>
            <a:r>
              <a:rPr lang="en-GB" altLang="zh-CN" sz="1200" dirty="0" smtClean="0"/>
              <a:t>. </a:t>
            </a:r>
            <a:endParaRPr lang="en-GB" altLang="zh-CN" sz="1200" dirty="0"/>
          </a:p>
          <a:p>
            <a:pPr lvl="1">
              <a:spcBef>
                <a:spcPts val="0"/>
              </a:spcBef>
              <a:spcAft>
                <a:spcPts val="600"/>
              </a:spcAft>
            </a:pPr>
            <a:r>
              <a:rPr lang="en-GB" altLang="zh-CN" sz="1200" dirty="0" smtClean="0"/>
              <a:t>Meeting name (TOHRU </a:t>
            </a:r>
            <a:r>
              <a:rPr lang="en-GB" altLang="zh-CN" sz="1200" dirty="0"/>
              <a:t>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a:t>
            </a:r>
            <a:r>
              <a:rPr lang="en-US" altLang="zh-CN" sz="1200" dirty="0" smtClean="0"/>
              <a:t>RAN4_BSRF</a:t>
            </a:r>
          </a:p>
          <a:p>
            <a:pPr lvl="2">
              <a:spcBef>
                <a:spcPts val="0"/>
              </a:spcBef>
              <a:spcAft>
                <a:spcPts val="600"/>
              </a:spcAft>
            </a:pPr>
            <a:r>
              <a:rPr lang="en-US" altLang="zh-CN" sz="1200" dirty="0" smtClean="0"/>
              <a:t>NOTE: Ad hoc session: MS teams will be </a:t>
            </a:r>
            <a:r>
              <a:rPr lang="en-US" altLang="zh-CN" sz="1200" dirty="0" smtClean="0"/>
              <a:t>provided.</a:t>
            </a:r>
            <a:endParaRPr lang="en-US" altLang="zh-CN" sz="1200" dirty="0" smtClean="0"/>
          </a:p>
          <a:p>
            <a:pPr lvl="1">
              <a:spcBef>
                <a:spcPts val="0"/>
              </a:spcBef>
              <a:spcAft>
                <a:spcPts val="600"/>
              </a:spcAft>
            </a:pPr>
            <a:r>
              <a:rPr lang="en-US" altLang="zh-CN" sz="1200" dirty="0" smtClean="0"/>
              <a:t>Enter </a:t>
            </a:r>
            <a:r>
              <a:rPr lang="en-US" altLang="zh-CN" sz="1200" dirty="0"/>
              <a:t>your name </a:t>
            </a:r>
          </a:p>
          <a:p>
            <a:pPr lvl="2">
              <a:spcBef>
                <a:spcPts val="0"/>
              </a:spcBef>
              <a:spcAft>
                <a:spcPts val="600"/>
              </a:spcAft>
            </a:pPr>
            <a:r>
              <a:rPr lang="en-GB" altLang="zh-CN" sz="1200" b="1" dirty="0"/>
              <a:t>&lt;represented company&gt;, &lt;first name&gt; &lt;family name&gt;</a:t>
            </a:r>
            <a:r>
              <a:rPr lang="en-GB" altLang="zh-CN" sz="1200" dirty="0"/>
              <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a:t>
            </a:r>
            <a:r>
              <a:rPr lang="en-US" altLang="zh-CN" sz="1200" dirty="0" smtClean="0"/>
              <a:t>tool.</a:t>
            </a:r>
            <a:endParaRPr lang="en-US" altLang="zh-CN" sz="1200" dirty="0" smtClean="0"/>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hlinkClick r:id="rId4"/>
              </a:rPr>
              <a:t>https://</a:t>
            </a:r>
            <a:r>
              <a:rPr lang="en-US" altLang="zh-CN" sz="1200" dirty="0" smtClean="0">
                <a:hlinkClick r:id="rId4"/>
              </a:rPr>
              <a:t>www.3gpp.org/ftp/TSG_RAN/WG4_Radio/TSGR4_109/Invitation/TSG_RAN4%23109_GTW_TOHRU_guidance_v3.docx</a:t>
            </a:r>
            <a:endParaRPr lang="en-US" altLang="zh-CN" sz="1200" dirty="0" smtClean="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a:t>
            </a:r>
            <a:r>
              <a:rPr lang="en-US" altLang="zh-CN" b="1" dirty="0" smtClean="0">
                <a:latin typeface="微软雅黑" panose="020B0503020204020204" pitchFamily="34" charset="-122"/>
                <a:ea typeface="微软雅黑" panose="020B0503020204020204" pitchFamily="34" charset="-122"/>
              </a:rPr>
              <a:t>GTW </a:t>
            </a:r>
            <a:br>
              <a:rPr lang="en-US" altLang="zh-CN" b="1" dirty="0" smtClean="0">
                <a:latin typeface="微软雅黑" panose="020B0503020204020204" pitchFamily="34" charset="-122"/>
                <a:ea typeface="微软雅黑" panose="020B0503020204020204" pitchFamily="34" charset="-122"/>
              </a:rPr>
            </a:br>
            <a:r>
              <a:rPr lang="en-US" altLang="zh-CN" b="1" dirty="0" smtClean="0">
                <a:latin typeface="微软雅黑" panose="020B0503020204020204" pitchFamily="34" charset="-122"/>
                <a:ea typeface="微软雅黑" panose="020B0503020204020204" pitchFamily="34" charset="-122"/>
              </a:rPr>
              <a:t>(TOHRU not available in </a:t>
            </a:r>
            <a:r>
              <a:rPr lang="en-US" altLang="zh-CN" b="1" dirty="0" smtClean="0">
                <a:latin typeface="微软雅黑" panose="020B0503020204020204" pitchFamily="34" charset="-122"/>
                <a:ea typeface="微软雅黑" panose="020B0503020204020204" pitchFamily="34" charset="-122"/>
              </a:rPr>
              <a:t>RAN4#111)</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5"/>
          <a:stretch>
            <a:fillRect/>
          </a:stretch>
        </p:blipFill>
        <p:spPr>
          <a:xfrm>
            <a:off x="7609668" y="3201604"/>
            <a:ext cx="3216190" cy="3549576"/>
          </a:xfrm>
          <a:prstGeom prst="rect">
            <a:avLst/>
          </a:prstGeom>
        </p:spPr>
      </p:pic>
      <p:pic>
        <p:nvPicPr>
          <p:cNvPr id="11" name="图片 10"/>
          <p:cNvPicPr>
            <a:picLocks noChangeAspect="1"/>
          </p:cNvPicPr>
          <p:nvPr/>
        </p:nvPicPr>
        <p:blipFill>
          <a:blip r:embed="rId6"/>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smtClean="0"/>
              <a:t>The registration deadline for face-to-face participants and remote access </a:t>
            </a:r>
            <a:r>
              <a:rPr lang="en-US" altLang="zh-CN" sz="1400" dirty="0"/>
              <a:t>is </a:t>
            </a:r>
            <a:r>
              <a:rPr lang="en-US" altLang="zh-CN" sz="1400" dirty="0" smtClean="0">
                <a:solidFill>
                  <a:srgbClr val="FF0000"/>
                </a:solidFill>
              </a:rPr>
              <a:t>May</a:t>
            </a:r>
            <a:r>
              <a:rPr lang="en-US" altLang="zh-CN" sz="1400" dirty="0" smtClean="0">
                <a:solidFill>
                  <a:srgbClr val="FF0000"/>
                </a:solidFill>
              </a:rPr>
              <a:t> </a:t>
            </a:r>
            <a:r>
              <a:rPr lang="en-US" altLang="zh-CN" sz="1400" dirty="0" smtClean="0">
                <a:solidFill>
                  <a:srgbClr val="FF0000"/>
                </a:solidFill>
              </a:rPr>
              <a:t>13</a:t>
            </a:r>
            <a:r>
              <a:rPr lang="en-US" altLang="zh-CN" sz="1400" baseline="30000" dirty="0" smtClean="0">
                <a:solidFill>
                  <a:srgbClr val="FF0000"/>
                </a:solidFill>
              </a:rPr>
              <a:t>th</a:t>
            </a:r>
            <a:r>
              <a:rPr lang="en-US" altLang="zh-CN" sz="1400" dirty="0" smtClean="0">
                <a:solidFill>
                  <a:srgbClr val="FF0000"/>
                </a:solidFill>
              </a:rPr>
              <a:t>, 2024 </a:t>
            </a:r>
            <a:r>
              <a:rPr lang="en-US" altLang="zh-CN" sz="1400" dirty="0">
                <a:solidFill>
                  <a:srgbClr val="FF0000"/>
                </a:solidFill>
              </a:rPr>
              <a:t>(Monday), </a:t>
            </a:r>
            <a:r>
              <a:rPr lang="en-US" altLang="zh-CN" sz="1400" dirty="0" smtClean="0">
                <a:solidFill>
                  <a:srgbClr val="FF0000"/>
                </a:solidFill>
              </a:rPr>
              <a:t>09:00 (</a:t>
            </a:r>
            <a:r>
              <a:rPr lang="en-US" altLang="zh-CN" sz="1400" dirty="0" smtClean="0">
                <a:solidFill>
                  <a:srgbClr val="FF0000"/>
                </a:solidFill>
              </a:rPr>
              <a:t>GMT+09:00</a:t>
            </a:r>
            <a:r>
              <a:rPr lang="en-US" altLang="zh-CN" sz="1400" dirty="0" smtClean="0">
                <a:solidFill>
                  <a:srgbClr val="FF0000"/>
                </a:solidFill>
              </a:rPr>
              <a:t>) </a:t>
            </a:r>
            <a:r>
              <a:rPr lang="en-US" altLang="zh-CN" sz="1400" dirty="0" smtClean="0">
                <a:solidFill>
                  <a:srgbClr val="FF0000"/>
                </a:solidFill>
              </a:rPr>
              <a:t>Osaka</a:t>
            </a:r>
            <a:endParaRPr lang="en-US" altLang="zh-CN" sz="1400" dirty="0" smtClean="0">
              <a:solidFill>
                <a:srgbClr val="FF0000"/>
              </a:solidFill>
            </a:endParaRPr>
          </a:p>
          <a:p>
            <a:pPr marL="342882" lvl="1" indent="-342882">
              <a:spcBef>
                <a:spcPts val="0"/>
              </a:spcBef>
              <a:spcAft>
                <a:spcPts val="600"/>
              </a:spcAft>
              <a:buBlip>
                <a:blip r:embed="rId2"/>
              </a:buBlip>
            </a:pPr>
            <a:r>
              <a:rPr lang="en-US" altLang="zh-CN" sz="1400" dirty="0" smtClean="0"/>
              <a:t>Changes </a:t>
            </a:r>
            <a:r>
              <a:rPr lang="en-US" altLang="zh-CN" sz="1400" dirty="0"/>
              <a:t>to the working </a:t>
            </a:r>
            <a:r>
              <a:rPr lang="en-US" altLang="zh-CN" sz="1400" dirty="0" smtClean="0"/>
              <a:t>procedures and please refer to updated 3GPP working procedure (especially F.2) for more details</a:t>
            </a:r>
            <a:endParaRPr lang="en-US" altLang="zh-CN" sz="1400" dirty="0"/>
          </a:p>
          <a:p>
            <a:pPr lvl="1">
              <a:spcBef>
                <a:spcPts val="0"/>
              </a:spcBef>
              <a:spcAft>
                <a:spcPts val="600"/>
              </a:spcAft>
            </a:pPr>
            <a:r>
              <a:rPr lang="en-GB" altLang="zh-CN" sz="1200" dirty="0"/>
              <a:t>Attendance at ordinary e-meetings now counts towards accrual and maintenance of voting </a:t>
            </a:r>
            <a:r>
              <a:rPr lang="en-GB" altLang="zh-CN" sz="1200" dirty="0" smtClean="0"/>
              <a:t>rights.</a:t>
            </a:r>
            <a:endParaRPr lang="en-GB" altLang="zh-CN" sz="1200" dirty="0" smtClean="0"/>
          </a:p>
          <a:p>
            <a:pPr lvl="1">
              <a:spcBef>
                <a:spcPts val="0"/>
              </a:spcBef>
              <a:spcAft>
                <a:spcPts val="600"/>
              </a:spcAft>
            </a:pPr>
            <a:r>
              <a:rPr lang="en-GB" altLang="zh-CN" sz="1200" dirty="0" smtClean="0"/>
              <a:t>The new rules apply for future meetings starting from meetings after TSG#95-e. Past e-meetings do not count towards voting </a:t>
            </a:r>
            <a:r>
              <a:rPr lang="en-GB" altLang="zh-CN" sz="1200" dirty="0" smtClean="0"/>
              <a:t>rights.</a:t>
            </a:r>
            <a:endParaRPr lang="en-GB" altLang="zh-CN" sz="1200" dirty="0" smtClean="0"/>
          </a:p>
          <a:p>
            <a:pPr lvl="1">
              <a:spcBef>
                <a:spcPts val="0"/>
              </a:spcBef>
              <a:spcAft>
                <a:spcPts val="600"/>
              </a:spcAft>
            </a:pPr>
            <a:r>
              <a:rPr lang="en-GB" altLang="zh-CN" sz="1200" dirty="0" smtClean="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smtClean="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smtClean="0"/>
              <a:t>For face-to-face (ordinary) meeting, please check in via 10.10.10.10 during the meeting</a:t>
            </a:r>
          </a:p>
          <a:p>
            <a:pPr lvl="1">
              <a:spcBef>
                <a:spcPts val="0"/>
              </a:spcBef>
              <a:spcAft>
                <a:spcPts val="600"/>
              </a:spcAft>
            </a:pPr>
            <a:r>
              <a:rPr lang="en-GB" altLang="zh-CN" sz="1200" dirty="0" smtClean="0"/>
              <a:t>Remote participants will not be able to check in for RAN4 meeting when it is a face-to-face (ordinary) </a:t>
            </a:r>
            <a:r>
              <a:rPr lang="en-GB" altLang="zh-CN" sz="1200" dirty="0" smtClean="0"/>
              <a:t>meeting.</a:t>
            </a:r>
            <a:endParaRPr lang="en-GB" altLang="zh-CN" sz="1200" dirty="0" smtClean="0"/>
          </a:p>
          <a:p>
            <a:pPr lvl="1">
              <a:spcBef>
                <a:spcPts val="0"/>
              </a:spcBef>
              <a:spcAft>
                <a:spcPts val="600"/>
              </a:spcAft>
            </a:pPr>
            <a:r>
              <a:rPr lang="en-GB" altLang="zh-CN" sz="1200" dirty="0" smtClean="0"/>
              <a:t>No voting rights will be accrued through remote </a:t>
            </a:r>
            <a:r>
              <a:rPr lang="en-GB" altLang="zh-CN" sz="1200" dirty="0" smtClean="0"/>
              <a:t>participants.</a:t>
            </a:r>
            <a:endParaRPr lang="en-GB" altLang="zh-CN" sz="1000" dirty="0" smtClean="0"/>
          </a:p>
          <a:p>
            <a:pPr marL="342882" lvl="1" indent="-342882">
              <a:spcBef>
                <a:spcPts val="0"/>
              </a:spcBef>
              <a:spcAft>
                <a:spcPts val="600"/>
              </a:spcAft>
              <a:buBlip>
                <a:blip r:embed="rId2"/>
              </a:buBlip>
            </a:pPr>
            <a:r>
              <a:rPr lang="en-GB" altLang="zh-CN" sz="1400" dirty="0" smtClean="0">
                <a:solidFill>
                  <a:schemeClr val="bg1">
                    <a:lumMod val="75000"/>
                  </a:schemeClr>
                </a:solidFill>
              </a:rPr>
              <a:t>For e-meeting, please follow the guidance below to check in</a:t>
            </a:r>
          </a:p>
          <a:p>
            <a:pPr lvl="1">
              <a:spcBef>
                <a:spcPts val="0"/>
              </a:spcBef>
              <a:spcAft>
                <a:spcPts val="600"/>
              </a:spcAft>
            </a:pPr>
            <a:r>
              <a:rPr lang="en-US" altLang="zh-CN" sz="1200" dirty="0">
                <a:solidFill>
                  <a:schemeClr val="bg1">
                    <a:lumMod val="75000"/>
                  </a:schemeClr>
                </a:solidFill>
              </a:rPr>
              <a:t>Option 1: Through registration email, </a:t>
            </a:r>
            <a:r>
              <a:rPr lang="en-US" altLang="zh-CN" sz="1200" dirty="0" smtClean="0">
                <a:solidFill>
                  <a:schemeClr val="bg1">
                    <a:lumMod val="75000"/>
                  </a:schemeClr>
                </a:solidFill>
              </a:rPr>
              <a:t>click the direct link (only if you registered after the deadline of registration for this meeting)</a:t>
            </a:r>
          </a:p>
          <a:p>
            <a:pPr lvl="1">
              <a:spcBef>
                <a:spcPts val="0"/>
              </a:spcBef>
              <a:spcAft>
                <a:spcPts val="600"/>
              </a:spcAft>
            </a:pPr>
            <a:r>
              <a:rPr lang="en-US" altLang="zh-CN" sz="1200" dirty="0" smtClean="0">
                <a:solidFill>
                  <a:schemeClr val="bg1">
                    <a:lumMod val="75000"/>
                  </a:schemeClr>
                </a:solidFill>
              </a:rPr>
              <a:t>Option </a:t>
            </a:r>
            <a:r>
              <a:rPr lang="en-US" altLang="zh-CN" sz="1200" dirty="0">
                <a:solidFill>
                  <a:schemeClr val="bg1">
                    <a:lumMod val="75000"/>
                  </a:schemeClr>
                </a:solidFill>
              </a:rPr>
              <a:t>2: Through registration email, copy/paste token into the registration link </a:t>
            </a:r>
            <a:r>
              <a:rPr lang="en-US" altLang="zh-CN" sz="1200" dirty="0" smtClean="0">
                <a:solidFill>
                  <a:schemeClr val="bg1">
                    <a:lumMod val="75000"/>
                  </a:schemeClr>
                </a:solidFill>
              </a:rPr>
              <a:t>(</a:t>
            </a:r>
            <a:r>
              <a:rPr lang="en-US" altLang="zh-CN" sz="1200" dirty="0">
                <a:solidFill>
                  <a:schemeClr val="bg1">
                    <a:lumMod val="75000"/>
                  </a:schemeClr>
                </a:solidFill>
              </a:rPr>
              <a:t>if you registered after the deadline of registration for this meeting</a:t>
            </a:r>
            <a:r>
              <a:rPr lang="en-US" altLang="zh-CN" sz="1200" dirty="0" smtClean="0">
                <a:solidFill>
                  <a:schemeClr val="bg1">
                    <a:lumMod val="75000"/>
                  </a:schemeClr>
                </a:solidFill>
              </a:rPr>
              <a:t>)</a:t>
            </a:r>
          </a:p>
          <a:p>
            <a:pPr lvl="1">
              <a:spcBef>
                <a:spcPts val="0"/>
              </a:spcBef>
              <a:spcAft>
                <a:spcPts val="600"/>
              </a:spcAft>
            </a:pPr>
            <a:r>
              <a:rPr lang="en-US" altLang="zh-CN" sz="1200" dirty="0">
                <a:solidFill>
                  <a:schemeClr val="bg1">
                    <a:lumMod val="75000"/>
                  </a:schemeClr>
                </a:solidFill>
              </a:rPr>
              <a:t>Option 2-Bis: Through registration email, copy/paste token into the registration link (if you registered before the deadline of registration for this meeting</a:t>
            </a:r>
            <a:r>
              <a:rPr lang="en-US" altLang="zh-CN" sz="1200" dirty="0" smtClean="0">
                <a:solidFill>
                  <a:schemeClr val="bg1">
                    <a:lumMod val="75000"/>
                  </a:schemeClr>
                </a:solidFill>
              </a:rPr>
              <a:t>)</a:t>
            </a:r>
          </a:p>
          <a:p>
            <a:pPr lvl="1">
              <a:spcBef>
                <a:spcPts val="0"/>
              </a:spcBef>
              <a:spcAft>
                <a:spcPts val="600"/>
              </a:spcAft>
            </a:pPr>
            <a:r>
              <a:rPr lang="en-US" altLang="zh-CN" sz="1200" dirty="0">
                <a:solidFill>
                  <a:schemeClr val="bg1">
                    <a:lumMod val="75000"/>
                  </a:schemeClr>
                </a:solidFill>
              </a:rPr>
              <a:t>Option 3: Through the 3GU portal (You need to be logged in</a:t>
            </a:r>
            <a:r>
              <a:rPr lang="en-US" altLang="zh-CN" sz="1200" dirty="0" smtClean="0">
                <a:solidFill>
                  <a:schemeClr val="bg1">
                    <a:lumMod val="75000"/>
                  </a:schemeClr>
                </a:solidFill>
              </a:rPr>
              <a:t>)</a:t>
            </a:r>
          </a:p>
          <a:p>
            <a:pPr lvl="2">
              <a:spcBef>
                <a:spcPts val="0"/>
              </a:spcBef>
              <a:spcAft>
                <a:spcPts val="600"/>
              </a:spcAft>
            </a:pPr>
            <a:r>
              <a:rPr lang="en-US" altLang="zh-CN" sz="1200" dirty="0">
                <a:solidFill>
                  <a:schemeClr val="bg1">
                    <a:lumMod val="75000"/>
                  </a:schemeClr>
                </a:solidFill>
                <a:latin typeface="+mj-ea"/>
                <a:ea typeface="+mj-ea"/>
              </a:rPr>
              <a:t>Click on the meeting you wish to check-in </a:t>
            </a:r>
            <a:r>
              <a:rPr lang="en-US" altLang="zh-CN" sz="1200" dirty="0" smtClean="0">
                <a:solidFill>
                  <a:schemeClr val="bg1">
                    <a:lumMod val="75000"/>
                  </a:schemeClr>
                </a:solidFill>
                <a:latin typeface="+mj-ea"/>
                <a:ea typeface="+mj-ea"/>
              </a:rPr>
              <a:t>to</a:t>
            </a:r>
          </a:p>
          <a:p>
            <a:pPr lvl="2">
              <a:spcBef>
                <a:spcPts val="0"/>
              </a:spcBef>
              <a:spcAft>
                <a:spcPts val="600"/>
              </a:spcAft>
            </a:pPr>
            <a:r>
              <a:rPr lang="en-GB" altLang="zh-CN" sz="1200" dirty="0">
                <a:solidFill>
                  <a:schemeClr val="bg1">
                    <a:lumMod val="75000"/>
                  </a:schemeClr>
                </a:solidFill>
                <a:latin typeface="+mj-ea"/>
                <a:ea typeface="+mj-ea"/>
              </a:rPr>
              <a:t>then, click on “Presence Token” link</a:t>
            </a:r>
            <a:endParaRPr lang="en-US" altLang="zh-CN" sz="1200" dirty="0">
              <a:solidFill>
                <a:schemeClr val="bg1">
                  <a:lumMod val="75000"/>
                </a:schemeClr>
              </a:solidFill>
              <a:latin typeface="+mj-ea"/>
              <a:ea typeface="+mj-ea"/>
            </a:endParaRPr>
          </a:p>
          <a:p>
            <a:pPr lvl="1">
              <a:spcBef>
                <a:spcPts val="0"/>
              </a:spcBef>
              <a:spcAft>
                <a:spcPts val="600"/>
              </a:spcAft>
            </a:pPr>
            <a:r>
              <a:rPr lang="en-US" altLang="zh-CN" sz="1200" dirty="0" smtClean="0">
                <a:solidFill>
                  <a:schemeClr val="bg1">
                    <a:lumMod val="75000"/>
                  </a:schemeClr>
                </a:solidFill>
              </a:rPr>
              <a:t>Note</a:t>
            </a:r>
            <a:r>
              <a:rPr lang="en-US" altLang="zh-CN" sz="1200" dirty="0">
                <a:solidFill>
                  <a:schemeClr val="bg1">
                    <a:lumMod val="75000"/>
                  </a:schemeClr>
                </a:solidFill>
              </a:rPr>
              <a:t>: although the date of registration to a given meeting is not the cut-off date when the new rules start to apply, it is still expected for delegates to register before the deadline of registration to be eligible to take part in the GTW conference calls</a:t>
            </a:r>
            <a:r>
              <a:rPr lang="en-US" altLang="zh-CN" sz="1200" dirty="0" smtClean="0">
                <a:solidFill>
                  <a:schemeClr val="bg1">
                    <a:lumMod val="75000"/>
                  </a:schemeClr>
                </a:solidFill>
              </a:rPr>
              <a:t>.</a:t>
            </a: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smtClean="0"/>
              <a:t>Tdocs</a:t>
            </a:r>
            <a:r>
              <a:rPr lang="en-US" sz="1400" dirty="0" smtClean="0"/>
              <a:t> under post-meeting email process:</a:t>
            </a:r>
          </a:p>
          <a:p>
            <a:pPr lvl="1">
              <a:spcBef>
                <a:spcPts val="0"/>
              </a:spcBef>
              <a:spcAft>
                <a:spcPts val="600"/>
              </a:spcAft>
            </a:pPr>
            <a:r>
              <a:rPr lang="en-US" sz="1200" dirty="0" smtClean="0"/>
              <a:t>Big CRs for Rel-18 on-going </a:t>
            </a:r>
            <a:r>
              <a:rPr lang="en-US" sz="1200" dirty="0" err="1" smtClean="0"/>
              <a:t>WIs.</a:t>
            </a:r>
            <a:endParaRPr lang="en-US" sz="1200" dirty="0" smtClean="0"/>
          </a:p>
          <a:p>
            <a:pPr lvl="1">
              <a:spcBef>
                <a:spcPts val="0"/>
              </a:spcBef>
              <a:spcAft>
                <a:spcPts val="600"/>
              </a:spcAft>
            </a:pPr>
            <a:r>
              <a:rPr lang="en-US" sz="1200" dirty="0" smtClean="0"/>
              <a:t>Big CRs/Revised WIDs/TRs </a:t>
            </a:r>
            <a:r>
              <a:rPr lang="en-US" sz="1200" dirty="0"/>
              <a:t>for </a:t>
            </a:r>
            <a:r>
              <a:rPr lang="en-US" sz="1200" dirty="0" smtClean="0"/>
              <a:t>Rel-18 </a:t>
            </a:r>
            <a:r>
              <a:rPr lang="en-US" sz="1200" dirty="0"/>
              <a:t>basket </a:t>
            </a:r>
            <a:r>
              <a:rPr lang="en-US" sz="1200" dirty="0" err="1" smtClean="0"/>
              <a:t>WIs.</a:t>
            </a:r>
            <a:endParaRPr lang="en-US" sz="1200" dirty="0" smtClean="0"/>
          </a:p>
          <a:p>
            <a:pPr lvl="1">
              <a:spcBef>
                <a:spcPts val="0"/>
              </a:spcBef>
              <a:spcAft>
                <a:spcPts val="600"/>
              </a:spcAft>
            </a:pPr>
            <a:r>
              <a:rPr lang="en-US" sz="1200" dirty="0"/>
              <a:t>O</a:t>
            </a:r>
            <a:r>
              <a:rPr lang="en-US" sz="1200" dirty="0" smtClean="0"/>
              <a:t>ther </a:t>
            </a:r>
            <a:r>
              <a:rPr lang="en-US" sz="1200" dirty="0" err="1"/>
              <a:t>tdocs</a:t>
            </a:r>
            <a:r>
              <a:rPr lang="en-US" sz="1200" dirty="0"/>
              <a:t> based on Chairs </a:t>
            </a:r>
            <a:r>
              <a:rPr lang="en-US" sz="1200" dirty="0" smtClean="0"/>
              <a:t>guidance.</a:t>
            </a:r>
            <a:endParaRPr lang="en-US" sz="1200" dirty="0"/>
          </a:p>
          <a:p>
            <a:pPr>
              <a:spcBef>
                <a:spcPts val="0"/>
              </a:spcBef>
              <a:spcAft>
                <a:spcPts val="600"/>
              </a:spcAft>
            </a:pPr>
            <a:r>
              <a:rPr lang="en-US" sz="1400" dirty="0"/>
              <a:t>Procedures and timelines:</a:t>
            </a:r>
          </a:p>
          <a:p>
            <a:pPr lvl="1">
              <a:spcBef>
                <a:spcPts val="0"/>
              </a:spcBef>
              <a:spcAft>
                <a:spcPts val="600"/>
              </a:spcAft>
            </a:pPr>
            <a:r>
              <a:rPr lang="en-US" sz="1200" dirty="0" smtClean="0">
                <a:solidFill>
                  <a:srgbClr val="FF0000"/>
                </a:solidFill>
              </a:rPr>
              <a:t>May 27 </a:t>
            </a:r>
            <a:r>
              <a:rPr lang="en-US" sz="1200" dirty="0" smtClean="0">
                <a:solidFill>
                  <a:srgbClr val="FF0000"/>
                </a:solidFill>
              </a:rPr>
              <a:t>(Monday), 17:00 </a:t>
            </a:r>
            <a:r>
              <a:rPr lang="en-US" sz="1200" dirty="0">
                <a:solidFill>
                  <a:srgbClr val="FF0000"/>
                </a:solidFill>
              </a:rPr>
              <a:t>UTC</a:t>
            </a:r>
            <a:r>
              <a:rPr lang="en-US" sz="1200" dirty="0"/>
              <a:t>: Session chairs will provide the list of </a:t>
            </a:r>
            <a:r>
              <a:rPr lang="en-US" sz="1200" dirty="0" err="1"/>
              <a:t>tdocs</a:t>
            </a:r>
            <a:r>
              <a:rPr lang="en-US" sz="1200" dirty="0"/>
              <a:t> for post-meeting </a:t>
            </a:r>
            <a:r>
              <a:rPr lang="en-US" sz="1200" dirty="0" smtClean="0"/>
              <a:t>email process.</a:t>
            </a:r>
            <a:endParaRPr lang="en-US" altLang="zh-CN" sz="1200" dirty="0"/>
          </a:p>
          <a:p>
            <a:pPr lvl="1">
              <a:spcBef>
                <a:spcPts val="0"/>
              </a:spcBef>
              <a:spcAft>
                <a:spcPts val="600"/>
              </a:spcAft>
            </a:pPr>
            <a:r>
              <a:rPr lang="en-US" sz="1200" dirty="0" smtClean="0">
                <a:solidFill>
                  <a:srgbClr val="FF0000"/>
                </a:solidFill>
              </a:rPr>
              <a:t>May</a:t>
            </a:r>
            <a:r>
              <a:rPr lang="en-US" sz="1200" dirty="0" smtClean="0">
                <a:solidFill>
                  <a:srgbClr val="FF0000"/>
                </a:solidFill>
              </a:rPr>
              <a:t> 28 </a:t>
            </a:r>
            <a:r>
              <a:rPr lang="en-US" sz="1200" dirty="0" smtClean="0">
                <a:solidFill>
                  <a:srgbClr val="FF0000"/>
                </a:solidFill>
              </a:rPr>
              <a:t>(Tuesday</a:t>
            </a:r>
            <a:r>
              <a:rPr lang="en-US" altLang="zh-CN" sz="1200" dirty="0" smtClean="0">
                <a:solidFill>
                  <a:srgbClr val="FF0000"/>
                </a:solidFill>
              </a:rPr>
              <a:t>), </a:t>
            </a:r>
            <a:r>
              <a:rPr lang="en-US" altLang="zh-CN" sz="1200" dirty="0">
                <a:solidFill>
                  <a:srgbClr val="FF0000"/>
                </a:solidFill>
              </a:rPr>
              <a:t>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30 </a:t>
            </a:r>
            <a:r>
              <a:rPr lang="en-US" altLang="zh-CN" sz="1200" dirty="0" smtClean="0">
                <a:solidFill>
                  <a:srgbClr val="FF0000"/>
                </a:solidFill>
              </a:rPr>
              <a:t>(Thursday), </a:t>
            </a:r>
            <a:r>
              <a:rPr lang="en-US" altLang="zh-CN" sz="1200" dirty="0">
                <a:solidFill>
                  <a:srgbClr val="FF0000"/>
                </a:solidFill>
              </a:rPr>
              <a:t>13:00 UTC</a:t>
            </a:r>
            <a:r>
              <a:rPr lang="en-US" altLang="zh-CN" sz="1200" dirty="0"/>
              <a:t>: Companies provided comments if any and author should provide necessary </a:t>
            </a:r>
            <a:r>
              <a:rPr lang="en-US" altLang="zh-CN" sz="1200" dirty="0" smtClean="0"/>
              <a:t>revisions.</a:t>
            </a:r>
            <a:endParaRPr lang="en-US" altLang="zh-CN" sz="1200" dirty="0"/>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a:t>
            </a:r>
            <a:r>
              <a:rPr lang="en-US" altLang="zh-CN" sz="1200" dirty="0" smtClean="0">
                <a:solidFill>
                  <a:srgbClr val="FF0000"/>
                </a:solidFill>
              </a:rPr>
              <a:t>30</a:t>
            </a:r>
            <a:r>
              <a:rPr lang="en-US" altLang="zh-CN" sz="1200" dirty="0" smtClean="0">
                <a:solidFill>
                  <a:srgbClr val="FF0000"/>
                </a:solidFill>
              </a:rPr>
              <a:t> </a:t>
            </a:r>
            <a:r>
              <a:rPr lang="en-US" altLang="zh-CN" sz="1200" dirty="0" smtClean="0">
                <a:solidFill>
                  <a:srgbClr val="FF0000"/>
                </a:solidFill>
              </a:rPr>
              <a:t>(Thursday), </a:t>
            </a:r>
            <a:r>
              <a:rPr lang="en-US" altLang="zh-CN" sz="1200" dirty="0">
                <a:solidFill>
                  <a:srgbClr val="FF0000"/>
                </a:solidFill>
              </a:rPr>
              <a:t>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a:t>
            </a:r>
            <a:r>
              <a:rPr lang="en-US" altLang="zh-CN" sz="1200" dirty="0" smtClean="0"/>
              <a:t>to </a:t>
            </a:r>
            <a:r>
              <a:rPr lang="en-US" altLang="zh-CN" sz="1200" dirty="0"/>
              <a:t>remind all delegated to upload all Cat A draft CRs/CRs timely. In case Cat A draft CRs/CRs are not available before close of meeting on </a:t>
            </a:r>
            <a:r>
              <a:rPr lang="en-US" altLang="zh-CN" sz="1200" dirty="0" smtClean="0">
                <a:solidFill>
                  <a:srgbClr val="FF0000"/>
                </a:solidFill>
              </a:rPr>
              <a:t>May</a:t>
            </a:r>
            <a:r>
              <a:rPr lang="en-US" altLang="zh-CN" sz="1200" dirty="0" smtClean="0">
                <a:solidFill>
                  <a:srgbClr val="FF0000"/>
                </a:solidFill>
              </a:rPr>
              <a:t> 24 </a:t>
            </a:r>
            <a:r>
              <a:rPr lang="en-US" altLang="zh-CN" sz="1200" dirty="0" smtClean="0">
                <a:solidFill>
                  <a:srgbClr val="FF0000"/>
                </a:solidFill>
              </a:rPr>
              <a:t>(Friday) 17:00 (local time)</a:t>
            </a:r>
            <a:r>
              <a:rPr lang="en-US" altLang="zh-CN" sz="1200" dirty="0" smtClean="0"/>
              <a:t>, </a:t>
            </a:r>
            <a:r>
              <a:rPr lang="en-US" altLang="zh-CN" sz="1200" dirty="0"/>
              <a:t>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a:t>
            </a:r>
            <a:r>
              <a:rPr lang="en-US" altLang="zh-CN" sz="1200" dirty="0" smtClean="0"/>
              <a:t>process </a:t>
            </a:r>
            <a:r>
              <a:rPr lang="en-US" altLang="zh-CN" sz="1200" dirty="0" smtClean="0"/>
              <a:t>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t>Please  WI/SI rapporteurs share draft SR(status report)  and revised WID (RAN4 led WIs</a:t>
            </a:r>
            <a:r>
              <a:rPr lang="zh-CN" altLang="en-US" sz="1400" dirty="0"/>
              <a:t>）</a:t>
            </a:r>
            <a:r>
              <a:rPr lang="en-US" altLang="zh-CN" sz="1400" dirty="0"/>
              <a:t>if any in RAN4 reflector no later than </a:t>
            </a:r>
            <a:r>
              <a:rPr lang="en-US" altLang="zh-CN" sz="1400" dirty="0">
                <a:solidFill>
                  <a:srgbClr val="FF0000"/>
                </a:solidFill>
              </a:rPr>
              <a:t>May 30</a:t>
            </a:r>
            <a:r>
              <a:rPr lang="en-US" altLang="zh-CN" sz="1400" dirty="0" smtClean="0">
                <a:solidFill>
                  <a:srgbClr val="FF0000"/>
                </a:solidFill>
              </a:rPr>
              <a:t> </a:t>
            </a:r>
            <a:r>
              <a:rPr lang="en-US" altLang="zh-CN" sz="1400" dirty="0" smtClean="0">
                <a:solidFill>
                  <a:srgbClr val="FF0000"/>
                </a:solidFill>
              </a:rPr>
              <a:t>(</a:t>
            </a:r>
            <a:r>
              <a:rPr lang="en-US" altLang="zh-CN" sz="1400" dirty="0">
                <a:solidFill>
                  <a:srgbClr val="FF0000"/>
                </a:solidFill>
              </a:rPr>
              <a:t>Thursday)</a:t>
            </a:r>
            <a:r>
              <a:rPr lang="en-US" altLang="zh-CN" sz="1400" dirty="0"/>
              <a:t> 17:00 UTC </a:t>
            </a:r>
            <a:r>
              <a:rPr lang="zh-CN" altLang="en-US" sz="1400" dirty="0"/>
              <a:t>；</a:t>
            </a:r>
            <a:r>
              <a:rPr lang="en-US" altLang="zh-CN" sz="1400" dirty="0"/>
              <a:t>Guidance from MCC for SR and revised WID submission</a:t>
            </a:r>
          </a:p>
          <a:p>
            <a:pPr lvl="1">
              <a:spcBef>
                <a:spcPts val="0"/>
              </a:spcBef>
              <a:spcAft>
                <a:spcPts val="600"/>
              </a:spcAft>
            </a:pPr>
            <a:r>
              <a:rPr lang="en-GB" altLang="zh-CN" sz="1200" dirty="0"/>
              <a:t>1. WIs with target </a:t>
            </a:r>
            <a:r>
              <a:rPr lang="en-US" altLang="zh-CN" sz="1200" dirty="0" smtClean="0"/>
              <a:t>June</a:t>
            </a:r>
            <a:r>
              <a:rPr lang="en-US" altLang="zh-CN" sz="1200" dirty="0" smtClean="0"/>
              <a:t> 2024 </a:t>
            </a:r>
            <a:r>
              <a:rPr lang="en-GB" altLang="zh-CN" sz="1200" dirty="0"/>
              <a:t>and % complete &lt;100% mean a request to stop the WI,</a:t>
            </a:r>
            <a:endParaRPr lang="zh-CN" altLang="zh-CN" sz="1200" dirty="0"/>
          </a:p>
          <a:p>
            <a:pPr lvl="2">
              <a:spcBef>
                <a:spcPts val="0"/>
              </a:spcBef>
              <a:spcAft>
                <a:spcPts val="600"/>
              </a:spcAft>
            </a:pPr>
            <a:r>
              <a:rPr lang="en-GB" altLang="zh-CN" sz="1200" dirty="0"/>
              <a:t> </a:t>
            </a:r>
            <a:r>
              <a:rPr lang="en-US" altLang="zh-CN" sz="1200" dirty="0"/>
              <a:t>I</a:t>
            </a:r>
            <a:r>
              <a:rPr lang="en-GB" altLang="zh-CN" sz="1200" dirty="0"/>
              <a:t>n such a case CRs will be requested to de</a:t>
            </a:r>
            <a:r>
              <a:rPr lang="en-US" altLang="zh-CN" sz="1200" dirty="0"/>
              <a:t>-</a:t>
            </a:r>
            <a:r>
              <a:rPr lang="en-GB" altLang="zh-CN" sz="1200" dirty="0"/>
              <a:t>implement changes already in the specs and introduced under this </a:t>
            </a:r>
            <a:r>
              <a:rPr lang="en-GB" altLang="zh-CN" sz="1200" dirty="0" smtClean="0"/>
              <a:t>WI.</a:t>
            </a:r>
            <a:endParaRPr lang="zh-CN" altLang="zh-CN" sz="1200" dirty="0"/>
          </a:p>
          <a:p>
            <a:pPr lvl="1">
              <a:spcBef>
                <a:spcPts val="0"/>
              </a:spcBef>
              <a:spcAft>
                <a:spcPts val="600"/>
              </a:spcAft>
            </a:pPr>
            <a:r>
              <a:rPr lang="en-GB" altLang="zh-CN" sz="1200" dirty="0"/>
              <a:t>2. Status report target dates have to match the target dates submitted in rev WIDs to the same TSG </a:t>
            </a:r>
            <a:r>
              <a:rPr lang="en-GB" altLang="zh-CN" sz="1200" dirty="0" smtClean="0"/>
              <a:t>meeting.</a:t>
            </a:r>
            <a:endParaRPr lang="zh-CN" altLang="zh-CN" sz="1200" dirty="0"/>
          </a:p>
          <a:p>
            <a:pPr lvl="1">
              <a:spcBef>
                <a:spcPts val="0"/>
              </a:spcBef>
              <a:spcAft>
                <a:spcPts val="600"/>
              </a:spcAft>
            </a:pPr>
            <a:r>
              <a:rPr lang="en-GB" altLang="zh-CN" sz="1200" dirty="0"/>
              <a:t>3. </a:t>
            </a:r>
            <a:r>
              <a:rPr lang="en-US" altLang="zh-CN" sz="1200" dirty="0"/>
              <a:t>R</a:t>
            </a:r>
            <a:r>
              <a:rPr lang="en-GB" altLang="zh-CN" sz="1200" dirty="0" err="1"/>
              <a:t>evised</a:t>
            </a:r>
            <a:r>
              <a:rPr lang="en-GB" altLang="zh-CN" sz="1200" dirty="0"/>
              <a:t> WIDs have to show revision marks relative to the last approved </a:t>
            </a:r>
            <a:r>
              <a:rPr lang="en-GB" altLang="zh-CN" sz="1200" dirty="0" smtClean="0"/>
              <a:t>WID.</a:t>
            </a:r>
            <a:endParaRPr lang="en-US" altLang="zh-CN" sz="1200" dirty="0"/>
          </a:p>
          <a:p>
            <a:pPr marL="342882" lvl="1" indent="-342882">
              <a:spcBef>
                <a:spcPts val="0"/>
              </a:spcBef>
              <a:spcAft>
                <a:spcPts val="600"/>
              </a:spcAft>
              <a:buBlip>
                <a:blip r:embed="rId2"/>
              </a:buBlip>
            </a:pPr>
            <a:endParaRPr lang="en-US" altLang="zh-CN" sz="1400" dirty="0" smtClean="0"/>
          </a:p>
          <a:p>
            <a:pPr marL="342882" lvl="1" indent="-342882">
              <a:spcBef>
                <a:spcPts val="0"/>
              </a:spcBef>
              <a:spcAft>
                <a:spcPts val="600"/>
              </a:spcAft>
              <a:buBlip>
                <a:blip r:embed="rId2"/>
              </a:buBlip>
            </a:pPr>
            <a:r>
              <a:rPr lang="en-US" altLang="zh-CN" sz="1400" dirty="0" smtClean="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smtClean="0"/>
              <a:t>NOTE: According to offline feedback from MCC, it is suggested to clarify the rule that all the fallback modes for each proposed band combinations should be finalized before the work on those band combinations is done in the Rel-18 basket </a:t>
            </a:r>
            <a:r>
              <a:rPr lang="en-US" altLang="zh-CN" sz="1200" dirty="0" smtClean="0"/>
              <a:t>WIDs.</a:t>
            </a:r>
            <a:endParaRPr lang="en-US" altLang="zh-CN" sz="1200" dirty="0"/>
          </a:p>
          <a:p>
            <a:pPr marL="342882" lvl="1" indent="-342882">
              <a:spcBef>
                <a:spcPts val="0"/>
              </a:spcBef>
              <a:spcAft>
                <a:spcPts val="600"/>
              </a:spcAft>
              <a:buBlip>
                <a:blip r:embed="rId2"/>
              </a:buBlip>
            </a:pPr>
            <a:endParaRPr lang="en-US" altLang="zh-CN" sz="1400" dirty="0" smtClean="0"/>
          </a:p>
          <a:p>
            <a:pPr marL="342882" lvl="1" indent="-342882">
              <a:spcBef>
                <a:spcPts val="0"/>
              </a:spcBef>
              <a:spcAft>
                <a:spcPts val="600"/>
              </a:spcAft>
              <a:buBlip>
                <a:blip r:embed="rId2"/>
              </a:buBlip>
            </a:pPr>
            <a:r>
              <a:rPr lang="en-US" altLang="zh-CN" sz="1400" dirty="0" smtClean="0"/>
              <a:t>For </a:t>
            </a:r>
            <a:r>
              <a:rPr lang="en-US" altLang="zh-CN" sz="1400" dirty="0"/>
              <a:t>draft TS/TR which planned to be submitted to RAN plenary for approval, please share the draft version to Carolyn for pre-check no later than </a:t>
            </a:r>
            <a:r>
              <a:rPr lang="en-US" altLang="zh-CN" sz="1400" dirty="0">
                <a:solidFill>
                  <a:srgbClr val="FF0000"/>
                </a:solidFill>
              </a:rPr>
              <a:t>May 28 (</a:t>
            </a:r>
            <a:r>
              <a:rPr lang="en-US" altLang="zh-CN" sz="1400" dirty="0" smtClean="0">
                <a:solidFill>
                  <a:srgbClr val="FF0000"/>
                </a:solidFill>
              </a:rPr>
              <a:t>Tuesday)</a:t>
            </a:r>
            <a:r>
              <a:rPr lang="en-US" altLang="zh-CN" sz="1400" dirty="0" smtClean="0"/>
              <a:t> 17:00 </a:t>
            </a:r>
            <a:r>
              <a:rPr lang="en-US" altLang="zh-CN" sz="1400" dirty="0" smtClean="0"/>
              <a:t>UTC.</a:t>
            </a:r>
            <a:endParaRPr lang="en-US" altLang="zh-CN" sz="1400" dirty="0" smtClean="0"/>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smtClean="0"/>
              <a:t>If you want to close a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smtClean="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smtClean="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smtClean="0">
                <a:solidFill>
                  <a:srgbClr val="000000"/>
                </a:solidFill>
              </a:rPr>
              <a:t>tdoc</a:t>
            </a:r>
            <a:r>
              <a:rPr lang="en-US" altLang="zh-CN" sz="1400" dirty="0" smtClean="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smtClean="0"/>
              <a:t>tdocs</a:t>
            </a:r>
            <a:r>
              <a:rPr lang="en-US" altLang="zh-CN" sz="1200" dirty="0" smtClean="0"/>
              <a:t> </a:t>
            </a:r>
            <a:r>
              <a:rPr lang="en-US" altLang="zh-CN" sz="1200" dirty="0"/>
              <a:t>are handled online in the first round, the proponents </a:t>
            </a:r>
            <a:r>
              <a:rPr lang="en-US" altLang="zh-CN" sz="1200" dirty="0" smtClean="0"/>
              <a:t>can </a:t>
            </a:r>
            <a:r>
              <a:rPr lang="en-US" altLang="zh-CN" sz="1200" dirty="0"/>
              <a:t>know who have comments</a:t>
            </a:r>
            <a:r>
              <a:rPr lang="en-US" altLang="zh-CN" sz="1200" dirty="0" smtClean="0"/>
              <a:t>. And there may be no comments for some CRs, which can be directly endorsed/agreed and actually no online time would be needed.</a:t>
            </a:r>
            <a:endParaRPr lang="en-US" altLang="zh-CN" sz="1200" dirty="0"/>
          </a:p>
          <a:p>
            <a:pPr lvl="1">
              <a:spcBef>
                <a:spcPts val="0"/>
              </a:spcBef>
              <a:spcAft>
                <a:spcPts val="600"/>
              </a:spcAft>
            </a:pPr>
            <a:r>
              <a:rPr lang="en-US" altLang="zh-CN" sz="1200" dirty="0" smtClean="0"/>
              <a:t>For those </a:t>
            </a:r>
            <a:r>
              <a:rPr lang="en-US" altLang="zh-CN" sz="1200" dirty="0" err="1" smtClean="0"/>
              <a:t>tdocs</a:t>
            </a:r>
            <a:r>
              <a:rPr lang="en-US" altLang="zh-CN" sz="1200" dirty="0" smtClean="0"/>
              <a:t> on which companies have comments, </a:t>
            </a:r>
            <a:r>
              <a:rPr lang="en-US" altLang="zh-CN" sz="1200" dirty="0"/>
              <a:t>e</a:t>
            </a:r>
            <a:r>
              <a:rPr lang="en-US" altLang="zh-CN" sz="1200" dirty="0" smtClean="0"/>
              <a:t>arlier offline discussions would be helpful to save online time in face-to-face meeting.</a:t>
            </a:r>
          </a:p>
          <a:p>
            <a:pPr lvl="1">
              <a:spcBef>
                <a:spcPts val="0"/>
              </a:spcBef>
              <a:spcAft>
                <a:spcPts val="600"/>
              </a:spcAft>
            </a:pPr>
            <a:r>
              <a:rPr lang="en-US" altLang="zh-CN" sz="1200" dirty="0" smtClean="0"/>
              <a:t>The proponent(s) should know which companies have comment and then have offline discussion with them earlier.</a:t>
            </a:r>
          </a:p>
          <a:p>
            <a:pPr lvl="1">
              <a:spcBef>
                <a:spcPts val="0"/>
              </a:spcBef>
              <a:spcAft>
                <a:spcPts val="600"/>
              </a:spcAft>
            </a:pPr>
            <a:r>
              <a:rPr lang="en-US" altLang="zh-CN" sz="1200" dirty="0" smtClean="0"/>
              <a:t>So we would like to provide a scheme to help the proponents/moderators identify which companies will have comments or concerns.</a:t>
            </a:r>
            <a:endParaRPr lang="en-US" altLang="zh-CN" sz="1200" dirty="0"/>
          </a:p>
          <a:p>
            <a:pPr marL="342882" lvl="1" indent="-342882">
              <a:spcBef>
                <a:spcPts val="0"/>
              </a:spcBef>
              <a:spcAft>
                <a:spcPts val="600"/>
              </a:spcAft>
              <a:buBlip>
                <a:blip r:embed="rId2"/>
              </a:buBlip>
            </a:pPr>
            <a:r>
              <a:rPr lang="en-US" altLang="zh-CN" sz="1400" dirty="0" smtClean="0">
                <a:solidFill>
                  <a:srgbClr val="000000"/>
                </a:solidFill>
              </a:rPr>
              <a:t>NWM flag process: Use NWM tool to trigger early offline discussions</a:t>
            </a:r>
          </a:p>
          <a:p>
            <a:pPr lvl="1">
              <a:spcBef>
                <a:spcPts val="0"/>
              </a:spcBef>
              <a:spcAft>
                <a:spcPts val="600"/>
              </a:spcAft>
            </a:pPr>
            <a:r>
              <a:rPr lang="en-US" altLang="zh-CN" sz="1200" dirty="0" smtClean="0">
                <a:solidFill>
                  <a:srgbClr val="FF0000"/>
                </a:solidFill>
              </a:rPr>
              <a:t>Before </a:t>
            </a:r>
            <a:r>
              <a:rPr lang="en-US" altLang="zh-CN" sz="1200" dirty="0" smtClean="0">
                <a:solidFill>
                  <a:srgbClr val="FF0000"/>
                </a:solidFill>
              </a:rPr>
              <a:t>May</a:t>
            </a:r>
            <a:r>
              <a:rPr lang="en-US" altLang="zh-CN" sz="1200" dirty="0" smtClean="0">
                <a:solidFill>
                  <a:srgbClr val="FF0000"/>
                </a:solidFill>
              </a:rPr>
              <a:t> 19 </a:t>
            </a:r>
            <a:r>
              <a:rPr lang="en-US" altLang="zh-CN" sz="1200" dirty="0" smtClean="0">
                <a:solidFill>
                  <a:srgbClr val="FF0000"/>
                </a:solidFill>
              </a:rPr>
              <a:t>(Sunday): </a:t>
            </a:r>
            <a:r>
              <a:rPr lang="en-US" altLang="zh-CN" sz="1200" dirty="0" smtClean="0"/>
              <a:t>For topic threads which need </a:t>
            </a:r>
            <a:r>
              <a:rPr lang="en-US" altLang="zh-CN" sz="1200" dirty="0" err="1" smtClean="0"/>
              <a:t>nwm</a:t>
            </a:r>
            <a:r>
              <a:rPr lang="en-US" altLang="zh-CN" sz="1200" dirty="0" smtClean="0"/>
              <a:t> flag process, moderators </a:t>
            </a:r>
            <a:r>
              <a:rPr lang="en-US" altLang="zh-CN" sz="1200" dirty="0"/>
              <a:t>will provide the </a:t>
            </a:r>
            <a:r>
              <a:rPr lang="en-US" altLang="zh-CN" sz="1200" dirty="0" smtClean="0"/>
              <a:t>NWM link, where delegates can flag the </a:t>
            </a:r>
            <a:r>
              <a:rPr lang="en-US" altLang="zh-CN" sz="1200" dirty="0" err="1" smtClean="0"/>
              <a:t>tdocs</a:t>
            </a:r>
            <a:r>
              <a:rPr lang="en-US" altLang="zh-CN" sz="1200" dirty="0" smtClean="0"/>
              <a:t>/CRs with brief reasons</a:t>
            </a:r>
          </a:p>
          <a:p>
            <a:pPr lvl="2">
              <a:spcBef>
                <a:spcPts val="0"/>
              </a:spcBef>
              <a:spcAft>
                <a:spcPts val="600"/>
              </a:spcAft>
            </a:pPr>
            <a:r>
              <a:rPr lang="en-US" altLang="zh-CN" sz="1200" dirty="0" smtClean="0">
                <a:solidFill>
                  <a:srgbClr val="000000"/>
                </a:solidFill>
              </a:rPr>
              <a:t>NWM flag process is just for maintenance and some spectrum related items with many </a:t>
            </a:r>
            <a:r>
              <a:rPr lang="en-US" altLang="zh-CN" sz="1200" dirty="0" smtClean="0">
                <a:solidFill>
                  <a:srgbClr val="000000"/>
                </a:solidFill>
              </a:rPr>
              <a:t>CRs.</a:t>
            </a:r>
            <a:endParaRPr lang="en-US" altLang="zh-CN" sz="1200" dirty="0" smtClean="0">
              <a:solidFill>
                <a:srgbClr val="000000"/>
              </a:solidFill>
            </a:endParaRPr>
          </a:p>
          <a:p>
            <a:pPr lvl="2">
              <a:spcBef>
                <a:spcPts val="0"/>
              </a:spcBef>
              <a:spcAft>
                <a:spcPts val="600"/>
              </a:spcAft>
            </a:pPr>
            <a:r>
              <a:rPr lang="en-US" altLang="zh-CN" sz="1200" dirty="0" smtClean="0">
                <a:solidFill>
                  <a:srgbClr val="000000"/>
                </a:solidFill>
              </a:rPr>
              <a:t>Format of NWM would be </a:t>
            </a:r>
            <a:r>
              <a:rPr lang="en-US" altLang="zh-CN" sz="1200" dirty="0" smtClean="0">
                <a:solidFill>
                  <a:srgbClr val="000000"/>
                </a:solidFill>
              </a:rPr>
              <a:t>simple.</a:t>
            </a:r>
            <a:endParaRPr lang="en-US" altLang="zh-CN" sz="1200" dirty="0" smtClean="0">
              <a:solidFill>
                <a:srgbClr val="000000"/>
              </a:solidFill>
            </a:endParaRPr>
          </a:p>
          <a:p>
            <a:pPr lvl="3">
              <a:spcBef>
                <a:spcPts val="0"/>
              </a:spcBef>
              <a:spcAft>
                <a:spcPts val="600"/>
              </a:spcAft>
            </a:pPr>
            <a:r>
              <a:rPr lang="en-US" altLang="zh-CN" sz="1200" dirty="0" smtClean="0">
                <a:solidFill>
                  <a:srgbClr val="000000"/>
                </a:solidFill>
              </a:rPr>
              <a:t>Only the </a:t>
            </a:r>
            <a:r>
              <a:rPr lang="en-US" altLang="zh-CN" sz="1200" dirty="0" err="1" smtClean="0">
                <a:solidFill>
                  <a:srgbClr val="000000"/>
                </a:solidFill>
              </a:rPr>
              <a:t>tdoc</a:t>
            </a:r>
            <a:r>
              <a:rPr lang="en-US" altLang="zh-CN" sz="1200" dirty="0" smtClean="0">
                <a:solidFill>
                  <a:srgbClr val="000000"/>
                </a:solidFill>
              </a:rPr>
              <a:t> numbers and titles are </a:t>
            </a:r>
            <a:r>
              <a:rPr lang="en-US" altLang="zh-CN" sz="1200" dirty="0" smtClean="0">
                <a:solidFill>
                  <a:srgbClr val="000000"/>
                </a:solidFill>
              </a:rPr>
              <a:t>listed.</a:t>
            </a:r>
            <a:endParaRPr lang="en-US" altLang="zh-CN" sz="1200" dirty="0">
              <a:solidFill>
                <a:srgbClr val="000000"/>
              </a:solidFill>
            </a:endParaRPr>
          </a:p>
          <a:p>
            <a:pPr lvl="1">
              <a:spcBef>
                <a:spcPts val="0"/>
              </a:spcBef>
              <a:spcAft>
                <a:spcPts val="600"/>
              </a:spcAft>
            </a:pPr>
            <a:r>
              <a:rPr lang="en-US" altLang="zh-CN" sz="1200" dirty="0" smtClean="0">
                <a:solidFill>
                  <a:srgbClr val="FF0000"/>
                </a:solidFill>
              </a:rPr>
              <a:t>By </a:t>
            </a:r>
            <a:r>
              <a:rPr lang="en-US" altLang="zh-CN" sz="1200" dirty="0" smtClean="0">
                <a:solidFill>
                  <a:srgbClr val="FF0000"/>
                </a:solidFill>
              </a:rPr>
              <a:t>May 21</a:t>
            </a:r>
            <a:r>
              <a:rPr lang="en-US" altLang="zh-CN" sz="1200" dirty="0" smtClean="0">
                <a:solidFill>
                  <a:srgbClr val="FF0000"/>
                </a:solidFill>
              </a:rPr>
              <a:t> </a:t>
            </a:r>
            <a:r>
              <a:rPr lang="en-US" altLang="zh-CN" sz="1200" dirty="0" smtClean="0">
                <a:solidFill>
                  <a:srgbClr val="FF0000"/>
                </a:solidFill>
              </a:rPr>
              <a:t>(Tuesday), 18:00 (local time)</a:t>
            </a:r>
            <a:r>
              <a:rPr lang="en-US" altLang="zh-CN" sz="1200" dirty="0" smtClean="0"/>
              <a:t>: Delegates flag the </a:t>
            </a:r>
            <a:r>
              <a:rPr lang="en-US" altLang="zh-CN" sz="1200" dirty="0" err="1" smtClean="0"/>
              <a:t>tdocs</a:t>
            </a:r>
            <a:r>
              <a:rPr lang="en-US" altLang="zh-CN" sz="1200" dirty="0" smtClean="0"/>
              <a:t> in the list</a:t>
            </a:r>
          </a:p>
          <a:p>
            <a:pPr lvl="2">
              <a:spcBef>
                <a:spcPts val="0"/>
              </a:spcBef>
              <a:spcAft>
                <a:spcPts val="600"/>
              </a:spcAft>
            </a:pPr>
            <a:r>
              <a:rPr lang="en-US" altLang="zh-CN" sz="1200" dirty="0" smtClean="0">
                <a:solidFill>
                  <a:srgbClr val="000000"/>
                </a:solidFill>
              </a:rPr>
              <a:t>Flag process would be </a:t>
            </a:r>
            <a:r>
              <a:rPr lang="en-US" altLang="zh-CN" sz="1200" dirty="0" smtClean="0">
                <a:solidFill>
                  <a:srgbClr val="000000"/>
                </a:solidFill>
              </a:rPr>
              <a:t>simple.</a:t>
            </a:r>
            <a:endParaRPr lang="en-US" altLang="zh-CN" sz="1200" dirty="0" smtClean="0">
              <a:solidFill>
                <a:srgbClr val="000000"/>
              </a:solidFill>
            </a:endParaRPr>
          </a:p>
          <a:p>
            <a:pPr lvl="3">
              <a:spcBef>
                <a:spcPts val="0"/>
              </a:spcBef>
              <a:spcAft>
                <a:spcPts val="600"/>
              </a:spcAft>
            </a:pPr>
            <a:r>
              <a:rPr lang="en-US" altLang="zh-CN" sz="1200" dirty="0">
                <a:solidFill>
                  <a:srgbClr val="000000"/>
                </a:solidFill>
              </a:rPr>
              <a:t>F</a:t>
            </a:r>
            <a:r>
              <a:rPr lang="en-US" altLang="zh-CN" sz="1200" dirty="0" smtClean="0">
                <a:solidFill>
                  <a:srgbClr val="000000"/>
                </a:solidFill>
              </a:rPr>
              <a:t>ill in the feedback form with a brief description of reason, like “Company A flag R4-2xxxxxx because XYX</a:t>
            </a:r>
            <a:r>
              <a:rPr lang="zh-CN" altLang="en-US" sz="1200" dirty="0" smtClean="0">
                <a:solidFill>
                  <a:srgbClr val="000000"/>
                </a:solidFill>
              </a:rPr>
              <a:t>”，</a:t>
            </a:r>
            <a:r>
              <a:rPr lang="en-US" altLang="zh-CN" sz="1200" dirty="0" smtClean="0">
                <a:solidFill>
                  <a:srgbClr val="000000"/>
                </a:solidFill>
              </a:rPr>
              <a:t>or with delegate name who flags </a:t>
            </a:r>
            <a:r>
              <a:rPr lang="en-US" altLang="zh-CN" sz="1200" dirty="0" err="1" smtClean="0">
                <a:solidFill>
                  <a:srgbClr val="000000"/>
                </a:solidFill>
              </a:rPr>
              <a:t>tdoc</a:t>
            </a:r>
            <a:r>
              <a:rPr lang="en-US" altLang="zh-CN" sz="1200" dirty="0" smtClean="0">
                <a:solidFill>
                  <a:srgbClr val="000000"/>
                </a:solidFill>
              </a:rPr>
              <a:t> like “Company A Aaron flags R4-2xxxxxx because </a:t>
            </a:r>
            <a:r>
              <a:rPr lang="en-US" altLang="zh-CN" sz="1200" dirty="0" smtClean="0">
                <a:solidFill>
                  <a:srgbClr val="000000"/>
                </a:solidFill>
              </a:rPr>
              <a:t>XYZ”.</a:t>
            </a:r>
            <a:endParaRPr lang="en-US" altLang="zh-CN" sz="1200" dirty="0" smtClean="0">
              <a:solidFill>
                <a:srgbClr val="000000"/>
              </a:solidFill>
            </a:endParaRPr>
          </a:p>
          <a:p>
            <a:pPr lvl="3">
              <a:spcBef>
                <a:spcPts val="0"/>
              </a:spcBef>
              <a:spcAft>
                <a:spcPts val="600"/>
              </a:spcAft>
            </a:pPr>
            <a:r>
              <a:rPr lang="en-US" altLang="zh-CN" sz="1200" dirty="0" smtClean="0">
                <a:solidFill>
                  <a:srgbClr val="000000"/>
                </a:solidFill>
              </a:rPr>
              <a:t>The purpose is to let the proponents know who they need to talk to.</a:t>
            </a:r>
            <a:endParaRPr lang="en-US" altLang="zh-CN" sz="1200" dirty="0"/>
          </a:p>
          <a:p>
            <a:pPr lvl="1">
              <a:spcBef>
                <a:spcPts val="0"/>
              </a:spcBef>
              <a:spcAft>
                <a:spcPts val="600"/>
              </a:spcAft>
            </a:pPr>
            <a:r>
              <a:rPr lang="en-US" altLang="zh-CN" sz="1200" dirty="0" smtClean="0"/>
              <a:t>During the online treatment, session chairs will treat those </a:t>
            </a:r>
            <a:r>
              <a:rPr lang="en-US" altLang="zh-CN" sz="1200" dirty="0" err="1" smtClean="0"/>
              <a:t>tdocs</a:t>
            </a:r>
            <a:r>
              <a:rPr lang="en-US" altLang="zh-CN" sz="1200" dirty="0" smtClean="0"/>
              <a:t> as usual manner and can directly treat the revision(s).</a:t>
            </a:r>
            <a:endParaRPr lang="en-US" altLang="zh-CN" sz="1200" dirty="0"/>
          </a:p>
        </p:txBody>
      </p:sp>
    </p:spTree>
    <p:extLst>
      <p:ext uri="{BB962C8B-B14F-4D97-AF65-F5344CB8AC3E}">
        <p14:creationId xmlns:p14="http://schemas.microsoft.com/office/powerpoint/2010/main" val="37205300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Upload/download </a:t>
            </a:r>
            <a:r>
              <a:rPr lang="en-US" sz="1400" dirty="0" err="1" smtClean="0"/>
              <a:t>tdocs</a:t>
            </a:r>
            <a:r>
              <a:rPr lang="en-US" sz="1400" dirty="0" smtClean="0"/>
              <a:t> during the meeting</a:t>
            </a:r>
          </a:p>
          <a:p>
            <a:pPr lvl="1">
              <a:spcBef>
                <a:spcPts val="0"/>
              </a:spcBef>
              <a:spcAft>
                <a:spcPts val="600"/>
              </a:spcAft>
            </a:pPr>
            <a:r>
              <a:rPr lang="en-US" altLang="zh-CN" sz="1200" dirty="0" smtClean="0"/>
              <a:t>10.10.10.10 as local server in F2F, which will be sync-up by MCC to</a:t>
            </a:r>
            <a:r>
              <a:rPr lang="en-US" altLang="zh-CN" sz="1200" dirty="0" smtClean="0">
                <a:hlinkClick r:id="rId2"/>
              </a:rPr>
              <a:t> https://www.3gpp.org/ftp/Meetings_3GPP_SYNC/RAN4</a:t>
            </a:r>
            <a:r>
              <a:rPr lang="en-US" altLang="zh-CN" sz="1200" dirty="0" smtClean="0"/>
              <a:t> </a:t>
            </a:r>
          </a:p>
          <a:p>
            <a:pPr marL="914354" lvl="2" indent="0">
              <a:spcBef>
                <a:spcPts val="0"/>
              </a:spcBef>
              <a:spcAft>
                <a:spcPts val="600"/>
              </a:spcAft>
              <a:buNone/>
            </a:pPr>
            <a:endParaRPr lang="en-US"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xmlns="" id="{D2BAA81B-D25A-CEB7-DBF2-E79CA6B46EB3}"/>
              </a:ext>
            </a:extLst>
          </p:cNvPr>
          <p:cNvGraphicFramePr>
            <a:graphicFrameLocks noGrp="1"/>
          </p:cNvGraphicFramePr>
          <p:nvPr>
            <p:extLst>
              <p:ext uri="{D42A27DB-BD31-4B8C-83A1-F6EECF244321}">
                <p14:modId xmlns:p14="http://schemas.microsoft.com/office/powerpoint/2010/main" val="1507277106"/>
              </p:ext>
            </p:extLst>
          </p:nvPr>
        </p:nvGraphicFramePr>
        <p:xfrm>
          <a:off x="135907" y="1878738"/>
          <a:ext cx="11948672" cy="4496993"/>
        </p:xfrm>
        <a:graphic>
          <a:graphicData uri="http://schemas.openxmlformats.org/drawingml/2006/table">
            <a:tbl>
              <a:tblPr firstRow="1" firstCol="1" bandRow="1"/>
              <a:tblGrid>
                <a:gridCol w="2444047">
                  <a:extLst>
                    <a:ext uri="{9D8B030D-6E8A-4147-A177-3AD203B41FA5}">
                      <a16:colId xmlns:a16="http://schemas.microsoft.com/office/drawing/2014/main" xmlns="" val="1688750464"/>
                    </a:ext>
                  </a:extLst>
                </a:gridCol>
                <a:gridCol w="1711096">
                  <a:extLst>
                    <a:ext uri="{9D8B030D-6E8A-4147-A177-3AD203B41FA5}">
                      <a16:colId xmlns:a16="http://schemas.microsoft.com/office/drawing/2014/main" xmlns="" val="1786498016"/>
                    </a:ext>
                  </a:extLst>
                </a:gridCol>
                <a:gridCol w="1972111">
                  <a:extLst>
                    <a:ext uri="{9D8B030D-6E8A-4147-A177-3AD203B41FA5}">
                      <a16:colId xmlns:a16="http://schemas.microsoft.com/office/drawing/2014/main" xmlns="" val="2421473489"/>
                    </a:ext>
                  </a:extLst>
                </a:gridCol>
                <a:gridCol w="5821418">
                  <a:extLst>
                    <a:ext uri="{9D8B030D-6E8A-4147-A177-3AD203B41FA5}">
                      <a16:colId xmlns:a16="http://schemas.microsoft.com/office/drawing/2014/main" xmlns=""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xmlns=""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a:t>
                      </a:r>
                      <a:r>
                        <a:rPr lang="en-US" sz="1000" u="sng" dirty="0" smtClean="0">
                          <a:effectLst/>
                          <a:latin typeface="+mj-ea"/>
                          <a:ea typeface="+mj-ea"/>
                          <a:hlinkClick r:id="rId3"/>
                        </a:rPr>
                        <a:t>www.3gpp.org/ftp/tsg_ran/WG4_Radio/TSGR4_111/Inbox</a:t>
                      </a:r>
                      <a:r>
                        <a:rPr lang="en-US" sz="1000" u="sng" dirty="0">
                          <a:effectLst/>
                          <a:latin typeface="+mj-ea"/>
                          <a:ea typeface="+mj-ea"/>
                          <a:hlinkClick r:id="rId3"/>
                        </a:rPr>
                        <a:t>/</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a:t>
                      </a:r>
                      <a:r>
                        <a:rPr lang="en-GB" sz="1000" smtClean="0">
                          <a:effectLst/>
                          <a:latin typeface="+mj-ea"/>
                          <a:ea typeface="+mj-ea"/>
                        </a:rPr>
                        <a:t>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xmlns=""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xmlns=""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xmlns=""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xmlns="" val="2500582813"/>
                  </a:ext>
                </a:extLst>
              </a:tr>
            </a:tbl>
          </a:graphicData>
        </a:graphic>
      </p:graphicFrame>
    </p:spTree>
    <p:extLst>
      <p:ext uri="{BB962C8B-B14F-4D97-AF65-F5344CB8AC3E}">
        <p14:creationId xmlns:p14="http://schemas.microsoft.com/office/powerpoint/2010/main" val="11944738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a:t>
            </a:r>
            <a:r>
              <a:rPr lang="en-US" sz="1400" dirty="0" smtClean="0">
                <a:solidFill>
                  <a:srgbClr val="000000"/>
                </a:solidFill>
              </a:rPr>
              <a:t>starts, </a:t>
            </a:r>
            <a:r>
              <a:rPr lang="en-US" sz="1400" dirty="0">
                <a:solidFill>
                  <a:srgbClr val="000000"/>
                </a:solidFill>
              </a:rPr>
              <a:t>the author and MCC will receive the feedback of checking via MCC 3GU parsing tool, and </a:t>
            </a:r>
            <a:r>
              <a:rPr lang="en-US" sz="1400" dirty="0" smtClean="0">
                <a:solidFill>
                  <a:srgbClr val="000000"/>
                </a:solidFill>
              </a:rPr>
              <a:t>based on the information shared by author or MCC the Session chairs or MCC will handle the problem identified by the tool</a:t>
            </a:r>
          </a:p>
          <a:p>
            <a:pPr lvl="1">
              <a:spcBef>
                <a:spcPts val="0"/>
              </a:spcBef>
              <a:spcAft>
                <a:spcPts val="600"/>
              </a:spcAft>
            </a:pPr>
            <a:r>
              <a:rPr lang="en-US" sz="1200" dirty="0" smtClean="0"/>
              <a:t>The </a:t>
            </a:r>
            <a:r>
              <a:rPr lang="en-US" sz="1200" dirty="0"/>
              <a:t>revision </a:t>
            </a:r>
            <a:r>
              <a:rPr lang="en-US" sz="1200" dirty="0" smtClean="0"/>
              <a:t>may or may not be needed </a:t>
            </a:r>
            <a:r>
              <a:rPr lang="en-US" sz="1200" dirty="0"/>
              <a:t>to fix the </a:t>
            </a:r>
            <a:r>
              <a:rPr lang="en-US" sz="1200" dirty="0" smtClean="0"/>
              <a:t>problem depending on the Session chairs guidance.</a:t>
            </a:r>
          </a:p>
          <a:p>
            <a:pPr lvl="2">
              <a:spcBef>
                <a:spcPts val="0"/>
              </a:spcBef>
              <a:spcAft>
                <a:spcPts val="600"/>
              </a:spcAft>
            </a:pPr>
            <a:r>
              <a:rPr lang="en-US" sz="1200" dirty="0" smtClean="0"/>
              <a:t>For some draft CRs, the revision may not be urgent </a:t>
            </a:r>
            <a:r>
              <a:rPr lang="en-US" altLang="zh-CN" sz="1200" dirty="0"/>
              <a:t>before </a:t>
            </a:r>
            <a:r>
              <a:rPr lang="en-US" altLang="zh-CN" sz="1200" dirty="0" smtClean="0"/>
              <a:t>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a:t>
            </a:r>
            <a:r>
              <a:rPr lang="en-US" sz="1400" dirty="0" smtClean="0">
                <a:solidFill>
                  <a:srgbClr val="000000"/>
                </a:solidFill>
              </a:rPr>
              <a:t>whether </a:t>
            </a:r>
            <a:r>
              <a:rPr lang="en-US" sz="1400" dirty="0">
                <a:solidFill>
                  <a:srgbClr val="000000"/>
                </a:solidFill>
              </a:rPr>
              <a:t>the revised CRs pass the MCC 3GU parsing tool or not, so the problem of CR parsing will be fixed in the post-meeting email process. </a:t>
            </a:r>
          </a:p>
          <a:p>
            <a:pPr lvl="1">
              <a:spcBef>
                <a:spcPts val="0"/>
              </a:spcBef>
              <a:spcAft>
                <a:spcPts val="600"/>
              </a:spcAft>
            </a:pPr>
            <a:r>
              <a:rPr lang="en-US" altLang="zh-CN" sz="1200" dirty="0" smtClean="0"/>
              <a:t>At the beginning of the post-meeting process, the Session chairs will provide the list of the revised CRs which did not pass the MCC 3GU parsing tool checking and need be further revision.</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smtClean="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smtClean="0"/>
              <a:t>Notes </a:t>
            </a:r>
            <a:r>
              <a:rPr lang="en-US" sz="1400" dirty="0"/>
              <a:t>on </a:t>
            </a:r>
            <a:r>
              <a:rPr lang="en-US" sz="1400" dirty="0" smtClean="0"/>
              <a:t>email</a:t>
            </a:r>
            <a:endParaRPr lang="en-US" sz="1400" dirty="0"/>
          </a:p>
          <a:p>
            <a:pPr lvl="1">
              <a:spcBef>
                <a:spcPts val="0"/>
              </a:spcBef>
              <a:spcAft>
                <a:spcPts val="600"/>
              </a:spcAft>
            </a:pPr>
            <a:r>
              <a:rPr lang="en-US" sz="1200" dirty="0" smtClean="0"/>
              <a:t>Each </a:t>
            </a:r>
            <a:r>
              <a:rPr lang="en-US" sz="1200" dirty="0"/>
              <a:t>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2"/>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a:t>
            </a:r>
            <a:r>
              <a:rPr lang="en-US" altLang="zh-CN" sz="1200" dirty="0" smtClean="0"/>
              <a:t>for revised </a:t>
            </a:r>
            <a:r>
              <a:rPr lang="en-US" altLang="zh-CN" sz="1200" dirty="0"/>
              <a:t>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a:t>
            </a:r>
            <a:r>
              <a:rPr lang="en-US" altLang="zh-CN" sz="1200" dirty="0" smtClean="0"/>
              <a:t>CRs</a:t>
            </a:r>
            <a:endParaRPr lang="en-US" altLang="zh-CN" sz="1200" dirty="0"/>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3"/>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700" b="0"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700" b="0"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700" b="0"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700" b="0" i="0" u="none" strike="noStrike" cap="none" normalizeH="0" baseline="0" smtClean="0">
              <a:ln>
                <a:noFill/>
              </a:ln>
              <a:solidFill>
                <a:schemeClr val="tx1"/>
              </a:solidFill>
              <a:effectLst/>
              <a:latin typeface="微软雅黑" panose="020B0503020204020204" pitchFamily="34" charset="-122"/>
              <a:ea typeface="微软雅黑" panose="020B0503020204020204" pitchFamily="34" charset="-122"/>
            </a:endParaRPr>
          </a:p>
        </p:txBody>
      </p:sp>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smtClean="0"/>
              <a:t>The face-to-face meeting </a:t>
            </a:r>
            <a:r>
              <a:rPr lang="en-US" sz="1400" dirty="0"/>
              <a:t>will take place during </a:t>
            </a:r>
            <a:r>
              <a:rPr lang="en-US" sz="1400" dirty="0" smtClean="0">
                <a:solidFill>
                  <a:srgbClr val="FF0000"/>
                </a:solidFill>
              </a:rPr>
              <a:t>May</a:t>
            </a:r>
            <a:r>
              <a:rPr lang="en-US" sz="1400" dirty="0" smtClean="0">
                <a:solidFill>
                  <a:srgbClr val="FF0000"/>
                </a:solidFill>
              </a:rPr>
              <a:t> 20</a:t>
            </a:r>
            <a:r>
              <a:rPr lang="en-US" sz="1400" baseline="30000" dirty="0" smtClean="0">
                <a:solidFill>
                  <a:srgbClr val="FF0000"/>
                </a:solidFill>
              </a:rPr>
              <a:t>th</a:t>
            </a:r>
            <a:r>
              <a:rPr lang="en-US" sz="1400" dirty="0" smtClean="0">
                <a:solidFill>
                  <a:srgbClr val="FF0000"/>
                </a:solidFill>
              </a:rPr>
              <a:t> </a:t>
            </a:r>
            <a:r>
              <a:rPr lang="en-US" sz="1400" dirty="0" smtClean="0">
                <a:solidFill>
                  <a:srgbClr val="FF0000"/>
                </a:solidFill>
              </a:rPr>
              <a:t>~ </a:t>
            </a:r>
            <a:r>
              <a:rPr lang="en-US" sz="1400" dirty="0" smtClean="0">
                <a:solidFill>
                  <a:srgbClr val="FF0000"/>
                </a:solidFill>
              </a:rPr>
              <a:t>24</a:t>
            </a:r>
            <a:r>
              <a:rPr lang="en-US" sz="1400" baseline="30000" dirty="0" smtClean="0">
                <a:solidFill>
                  <a:srgbClr val="FF0000"/>
                </a:solidFill>
              </a:rPr>
              <a:t>th</a:t>
            </a:r>
            <a:r>
              <a:rPr lang="en-US" sz="1400" dirty="0" smtClean="0">
                <a:solidFill>
                  <a:srgbClr val="FF0000"/>
                </a:solidFill>
              </a:rPr>
              <a:t>, 2024</a:t>
            </a:r>
            <a:r>
              <a:rPr lang="en-US" sz="1400" dirty="0" smtClean="0"/>
              <a:t>.</a:t>
            </a:r>
            <a:endParaRPr lang="en-US" sz="1400" dirty="0"/>
          </a:p>
          <a:p>
            <a:pPr lvl="1">
              <a:spcBef>
                <a:spcPts val="0"/>
              </a:spcBef>
              <a:spcAft>
                <a:spcPts val="600"/>
              </a:spcAft>
            </a:pPr>
            <a:r>
              <a:rPr lang="en-US" sz="1200" dirty="0" smtClean="0"/>
              <a:t>Three sessions in three separate rooms: Main, RRM, </a:t>
            </a:r>
            <a:r>
              <a:rPr lang="en-US" sz="1200" dirty="0" err="1" smtClean="0"/>
              <a:t>BDaT</a:t>
            </a:r>
            <a:r>
              <a:rPr lang="en-US" sz="1200" dirty="0"/>
              <a:t>(</a:t>
            </a:r>
            <a:r>
              <a:rPr lang="en-US" altLang="zh-CN" sz="1200" dirty="0" err="1" smtClean="0"/>
              <a:t>BSRF_Demod_test</a:t>
            </a:r>
            <a:r>
              <a:rPr lang="en-US" sz="1200" dirty="0" smtClean="0"/>
              <a:t>). </a:t>
            </a:r>
            <a:r>
              <a:rPr lang="en-US" sz="1200" b="1" dirty="0" smtClean="0"/>
              <a:t>1</a:t>
            </a:r>
            <a:r>
              <a:rPr lang="en-US" altLang="zh-CN" sz="1200" b="1" dirty="0" smtClean="0"/>
              <a:t>-Way</a:t>
            </a:r>
            <a:r>
              <a:rPr lang="en-US" sz="1200" b="1" dirty="0" smtClean="0"/>
              <a:t> </a:t>
            </a:r>
            <a:r>
              <a:rPr lang="en-US" sz="1200" b="1" dirty="0" err="1" smtClean="0"/>
              <a:t>GoToWebinar</a:t>
            </a:r>
            <a:r>
              <a:rPr lang="en-US" sz="1200" b="1" dirty="0" smtClean="0"/>
              <a:t> (GTW) </a:t>
            </a:r>
            <a:r>
              <a:rPr lang="en-US" sz="1200" dirty="0" smtClean="0"/>
              <a:t>conference calls will be set each session and 1-way MS teams will be set for ad hoc. </a:t>
            </a:r>
            <a:r>
              <a:rPr lang="en-US" altLang="zh-CN" sz="1200" dirty="0" smtClean="0"/>
              <a:t>A number of ad hoc sessions will be arranged (refer to meeting schedule).</a:t>
            </a:r>
            <a:endParaRPr lang="en-US" sz="1200" dirty="0" smtClean="0"/>
          </a:p>
          <a:p>
            <a:pPr lvl="1">
              <a:spcBef>
                <a:spcPts val="0"/>
              </a:spcBef>
              <a:spcAft>
                <a:spcPts val="600"/>
              </a:spcAft>
            </a:pPr>
            <a:r>
              <a:rPr lang="en-US" sz="1200" dirty="0" smtClean="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smtClean="0">
                <a:solidFill>
                  <a:srgbClr val="FF0000"/>
                </a:solidFill>
                <a:cs typeface="+mn-cs"/>
              </a:rPr>
              <a:t> </a:t>
            </a:r>
            <a:r>
              <a:rPr lang="en-US" sz="1400" dirty="0" smtClean="0">
                <a:solidFill>
                  <a:srgbClr val="FF0000"/>
                </a:solidFill>
                <a:cs typeface="+mn-cs"/>
              </a:rPr>
              <a:t>May </a:t>
            </a:r>
            <a:r>
              <a:rPr lang="en-US" sz="1400" dirty="0" smtClean="0">
                <a:solidFill>
                  <a:srgbClr val="FF0000"/>
                </a:solidFill>
                <a:cs typeface="+mn-cs"/>
              </a:rPr>
              <a:t>13</a:t>
            </a:r>
            <a:r>
              <a:rPr lang="en-US" sz="1400" baseline="30000" dirty="0" smtClean="0">
                <a:solidFill>
                  <a:srgbClr val="FF0000"/>
                </a:solidFill>
                <a:cs typeface="+mn-cs"/>
              </a:rPr>
              <a:t>th</a:t>
            </a:r>
            <a:r>
              <a:rPr lang="en-US" sz="1400" dirty="0" smtClean="0">
                <a:solidFill>
                  <a:srgbClr val="FF0000"/>
                </a:solidFill>
                <a:cs typeface="+mn-cs"/>
              </a:rPr>
              <a:t> </a:t>
            </a:r>
            <a:r>
              <a:rPr lang="en-US" sz="1400" dirty="0" smtClean="0">
                <a:solidFill>
                  <a:srgbClr val="FF0000"/>
                </a:solidFill>
                <a:cs typeface="+mn-cs"/>
              </a:rPr>
              <a:t>(Monday) 2024, </a:t>
            </a:r>
            <a:r>
              <a:rPr lang="en-US" sz="1400" dirty="0" smtClean="0">
                <a:solidFill>
                  <a:srgbClr val="FF0000"/>
                </a:solidFill>
                <a:cs typeface="+mn-cs"/>
              </a:rPr>
              <a:t>17:00</a:t>
            </a:r>
            <a:r>
              <a:rPr lang="en-US" sz="1400" dirty="0" smtClean="0">
                <a:solidFill>
                  <a:srgbClr val="FF0000"/>
                </a:solidFill>
                <a:cs typeface="+mn-cs"/>
              </a:rPr>
              <a:t> </a:t>
            </a:r>
            <a:r>
              <a:rPr lang="en-US" sz="1400" dirty="0">
                <a:solidFill>
                  <a:srgbClr val="FF0000"/>
                </a:solidFill>
                <a:cs typeface="+mn-cs"/>
              </a:rPr>
              <a:t>UTC</a:t>
            </a:r>
            <a:r>
              <a:rPr lang="en-US" sz="1400" dirty="0">
                <a:cs typeface="+mn-cs"/>
              </a:rPr>
              <a:t>. </a:t>
            </a:r>
            <a:endParaRPr lang="en-US" sz="1400" dirty="0" smtClean="0">
              <a:cs typeface="+mn-cs"/>
            </a:endParaRP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smtClean="0"/>
              <a:t>Please find one picture for meeting flow below and details in the corresponding slides.</a:t>
            </a:r>
            <a:endParaRPr lang="en-US" altLang="zh-CN" sz="1400" dirty="0"/>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Pre-meeting </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a:t>
            </a:r>
            <a:r>
              <a:rPr lang="en-US" sz="800" kern="0" dirty="0" smtClean="0">
                <a:solidFill>
                  <a:srgbClr val="FFFFFF"/>
                </a:solidFill>
                <a:latin typeface="微软雅黑" panose="020B0503020204020204" pitchFamily="34" charset="-122"/>
                <a:ea typeface="微软雅黑" panose="020B0503020204020204" pitchFamily="34" charset="-122"/>
              </a:rPr>
              <a:t>May</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smtClean="0">
                <a:solidFill>
                  <a:srgbClr val="FFFFFF"/>
                </a:solidFill>
                <a:latin typeface="微软雅黑" panose="020B0503020204020204" pitchFamily="34" charset="-122"/>
                <a:ea typeface="微软雅黑" panose="020B0503020204020204" pitchFamily="34" charset="-122"/>
              </a:rPr>
              <a:t>13</a:t>
            </a:r>
            <a:r>
              <a:rPr kumimoji="0" lang="en-GB" sz="800" b="0"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rPr>
              <a:t>~17) </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1</a:t>
            </a:r>
            <a:r>
              <a:rPr lang="en-GB" sz="800" kern="0" baseline="30000" dirty="0" smtClean="0">
                <a:solidFill>
                  <a:srgbClr val="FFFFFF"/>
                </a:solidFill>
                <a:latin typeface="微软雅黑" panose="020B0503020204020204" pitchFamily="34" charset="-122"/>
                <a:ea typeface="微软雅黑" panose="020B0503020204020204" pitchFamily="34" charset="-122"/>
              </a:rPr>
              <a:t>st</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GB" sz="800" kern="0" dirty="0" smtClean="0">
                <a:solidFill>
                  <a:srgbClr val="FFFFFF"/>
                </a:solidFill>
                <a:latin typeface="微软雅黑" panose="020B0503020204020204" pitchFamily="34" charset="-122"/>
                <a:ea typeface="微软雅黑" panose="020B0503020204020204" pitchFamily="34" charset="-122"/>
              </a:rPr>
              <a:t>(</a:t>
            </a:r>
            <a:r>
              <a:rPr lang="en-US" sz="800" kern="0" dirty="0" smtClean="0">
                <a:solidFill>
                  <a:srgbClr val="FFFFFF"/>
                </a:solidFill>
                <a:latin typeface="微软雅黑" panose="020B0503020204020204" pitchFamily="34" charset="-122"/>
                <a:ea typeface="微软雅黑" panose="020B0503020204020204" pitchFamily="34" charset="-122"/>
              </a:rPr>
              <a:t>May</a:t>
            </a:r>
            <a:r>
              <a:rPr lang="en-GB" sz="800" kern="0" dirty="0" smtClean="0">
                <a:solidFill>
                  <a:srgbClr val="FFFFFF"/>
                </a:solidFill>
                <a:latin typeface="微软雅黑" panose="020B0503020204020204" pitchFamily="34" charset="-122"/>
                <a:ea typeface="微软雅黑" panose="020B0503020204020204" pitchFamily="34" charset="-122"/>
              </a:rPr>
              <a:t> 20~23)</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Post-meeting process</a:t>
            </a:r>
            <a:r>
              <a:rPr lang="en-GB" sz="800" kern="0" noProof="0" dirty="0" smtClean="0">
                <a:solidFill>
                  <a:srgbClr val="FFFFFF"/>
                </a:solidFill>
                <a:latin typeface="微软雅黑" panose="020B0503020204020204" pitchFamily="34" charset="-122"/>
                <a:ea typeface="微软雅黑" panose="020B0503020204020204" pitchFamily="34" charset="-122"/>
              </a:rPr>
              <a:t> ( </a:t>
            </a:r>
            <a:r>
              <a:rPr lang="en-GB" sz="800" kern="0" noProof="0" dirty="0" smtClean="0">
                <a:solidFill>
                  <a:srgbClr val="FFFFFF"/>
                </a:solidFill>
                <a:latin typeface="微软雅黑" panose="020B0503020204020204" pitchFamily="34" charset="-122"/>
                <a:ea typeface="微软雅黑" panose="020B0503020204020204" pitchFamily="34" charset="-122"/>
              </a:rPr>
              <a:t>May</a:t>
            </a:r>
            <a:r>
              <a:rPr lang="en-GB" sz="800" kern="0" noProof="0" dirty="0" smtClean="0">
                <a:solidFill>
                  <a:srgbClr val="FFFFFF"/>
                </a:solidFill>
                <a:latin typeface="微软雅黑" panose="020B0503020204020204" pitchFamily="34" charset="-122"/>
                <a:ea typeface="微软雅黑" panose="020B0503020204020204" pitchFamily="34" charset="-122"/>
              </a:rPr>
              <a:t> </a:t>
            </a:r>
            <a:r>
              <a:rPr lang="en-GB" sz="800" kern="0" dirty="0" smtClean="0">
                <a:solidFill>
                  <a:srgbClr val="FFFFFF"/>
                </a:solidFill>
                <a:latin typeface="微软雅黑" panose="020B0503020204020204" pitchFamily="34" charset="-122"/>
                <a:ea typeface="微软雅黑" panose="020B0503020204020204" pitchFamily="34" charset="-122"/>
              </a:rPr>
              <a:t>27</a:t>
            </a:r>
            <a:r>
              <a:rPr lang="en-GB" sz="800" kern="0" noProof="0" dirty="0" smtClean="0">
                <a:solidFill>
                  <a:srgbClr val="FFFFFF"/>
                </a:solidFill>
                <a:latin typeface="微软雅黑" panose="020B0503020204020204" pitchFamily="34" charset="-122"/>
                <a:ea typeface="微软雅黑" panose="020B0503020204020204" pitchFamily="34" charset="-122"/>
              </a:rPr>
              <a:t>~30)</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smtClean="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smtClean="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Moderator assignment before Mon</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255175"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smtClean="0">
                <a:ln>
                  <a:noFill/>
                </a:ln>
                <a:solidFill>
                  <a:srgbClr val="FFFFFF"/>
                </a:solidFill>
                <a:effectLst/>
                <a:uLnTx/>
                <a:uFillTx/>
                <a:latin typeface="微软雅黑" panose="020B0503020204020204" pitchFamily="34" charset="-122"/>
                <a:ea typeface="微软雅黑" panose="020B0503020204020204" pitchFamily="34" charset="-122"/>
                <a:cs typeface="+mn-cs"/>
              </a:rPr>
              <a:t>Tdoc</a:t>
            </a:r>
            <a:r>
              <a:rPr kumimoji="0" lang="en-US" sz="700" b="1"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cs typeface="+mn-cs"/>
              </a:rPr>
              <a:t> number</a:t>
            </a:r>
            <a:r>
              <a:rPr kumimoji="0" lang="en-US" sz="700" b="1" i="0" u="none" strike="noStrike" kern="0" cap="none" spc="0" normalizeH="0" noProof="0" dirty="0" smtClean="0">
                <a:ln>
                  <a:noFill/>
                </a:ln>
                <a:solidFill>
                  <a:srgbClr val="FFFFFF"/>
                </a:solidFill>
                <a:effectLst/>
                <a:uLnTx/>
                <a:uFillTx/>
                <a:latin typeface="微软雅黑" panose="020B0503020204020204" pitchFamily="34" charset="-122"/>
                <a:ea typeface="微软雅黑" panose="020B0503020204020204" pitchFamily="34" charset="-122"/>
                <a:cs typeface="+mn-cs"/>
              </a:rPr>
              <a:t> request &amp; submission</a:t>
            </a:r>
            <a:r>
              <a:rPr lang="en-US" sz="700" b="1" kern="0" dirty="0" smtClean="0">
                <a:solidFill>
                  <a:srgbClr val="FF3300"/>
                </a:solidFill>
                <a:latin typeface="微软雅黑" panose="020B0503020204020204" pitchFamily="34" charset="-122"/>
                <a:ea typeface="微软雅黑" panose="020B0503020204020204" pitchFamily="34" charset="-122"/>
                <a:cs typeface="+mn-cs"/>
              </a:rPr>
              <a:t> </a:t>
            </a:r>
            <a:endPar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cs typeface="+mn-cs"/>
              </a:rPr>
              <a:t>Registration</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2467199"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noProof="0" dirty="0" smtClean="0">
                <a:solidFill>
                  <a:srgbClr val="FFFFFF"/>
                </a:solidFill>
                <a:latin typeface="微软雅黑" panose="020B0503020204020204" pitchFamily="34" charset="-122"/>
                <a:ea typeface="微软雅黑" panose="020B0503020204020204" pitchFamily="34" charset="-122"/>
                <a:cs typeface="+mn-cs"/>
              </a:rPr>
              <a:t>Draft summary for topics</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957847"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Formal </a:t>
            </a:r>
            <a:r>
              <a:rPr lang="en-US" sz="700" b="1" kern="0" dirty="0" err="1" smtClean="0">
                <a:solidFill>
                  <a:srgbClr val="FFFFFF"/>
                </a:solidFill>
                <a:latin typeface="微软雅黑" panose="020B0503020204020204" pitchFamily="34" charset="-122"/>
                <a:ea typeface="微软雅黑" panose="020B0503020204020204" pitchFamily="34" charset="-122"/>
                <a:cs typeface="+mn-cs"/>
              </a:rPr>
              <a:t>tdoc</a:t>
            </a:r>
            <a:r>
              <a:rPr lang="en-US" sz="700" b="1" kern="0" dirty="0" smtClean="0">
                <a:solidFill>
                  <a:srgbClr val="FFFFFF"/>
                </a:solidFill>
                <a:latin typeface="微软雅黑" panose="020B0503020204020204" pitchFamily="34" charset="-122"/>
                <a:ea typeface="微软雅黑" panose="020B0503020204020204" pitchFamily="34" charset="-122"/>
                <a:cs typeface="+mn-cs"/>
              </a:rPr>
              <a:t> of </a:t>
            </a:r>
            <a:r>
              <a:rPr lang="en-US" sz="700" b="1" kern="0" noProof="0" dirty="0" smtClean="0">
                <a:solidFill>
                  <a:srgbClr val="FFFFFF"/>
                </a:solidFill>
                <a:latin typeface="微软雅黑" panose="020B0503020204020204" pitchFamily="34" charset="-122"/>
                <a:ea typeface="微软雅黑" panose="020B0503020204020204" pitchFamily="34" charset="-122"/>
                <a:cs typeface="+mn-cs"/>
              </a:rPr>
              <a:t>summary submission by Saturday</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3223104"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Summary review &amp; comments</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Initial list for block approval for basket</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Deadline for flag for block  approval</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updated list </a:t>
            </a:r>
            <a:r>
              <a:rPr lang="en-US" sz="700" b="1" kern="0" dirty="0" smtClean="0">
                <a:solidFill>
                  <a:srgbClr val="FFFFFF"/>
                </a:solidFill>
                <a:latin typeface="微软雅黑" panose="020B0503020204020204" pitchFamily="34" charset="-122"/>
                <a:ea typeface="微软雅黑" panose="020B0503020204020204" pitchFamily="34" charset="-122"/>
                <a:cs typeface="+mn-cs"/>
              </a:rPr>
              <a:t>for block approval</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err="1" smtClean="0">
                <a:solidFill>
                  <a:srgbClr val="FFFFFF"/>
                </a:solidFill>
                <a:latin typeface="微软雅黑" panose="020B0503020204020204" pitchFamily="34" charset="-122"/>
                <a:ea typeface="微软雅黑" panose="020B0503020204020204" pitchFamily="34" charset="-122"/>
                <a:cs typeface="+mn-cs"/>
              </a:rPr>
              <a:t>Tdoc</a:t>
            </a:r>
            <a:r>
              <a:rPr lang="en-US" sz="700" b="1" kern="0" dirty="0" smtClean="0">
                <a:solidFill>
                  <a:srgbClr val="FFFFFF"/>
                </a:solidFill>
                <a:latin typeface="微软雅黑" panose="020B0503020204020204" pitchFamily="34" charset="-122"/>
                <a:ea typeface="微软雅黑" panose="020B0503020204020204" pitchFamily="34" charset="-122"/>
                <a:cs typeface="+mn-cs"/>
              </a:rPr>
              <a:t> allocation </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WF/CR </a:t>
            </a:r>
            <a:r>
              <a:rPr lang="en-US" sz="700" b="1" kern="0" dirty="0" smtClean="0">
                <a:solidFill>
                  <a:srgbClr val="FFFFFF"/>
                </a:solidFill>
                <a:latin typeface="微软雅黑" panose="020B0503020204020204" pitchFamily="34" charset="-122"/>
                <a:ea typeface="微软雅黑" panose="020B0503020204020204" pitchFamily="34" charset="-122"/>
                <a:cs typeface="+mn-cs"/>
              </a:rPr>
              <a:t>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Draft TS/TR</a:t>
            </a:r>
            <a:endParaRPr lang="en-US" sz="700" b="1" kern="0" dirty="0">
              <a:solidFill>
                <a:srgbClr val="FFFFFF"/>
              </a:solidFill>
              <a:latin typeface="微软雅黑" panose="020B0503020204020204" pitchFamily="34" charset="-122"/>
              <a:ea typeface="微软雅黑" panose="020B0503020204020204" pitchFamily="34" charset="-122"/>
              <a:cs typeface="+mn-cs"/>
            </a:endParaRP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Check-in</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Online </a:t>
            </a:r>
            <a:r>
              <a:rPr lang="en-US" sz="700" b="1" kern="0" dirty="0" smtClean="0">
                <a:solidFill>
                  <a:srgbClr val="FFFFFF"/>
                </a:solidFill>
                <a:latin typeface="微软雅黑" panose="020B0503020204020204" pitchFamily="34" charset="-122"/>
                <a:ea typeface="微软雅黑" panose="020B0503020204020204" pitchFamily="34" charset="-122"/>
                <a:cs typeface="+mn-cs"/>
              </a:rPr>
              <a:t>discussions &amp;</a:t>
            </a:r>
            <a:endParaRPr lang="en-US" sz="700" b="1" kern="0" dirty="0">
              <a:solidFill>
                <a:srgbClr val="FFFFFF"/>
              </a:solidFill>
              <a:latin typeface="微软雅黑" panose="020B0503020204020204" pitchFamily="34" charset="-122"/>
              <a:ea typeface="微软雅黑" panose="020B0503020204020204" pitchFamily="34" charset="-122"/>
              <a:cs typeface="+mn-cs"/>
            </a:endParaRP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GTW conference </a:t>
            </a:r>
            <a:r>
              <a:rPr lang="en-US" sz="700" b="1" kern="0" dirty="0" smtClean="0">
                <a:solidFill>
                  <a:srgbClr val="FFFFFF"/>
                </a:solidFill>
                <a:latin typeface="微软雅黑" panose="020B0503020204020204" pitchFamily="34" charset="-122"/>
                <a:ea typeface="微软雅黑" panose="020B0503020204020204" pitchFamily="34" charset="-122"/>
                <a:cs typeface="+mn-cs"/>
              </a:rPr>
              <a:t>call (US/China meeting)</a:t>
            </a:r>
          </a:p>
          <a:p>
            <a:pPr marL="0" marR="0" lvl="0" indent="0" algn="ctr" defTabSz="514299" eaLnBrk="1" fontAlgn="auto" latinLnBrk="0" hangingPunct="1">
              <a:lnSpc>
                <a:spcPct val="100000"/>
              </a:lnSpc>
              <a:spcBef>
                <a:spcPts val="0"/>
              </a:spcBef>
              <a:spcAft>
                <a:spcPts val="60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Upload </a:t>
            </a:r>
            <a:r>
              <a:rPr lang="en-US" sz="700" b="1" kern="0" dirty="0" smtClean="0">
                <a:solidFill>
                  <a:srgbClr val="FFFFFF"/>
                </a:solidFill>
                <a:latin typeface="微软雅黑" panose="020B0503020204020204" pitchFamily="34" charset="-122"/>
                <a:ea typeface="微软雅黑" panose="020B0503020204020204" pitchFamily="34" charset="-122"/>
                <a:cs typeface="+mn-cs"/>
              </a:rPr>
              <a:t>CR </a:t>
            </a:r>
            <a:r>
              <a:rPr lang="en-US" sz="700" b="1" kern="0" dirty="0">
                <a:solidFill>
                  <a:srgbClr val="FFFFFF"/>
                </a:solidFill>
                <a:latin typeface="微软雅黑" panose="020B0503020204020204" pitchFamily="34" charset="-122"/>
                <a:ea typeface="微软雅黑" panose="020B0503020204020204" pitchFamily="34" charset="-122"/>
                <a:cs typeface="+mn-cs"/>
              </a:rPr>
              <a:t>for maintenance </a:t>
            </a:r>
            <a:r>
              <a:rPr lang="en-US" sz="700" b="1" kern="0" dirty="0" smtClean="0">
                <a:solidFill>
                  <a:srgbClr val="FFFFFF"/>
                </a:solidFill>
                <a:latin typeface="微软雅黑" panose="020B0503020204020204" pitchFamily="34" charset="-122"/>
                <a:ea typeface="微软雅黑" panose="020B0503020204020204" pitchFamily="34" charset="-122"/>
                <a:cs typeface="+mn-cs"/>
              </a:rPr>
              <a:t>2:30pm </a:t>
            </a:r>
            <a:r>
              <a:rPr lang="en-US" sz="700" b="1" kern="0" dirty="0">
                <a:solidFill>
                  <a:srgbClr val="FFFFFF"/>
                </a:solidFill>
                <a:latin typeface="微软雅黑" panose="020B0503020204020204" pitchFamily="34" charset="-122"/>
                <a:ea typeface="微软雅黑" panose="020B0503020204020204" pitchFamily="34" charset="-122"/>
                <a:cs typeface="+mn-cs"/>
              </a:rPr>
              <a:t>on </a:t>
            </a:r>
            <a:r>
              <a:rPr lang="en-US" sz="700" b="1" kern="0" dirty="0" smtClean="0">
                <a:solidFill>
                  <a:srgbClr val="FFFFFF"/>
                </a:solidFill>
                <a:latin typeface="微软雅黑" panose="020B0503020204020204" pitchFamily="34" charset="-122"/>
                <a:ea typeface="微软雅黑" panose="020B0503020204020204" pitchFamily="34" charset="-122"/>
                <a:cs typeface="+mn-cs"/>
              </a:rPr>
              <a:t>Thursday</a:t>
            </a:r>
            <a:endParaRPr lang="en-US" sz="700" b="1" kern="0" dirty="0">
              <a:solidFill>
                <a:srgbClr val="FFFFFF"/>
              </a:solidFill>
              <a:latin typeface="微软雅黑" panose="020B0503020204020204" pitchFamily="34" charset="-122"/>
              <a:ea typeface="微软雅黑" panose="020B0503020204020204" pitchFamily="34" charset="-122"/>
              <a:cs typeface="+mn-cs"/>
            </a:endParaRPr>
          </a:p>
          <a:p>
            <a:pPr marL="0" marR="0" lvl="0" indent="0" algn="ctr" defTabSz="514299" eaLnBrk="1" fontAlgn="auto" latinLnBrk="0" hangingPunct="1">
              <a:lnSpc>
                <a:spcPct val="100000"/>
              </a:lnSpc>
              <a:spcBef>
                <a:spcPts val="0"/>
              </a:spcBef>
              <a:spcAft>
                <a:spcPts val="30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TOHRU (US/China meeting)</a:t>
            </a:r>
          </a:p>
          <a:p>
            <a:pPr algn="ctr" defTabSz="514299" eaLnBrk="1" fontAlgn="auto" hangingPunct="1">
              <a:spcBef>
                <a:spcPts val="0"/>
              </a:spcBef>
              <a:spcAft>
                <a:spcPts val="600"/>
              </a:spcAft>
              <a:defRPr/>
            </a:pPr>
            <a:r>
              <a:rPr lang="en-US" sz="700" b="1" kern="0" dirty="0" err="1">
                <a:solidFill>
                  <a:srgbClr val="FFFFFF"/>
                </a:solidFill>
                <a:latin typeface="微软雅黑" panose="020B0503020204020204" pitchFamily="34" charset="-122"/>
                <a:ea typeface="微软雅黑" panose="020B0503020204020204" pitchFamily="34" charset="-122"/>
                <a:cs typeface="+mn-cs"/>
              </a:rPr>
              <a:t>Tdoc</a:t>
            </a:r>
            <a:r>
              <a:rPr lang="en-US" sz="700" b="1" kern="0" dirty="0">
                <a:solidFill>
                  <a:srgbClr val="FFFFFF"/>
                </a:solidFill>
                <a:latin typeface="微软雅黑" panose="020B0503020204020204" pitchFamily="34" charset="-122"/>
                <a:ea typeface="微软雅黑" panose="020B0503020204020204" pitchFamily="34" charset="-122"/>
                <a:cs typeface="+mn-cs"/>
              </a:rPr>
              <a:t> request (</a:t>
            </a:r>
            <a:r>
              <a:rPr lang="en-US" sz="700" b="1" kern="0" dirty="0" err="1">
                <a:solidFill>
                  <a:srgbClr val="FFFFFF"/>
                </a:solidFill>
                <a:latin typeface="微软雅黑" panose="020B0503020204020204" pitchFamily="34" charset="-122"/>
                <a:ea typeface="微软雅黑" panose="020B0503020204020204" pitchFamily="34" charset="-122"/>
                <a:cs typeface="+mn-cs"/>
              </a:rPr>
              <a:t>new&amp;revision</a:t>
            </a:r>
            <a:r>
              <a:rPr lang="en-US" sz="700" b="1" kern="0" dirty="0">
                <a:solidFill>
                  <a:srgbClr val="FFFFFF"/>
                </a:solidFill>
                <a:latin typeface="微软雅黑" panose="020B0503020204020204" pitchFamily="34" charset="-122"/>
                <a:ea typeface="微软雅黑" panose="020B0503020204020204" pitchFamily="34" charset="-122"/>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Upload </a:t>
            </a:r>
            <a:r>
              <a:rPr lang="en-US" sz="700" b="1" kern="0" dirty="0" err="1" smtClean="0">
                <a:solidFill>
                  <a:srgbClr val="FFFFFF"/>
                </a:solidFill>
                <a:latin typeface="微软雅黑" panose="020B0503020204020204" pitchFamily="34" charset="-122"/>
                <a:ea typeface="微软雅黑" panose="020B0503020204020204" pitchFamily="34" charset="-122"/>
                <a:cs typeface="+mn-cs"/>
              </a:rPr>
              <a:t>tdocs</a:t>
            </a:r>
            <a:r>
              <a:rPr lang="en-US" sz="700" b="1" kern="0" dirty="0" smtClean="0">
                <a:solidFill>
                  <a:srgbClr val="FFFFFF"/>
                </a:solidFill>
                <a:latin typeface="微软雅黑" panose="020B0503020204020204" pitchFamily="34" charset="-122"/>
                <a:ea typeface="微软雅黑" panose="020B0503020204020204" pitchFamily="34" charset="-122"/>
                <a:cs typeface="+mn-cs"/>
              </a:rPr>
              <a:t> (10.10.10.10) </a:t>
            </a:r>
            <a:r>
              <a:rPr lang="en-US" altLang="zh-CN" sz="700" b="1" kern="0" dirty="0" smtClean="0">
                <a:solidFill>
                  <a:srgbClr val="FFFFFF"/>
                </a:solidFill>
                <a:latin typeface="微软雅黑" panose="020B0503020204020204" pitchFamily="34" charset="-122"/>
                <a:ea typeface="微软雅黑" panose="020B0503020204020204" pitchFamily="34" charset="-122"/>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Meeting schedule &amp; Ad hoc chair assignment</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smtClean="0">
                <a:solidFill>
                  <a:srgbClr val="FFFFFF"/>
                </a:solidFill>
                <a:latin typeface="微软雅黑" panose="020B0503020204020204" pitchFamily="34" charset="-122"/>
                <a:ea typeface="微软雅黑" panose="020B0503020204020204" pitchFamily="34" charset="-122"/>
              </a:rPr>
              <a:t>2</a:t>
            </a:r>
            <a:r>
              <a:rPr lang="en-GB" sz="800" kern="0" baseline="30000" dirty="0" smtClean="0">
                <a:solidFill>
                  <a:srgbClr val="FFFFFF"/>
                </a:solidFill>
                <a:latin typeface="微软雅黑" panose="020B0503020204020204" pitchFamily="34" charset="-122"/>
                <a:ea typeface="微软雅黑" panose="020B0503020204020204" pitchFamily="34" charset="-122"/>
              </a:rPr>
              <a:t>nd</a:t>
            </a:r>
            <a:r>
              <a:rPr lang="en-GB" sz="800" kern="0" dirty="0" smtClean="0">
                <a:solidFill>
                  <a:srgbClr val="FFFFFF"/>
                </a:solidFill>
                <a:latin typeface="微软雅黑" panose="020B0503020204020204" pitchFamily="34" charset="-122"/>
                <a:ea typeface="微软雅黑" panose="020B0503020204020204" pitchFamily="34" charset="-122"/>
              </a:rPr>
              <a:t> round </a:t>
            </a:r>
            <a:r>
              <a:rPr lang="en-GB" sz="800" kern="0" dirty="0" smtClean="0">
                <a:solidFill>
                  <a:srgbClr val="FFFFFF"/>
                </a:solidFill>
                <a:latin typeface="微软雅黑" panose="020B0503020204020204" pitchFamily="34" charset="-122"/>
                <a:ea typeface="微软雅黑" panose="020B0503020204020204" pitchFamily="34" charset="-122"/>
              </a:rPr>
              <a:t>(</a:t>
            </a:r>
            <a:r>
              <a:rPr lang="en-US" sz="800" kern="0" dirty="0" smtClean="0">
                <a:solidFill>
                  <a:srgbClr val="FFFFFF"/>
                </a:solidFill>
                <a:latin typeface="微软雅黑" panose="020B0503020204020204" pitchFamily="34" charset="-122"/>
                <a:ea typeface="微软雅黑" panose="020B0503020204020204" pitchFamily="34" charset="-122"/>
              </a:rPr>
              <a:t>May 23</a:t>
            </a:r>
            <a:r>
              <a:rPr lang="en-GB" sz="800" kern="0" dirty="0" smtClean="0">
                <a:solidFill>
                  <a:srgbClr val="FFFFFF"/>
                </a:solidFill>
                <a:latin typeface="微软雅黑" panose="020B0503020204020204" pitchFamily="34" charset="-122"/>
                <a:ea typeface="微软雅黑" panose="020B0503020204020204" pitchFamily="34" charset="-122"/>
              </a:rPr>
              <a: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List of email threads for post-meeting </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Submission of </a:t>
            </a:r>
            <a:r>
              <a:rPr lang="en-US" sz="700" b="1" kern="0" dirty="0" err="1" smtClean="0">
                <a:solidFill>
                  <a:srgbClr val="FFFFFF"/>
                </a:solidFill>
                <a:latin typeface="微软雅黑" panose="020B0503020204020204" pitchFamily="34" charset="-122"/>
                <a:ea typeface="微软雅黑" panose="020B0503020204020204" pitchFamily="34" charset="-122"/>
                <a:cs typeface="+mn-cs"/>
              </a:rPr>
              <a:t>tdoc</a:t>
            </a:r>
            <a:r>
              <a:rPr lang="en-US" sz="700" b="1" kern="0" dirty="0" smtClean="0">
                <a:solidFill>
                  <a:srgbClr val="FFFFFF"/>
                </a:solidFill>
                <a:latin typeface="微软雅黑" panose="020B0503020204020204" pitchFamily="34" charset="-122"/>
                <a:ea typeface="微软雅黑" panose="020B0503020204020204" pitchFamily="34" charset="-122"/>
                <a:cs typeface="+mn-cs"/>
              </a:rPr>
              <a:t> of post-meeting</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Comments</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Approve </a:t>
            </a:r>
            <a:r>
              <a:rPr lang="en-US" sz="700" b="1" kern="0" dirty="0" err="1" smtClean="0">
                <a:solidFill>
                  <a:srgbClr val="FFFFFF"/>
                </a:solidFill>
                <a:latin typeface="微软雅黑" panose="020B0503020204020204" pitchFamily="34" charset="-122"/>
                <a:ea typeface="微软雅黑" panose="020B0503020204020204" pitchFamily="34" charset="-122"/>
                <a:cs typeface="+mn-cs"/>
              </a:rPr>
              <a:t>tdocs</a:t>
            </a:r>
            <a:r>
              <a:rPr lang="en-US" sz="700" b="1" kern="0" dirty="0" smtClean="0">
                <a:solidFill>
                  <a:srgbClr val="FFFFFF"/>
                </a:solidFill>
                <a:latin typeface="微软雅黑" panose="020B0503020204020204" pitchFamily="34" charset="-122"/>
                <a:ea typeface="微软雅黑" panose="020B0503020204020204" pitchFamily="34" charset="-122"/>
                <a:cs typeface="+mn-cs"/>
              </a:rPr>
              <a:t> for post-meeting</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smtClean="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smtClean="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811603" y="4337804"/>
            <a:ext cx="1911101"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Topic Moderator &amp; summary: slide #5</a:t>
            </a:r>
            <a:endParaRPr lang="en-US" sz="700" b="1" dirty="0">
              <a:latin typeface="微软雅黑" panose="020B0503020204020204" pitchFamily="34" charset="-122"/>
              <a:ea typeface="微软雅黑" panose="020B0503020204020204" pitchFamily="34" charset="-122"/>
            </a:endParaRPr>
          </a:p>
        </p:txBody>
      </p:sp>
      <p:sp>
        <p:nvSpPr>
          <p:cNvPr id="84" name="文本框 83"/>
          <p:cNvSpPr txBox="1"/>
          <p:nvPr/>
        </p:nvSpPr>
        <p:spPr>
          <a:xfrm>
            <a:off x="1863818" y="5766643"/>
            <a:ext cx="1787669"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Basket WIs Block </a:t>
            </a:r>
            <a:r>
              <a:rPr lang="en-US" sz="700" b="1" dirty="0" smtClean="0">
                <a:latin typeface="微软雅黑" panose="020B0503020204020204" pitchFamily="34" charset="-122"/>
                <a:ea typeface="微软雅黑" panose="020B0503020204020204" pitchFamily="34" charset="-122"/>
              </a:rPr>
              <a:t>approval: slide #6</a:t>
            </a:r>
            <a:endParaRPr lang="en-US" sz="700" b="1" dirty="0">
              <a:latin typeface="微软雅黑" panose="020B0503020204020204" pitchFamily="34" charset="-122"/>
              <a:ea typeface="微软雅黑" panose="020B0503020204020204" pitchFamily="34" charset="-122"/>
            </a:endParaRPr>
          </a:p>
        </p:txBody>
      </p:sp>
      <p:sp>
        <p:nvSpPr>
          <p:cNvPr id="85" name="文本框 84"/>
          <p:cNvSpPr txBox="1"/>
          <p:nvPr/>
        </p:nvSpPr>
        <p:spPr>
          <a:xfrm>
            <a:off x="9906920" y="5132427"/>
            <a:ext cx="1633781"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Post-meeting process: slide #14</a:t>
            </a:r>
            <a:endParaRPr lang="en-US" sz="700" b="1" dirty="0">
              <a:latin typeface="微软雅黑" panose="020B0503020204020204" pitchFamily="34" charset="-122"/>
              <a:ea typeface="微软雅黑" panose="020B0503020204020204" pitchFamily="34" charset="-122"/>
            </a:endParaRPr>
          </a:p>
        </p:txBody>
      </p:sp>
      <p:sp>
        <p:nvSpPr>
          <p:cNvPr id="87" name="文本框 86"/>
          <p:cNvSpPr txBox="1"/>
          <p:nvPr/>
        </p:nvSpPr>
        <p:spPr>
          <a:xfrm>
            <a:off x="938601" y="5812565"/>
            <a:ext cx="644728"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#3/4</a:t>
            </a:r>
            <a:endParaRPr lang="en-US" sz="700" b="1" dirty="0">
              <a:latin typeface="微软雅黑" panose="020B0503020204020204" pitchFamily="34" charset="-122"/>
              <a:ea typeface="微软雅黑" panose="020B0503020204020204" pitchFamily="34" charset="-122"/>
            </a:endParaRPr>
          </a:p>
        </p:txBody>
      </p:sp>
      <p:sp>
        <p:nvSpPr>
          <p:cNvPr id="88" name="文本框 87"/>
          <p:cNvSpPr txBox="1"/>
          <p:nvPr/>
        </p:nvSpPr>
        <p:spPr>
          <a:xfrm>
            <a:off x="7423905" y="4688653"/>
            <a:ext cx="546945"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#7</a:t>
            </a:r>
            <a:endParaRPr lang="en-US" sz="700" b="1" dirty="0">
              <a:latin typeface="微软雅黑" panose="020B0503020204020204" pitchFamily="34" charset="-122"/>
              <a:ea typeface="微软雅黑" panose="020B0503020204020204" pitchFamily="34" charset="-122"/>
            </a:endParaRPr>
          </a:p>
        </p:txBody>
      </p:sp>
      <p:sp>
        <p:nvSpPr>
          <p:cNvPr id="89" name="文本框 88"/>
          <p:cNvSpPr txBox="1"/>
          <p:nvPr/>
        </p:nvSpPr>
        <p:spPr>
          <a:xfrm>
            <a:off x="7423905" y="5069702"/>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#12</a:t>
            </a:r>
            <a:endParaRPr lang="en-US" sz="700" b="1" dirty="0">
              <a:latin typeface="微软雅黑" panose="020B0503020204020204" pitchFamily="34" charset="-122"/>
              <a:ea typeface="微软雅黑" panose="020B0503020204020204" pitchFamily="34" charset="-122"/>
            </a:endParaRPr>
          </a:p>
        </p:txBody>
      </p:sp>
      <p:sp>
        <p:nvSpPr>
          <p:cNvPr id="90" name="文本框 89"/>
          <p:cNvSpPr txBox="1"/>
          <p:nvPr/>
        </p:nvSpPr>
        <p:spPr>
          <a:xfrm>
            <a:off x="7423905" y="5248201"/>
            <a:ext cx="546945"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#8</a:t>
            </a:r>
            <a:endParaRPr lang="en-US" sz="700" b="1" dirty="0">
              <a:latin typeface="微软雅黑" panose="020B0503020204020204" pitchFamily="34" charset="-122"/>
              <a:ea typeface="微软雅黑" panose="020B0503020204020204" pitchFamily="34" charset="-122"/>
            </a:endParaRPr>
          </a:p>
        </p:txBody>
      </p:sp>
      <p:sp>
        <p:nvSpPr>
          <p:cNvPr id="91" name="文本框 90"/>
          <p:cNvSpPr txBox="1"/>
          <p:nvPr/>
        </p:nvSpPr>
        <p:spPr>
          <a:xfrm>
            <a:off x="7434785" y="3973708"/>
            <a:ext cx="546945"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#9</a:t>
            </a:r>
            <a:endParaRPr lang="en-US" sz="700" b="1" dirty="0">
              <a:latin typeface="微软雅黑" panose="020B0503020204020204" pitchFamily="34" charset="-122"/>
              <a:ea typeface="微软雅黑" panose="020B0503020204020204" pitchFamily="34" charset="-122"/>
            </a:endParaRPr>
          </a:p>
        </p:txBody>
      </p:sp>
      <p:sp>
        <p:nvSpPr>
          <p:cNvPr id="92" name="文本框 91"/>
          <p:cNvSpPr txBox="1"/>
          <p:nvPr/>
        </p:nvSpPr>
        <p:spPr>
          <a:xfrm>
            <a:off x="7434785" y="4159016"/>
            <a:ext cx="756938"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#10/11</a:t>
            </a:r>
            <a:endParaRPr lang="en-US" sz="700" b="1" dirty="0">
              <a:latin typeface="微软雅黑" panose="020B0503020204020204" pitchFamily="34" charset="-122"/>
              <a:ea typeface="微软雅黑" panose="020B0503020204020204" pitchFamily="34" charset="-122"/>
            </a:endParaRPr>
          </a:p>
        </p:txBody>
      </p:sp>
      <p:sp>
        <p:nvSpPr>
          <p:cNvPr id="93" name="文本框 92"/>
          <p:cNvSpPr txBox="1"/>
          <p:nvPr/>
        </p:nvSpPr>
        <p:spPr>
          <a:xfrm>
            <a:off x="9713619" y="3963635"/>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#13</a:t>
            </a:r>
            <a:endParaRPr lang="en-US" sz="700" b="1" dirty="0">
              <a:latin typeface="微软雅黑" panose="020B0503020204020204" pitchFamily="34" charset="-122"/>
              <a:ea typeface="微软雅黑" panose="020B0503020204020204" pitchFamily="34" charset="-122"/>
            </a:endParaRPr>
          </a:p>
        </p:txBody>
      </p:sp>
      <p:sp>
        <p:nvSpPr>
          <p:cNvPr id="95" name="文本框 94"/>
          <p:cNvSpPr txBox="1"/>
          <p:nvPr/>
        </p:nvSpPr>
        <p:spPr>
          <a:xfrm>
            <a:off x="8393572" y="5788170"/>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#13</a:t>
            </a:r>
            <a:endParaRPr lang="en-US" sz="700" b="1" dirty="0">
              <a:latin typeface="微软雅黑" panose="020B0503020204020204" pitchFamily="34" charset="-122"/>
              <a:ea typeface="微软雅黑" panose="020B0503020204020204" pitchFamily="34" charset="-122"/>
            </a:endParaRPr>
          </a:p>
        </p:txBody>
      </p:sp>
      <p:sp>
        <p:nvSpPr>
          <p:cNvPr id="96" name="文本框 95"/>
          <p:cNvSpPr txBox="1"/>
          <p:nvPr/>
        </p:nvSpPr>
        <p:spPr>
          <a:xfrm>
            <a:off x="7375239" y="6052103"/>
            <a:ext cx="546945"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#8</a:t>
            </a:r>
            <a:endParaRPr lang="en-US" sz="700" b="1" dirty="0">
              <a:latin typeface="微软雅黑" panose="020B0503020204020204" pitchFamily="34" charset="-122"/>
              <a:ea typeface="微软雅黑" panose="020B0503020204020204" pitchFamily="34" charset="-122"/>
            </a:endParaRPr>
          </a:p>
        </p:txBody>
      </p:sp>
      <p:sp>
        <p:nvSpPr>
          <p:cNvPr id="97" name="文本框 96"/>
          <p:cNvSpPr txBox="1"/>
          <p:nvPr/>
        </p:nvSpPr>
        <p:spPr>
          <a:xfrm>
            <a:off x="7423905" y="5463996"/>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#17</a:t>
            </a:r>
            <a:endParaRPr lang="en-US" sz="700" b="1" dirty="0">
              <a:latin typeface="微软雅黑" panose="020B0503020204020204" pitchFamily="34" charset="-122"/>
              <a:ea typeface="微软雅黑" panose="020B0503020204020204" pitchFamily="34" charset="-122"/>
            </a:endParaRPr>
          </a:p>
        </p:txBody>
      </p:sp>
      <p:sp>
        <p:nvSpPr>
          <p:cNvPr id="70" name="文本框 69"/>
          <p:cNvSpPr txBox="1"/>
          <p:nvPr/>
        </p:nvSpPr>
        <p:spPr>
          <a:xfrm>
            <a:off x="4733239" y="5853446"/>
            <a:ext cx="886362" cy="307777"/>
          </a:xfrm>
          <a:prstGeom prst="rect">
            <a:avLst/>
          </a:prstGeom>
          <a:noFill/>
        </p:spPr>
        <p:txBody>
          <a:bodyPr wrap="square" rtlCol="0">
            <a:spAutoFit/>
          </a:bodyPr>
          <a:lstStyle/>
          <a:p>
            <a:r>
              <a:rPr lang="en-US" sz="700" b="1" dirty="0" smtClean="0">
                <a:latin typeface="微软雅黑" panose="020B0503020204020204" pitchFamily="34" charset="-122"/>
                <a:ea typeface="微软雅黑" panose="020B0503020204020204" pitchFamily="34" charset="-122"/>
              </a:rPr>
              <a:t>Provided before meeting</a:t>
            </a:r>
            <a:endParaRPr lang="en-US" sz="700" b="1" dirty="0">
              <a:latin typeface="微软雅黑" panose="020B0503020204020204" pitchFamily="34" charset="-122"/>
              <a:ea typeface="微软雅黑" panose="020B0503020204020204" pitchFamily="34" charset="-122"/>
            </a:endParaRP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700" kern="0" dirty="0" smtClean="0">
                <a:solidFill>
                  <a:srgbClr val="FFFFFF"/>
                </a:solidFill>
                <a:latin typeface="微软雅黑" panose="020B0503020204020204" pitchFamily="34" charset="-122"/>
                <a:ea typeface="微软雅黑" panose="020B0503020204020204" pitchFamily="34" charset="-122"/>
              </a:rPr>
              <a:t>Quiet Period (</a:t>
            </a:r>
            <a:r>
              <a:rPr lang="en-US" sz="700" kern="0" dirty="0" smtClean="0">
                <a:solidFill>
                  <a:srgbClr val="FFFFFF"/>
                </a:solidFill>
                <a:latin typeface="微软雅黑" panose="020B0503020204020204" pitchFamily="34" charset="-122"/>
                <a:ea typeface="微软雅黑" panose="020B0503020204020204" pitchFamily="34" charset="-122"/>
              </a:rPr>
              <a:t>0:00 </a:t>
            </a:r>
            <a:r>
              <a:rPr lang="en-US" sz="700" kern="0" dirty="0">
                <a:solidFill>
                  <a:srgbClr val="FFFFFF"/>
                </a:solidFill>
                <a:latin typeface="微软雅黑" panose="020B0503020204020204" pitchFamily="34" charset="-122"/>
                <a:ea typeface="微软雅黑" panose="020B0503020204020204" pitchFamily="34" charset="-122"/>
              </a:rPr>
              <a:t>am ~ 7:00 am </a:t>
            </a:r>
            <a:r>
              <a:rPr lang="en-US" sz="700" kern="0" dirty="0" smtClean="0">
                <a:solidFill>
                  <a:srgbClr val="FFFFFF"/>
                </a:solidFill>
                <a:latin typeface="微软雅黑" panose="020B0503020204020204" pitchFamily="34" charset="-122"/>
                <a:ea typeface="微软雅黑" panose="020B0503020204020204" pitchFamily="34" charset="-122"/>
              </a:rPr>
              <a:t>meeting venue Local </a:t>
            </a:r>
            <a:r>
              <a:rPr lang="en-US" sz="700" kern="0" dirty="0">
                <a:solidFill>
                  <a:srgbClr val="FFFFFF"/>
                </a:solidFill>
                <a:latin typeface="微软雅黑" panose="020B0503020204020204" pitchFamily="34" charset="-122"/>
                <a:ea typeface="微软雅黑" panose="020B0503020204020204" pitchFamily="34" charset="-122"/>
              </a:rPr>
              <a:t>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No email are expected in RAN4 reflector</a:t>
            </a:r>
            <a:endParaRPr lang="en-US" sz="700" b="1" dirty="0">
              <a:latin typeface="微软雅黑" panose="020B0503020204020204" pitchFamily="34" charset="-122"/>
              <a:ea typeface="微软雅黑" panose="020B0503020204020204" pitchFamily="34" charset="-122"/>
            </a:endParaRPr>
          </a:p>
        </p:txBody>
      </p:sp>
      <p:sp>
        <p:nvSpPr>
          <p:cNvPr id="86" name="文本框 85"/>
          <p:cNvSpPr txBox="1"/>
          <p:nvPr/>
        </p:nvSpPr>
        <p:spPr>
          <a:xfrm>
            <a:off x="938601" y="5955429"/>
            <a:ext cx="756938"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#18/21</a:t>
            </a:r>
            <a:endParaRPr lang="en-US" sz="700" b="1" dirty="0">
              <a:latin typeface="微软雅黑" panose="020B0503020204020204" pitchFamily="34" charset="-122"/>
              <a:ea typeface="微软雅黑" panose="020B0503020204020204" pitchFamily="34" charset="-122"/>
            </a:endParaRP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Moderators</a:t>
            </a:r>
            <a:r>
              <a:rPr kumimoji="0" lang="en-US" sz="700" b="1"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cs typeface="+mn-cs"/>
              </a:rPr>
              <a:t> trigger </a:t>
            </a:r>
            <a:r>
              <a:rPr kumimoji="0" lang="en-US" sz="700" b="1" i="0" u="none" strike="noStrike" kern="0" cap="none" spc="0" normalizeH="0" baseline="0" noProof="0" dirty="0" err="1" smtClean="0">
                <a:ln>
                  <a:noFill/>
                </a:ln>
                <a:solidFill>
                  <a:srgbClr val="FFFFFF"/>
                </a:solidFill>
                <a:effectLst/>
                <a:uLnTx/>
                <a:uFillTx/>
                <a:latin typeface="微软雅黑" panose="020B0503020204020204" pitchFamily="34" charset="-122"/>
                <a:ea typeface="微软雅黑" panose="020B0503020204020204" pitchFamily="34" charset="-122"/>
                <a:cs typeface="+mn-cs"/>
              </a:rPr>
              <a:t>nwm</a:t>
            </a:r>
            <a:r>
              <a:rPr kumimoji="0" lang="en-US" sz="700" b="1" i="0" u="none" strike="noStrike" kern="0" cap="none" spc="0" normalizeH="0" noProof="0" dirty="0" smtClean="0">
                <a:ln>
                  <a:noFill/>
                </a:ln>
                <a:solidFill>
                  <a:srgbClr val="FFFFFF"/>
                </a:solidFill>
                <a:effectLst/>
                <a:uLnTx/>
                <a:uFillTx/>
                <a:latin typeface="微软雅黑" panose="020B0503020204020204" pitchFamily="34" charset="-122"/>
                <a:ea typeface="微软雅黑" panose="020B0503020204020204" pitchFamily="34" charset="-122"/>
                <a:cs typeface="+mn-cs"/>
              </a:rPr>
              <a:t> for </a:t>
            </a:r>
            <a:r>
              <a:rPr kumimoji="0" lang="en-US" sz="700" b="1" i="0" u="none" strike="noStrike" kern="0" cap="none" spc="0" normalizeH="0" baseline="0" noProof="0" dirty="0" smtClean="0">
                <a:ln>
                  <a:noFill/>
                </a:ln>
                <a:solidFill>
                  <a:srgbClr val="FFFFFF"/>
                </a:solidFill>
                <a:effectLst/>
                <a:uLnTx/>
                <a:uFillTx/>
                <a:latin typeface="微软雅黑" panose="020B0503020204020204" pitchFamily="34" charset="-122"/>
                <a:ea typeface="微软雅黑" panose="020B0503020204020204" pitchFamily="34" charset="-122"/>
                <a:cs typeface="+mn-cs"/>
              </a:rPr>
              <a:t>  maintenance  before Sunday</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700" b="1" kern="0" dirty="0" smtClean="0">
                <a:solidFill>
                  <a:srgbClr val="FFFFFF"/>
                </a:solidFill>
                <a:latin typeface="微软雅黑" panose="020B0503020204020204" pitchFamily="34" charset="-122"/>
                <a:ea typeface="微软雅黑" panose="020B0503020204020204" pitchFamily="34" charset="-122"/>
              </a:rPr>
              <a:t>Flag for maintenance @</a:t>
            </a:r>
            <a:r>
              <a:rPr lang="en-US" altLang="zh-CN" sz="700" b="1" kern="0" dirty="0" err="1" smtClean="0">
                <a:solidFill>
                  <a:srgbClr val="FFFFFF"/>
                </a:solidFill>
                <a:latin typeface="微软雅黑" panose="020B0503020204020204" pitchFamily="34" charset="-122"/>
                <a:ea typeface="微软雅黑" panose="020B0503020204020204" pitchFamily="34" charset="-122"/>
              </a:rPr>
              <a:t>nwm</a:t>
            </a:r>
            <a:endParaRPr lang="en-US" sz="700" b="1" kern="0" dirty="0">
              <a:solidFill>
                <a:srgbClr val="FFFFFF"/>
              </a:solidFill>
              <a:latin typeface="微软雅黑" panose="020B0503020204020204" pitchFamily="34" charset="-122"/>
              <a:ea typeface="微软雅黑" panose="020B0503020204020204" pitchFamily="34" charset="-122"/>
              <a:cs typeface="+mn-cs"/>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NWM flag process Slide #16</a:t>
            </a:r>
            <a:endParaRPr lang="en-US" sz="700" b="1" dirty="0">
              <a:latin typeface="微软雅黑" panose="020B0503020204020204" pitchFamily="34" charset="-122"/>
              <a:ea typeface="微软雅黑" panose="020B0503020204020204" pitchFamily="34" charset="-122"/>
            </a:endParaRPr>
          </a:p>
        </p:txBody>
      </p:sp>
      <p:sp>
        <p:nvSpPr>
          <p:cNvPr id="98" name="文本框 97"/>
          <p:cNvSpPr txBox="1"/>
          <p:nvPr/>
        </p:nvSpPr>
        <p:spPr>
          <a:xfrm>
            <a:off x="9712193" y="4098943"/>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r>
              <a:rPr lang="en-US" sz="700" b="1" dirty="0" smtClean="0">
                <a:solidFill>
                  <a:schemeClr val="bg1"/>
                </a:solidFill>
                <a:latin typeface="微软雅黑" panose="020B0503020204020204" pitchFamily="34" charset="-122"/>
                <a:ea typeface="微软雅黑" panose="020B0503020204020204" pitchFamily="34" charset="-122"/>
              </a:rPr>
              <a:t>Meeting room</a:t>
            </a:r>
          </a:p>
        </p:txBody>
      </p:sp>
      <p:sp>
        <p:nvSpPr>
          <p:cNvPr id="104" name="Rectangle: Rounded Corners 201">
            <a:extLst>
              <a:ext uri="{FF2B5EF4-FFF2-40B4-BE49-F238E27FC236}">
                <a16:creationId xmlns:a16="http://schemas.microsoft.com/office/drawing/2014/main" xmlns="" id="{B6CDA6FF-6740-49E7-B14C-1831ED62E0F8}"/>
              </a:ext>
            </a:extLst>
          </p:cNvPr>
          <p:cNvSpPr/>
          <p:nvPr/>
        </p:nvSpPr>
        <p:spPr>
          <a:xfrm>
            <a:off x="4752113" y="4600977"/>
            <a:ext cx="486682" cy="545987"/>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Rel-18 feature list/UE capability</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105" name="Rectangle: Rounded Corners 201">
            <a:extLst>
              <a:ext uri="{FF2B5EF4-FFF2-40B4-BE49-F238E27FC236}">
                <a16:creationId xmlns:a16="http://schemas.microsoft.com/office/drawing/2014/main" xmlns="" id="{B6CDA6FF-6740-49E7-B14C-1831ED62E0F8}"/>
              </a:ext>
            </a:extLst>
          </p:cNvPr>
          <p:cNvSpPr/>
          <p:nvPr/>
        </p:nvSpPr>
        <p:spPr>
          <a:xfrm>
            <a:off x="7995703" y="4583736"/>
            <a:ext cx="466599" cy="5617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smtClean="0">
                <a:solidFill>
                  <a:srgbClr val="FFFFFF"/>
                </a:solidFill>
                <a:latin typeface="微软雅黑" panose="020B0503020204020204" pitchFamily="34" charset="-122"/>
                <a:ea typeface="微软雅黑" panose="020B0503020204020204" pitchFamily="34" charset="-122"/>
                <a:cs typeface="+mn-cs"/>
              </a:rPr>
              <a:t>Rel-18 feature list/UE capability</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106" name="文本框 105"/>
          <p:cNvSpPr txBox="1"/>
          <p:nvPr/>
        </p:nvSpPr>
        <p:spPr>
          <a:xfrm>
            <a:off x="5164068" y="4729306"/>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#22</a:t>
            </a:r>
            <a:endParaRPr lang="en-US" sz="700" b="1" dirty="0">
              <a:latin typeface="微软雅黑" panose="020B0503020204020204" pitchFamily="34" charset="-122"/>
              <a:ea typeface="微软雅黑" panose="020B0503020204020204" pitchFamily="34" charset="-122"/>
            </a:endParaRPr>
          </a:p>
        </p:txBody>
      </p:sp>
      <p:sp>
        <p:nvSpPr>
          <p:cNvPr id="107" name="文本框 106"/>
          <p:cNvSpPr txBox="1"/>
          <p:nvPr/>
        </p:nvSpPr>
        <p:spPr>
          <a:xfrm>
            <a:off x="2027755" y="6104625"/>
            <a:ext cx="603050" cy="200055"/>
          </a:xfrm>
          <a:prstGeom prst="rect">
            <a:avLst/>
          </a:prstGeom>
          <a:noFill/>
        </p:spPr>
        <p:txBody>
          <a:bodyPr wrap="none" rtlCol="0">
            <a:spAutoFit/>
          </a:bodyPr>
          <a:lstStyle/>
          <a:p>
            <a:r>
              <a:rPr lang="en-US" sz="700" b="1" dirty="0" smtClean="0">
                <a:latin typeface="微软雅黑" panose="020B0503020204020204" pitchFamily="34" charset="-122"/>
                <a:ea typeface="微软雅黑" panose="020B0503020204020204" pitchFamily="34" charset="-122"/>
              </a:rPr>
              <a:t>Slide </a:t>
            </a:r>
            <a:r>
              <a:rPr lang="en-US" altLang="zh-CN" sz="700" b="1" dirty="0" smtClean="0">
                <a:latin typeface="微软雅黑" panose="020B0503020204020204" pitchFamily="34" charset="-122"/>
                <a:ea typeface="微软雅黑" panose="020B0503020204020204" pitchFamily="34" charset="-122"/>
              </a:rPr>
              <a:t>#</a:t>
            </a:r>
            <a:r>
              <a:rPr lang="en-US" sz="700" b="1" dirty="0" smtClean="0">
                <a:latin typeface="微软雅黑" panose="020B0503020204020204" pitchFamily="34" charset="-122"/>
                <a:ea typeface="微软雅黑" panose="020B0503020204020204" pitchFamily="34" charset="-122"/>
              </a:rPr>
              <a:t>23</a:t>
            </a:r>
            <a:endParaRPr lang="en-US" sz="700"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5060130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smtClean="0"/>
              <a:t>Moderator is expected to drive the progress based on the consensus and continue organizing the discussions in the 2</a:t>
            </a:r>
            <a:r>
              <a:rPr lang="en-US" altLang="zh-CN" sz="1200" b="1" baseline="30000" dirty="0" smtClean="0"/>
              <a:t>nd</a:t>
            </a:r>
            <a:r>
              <a:rPr lang="en-US" altLang="zh-CN" sz="1200" b="1" dirty="0" smtClean="0"/>
              <a:t> round if there are concerns received from companies.</a:t>
            </a:r>
          </a:p>
          <a:p>
            <a:pPr lvl="1">
              <a:spcBef>
                <a:spcPts val="0"/>
              </a:spcBef>
              <a:spcAft>
                <a:spcPts val="600"/>
              </a:spcAft>
            </a:pPr>
            <a:r>
              <a:rPr lang="en-US" altLang="zh-CN" sz="1200" dirty="0" smtClean="0"/>
              <a:t>Feedback </a:t>
            </a:r>
            <a:r>
              <a:rPr lang="en-US" altLang="zh-CN" sz="1200" dirty="0"/>
              <a:t>on moderator performance is expected to be given privately to the Chair.</a:t>
            </a:r>
          </a:p>
          <a:p>
            <a:pPr lvl="1">
              <a:spcBef>
                <a:spcPts val="0"/>
              </a:spcBef>
              <a:spcAft>
                <a:spcPts val="600"/>
              </a:spcAft>
            </a:pPr>
            <a:r>
              <a:rPr lang="en-US" altLang="zh-CN" sz="1200" dirty="0" err="1"/>
              <a:t>Tdoc</a:t>
            </a:r>
            <a:r>
              <a:rPr lang="en-US" altLang="zh-CN" sz="1200" dirty="0"/>
              <a:t> of a moderator summary is sourced as “Moderator (company name</a:t>
            </a:r>
            <a:r>
              <a:rPr lang="en-US" altLang="zh-CN" sz="1200" dirty="0" smtClean="0"/>
              <a:t>)”.</a:t>
            </a:r>
          </a:p>
          <a:p>
            <a:pPr lvl="1">
              <a:spcBef>
                <a:spcPts val="0"/>
              </a:spcBef>
              <a:spcAft>
                <a:spcPts val="600"/>
              </a:spcAft>
            </a:pPr>
            <a:endParaRPr lang="en-US" altLang="zh-CN" sz="1200" dirty="0" smtClean="0"/>
          </a:p>
          <a:p>
            <a:pPr marL="342882" lvl="2" indent="-342882">
              <a:spcBef>
                <a:spcPts val="0"/>
              </a:spcBef>
              <a:spcAft>
                <a:spcPts val="600"/>
              </a:spcAft>
              <a:buBlip>
                <a:blip r:embed="rId2"/>
              </a:buBlip>
            </a:pPr>
            <a:r>
              <a:rPr lang="en-US" altLang="zh-CN" sz="1400" dirty="0" smtClean="0">
                <a:cs typeface="+mn-cs"/>
              </a:rPr>
              <a:t>NWM</a:t>
            </a:r>
          </a:p>
          <a:p>
            <a:pPr lvl="1">
              <a:spcBef>
                <a:spcPts val="0"/>
              </a:spcBef>
              <a:spcAft>
                <a:spcPts val="600"/>
              </a:spcAft>
            </a:pPr>
            <a:r>
              <a:rPr lang="en-US" altLang="zh-CN" sz="1200" dirty="0"/>
              <a:t>Please refer to the following document for NWM </a:t>
            </a:r>
            <a:r>
              <a:rPr lang="en-US" altLang="zh-CN" sz="1200" dirty="0" smtClean="0"/>
              <a:t>tool at</a:t>
            </a:r>
            <a:r>
              <a:rPr lang="en-US" altLang="zh-CN" sz="1200" dirty="0"/>
              <a:t> </a:t>
            </a:r>
            <a:r>
              <a:rPr lang="en-US" altLang="zh-CN" sz="1200" dirty="0">
                <a:hlinkClick r:id="rId3"/>
              </a:rPr>
              <a:t>https://</a:t>
            </a:r>
            <a:r>
              <a:rPr lang="en-US" altLang="zh-CN" sz="1200" dirty="0" smtClean="0">
                <a:hlinkClick r:id="rId3"/>
              </a:rPr>
              <a:t>www.3gpp.org/ftp/TSG_RAN/WG4_Radio/TSGR4_106bis-e/Invitation/TSG_RAN4%23106-bis-e_NWM_guidance.docx</a:t>
            </a:r>
            <a:endParaRPr lang="en-US" altLang="zh-CN" sz="1200" dirty="0" smtClean="0"/>
          </a:p>
          <a:p>
            <a:pPr lvl="1">
              <a:spcBef>
                <a:spcPts val="0"/>
              </a:spcBef>
              <a:spcAft>
                <a:spcPts val="600"/>
              </a:spcAft>
            </a:pPr>
            <a:endParaRPr lang="en-US" altLang="zh-CN" sz="1200" dirty="0"/>
          </a:p>
          <a:p>
            <a:pPr marL="342882" lvl="2" indent="-342882">
              <a:spcBef>
                <a:spcPts val="0"/>
              </a:spcBef>
              <a:spcAft>
                <a:spcPts val="600"/>
              </a:spcAft>
              <a:buBlip>
                <a:blip r:embed="rId2"/>
              </a:buBlip>
            </a:pPr>
            <a:r>
              <a:rPr lang="en-US" altLang="zh-CN" sz="1400" dirty="0" smtClean="0">
                <a:cs typeface="+mn-cs"/>
              </a:rPr>
              <a:t>To facilitate the GTW and future face-to-face meeting arrangement, it is highly encouraged that experts do not cover multiple areas across Main, RRM and </a:t>
            </a:r>
            <a:r>
              <a:rPr lang="en-US" altLang="zh-CN" sz="1400" dirty="0" err="1" smtClean="0">
                <a:cs typeface="+mn-cs"/>
              </a:rPr>
              <a:t>BDaT</a:t>
            </a:r>
            <a:r>
              <a:rPr lang="en-US" altLang="zh-CN" sz="1400" dirty="0" smtClean="0">
                <a:cs typeface="+mn-cs"/>
              </a:rPr>
              <a:t> </a:t>
            </a:r>
            <a:r>
              <a:rPr lang="en-US" altLang="zh-CN" sz="1400" dirty="0" smtClean="0">
                <a:cs typeface="+mn-cs"/>
              </a:rPr>
              <a:t>sessions</a:t>
            </a:r>
            <a:endParaRPr lang="en-US" altLang="zh-CN" sz="1400" dirty="0">
              <a:cs typeface="+mn-cs"/>
            </a:endParaRPr>
          </a:p>
          <a:p>
            <a:pPr lvl="1">
              <a:spcBef>
                <a:spcPts val="0"/>
              </a:spcBef>
              <a:spcAft>
                <a:spcPts val="600"/>
              </a:spcAft>
            </a:pPr>
            <a:r>
              <a:rPr lang="en-US" altLang="zh-CN" sz="1200" dirty="0" smtClean="0"/>
              <a:t>Sessions chairs will try to do proper schedule to avoid conflict of sessions for experts, but with more and more delegates covers multiple areas it is challenging for session chairs to do it.</a:t>
            </a:r>
            <a:endParaRPr lang="en-US" altLang="zh-CN" sz="1400" dirty="0">
              <a:cs typeface="+mn-cs"/>
            </a:endParaRPr>
          </a:p>
          <a:p>
            <a:pPr lvl="1">
              <a:spcBef>
                <a:spcPts val="0"/>
              </a:spcBef>
              <a:spcAft>
                <a:spcPts val="600"/>
              </a:spcAft>
            </a:pPr>
            <a:endParaRPr lang="ru-RU" altLang="zh-CN" sz="1200" dirty="0" smtClean="0"/>
          </a:p>
          <a:p>
            <a:pPr marL="0" indent="0">
              <a:spcBef>
                <a:spcPts val="0"/>
              </a:spcBef>
              <a:spcAft>
                <a:spcPts val="600"/>
              </a:spcAft>
              <a:buNone/>
            </a:pPr>
            <a:endParaRPr lang="en-US" altLang="zh-CN" sz="16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158058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smtClean="0">
                <a:cs typeface="+mn-cs"/>
              </a:rPr>
              <a:t>Guidance for </a:t>
            </a:r>
            <a:r>
              <a:rPr lang="en-US" altLang="zh-CN" sz="1400" dirty="0" err="1" smtClean="0">
                <a:cs typeface="+mn-cs"/>
              </a:rPr>
              <a:t>Tdoc</a:t>
            </a:r>
            <a:r>
              <a:rPr lang="en-US" altLang="zh-CN" sz="1400" dirty="0" smtClean="0">
                <a:cs typeface="+mn-cs"/>
              </a:rPr>
              <a:t> “type”, ”</a:t>
            </a:r>
            <a:r>
              <a:rPr lang="en-US" altLang="zh-CN" sz="1400" dirty="0" err="1" smtClean="0">
                <a:cs typeface="+mn-cs"/>
              </a:rPr>
              <a:t>For”and</a:t>
            </a:r>
            <a:r>
              <a:rPr lang="en-US" altLang="zh-CN" sz="1400" dirty="0" smtClean="0">
                <a:cs typeface="+mn-cs"/>
              </a:rPr>
              <a:t> other information when you request a </a:t>
            </a:r>
            <a:r>
              <a:rPr lang="en-US" altLang="zh-CN" sz="1400" dirty="0" err="1" smtClean="0">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gridCol w="1215255"/>
                <a:gridCol w="1247864"/>
                <a:gridCol w="6287773"/>
              </a:tblGrid>
              <a:tr h="370840">
                <a:tc>
                  <a:txBody>
                    <a:bodyPr/>
                    <a:lstStyle/>
                    <a:p>
                      <a:r>
                        <a:rPr lang="en-US" altLang="zh-CN" sz="1200" dirty="0" err="1" smtClean="0">
                          <a:latin typeface="+mj-ea"/>
                          <a:ea typeface="+mj-ea"/>
                        </a:rPr>
                        <a:t>Tdoc</a:t>
                      </a:r>
                      <a:r>
                        <a:rPr lang="en-US" altLang="zh-CN" sz="1200" dirty="0" smtClean="0">
                          <a:latin typeface="+mj-ea"/>
                          <a:ea typeface="+mj-ea"/>
                        </a:rPr>
                        <a:t> to be requested</a:t>
                      </a:r>
                      <a:r>
                        <a:rPr lang="en-US" altLang="zh-CN" sz="1200" baseline="0" dirty="0" smtClean="0">
                          <a:latin typeface="+mj-ea"/>
                          <a:ea typeface="+mj-ea"/>
                        </a:rPr>
                        <a:t> </a:t>
                      </a:r>
                      <a:endParaRPr lang="zh-CN" altLang="en-US" sz="1200" dirty="0">
                        <a:latin typeface="+mj-ea"/>
                        <a:ea typeface="+mj-ea"/>
                      </a:endParaRPr>
                    </a:p>
                  </a:txBody>
                  <a:tcPr/>
                </a:tc>
                <a:tc>
                  <a:txBody>
                    <a:bodyPr/>
                    <a:lstStyle/>
                    <a:p>
                      <a:r>
                        <a:rPr lang="en-US" altLang="zh-CN" sz="1200" dirty="0" smtClean="0">
                          <a:latin typeface="+mj-ea"/>
                          <a:ea typeface="+mj-ea"/>
                        </a:rPr>
                        <a:t>Type</a:t>
                      </a:r>
                      <a:endParaRPr lang="zh-CN" altLang="en-US" sz="1200" dirty="0">
                        <a:latin typeface="+mj-ea"/>
                        <a:ea typeface="+mj-ea"/>
                      </a:endParaRPr>
                    </a:p>
                  </a:txBody>
                  <a:tcPr/>
                </a:tc>
                <a:tc>
                  <a:txBody>
                    <a:bodyPr/>
                    <a:lstStyle/>
                    <a:p>
                      <a:r>
                        <a:rPr lang="en-US" altLang="zh-CN" sz="1200" dirty="0" smtClean="0">
                          <a:latin typeface="+mj-ea"/>
                          <a:ea typeface="+mj-ea"/>
                        </a:rPr>
                        <a:t>For</a:t>
                      </a:r>
                      <a:endParaRPr lang="zh-CN" altLang="en-US" sz="1200" dirty="0">
                        <a:latin typeface="+mj-ea"/>
                        <a:ea typeface="+mj-ea"/>
                      </a:endParaRPr>
                    </a:p>
                  </a:txBody>
                  <a:tcPr/>
                </a:tc>
                <a:tc>
                  <a:txBody>
                    <a:bodyPr/>
                    <a:lstStyle/>
                    <a:p>
                      <a:r>
                        <a:rPr lang="en-US" altLang="zh-CN" sz="1200" dirty="0" smtClean="0">
                          <a:latin typeface="+mj-ea"/>
                          <a:ea typeface="+mj-ea"/>
                        </a:rPr>
                        <a:t>Other information</a:t>
                      </a:r>
                      <a:endParaRPr lang="zh-CN" altLang="en-US" sz="1200" dirty="0">
                        <a:latin typeface="+mj-ea"/>
                        <a:ea typeface="+mj-ea"/>
                      </a:endParaRPr>
                    </a:p>
                  </a:txBody>
                  <a:tcPr/>
                </a:tc>
              </a:tr>
              <a:tr h="370840">
                <a:tc>
                  <a:txBody>
                    <a:bodyPr/>
                    <a:lstStyle/>
                    <a:p>
                      <a:r>
                        <a:rPr lang="en-US" altLang="zh-CN" sz="1200" dirty="0" smtClean="0">
                          <a:latin typeface="+mj-ea"/>
                          <a:ea typeface="+mj-ea"/>
                        </a:rPr>
                        <a:t>Discussion paper</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r>
                        <a:rPr lang="en-US" altLang="zh-CN" sz="1200" dirty="0" smtClean="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Way forward</a:t>
                      </a:r>
                      <a:endParaRPr lang="zh-CN" altLang="en-US" sz="1200" dirty="0">
                        <a:latin typeface="+mj-ea"/>
                        <a:ea typeface="+mj-ea"/>
                      </a:endParaRPr>
                    </a:p>
                  </a:txBody>
                  <a:tcPr/>
                </a:tc>
                <a:tc>
                  <a:txBody>
                    <a:bodyPr/>
                    <a:lstStyle/>
                    <a:p>
                      <a:r>
                        <a:rPr lang="en-US" altLang="zh-CN" sz="1200" dirty="0" smtClean="0">
                          <a:latin typeface="+mj-ea"/>
                          <a:ea typeface="+mj-ea"/>
                        </a:rPr>
                        <a:t>Other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tr>
              <a:tr h="370840">
                <a:tc>
                  <a:txBody>
                    <a:bodyPr/>
                    <a:lstStyle/>
                    <a:p>
                      <a:r>
                        <a:rPr lang="en-US" altLang="zh-CN" sz="1200" dirty="0" smtClean="0">
                          <a:latin typeface="+mj-ea"/>
                          <a:ea typeface="+mj-ea"/>
                        </a:rPr>
                        <a:t>(Reply) LS on ….</a:t>
                      </a:r>
                      <a:endParaRPr lang="zh-CN" altLang="en-US" sz="1200" dirty="0">
                        <a:latin typeface="+mj-ea"/>
                        <a:ea typeface="+mj-ea"/>
                      </a:endParaRPr>
                    </a:p>
                  </a:txBody>
                  <a:tcPr/>
                </a:tc>
                <a:tc>
                  <a:txBody>
                    <a:bodyPr/>
                    <a:lstStyle/>
                    <a:p>
                      <a:r>
                        <a:rPr lang="en-US" altLang="zh-CN" sz="1200" dirty="0" smtClean="0">
                          <a:latin typeface="+mj-ea"/>
                          <a:ea typeface="+mj-ea"/>
                        </a:rPr>
                        <a:t>LS out</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r>
                        <a:rPr lang="en-US" altLang="zh-CN" sz="1200" dirty="0" smtClean="0">
                          <a:latin typeface="+mj-ea"/>
                          <a:ea typeface="+mj-ea"/>
                        </a:rPr>
                        <a:t>Release, Related WIs,</a:t>
                      </a:r>
                      <a:r>
                        <a:rPr lang="en-US" altLang="zh-CN" sz="1200" baseline="0" dirty="0" smtClean="0">
                          <a:latin typeface="+mj-ea"/>
                          <a:ea typeface="+mj-ea"/>
                        </a:rPr>
                        <a:t> </a:t>
                      </a:r>
                      <a:r>
                        <a:rPr lang="en-US" altLang="zh-CN" sz="1200" dirty="0" smtClean="0">
                          <a:latin typeface="+mj-ea"/>
                          <a:ea typeface="+mj-ea"/>
                        </a:rPr>
                        <a:t>Reply to (if available), to, CC</a:t>
                      </a:r>
                      <a:endParaRPr lang="zh-CN" altLang="en-US" sz="1200" dirty="0">
                        <a:latin typeface="+mj-ea"/>
                        <a:ea typeface="+mj-ea"/>
                      </a:endParaRPr>
                    </a:p>
                  </a:txBody>
                  <a:tcPr/>
                </a:tc>
              </a:tr>
              <a:tr h="370840">
                <a:tc>
                  <a:txBody>
                    <a:bodyPr/>
                    <a:lstStyle/>
                    <a:p>
                      <a:r>
                        <a:rPr lang="en-US" altLang="zh-CN" sz="1200" dirty="0" smtClean="0">
                          <a:latin typeface="+mj-ea"/>
                          <a:ea typeface="+mj-ea"/>
                        </a:rPr>
                        <a:t>CR on…</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Big CR on …</a:t>
                      </a:r>
                      <a:endParaRPr lang="zh-CN" altLang="en-US" sz="1200" dirty="0">
                        <a:latin typeface="+mj-ea"/>
                        <a:ea typeface="+mj-ea"/>
                      </a:endParaRPr>
                    </a:p>
                  </a:txBody>
                  <a:tcPr/>
                </a:tc>
                <a:tc>
                  <a:txBody>
                    <a:bodyPr/>
                    <a:lstStyle/>
                    <a:p>
                      <a:r>
                        <a:rPr lang="en-US" altLang="zh-CN" sz="1200" dirty="0" smtClean="0">
                          <a:latin typeface="+mj-ea"/>
                          <a:ea typeface="+mj-ea"/>
                        </a:rPr>
                        <a:t>CR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r>
                        <a:rPr lang="en-US" altLang="zh-CN" sz="1200" dirty="0" smtClean="0">
                          <a:latin typeface="+mj-ea"/>
                          <a:ea typeface="+mj-ea"/>
                        </a:rPr>
                        <a:t>Release,</a:t>
                      </a:r>
                      <a:r>
                        <a:rPr lang="en-US" altLang="zh-CN" sz="1200" baseline="0" dirty="0" smtClean="0">
                          <a:latin typeface="+mj-ea"/>
                          <a:ea typeface="+mj-ea"/>
                        </a:rPr>
                        <a:t> Spec (latest version), Version, Related WIs, Is revision of (if it is a revision of previous agreed CR), CR category</a:t>
                      </a:r>
                    </a:p>
                  </a:txBody>
                  <a:tcPr/>
                </a:tc>
              </a:tr>
              <a:tr h="370840">
                <a:tc>
                  <a:txBody>
                    <a:bodyPr/>
                    <a:lstStyle/>
                    <a:p>
                      <a:r>
                        <a:rPr lang="en-US" altLang="zh-CN" sz="1200" dirty="0" smtClean="0">
                          <a:latin typeface="+mj-ea"/>
                          <a:ea typeface="+mj-ea"/>
                        </a:rPr>
                        <a:t>Draft CR on…</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Draft big CR on …</a:t>
                      </a:r>
                      <a:endParaRPr lang="zh-CN" altLang="en-US" sz="1200" dirty="0">
                        <a:latin typeface="+mj-ea"/>
                        <a:ea typeface="+mj-ea"/>
                      </a:endParaRPr>
                    </a:p>
                  </a:txBody>
                  <a:tcPr/>
                </a:tc>
                <a:tc>
                  <a:txBody>
                    <a:bodyPr/>
                    <a:lstStyle/>
                    <a:p>
                      <a:r>
                        <a:rPr lang="en-US" altLang="zh-CN" sz="1200" dirty="0" err="1" smtClean="0">
                          <a:latin typeface="+mj-ea"/>
                          <a:ea typeface="+mj-ea"/>
                        </a:rPr>
                        <a:t>draftCR</a:t>
                      </a:r>
                      <a:endParaRPr lang="zh-CN" altLang="en-US" sz="1200" dirty="0">
                        <a:latin typeface="+mj-ea"/>
                        <a:ea typeface="+mj-ea"/>
                      </a:endParaRPr>
                    </a:p>
                  </a:txBody>
                  <a:tcPr/>
                </a:tc>
                <a:tc>
                  <a:txBody>
                    <a:bodyPr/>
                    <a:lstStyle/>
                    <a:p>
                      <a:r>
                        <a:rPr lang="en-US" altLang="zh-CN" sz="1200" dirty="0" smtClean="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 CR category</a:t>
                      </a:r>
                    </a:p>
                  </a:txBody>
                  <a:tcPr/>
                </a:tc>
              </a:tr>
              <a:tr h="370840">
                <a:tc>
                  <a:txBody>
                    <a:bodyPr/>
                    <a:lstStyle/>
                    <a:p>
                      <a:r>
                        <a:rPr lang="en-US" altLang="zh-CN" sz="1200" dirty="0" smtClean="0">
                          <a:latin typeface="+mj-ea"/>
                          <a:ea typeface="+mj-ea"/>
                        </a:rPr>
                        <a:t>TP</a:t>
                      </a:r>
                      <a:r>
                        <a:rPr lang="en-US" altLang="zh-CN" sz="1200" baseline="0" dirty="0" smtClean="0">
                          <a:latin typeface="+mj-ea"/>
                          <a:ea typeface="+mj-ea"/>
                        </a:rPr>
                        <a:t> for …</a:t>
                      </a:r>
                      <a:endParaRPr lang="zh-CN" altLang="en-US" sz="1200" dirty="0">
                        <a:latin typeface="+mj-ea"/>
                        <a:ea typeface="+mj-ea"/>
                      </a:endParaRPr>
                    </a:p>
                  </a:txBody>
                  <a:tcPr/>
                </a:tc>
                <a:tc>
                  <a:txBody>
                    <a:bodyPr/>
                    <a:lstStyle/>
                    <a:p>
                      <a:r>
                        <a:rPr lang="en-US" altLang="zh-CN" sz="1200" dirty="0" err="1" smtClean="0">
                          <a:latin typeface="+mj-ea"/>
                          <a:ea typeface="+mj-ea"/>
                        </a:rPr>
                        <a:t>pCR</a:t>
                      </a:r>
                      <a:endParaRPr lang="zh-CN" altLang="en-US" sz="1200" dirty="0">
                        <a:latin typeface="+mj-ea"/>
                        <a:ea typeface="+mj-ea"/>
                      </a:endParaRPr>
                    </a:p>
                  </a:txBody>
                  <a:tcPr/>
                </a:tc>
                <a:tc>
                  <a:txBody>
                    <a:bodyPr/>
                    <a:lstStyle/>
                    <a:p>
                      <a:r>
                        <a:rPr lang="en-US" altLang="zh-CN" sz="1200" dirty="0" smtClean="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TR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TR</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r h="370840">
                <a:tc>
                  <a:txBody>
                    <a:bodyPr/>
                    <a:lstStyle/>
                    <a:p>
                      <a:r>
                        <a:rPr lang="en-US" altLang="zh-CN" sz="1200" dirty="0" smtClean="0">
                          <a:latin typeface="+mj-ea"/>
                          <a:ea typeface="+mj-ea"/>
                        </a:rPr>
                        <a:t>(New)</a:t>
                      </a:r>
                      <a:r>
                        <a:rPr lang="en-US" altLang="zh-CN" sz="1200" baseline="0" dirty="0" smtClean="0">
                          <a:latin typeface="+mj-ea"/>
                          <a:ea typeface="+mj-ea"/>
                        </a:rPr>
                        <a:t> TS 3x.xxx</a:t>
                      </a:r>
                      <a:endParaRPr lang="zh-CN" altLang="en-US" sz="1200" dirty="0">
                        <a:latin typeface="+mj-ea"/>
                        <a:ea typeface="+mj-ea"/>
                      </a:endParaRPr>
                    </a:p>
                  </a:txBody>
                  <a:tcPr/>
                </a:tc>
                <a:tc>
                  <a:txBody>
                    <a:bodyPr/>
                    <a:lstStyle/>
                    <a:p>
                      <a:r>
                        <a:rPr lang="en-US" altLang="zh-CN" sz="1200" dirty="0" smtClean="0">
                          <a:latin typeface="+mj-ea"/>
                          <a:ea typeface="+mj-ea"/>
                        </a:rPr>
                        <a:t>draft</a:t>
                      </a:r>
                      <a:r>
                        <a:rPr lang="en-US" altLang="zh-CN" sz="1200" baseline="0" dirty="0" smtClean="0">
                          <a:latin typeface="+mj-ea"/>
                          <a:ea typeface="+mj-ea"/>
                        </a:rPr>
                        <a:t> TS</a:t>
                      </a:r>
                      <a:endParaRPr lang="zh-CN" altLang="en-US" sz="1200" dirty="0">
                        <a:latin typeface="+mj-ea"/>
                        <a:ea typeface="+mj-ea"/>
                      </a:endParaRPr>
                    </a:p>
                  </a:txBody>
                  <a:tcPr/>
                </a:tc>
                <a:tc>
                  <a:txBody>
                    <a:bodyPr/>
                    <a:lstStyle/>
                    <a:p>
                      <a:r>
                        <a:rPr lang="en-US" altLang="zh-CN" sz="1200" dirty="0" smtClean="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smtClean="0">
                          <a:solidFill>
                            <a:schemeClr val="dk1"/>
                          </a:solidFill>
                          <a:latin typeface="+mj-ea"/>
                          <a:ea typeface="+mn-ea"/>
                          <a:cs typeface="+mn-cs"/>
                        </a:rPr>
                        <a:t>Release,</a:t>
                      </a:r>
                      <a:r>
                        <a:rPr lang="en-US" altLang="zh-CN" sz="1200" kern="1200" baseline="0" dirty="0" smtClean="0">
                          <a:solidFill>
                            <a:schemeClr val="dk1"/>
                          </a:solidFill>
                          <a:latin typeface="+mj-ea"/>
                          <a:ea typeface="+mn-ea"/>
                          <a:cs typeface="+mn-cs"/>
                        </a:rPr>
                        <a:t> Spec (latest version), Version, Related WIs</a:t>
                      </a:r>
                    </a:p>
                  </a:txBody>
                  <a:tcPr/>
                </a:tc>
              </a:tr>
            </a:tbl>
          </a:graphicData>
        </a:graphic>
      </p:graphicFrame>
    </p:spTree>
    <p:extLst>
      <p:ext uri="{BB962C8B-B14F-4D97-AF65-F5344CB8AC3E}">
        <p14:creationId xmlns:p14="http://schemas.microsoft.com/office/powerpoint/2010/main" val="3275221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Rel-18 feature list/UE capability</a:t>
            </a:r>
            <a:r>
              <a:rPr lang="en-US" b="1" dirty="0" smtClean="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smtClean="0">
                <a:solidFill>
                  <a:srgbClr val="000000"/>
                </a:solidFill>
              </a:rPr>
              <a:t>Discussions on Rel-18 feature list/UE capabilities</a:t>
            </a:r>
          </a:p>
          <a:p>
            <a:pPr lvl="1">
              <a:spcBef>
                <a:spcPts val="0"/>
              </a:spcBef>
              <a:spcAft>
                <a:spcPts val="600"/>
              </a:spcAft>
            </a:pPr>
            <a:r>
              <a:rPr lang="en-US" sz="1200" dirty="0"/>
              <a:t>The dedicated agenda for Rel-18 feature list/UE capability will be </a:t>
            </a:r>
            <a:r>
              <a:rPr lang="en-US" sz="1200" dirty="0" smtClean="0"/>
              <a:t>set, and the topic thread &amp; moderator will be </a:t>
            </a:r>
            <a:r>
              <a:rPr lang="en-US" sz="1200" dirty="0" smtClean="0"/>
              <a:t>assigned.</a:t>
            </a:r>
            <a:endParaRPr lang="en-US" sz="1200" dirty="0"/>
          </a:p>
          <a:p>
            <a:pPr lvl="1">
              <a:spcBef>
                <a:spcPts val="0"/>
              </a:spcBef>
              <a:spcAft>
                <a:spcPts val="600"/>
              </a:spcAft>
            </a:pPr>
            <a:r>
              <a:rPr lang="en-US" sz="1200" dirty="0" smtClean="0"/>
              <a:t>Moderator will provide the template for Rel-18 feature list/UE capabilities before the </a:t>
            </a:r>
            <a:r>
              <a:rPr lang="en-US" sz="1200" dirty="0" smtClean="0"/>
              <a:t>meeting.</a:t>
            </a:r>
            <a:endParaRPr lang="en-US" sz="1200" dirty="0" smtClean="0"/>
          </a:p>
          <a:p>
            <a:pPr lvl="1">
              <a:spcBef>
                <a:spcPts val="0"/>
              </a:spcBef>
              <a:spcAft>
                <a:spcPts val="600"/>
              </a:spcAft>
            </a:pPr>
            <a:r>
              <a:rPr lang="en-US" sz="1200" dirty="0" smtClean="0"/>
              <a:t>For the newly proposed UE capabilities</a:t>
            </a:r>
          </a:p>
          <a:p>
            <a:pPr lvl="2">
              <a:spcBef>
                <a:spcPts val="0"/>
              </a:spcBef>
              <a:spcAft>
                <a:spcPts val="600"/>
              </a:spcAft>
            </a:pPr>
            <a:r>
              <a:rPr lang="en-US" sz="1200" dirty="0" smtClean="0"/>
              <a:t>The proponents need submit the contribution with details to the agenda of the corresponding WI, and the decision should be made under the agenda of the individual WI. </a:t>
            </a:r>
            <a:endParaRPr lang="en-US" sz="1200" dirty="0"/>
          </a:p>
          <a:p>
            <a:pPr lvl="2">
              <a:spcBef>
                <a:spcPts val="0"/>
              </a:spcBef>
              <a:spcAft>
                <a:spcPts val="600"/>
              </a:spcAft>
            </a:pPr>
            <a:r>
              <a:rPr lang="en-US" altLang="zh-CN" sz="1200" dirty="0"/>
              <a:t>The proponents </a:t>
            </a:r>
            <a:r>
              <a:rPr lang="en-US" altLang="zh-CN" sz="1200" dirty="0" smtClean="0"/>
              <a:t>also need </a:t>
            </a:r>
            <a:r>
              <a:rPr lang="en-US" altLang="zh-CN" sz="1200" dirty="0"/>
              <a:t>submit the contribution to the dedicated </a:t>
            </a:r>
            <a:r>
              <a:rPr lang="en-US" altLang="zh-CN" sz="1200" dirty="0" smtClean="0"/>
              <a:t>agenda for Rel-18 feature list/UE capability. After the decision is made under the agenda of the individual WI, the corresponding UE capability will be captured in the Rel-18 feature list.</a:t>
            </a:r>
          </a:p>
          <a:p>
            <a:pPr lvl="2">
              <a:spcBef>
                <a:spcPts val="0"/>
              </a:spcBef>
              <a:spcAft>
                <a:spcPts val="600"/>
              </a:spcAft>
            </a:pPr>
            <a:r>
              <a:rPr lang="en-US" altLang="zh-CN" sz="1200" dirty="0" smtClean="0"/>
              <a:t>If there is no corresponding agenda, the proponents can directly submit the contributions with technique details in the dedicated agenda for Rel-18 feature list/UE capability, and the decision will be made under the dedicated agenda.</a:t>
            </a:r>
          </a:p>
          <a:p>
            <a:pPr lvl="1">
              <a:spcBef>
                <a:spcPts val="0"/>
              </a:spcBef>
              <a:spcAft>
                <a:spcPts val="600"/>
              </a:spcAft>
            </a:pPr>
            <a:r>
              <a:rPr lang="en-US" altLang="zh-CN" sz="1200" dirty="0"/>
              <a:t>For the previous </a:t>
            </a:r>
            <a:r>
              <a:rPr lang="en-US" altLang="zh-CN" sz="1200" dirty="0" smtClean="0"/>
              <a:t>agreed UE capabilities,</a:t>
            </a:r>
            <a:endParaRPr lang="en-US" altLang="zh-CN" sz="1200" dirty="0"/>
          </a:p>
          <a:p>
            <a:pPr lvl="2">
              <a:spcBef>
                <a:spcPts val="0"/>
              </a:spcBef>
              <a:spcAft>
                <a:spcPts val="600"/>
              </a:spcAft>
            </a:pPr>
            <a:r>
              <a:rPr lang="en-US" altLang="zh-CN" sz="1200" dirty="0" smtClean="0"/>
              <a:t>The rapporteur or other interested companies can submit the contributions with all the details following the template under the dedicated agenda for Rel-18 feature list, and the review and necessary discussion will be held under the dedicated agenda.</a:t>
            </a:r>
          </a:p>
          <a:p>
            <a:pPr lvl="1">
              <a:spcBef>
                <a:spcPts val="0"/>
              </a:spcBef>
              <a:spcAft>
                <a:spcPts val="600"/>
              </a:spcAft>
            </a:pPr>
            <a:r>
              <a:rPr lang="en-US" altLang="zh-CN" sz="1200" dirty="0" smtClean="0"/>
              <a:t>During the meeting, the feature list will be reviewed and will be discussed in the joint sessions.</a:t>
            </a:r>
            <a:endParaRPr lang="en-US" altLang="zh-CN" sz="1200" dirty="0"/>
          </a:p>
          <a:p>
            <a:pPr marL="457176" lvl="1" indent="0">
              <a:spcBef>
                <a:spcPts val="0"/>
              </a:spcBef>
              <a:spcAft>
                <a:spcPts val="600"/>
              </a:spcAft>
              <a:buNone/>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9" name="Rectangle 4"/>
          <p:cNvSpPr>
            <a:spLocks noChangeArrowheads="1"/>
          </p:cNvSpPr>
          <p:nvPr/>
        </p:nvSpPr>
        <p:spPr bwMode="auto">
          <a:xfrm>
            <a:off x="0" y="-184666"/>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897004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3"/>
          <a:stretch>
            <a:fillRect/>
          </a:stretch>
        </p:blipFill>
        <p:spPr>
          <a:xfrm>
            <a:off x="6430860" y="2684587"/>
            <a:ext cx="3407200" cy="3443010"/>
          </a:xfrm>
          <a:prstGeom prst="rect">
            <a:avLst/>
          </a:prstGeom>
        </p:spPr>
      </p:pic>
      <p:pic>
        <p:nvPicPr>
          <p:cNvPr id="4" name="图片 3"/>
          <p:cNvPicPr>
            <a:picLocks noChangeAspect="1"/>
          </p:cNvPicPr>
          <p:nvPr/>
        </p:nvPicPr>
        <p:blipFill>
          <a:blip r:embed="rId4"/>
          <a:stretch>
            <a:fillRect/>
          </a:stretch>
        </p:blipFill>
        <p:spPr>
          <a:xfrm>
            <a:off x="401650" y="2673686"/>
            <a:ext cx="3540636" cy="3498736"/>
          </a:xfrm>
          <a:prstGeom prst="rect">
            <a:avLst/>
          </a:prstGeom>
        </p:spPr>
      </p:pic>
      <p:sp>
        <p:nvSpPr>
          <p:cNvPr id="23"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smtClean="0">
                <a:latin typeface="微软雅黑" panose="020B0503020204020204" pitchFamily="34" charset="-122"/>
                <a:ea typeface="微软雅黑" panose="020B0503020204020204" pitchFamily="34" charset="-122"/>
              </a:rPr>
              <a:t>Meeting rooms</a:t>
            </a:r>
            <a:r>
              <a:rPr lang="en-US" b="1" dirty="0" smtClean="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273321"/>
            <a:ext cx="9263641" cy="2016599"/>
          </a:xfrm>
        </p:spPr>
        <p:txBody>
          <a:bodyPr/>
          <a:lstStyle/>
          <a:p>
            <a:pPr marL="342882" lvl="2" indent="-342882">
              <a:spcBef>
                <a:spcPts val="0"/>
              </a:spcBef>
              <a:spcAft>
                <a:spcPts val="600"/>
              </a:spcAft>
              <a:buBlip>
                <a:blip r:embed="rId5"/>
              </a:buBlip>
            </a:pPr>
            <a:r>
              <a:rPr lang="en-US" altLang="zh-CN" sz="1400" dirty="0">
                <a:cs typeface="+mn-cs"/>
              </a:rPr>
              <a:t>RAN4 meeting rooms: @ </a:t>
            </a:r>
            <a:r>
              <a:rPr lang="en-US" altLang="zh-CN" sz="1400" dirty="0" smtClean="0">
                <a:cs typeface="+mn-cs"/>
              </a:rPr>
              <a:t>Hakata International Exhibition Hall &amp; Conference Center</a:t>
            </a:r>
            <a:endParaRPr lang="en-US" altLang="zh-CN" sz="1400" dirty="0" smtClean="0">
              <a:cs typeface="+mn-cs"/>
            </a:endParaRPr>
          </a:p>
          <a:p>
            <a:pPr lvl="1">
              <a:spcBef>
                <a:spcPts val="0"/>
              </a:spcBef>
              <a:spcAft>
                <a:spcPts val="600"/>
              </a:spcAft>
            </a:pPr>
            <a:r>
              <a:rPr lang="en-US" altLang="zh-CN" sz="1200" dirty="0" smtClean="0"/>
              <a:t>Main session: </a:t>
            </a:r>
            <a:r>
              <a:rPr lang="en-US" altLang="zh-CN" sz="1200" dirty="0" smtClean="0"/>
              <a:t>(</a:t>
            </a:r>
            <a:r>
              <a:rPr lang="en-US" altLang="zh-CN" sz="1200" dirty="0" smtClean="0"/>
              <a:t>301+302)/302</a:t>
            </a:r>
            <a:r>
              <a:rPr lang="en-US" altLang="zh-CN" sz="1200" dirty="0" smtClean="0"/>
              <a:t> @ 3F (95~295 persons)</a:t>
            </a:r>
            <a:endParaRPr lang="en-US" altLang="zh-CN" sz="1200" dirty="0" smtClean="0"/>
          </a:p>
          <a:p>
            <a:pPr lvl="1">
              <a:spcBef>
                <a:spcPts val="0"/>
              </a:spcBef>
              <a:spcAft>
                <a:spcPts val="600"/>
              </a:spcAft>
            </a:pPr>
            <a:r>
              <a:rPr lang="en-US" altLang="zh-CN" sz="1200" dirty="0" smtClean="0"/>
              <a:t>RRM session: </a:t>
            </a:r>
            <a:r>
              <a:rPr lang="en-US" altLang="zh-CN" sz="1200" dirty="0" smtClean="0"/>
              <a:t>207</a:t>
            </a:r>
            <a:r>
              <a:rPr lang="en-US" altLang="zh-CN" sz="1200" dirty="0" smtClean="0"/>
              <a:t> @ 2F (100 persons)</a:t>
            </a:r>
            <a:endParaRPr lang="en-US" altLang="zh-CN" sz="1200" dirty="0" smtClean="0"/>
          </a:p>
          <a:p>
            <a:pPr lvl="1">
              <a:spcBef>
                <a:spcPts val="0"/>
              </a:spcBef>
              <a:spcAft>
                <a:spcPts val="600"/>
              </a:spcAft>
            </a:pPr>
            <a:r>
              <a:rPr lang="en-US" altLang="zh-CN" sz="1200" dirty="0" err="1" smtClean="0"/>
              <a:t>BDaT</a:t>
            </a:r>
            <a:r>
              <a:rPr lang="en-US" altLang="zh-CN" sz="1200" dirty="0"/>
              <a:t>:</a:t>
            </a:r>
            <a:r>
              <a:rPr lang="en-US" altLang="zh-CN" sz="1200" dirty="0" smtClean="0"/>
              <a:t> </a:t>
            </a:r>
            <a:r>
              <a:rPr lang="en-US" altLang="zh-CN" sz="1200" dirty="0" smtClean="0"/>
              <a:t>301 </a:t>
            </a:r>
            <a:r>
              <a:rPr lang="en-US" altLang="zh-CN" sz="1200" dirty="0" smtClean="0"/>
              <a:t>@ 3F (95 persons)</a:t>
            </a:r>
            <a:endParaRPr lang="it-IT" altLang="zh-CN" sz="1200" dirty="0" smtClean="0"/>
          </a:p>
          <a:p>
            <a:pPr lvl="1">
              <a:spcBef>
                <a:spcPts val="0"/>
              </a:spcBef>
              <a:spcAft>
                <a:spcPts val="600"/>
              </a:spcAft>
            </a:pPr>
            <a:r>
              <a:rPr lang="it-IT" altLang="zh-CN" sz="1200" dirty="0" smtClean="0"/>
              <a:t>Ad hoc session: </a:t>
            </a:r>
            <a:r>
              <a:rPr lang="en-US" altLang="zh-CN" sz="1200" dirty="0" smtClean="0"/>
              <a:t>206ABC @ 2F (50 persons)</a:t>
            </a:r>
            <a:endParaRPr lang="en-US" altLang="zh-CN" sz="1200" dirty="0"/>
          </a:p>
        </p:txBody>
      </p:sp>
      <p:sp>
        <p:nvSpPr>
          <p:cNvPr id="13" name="TextBox 6">
            <a:extLst>
              <a:ext uri="{FF2B5EF4-FFF2-40B4-BE49-F238E27FC236}">
                <a16:creationId xmlns="" xmlns:a16="http://schemas.microsoft.com/office/drawing/2014/main" id="{7A7DECDA-0D52-4175-869B-DA423C8BD8D9}"/>
              </a:ext>
            </a:extLst>
          </p:cNvPr>
          <p:cNvSpPr txBox="1"/>
          <p:nvPr/>
        </p:nvSpPr>
        <p:spPr>
          <a:xfrm>
            <a:off x="9838060" y="3473998"/>
            <a:ext cx="2004200" cy="307777"/>
          </a:xfrm>
          <a:prstGeom prst="rect">
            <a:avLst/>
          </a:prstGeom>
          <a:noFill/>
        </p:spPr>
        <p:txBody>
          <a:bodyPr wrap="square" rtlCol="0">
            <a:spAutoFit/>
          </a:bodyPr>
          <a:lstStyle/>
          <a:p>
            <a:r>
              <a:rPr lang="en-US" sz="1400" b="1" dirty="0" smtClean="0">
                <a:solidFill>
                  <a:srgbClr val="FF0000"/>
                </a:solidFill>
                <a:latin typeface="微软雅黑" panose="020B0503020204020204" pitchFamily="34" charset="-122"/>
                <a:ea typeface="微软雅黑" panose="020B0503020204020204" pitchFamily="34" charset="-122"/>
              </a:rPr>
              <a:t>Main session</a:t>
            </a:r>
            <a:r>
              <a:rPr lang="en-US" sz="1400" b="1" dirty="0" smtClean="0">
                <a:solidFill>
                  <a:srgbClr val="FF0000"/>
                </a:solidFill>
                <a:latin typeface="微软雅黑" panose="020B0503020204020204" pitchFamily="34" charset="-122"/>
                <a:ea typeface="微软雅黑" panose="020B0503020204020204" pitchFamily="34" charset="-122"/>
              </a:rPr>
              <a:t>:</a:t>
            </a:r>
            <a:r>
              <a:rPr lang="en-GB" sz="1400" b="1" dirty="0">
                <a:solidFill>
                  <a:srgbClr val="FF0000"/>
                </a:solidFill>
                <a:latin typeface="微软雅黑" panose="020B0503020204020204" pitchFamily="34" charset="-122"/>
                <a:ea typeface="微软雅黑" panose="020B0503020204020204" pitchFamily="34" charset="-122"/>
              </a:rPr>
              <a:t> </a:t>
            </a:r>
            <a:r>
              <a:rPr lang="en-GB" sz="1400" b="1" dirty="0" smtClean="0">
                <a:solidFill>
                  <a:srgbClr val="FF0000"/>
                </a:solidFill>
                <a:latin typeface="微软雅黑" panose="020B0503020204020204" pitchFamily="34" charset="-122"/>
                <a:ea typeface="微软雅黑" panose="020B0503020204020204" pitchFamily="34" charset="-122"/>
              </a:rPr>
              <a:t>302</a:t>
            </a:r>
            <a:endParaRPr lang="en-US" sz="1400" b="1" dirty="0" smtClean="0">
              <a:solidFill>
                <a:srgbClr val="FF0000"/>
              </a:solidFill>
              <a:latin typeface="微软雅黑" panose="020B0503020204020204" pitchFamily="34" charset="-122"/>
              <a:ea typeface="微软雅黑" panose="020B0503020204020204" pitchFamily="34" charset="-122"/>
            </a:endParaRPr>
          </a:p>
        </p:txBody>
      </p:sp>
      <p:sp>
        <p:nvSpPr>
          <p:cNvPr id="3" name="椭圆 2"/>
          <p:cNvSpPr/>
          <p:nvPr/>
        </p:nvSpPr>
        <p:spPr bwMode="auto">
          <a:xfrm>
            <a:off x="8122920" y="3965854"/>
            <a:ext cx="914400" cy="914400"/>
          </a:xfrm>
          <a:prstGeom prst="ellipse">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5"/>
              </a:buBlip>
              <a:tabLst/>
            </a:pPr>
            <a:endParaRPr kumimoji="0" lang="zh-CN" altLang="en-US" sz="2400" b="0" i="0" u="none" strike="noStrike" cap="none" normalizeH="0" baseline="0" smtClean="0">
              <a:ln>
                <a:noFill/>
              </a:ln>
              <a:solidFill>
                <a:schemeClr val="tx1"/>
              </a:solidFill>
              <a:effectLst/>
              <a:latin typeface="Calibri" pitchFamily="34" charset="0"/>
            </a:endParaRPr>
          </a:p>
        </p:txBody>
      </p:sp>
      <p:sp>
        <p:nvSpPr>
          <p:cNvPr id="14" name="TextBox 6">
            <a:extLst>
              <a:ext uri="{FF2B5EF4-FFF2-40B4-BE49-F238E27FC236}">
                <a16:creationId xmlns="" xmlns:a16="http://schemas.microsoft.com/office/drawing/2014/main" id="{7A7DECDA-0D52-4175-869B-DA423C8BD8D9}"/>
              </a:ext>
            </a:extLst>
          </p:cNvPr>
          <p:cNvSpPr txBox="1"/>
          <p:nvPr/>
        </p:nvSpPr>
        <p:spPr>
          <a:xfrm>
            <a:off x="4140287" y="3473998"/>
            <a:ext cx="2153788" cy="307777"/>
          </a:xfrm>
          <a:prstGeom prst="rect">
            <a:avLst/>
          </a:prstGeom>
          <a:noFill/>
        </p:spPr>
        <p:txBody>
          <a:bodyPr wrap="square" rtlCol="0">
            <a:spAutoFit/>
          </a:bodyPr>
          <a:lstStyle/>
          <a:p>
            <a:r>
              <a:rPr lang="en-US" altLang="zh-CN" sz="1400" b="1" dirty="0">
                <a:solidFill>
                  <a:srgbClr val="FF0000"/>
                </a:solidFill>
                <a:latin typeface="微软雅黑" panose="020B0503020204020204" pitchFamily="34" charset="-122"/>
                <a:ea typeface="微软雅黑" panose="020B0503020204020204" pitchFamily="34" charset="-122"/>
              </a:rPr>
              <a:t>RRM</a:t>
            </a:r>
            <a:r>
              <a:rPr lang="en-US" sz="1400" b="1" dirty="0" smtClean="0">
                <a:solidFill>
                  <a:srgbClr val="FF0000"/>
                </a:solidFill>
                <a:latin typeface="微软雅黑" panose="020B0503020204020204" pitchFamily="34" charset="-122"/>
                <a:ea typeface="微软雅黑" panose="020B0503020204020204" pitchFamily="34" charset="-122"/>
              </a:rPr>
              <a:t> session</a:t>
            </a:r>
            <a:r>
              <a:rPr lang="en-US" sz="1400" b="1" dirty="0" smtClean="0">
                <a:solidFill>
                  <a:srgbClr val="FF0000"/>
                </a:solidFill>
                <a:latin typeface="微软雅黑" panose="020B0503020204020204" pitchFamily="34" charset="-122"/>
                <a:ea typeface="微软雅黑" panose="020B0503020204020204" pitchFamily="34" charset="-122"/>
              </a:rPr>
              <a:t>:</a:t>
            </a:r>
            <a:r>
              <a:rPr lang="en-GB" sz="1400" b="1" dirty="0">
                <a:solidFill>
                  <a:srgbClr val="FF0000"/>
                </a:solidFill>
                <a:latin typeface="微软雅黑" panose="020B0503020204020204" pitchFamily="34" charset="-122"/>
                <a:ea typeface="微软雅黑" panose="020B0503020204020204" pitchFamily="34" charset="-122"/>
              </a:rPr>
              <a:t> </a:t>
            </a:r>
            <a:r>
              <a:rPr lang="en-GB" sz="1400" b="1" dirty="0" smtClean="0">
                <a:solidFill>
                  <a:srgbClr val="FF0000"/>
                </a:solidFill>
                <a:latin typeface="微软雅黑" panose="020B0503020204020204" pitchFamily="34" charset="-122"/>
                <a:ea typeface="微软雅黑" panose="020B0503020204020204" pitchFamily="34" charset="-122"/>
              </a:rPr>
              <a:t>207</a:t>
            </a:r>
            <a:endParaRPr lang="en-US" sz="1400" b="1" dirty="0" smtClean="0">
              <a:solidFill>
                <a:srgbClr val="FF0000"/>
              </a:solidFill>
              <a:latin typeface="微软雅黑" panose="020B0503020204020204" pitchFamily="34" charset="-122"/>
              <a:ea typeface="微软雅黑" panose="020B0503020204020204" pitchFamily="34" charset="-122"/>
            </a:endParaRPr>
          </a:p>
        </p:txBody>
      </p:sp>
      <p:sp>
        <p:nvSpPr>
          <p:cNvPr id="24" name="TextBox 6">
            <a:extLst>
              <a:ext uri="{FF2B5EF4-FFF2-40B4-BE49-F238E27FC236}">
                <a16:creationId xmlns="" xmlns:a16="http://schemas.microsoft.com/office/drawing/2014/main" id="{7A7DECDA-0D52-4175-869B-DA423C8BD8D9}"/>
              </a:ext>
            </a:extLst>
          </p:cNvPr>
          <p:cNvSpPr txBox="1"/>
          <p:nvPr/>
        </p:nvSpPr>
        <p:spPr>
          <a:xfrm>
            <a:off x="9838060" y="4228580"/>
            <a:ext cx="2153788" cy="307777"/>
          </a:xfrm>
          <a:prstGeom prst="rect">
            <a:avLst/>
          </a:prstGeom>
          <a:noFill/>
        </p:spPr>
        <p:txBody>
          <a:bodyPr wrap="square" rtlCol="0">
            <a:spAutoFit/>
          </a:bodyPr>
          <a:lstStyle/>
          <a:p>
            <a:r>
              <a:rPr lang="en-US" sz="1400" b="1" dirty="0" err="1" smtClean="0">
                <a:solidFill>
                  <a:srgbClr val="FF0000"/>
                </a:solidFill>
                <a:latin typeface="微软雅黑" panose="020B0503020204020204" pitchFamily="34" charset="-122"/>
                <a:ea typeface="微软雅黑" panose="020B0503020204020204" pitchFamily="34" charset="-122"/>
              </a:rPr>
              <a:t>BDaT</a:t>
            </a:r>
            <a:r>
              <a:rPr lang="en-US" sz="1400" b="1" dirty="0" smtClean="0">
                <a:solidFill>
                  <a:srgbClr val="FF0000"/>
                </a:solidFill>
                <a:latin typeface="微软雅黑" panose="020B0503020204020204" pitchFamily="34" charset="-122"/>
                <a:ea typeface="微软雅黑" panose="020B0503020204020204" pitchFamily="34" charset="-122"/>
              </a:rPr>
              <a:t> session</a:t>
            </a:r>
            <a:r>
              <a:rPr lang="en-US" sz="1400" b="1" dirty="0" smtClean="0">
                <a:solidFill>
                  <a:srgbClr val="FF0000"/>
                </a:solidFill>
                <a:latin typeface="微软雅黑" panose="020B0503020204020204" pitchFamily="34" charset="-122"/>
                <a:ea typeface="微软雅黑" panose="020B0503020204020204" pitchFamily="34" charset="-122"/>
              </a:rPr>
              <a:t>:</a:t>
            </a:r>
            <a:r>
              <a:rPr lang="en-GB" sz="1400" b="1" dirty="0">
                <a:solidFill>
                  <a:srgbClr val="FF0000"/>
                </a:solidFill>
                <a:latin typeface="微软雅黑" panose="020B0503020204020204" pitchFamily="34" charset="-122"/>
                <a:ea typeface="微软雅黑" panose="020B0503020204020204" pitchFamily="34" charset="-122"/>
              </a:rPr>
              <a:t> </a:t>
            </a:r>
            <a:r>
              <a:rPr lang="en-GB" sz="1400" b="1" dirty="0" smtClean="0">
                <a:solidFill>
                  <a:srgbClr val="FF0000"/>
                </a:solidFill>
                <a:latin typeface="微软雅黑" panose="020B0503020204020204" pitchFamily="34" charset="-122"/>
                <a:ea typeface="微软雅黑" panose="020B0503020204020204" pitchFamily="34" charset="-122"/>
              </a:rPr>
              <a:t>301</a:t>
            </a:r>
            <a:endParaRPr lang="en-US" sz="1400" b="1" dirty="0" smtClean="0">
              <a:solidFill>
                <a:srgbClr val="FF0000"/>
              </a:solidFill>
              <a:latin typeface="微软雅黑" panose="020B0503020204020204" pitchFamily="34" charset="-122"/>
              <a:ea typeface="微软雅黑" panose="020B0503020204020204" pitchFamily="34" charset="-122"/>
            </a:endParaRPr>
          </a:p>
        </p:txBody>
      </p:sp>
      <p:sp>
        <p:nvSpPr>
          <p:cNvPr id="26" name="TextBox 6">
            <a:extLst>
              <a:ext uri="{FF2B5EF4-FFF2-40B4-BE49-F238E27FC236}">
                <a16:creationId xmlns="" xmlns:a16="http://schemas.microsoft.com/office/drawing/2014/main" id="{7A7DECDA-0D52-4175-869B-DA423C8BD8D9}"/>
              </a:ext>
            </a:extLst>
          </p:cNvPr>
          <p:cNvSpPr txBox="1"/>
          <p:nvPr/>
        </p:nvSpPr>
        <p:spPr>
          <a:xfrm>
            <a:off x="4140287" y="4228580"/>
            <a:ext cx="2153788" cy="523220"/>
          </a:xfrm>
          <a:prstGeom prst="rect">
            <a:avLst/>
          </a:prstGeom>
          <a:noFill/>
        </p:spPr>
        <p:txBody>
          <a:bodyPr wrap="square" rtlCol="0">
            <a:spAutoFit/>
          </a:bodyPr>
          <a:lstStyle/>
          <a:p>
            <a:r>
              <a:rPr lang="en-US" sz="1400" b="1" dirty="0" smtClean="0">
                <a:solidFill>
                  <a:srgbClr val="FF0000"/>
                </a:solidFill>
                <a:latin typeface="微软雅黑" panose="020B0503020204020204" pitchFamily="34" charset="-122"/>
                <a:ea typeface="微软雅黑" panose="020B0503020204020204" pitchFamily="34" charset="-122"/>
              </a:rPr>
              <a:t>Ad hoc </a:t>
            </a:r>
            <a:r>
              <a:rPr lang="en-US" sz="1400" b="1" dirty="0" smtClean="0">
                <a:solidFill>
                  <a:srgbClr val="FF0000"/>
                </a:solidFill>
                <a:latin typeface="微软雅黑" panose="020B0503020204020204" pitchFamily="34" charset="-122"/>
                <a:ea typeface="微软雅黑" panose="020B0503020204020204" pitchFamily="34" charset="-122"/>
              </a:rPr>
              <a:t>session: 206ABC</a:t>
            </a:r>
            <a:endParaRPr lang="en-US" sz="1400" b="1" dirty="0" smtClean="0">
              <a:solidFill>
                <a:srgbClr val="FF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458660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The </a:t>
            </a:r>
            <a:r>
              <a:rPr lang="en-US" altLang="zh-CN" sz="1400" dirty="0" err="1" smtClean="0"/>
              <a:t>tdoc</a:t>
            </a:r>
            <a:r>
              <a:rPr lang="en-US" altLang="zh-CN" sz="1400" dirty="0" smtClean="0"/>
              <a:t> request and </a:t>
            </a:r>
            <a:r>
              <a:rPr lang="en-US" altLang="zh-CN" sz="1400" dirty="0"/>
              <a:t>submission deadline is </a:t>
            </a:r>
            <a:r>
              <a:rPr lang="en-US" altLang="zh-CN" sz="1400" dirty="0" smtClean="0">
                <a:solidFill>
                  <a:srgbClr val="FF0000"/>
                </a:solidFill>
              </a:rPr>
              <a:t>May</a:t>
            </a:r>
            <a:r>
              <a:rPr lang="en-US" altLang="zh-CN" sz="1400" dirty="0" smtClean="0">
                <a:solidFill>
                  <a:srgbClr val="FF0000"/>
                </a:solidFill>
              </a:rPr>
              <a:t> </a:t>
            </a:r>
            <a:r>
              <a:rPr lang="en-US" altLang="zh-CN" sz="1400" dirty="0" smtClean="0">
                <a:solidFill>
                  <a:srgbClr val="FF0000"/>
                </a:solidFill>
              </a:rPr>
              <a:t>13</a:t>
            </a:r>
            <a:r>
              <a:rPr lang="en-US" altLang="zh-CN" sz="1400" baseline="30000" dirty="0" smtClean="0">
                <a:solidFill>
                  <a:srgbClr val="FF0000"/>
                </a:solidFill>
              </a:rPr>
              <a:t>th</a:t>
            </a:r>
            <a:r>
              <a:rPr lang="en-US" altLang="zh-CN" sz="1400" dirty="0" smtClean="0">
                <a:solidFill>
                  <a:srgbClr val="FF0000"/>
                </a:solidFill>
              </a:rPr>
              <a:t> </a:t>
            </a:r>
            <a:r>
              <a:rPr lang="en-US" altLang="zh-CN" sz="1400" dirty="0">
                <a:solidFill>
                  <a:srgbClr val="FF0000"/>
                </a:solidFill>
              </a:rPr>
              <a:t>(Monday) 2024, </a:t>
            </a:r>
            <a:r>
              <a:rPr lang="en-US" altLang="zh-CN" sz="1400" dirty="0" smtClean="0">
                <a:solidFill>
                  <a:srgbClr val="FF0000"/>
                </a:solidFill>
              </a:rPr>
              <a:t>17:00</a:t>
            </a:r>
            <a:r>
              <a:rPr lang="en-US" altLang="zh-CN" sz="1400" dirty="0" smtClean="0">
                <a:solidFill>
                  <a:srgbClr val="FF0000"/>
                </a:solidFill>
              </a:rPr>
              <a:t> </a:t>
            </a:r>
            <a:r>
              <a:rPr lang="en-US" altLang="zh-CN" sz="1400" dirty="0">
                <a:solidFill>
                  <a:srgbClr val="FF0000"/>
                </a:solidFill>
              </a:rPr>
              <a:t>UTC</a:t>
            </a:r>
            <a:r>
              <a:rPr lang="en-US" altLang="zh-CN" sz="1400" dirty="0" smtClean="0"/>
              <a:t>. </a:t>
            </a:r>
            <a:r>
              <a:rPr lang="en-US" altLang="zh-CN" sz="1400" dirty="0" err="1"/>
              <a:t>Tdoc</a:t>
            </a:r>
            <a:r>
              <a:rPr lang="en-US" altLang="zh-CN" sz="1400" dirty="0"/>
              <a:t> which is requested and/or submitted after deadline will not be treated</a:t>
            </a:r>
            <a:r>
              <a:rPr lang="en-US" altLang="zh-CN" sz="1400" dirty="0" smtClean="0"/>
              <a:t>. (the following guidance applies if the corresponding agenda(s) are set)</a:t>
            </a:r>
            <a:endParaRPr lang="en-US" altLang="zh-CN" sz="1400" dirty="0"/>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a:t>
            </a:r>
            <a:r>
              <a:rPr lang="en-US" altLang="zh-CN" sz="1200" dirty="0" smtClean="0"/>
              <a:t>handling, where the principle is applied up to Rel-19.</a:t>
            </a:r>
            <a:endParaRPr lang="en-US" altLang="zh-CN" sz="1200" dirty="0"/>
          </a:p>
          <a:p>
            <a:pPr lvl="1">
              <a:spcBef>
                <a:spcPts val="0"/>
              </a:spcBef>
              <a:spcAft>
                <a:spcPts val="600"/>
              </a:spcAft>
            </a:pPr>
            <a:r>
              <a:rPr lang="en-US" altLang="zh-CN" sz="1200" dirty="0" smtClean="0"/>
              <a:t>CRs/big </a:t>
            </a:r>
            <a:r>
              <a:rPr lang="en-US" altLang="zh-CN" sz="1200" dirty="0" smtClean="0"/>
              <a:t>CRs/TP/Revised </a:t>
            </a:r>
            <a:r>
              <a:rPr lang="en-US" altLang="zh-CN" sz="1200" dirty="0"/>
              <a:t>WIDs are allowed this meeting. Please follow additional restrictions in </a:t>
            </a:r>
            <a:r>
              <a:rPr lang="en-US" altLang="zh-CN" sz="1200" dirty="0" smtClean="0"/>
              <a:t>the frozen </a:t>
            </a:r>
            <a:r>
              <a:rPr lang="en-US" altLang="zh-CN" sz="1200" dirty="0"/>
              <a:t>agenda</a:t>
            </a:r>
            <a:r>
              <a:rPr lang="en-US" altLang="zh-CN" sz="1200" dirty="0" smtClean="0"/>
              <a:t>.</a:t>
            </a:r>
            <a:endParaRPr lang="en-US" altLang="zh-CN" sz="1400" dirty="0" smtClean="0">
              <a:cs typeface="+mn-cs"/>
            </a:endParaRPr>
          </a:p>
          <a:p>
            <a:pPr marL="342882" lvl="1" indent="-342882">
              <a:spcBef>
                <a:spcPts val="0"/>
              </a:spcBef>
              <a:spcAft>
                <a:spcPts val="600"/>
              </a:spcAft>
              <a:buBlip>
                <a:blip r:embed="rId2"/>
              </a:buBlip>
            </a:pPr>
            <a:r>
              <a:rPr lang="en-GB" altLang="zh-CN" sz="1400" dirty="0" smtClean="0"/>
              <a:t>Deadline </a:t>
            </a:r>
            <a:r>
              <a:rPr lang="en-GB" altLang="zh-CN" sz="1400" dirty="0"/>
              <a:t>for a new band combination request</a:t>
            </a:r>
            <a:endParaRPr lang="en-US" altLang="zh-CN" sz="1400" dirty="0"/>
          </a:p>
          <a:p>
            <a:pPr lvl="1">
              <a:spcBef>
                <a:spcPts val="0"/>
              </a:spcBef>
              <a:spcAft>
                <a:spcPts val="600"/>
              </a:spcAft>
            </a:pPr>
            <a:r>
              <a:rPr lang="en-US" altLang="zh-CN" sz="1200" dirty="0"/>
              <a:t>Same deadline as RAN4 </a:t>
            </a:r>
            <a:r>
              <a:rPr lang="en-US" altLang="zh-CN" sz="1200" dirty="0" err="1"/>
              <a:t>Tdoc</a:t>
            </a:r>
            <a:r>
              <a:rPr lang="en-US" altLang="zh-CN" sz="1200" dirty="0"/>
              <a:t> submission.</a:t>
            </a:r>
            <a:endParaRPr lang="zh-CN" altLang="zh-CN" sz="1200" dirty="0"/>
          </a:p>
          <a:p>
            <a:pPr lvl="2">
              <a:spcBef>
                <a:spcPts val="0"/>
              </a:spcBef>
              <a:spcAft>
                <a:spcPts val="600"/>
              </a:spcAft>
            </a:pPr>
            <a:r>
              <a:rPr lang="en-US" altLang="zh-CN" sz="1200" dirty="0"/>
              <a:t>No request of adding new band combinations into basket WIs will be handled for </a:t>
            </a:r>
            <a:r>
              <a:rPr lang="en-US" altLang="zh-CN" sz="1200" dirty="0" err="1"/>
              <a:t>bis</a:t>
            </a:r>
            <a:r>
              <a:rPr lang="en-US" altLang="zh-CN" sz="1200" dirty="0"/>
              <a:t>-meeting and ad hoc meeting.</a:t>
            </a:r>
            <a:endParaRPr lang="zh-CN" altLang="zh-CN" sz="1200" dirty="0"/>
          </a:p>
          <a:p>
            <a:pPr lvl="2">
              <a:spcBef>
                <a:spcPts val="0"/>
              </a:spcBef>
              <a:spcAft>
                <a:spcPts val="600"/>
              </a:spcAft>
            </a:pPr>
            <a:r>
              <a:rPr lang="en-US" altLang="zh-CN" sz="1200" dirty="0"/>
              <a:t>No new band combination is allowed to be requested after the deadline</a:t>
            </a:r>
            <a:endParaRPr lang="zh-CN" altLang="zh-CN" sz="1200" dirty="0"/>
          </a:p>
          <a:p>
            <a:pPr lvl="3">
              <a:spcBef>
                <a:spcPts val="0"/>
              </a:spcBef>
              <a:spcAft>
                <a:spcPts val="600"/>
              </a:spcAft>
            </a:pPr>
            <a:r>
              <a:rPr lang="en-US" altLang="zh-CN" sz="1200" dirty="0"/>
              <a:t>It is allowed to only correct the missing fallback and add more supporting companies for the proposed band combinations</a:t>
            </a:r>
            <a:r>
              <a:rPr lang="en-US" altLang="zh-CN" sz="1200" dirty="0" smtClean="0"/>
              <a:t>.</a:t>
            </a:r>
          </a:p>
          <a:p>
            <a:pPr marL="342882" lvl="1" indent="-342882">
              <a:lnSpc>
                <a:spcPct val="110000"/>
              </a:lnSpc>
              <a:spcBef>
                <a:spcPts val="0"/>
              </a:spcBef>
              <a:spcAft>
                <a:spcPts val="600"/>
              </a:spcAft>
              <a:buBlip>
                <a:blip r:embed="rId2"/>
              </a:buBlip>
            </a:pPr>
            <a:r>
              <a:rPr lang="en-US" altLang="zh-CN" sz="1400" dirty="0"/>
              <a:t>For all the maintenance </a:t>
            </a:r>
            <a:r>
              <a:rPr lang="en-US" altLang="zh-CN" sz="1400" dirty="0" smtClean="0"/>
              <a:t>agendas, </a:t>
            </a:r>
            <a:r>
              <a:rPr lang="en-US" altLang="zh-CN" sz="1400" dirty="0"/>
              <a:t>please submit formal CRs in the ordinary meeting or draft CRs in the </a:t>
            </a:r>
            <a:r>
              <a:rPr lang="en-US" altLang="zh-CN" sz="1400" dirty="0" err="1"/>
              <a:t>bis</a:t>
            </a:r>
            <a:r>
              <a:rPr lang="en-US" altLang="zh-CN" sz="1400" dirty="0"/>
              <a:t> meeting,</a:t>
            </a:r>
          </a:p>
          <a:p>
            <a:pPr lvl="1">
              <a:lnSpc>
                <a:spcPct val="110000"/>
              </a:lnSpc>
              <a:spcBef>
                <a:spcPts val="0"/>
              </a:spcBef>
              <a:spcAft>
                <a:spcPts val="600"/>
              </a:spcAft>
            </a:pPr>
            <a:r>
              <a:rPr lang="en-US" altLang="zh-CN" sz="1200" dirty="0"/>
              <a:t>Companies should submit the Cat-F CRs/draft CRs with the corresponding Cat-A CRs/draft CRs in the same agenda to ensure that the CRs/draft CRs can be easily tracked. If no Cat-A CRs/draft CRs were submitted in the same agenda, the CRs/draft CRs may just be endorsed or postponed.</a:t>
            </a:r>
          </a:p>
          <a:p>
            <a:pPr lvl="1">
              <a:lnSpc>
                <a:spcPct val="110000"/>
              </a:lnSpc>
              <a:spcBef>
                <a:spcPts val="0"/>
              </a:spcBef>
              <a:spcAft>
                <a:spcPts val="600"/>
              </a:spcAft>
            </a:pPr>
            <a:r>
              <a:rPr lang="en-US" altLang="zh-CN" sz="1200" dirty="0"/>
              <a:t>For easily tracking the changes, it expected that one batch of CRs/draft CRs (Cat-F/A/…) should just cover a single topic rather than multiple </a:t>
            </a:r>
            <a:r>
              <a:rPr lang="en-US" altLang="zh-CN" sz="1200" dirty="0" smtClean="0"/>
              <a:t>topics, and please use </a:t>
            </a:r>
            <a:r>
              <a:rPr lang="en-US" altLang="zh-CN" sz="1200" dirty="0"/>
              <a:t>the exact same title for the Cat A as for the Cat </a:t>
            </a:r>
            <a:r>
              <a:rPr lang="en-US" altLang="zh-CN" sz="1200" dirty="0" smtClean="0"/>
              <a:t>F.</a:t>
            </a:r>
            <a:endParaRPr lang="en-US" altLang="zh-CN" sz="1200" dirty="0"/>
          </a:p>
          <a:p>
            <a:pPr lvl="1">
              <a:lnSpc>
                <a:spcPct val="110000"/>
              </a:lnSpc>
              <a:spcBef>
                <a:spcPts val="0"/>
              </a:spcBef>
              <a:spcAft>
                <a:spcPts val="600"/>
              </a:spcAft>
            </a:pPr>
            <a:r>
              <a:rPr lang="en-US" altLang="zh-CN" sz="1200" dirty="0"/>
              <a:t>If there is a dedicated agenda for individual WI, when reserving </a:t>
            </a:r>
            <a:r>
              <a:rPr lang="en-US" altLang="zh-CN" sz="1200" dirty="0" err="1"/>
              <a:t>tdoc</a:t>
            </a:r>
            <a:r>
              <a:rPr lang="en-US" altLang="zh-CN" sz="1200" dirty="0"/>
              <a:t> number and submitting contributions, please add </a:t>
            </a:r>
            <a:r>
              <a:rPr lang="en-US" altLang="zh-CN" sz="1200" b="1" dirty="0">
                <a:solidFill>
                  <a:srgbClr val="FF0000"/>
                </a:solidFill>
              </a:rPr>
              <a:t>(</a:t>
            </a:r>
            <a:r>
              <a:rPr lang="en-US" altLang="zh-CN" sz="1200" b="1" dirty="0" err="1">
                <a:solidFill>
                  <a:srgbClr val="FF0000"/>
                </a:solidFill>
              </a:rPr>
              <a:t>WI_code</a:t>
            </a:r>
            <a:r>
              <a:rPr lang="en-US" altLang="zh-CN" sz="1200" b="1" dirty="0">
                <a:solidFill>
                  <a:srgbClr val="FF0000"/>
                </a:solidFill>
              </a:rPr>
              <a:t>) </a:t>
            </a:r>
            <a:r>
              <a:rPr lang="en-US" altLang="zh-CN" sz="1200" dirty="0"/>
              <a:t>in the beginning of titles for both discussion files and CRs/draft CRs to facilitate handling of moderators and session </a:t>
            </a:r>
            <a:r>
              <a:rPr lang="en-US" altLang="zh-CN" sz="1200" dirty="0" smtClean="0"/>
              <a:t>chairs.</a:t>
            </a:r>
            <a:endParaRPr lang="en-US" altLang="zh-CN" sz="1200" dirty="0"/>
          </a:p>
          <a:p>
            <a:pPr lvl="1">
              <a:lnSpc>
                <a:spcPct val="110000"/>
              </a:lnSpc>
              <a:spcBef>
                <a:spcPts val="0"/>
              </a:spcBef>
              <a:spcAft>
                <a:spcPts val="600"/>
              </a:spcAft>
            </a:pPr>
            <a:r>
              <a:rPr lang="en-US" altLang="zh-CN" sz="1200" dirty="0"/>
              <a:t>In the ordinary meeting preceded by a </a:t>
            </a:r>
            <a:r>
              <a:rPr lang="en-US" altLang="zh-CN" sz="1200" dirty="0" err="1"/>
              <a:t>bis</a:t>
            </a:r>
            <a:r>
              <a:rPr lang="en-US" altLang="zh-CN" sz="1200" dirty="0"/>
              <a:t> meeting, </a:t>
            </a:r>
          </a:p>
          <a:p>
            <a:pPr lvl="2">
              <a:spcBef>
                <a:spcPts val="0"/>
              </a:spcBef>
              <a:spcAft>
                <a:spcPts val="600"/>
              </a:spcAft>
            </a:pPr>
            <a:r>
              <a:rPr lang="en-US" altLang="zh-CN" sz="1200" dirty="0"/>
              <a:t>The formal CRs corresponding to the endorsed draft CR or the formal CRs endorsed in </a:t>
            </a:r>
            <a:r>
              <a:rPr lang="en-US" altLang="zh-CN" sz="1200" dirty="0" err="1"/>
              <a:t>bis</a:t>
            </a:r>
            <a:r>
              <a:rPr lang="en-US" altLang="zh-CN" sz="1200" dirty="0"/>
              <a:t> meeting should be re-submitted.</a:t>
            </a:r>
          </a:p>
          <a:p>
            <a:pPr lvl="2">
              <a:spcBef>
                <a:spcPts val="0"/>
              </a:spcBef>
              <a:spcAft>
                <a:spcPts val="600"/>
              </a:spcAft>
            </a:pPr>
            <a:r>
              <a:rPr lang="en-US" altLang="zh-CN" sz="1200" dirty="0"/>
              <a:t>If further change(s) were needed on top of the endorsed CR/draft CR in the </a:t>
            </a:r>
            <a:r>
              <a:rPr lang="en-US" altLang="zh-CN" sz="1200" dirty="0" err="1"/>
              <a:t>bis</a:t>
            </a:r>
            <a:r>
              <a:rPr lang="en-US" altLang="zh-CN" sz="1200" dirty="0"/>
              <a:t> meeting, the new CR/draft CR should be based on the latest version of specifications and to capture the agreed CRs/endorsed draft CRs in the previous </a:t>
            </a:r>
            <a:r>
              <a:rPr lang="en-US" altLang="zh-CN" sz="1200" dirty="0" err="1"/>
              <a:t>bis</a:t>
            </a:r>
            <a:r>
              <a:rPr lang="en-US" altLang="zh-CN" sz="1200" dirty="0"/>
              <a:t> meeting with change marks in the new CR. </a:t>
            </a:r>
          </a:p>
        </p:txBody>
      </p:sp>
    </p:spTree>
    <p:extLst>
      <p:ext uri="{BB962C8B-B14F-4D97-AF65-F5344CB8AC3E}">
        <p14:creationId xmlns:p14="http://schemas.microsoft.com/office/powerpoint/2010/main" val="1322249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lnSpc>
                <a:spcPct val="110000"/>
              </a:lnSpc>
              <a:spcBef>
                <a:spcPts val="0"/>
              </a:spcBef>
              <a:spcAft>
                <a:spcPts val="600"/>
              </a:spcAft>
              <a:buBlip>
                <a:blip r:embed="rId2"/>
              </a:buBlip>
            </a:pPr>
            <a:r>
              <a:rPr lang="en-US" altLang="zh-CN" sz="1400" dirty="0">
                <a:cs typeface="+mn-cs"/>
              </a:rPr>
              <a:t>For </a:t>
            </a:r>
            <a:r>
              <a:rPr lang="en-US" altLang="zh-CN" sz="1400" dirty="0" smtClean="0">
                <a:cs typeface="+mn-cs"/>
              </a:rPr>
              <a:t>the </a:t>
            </a:r>
            <a:r>
              <a:rPr lang="en-US" altLang="zh-CN" sz="1400" dirty="0">
                <a:cs typeface="+mn-cs"/>
              </a:rPr>
              <a:t>on-going WIs, </a:t>
            </a:r>
            <a:r>
              <a:rPr lang="en-US" altLang="zh-CN" sz="1400" dirty="0" smtClean="0">
                <a:cs typeface="+mn-cs"/>
              </a:rPr>
              <a:t>the big CR approach applies and basically the draft CRs are expected from each company</a:t>
            </a:r>
            <a:endParaRPr lang="en-US" altLang="zh-CN" sz="1400" dirty="0">
              <a:cs typeface="+mn-cs"/>
            </a:endParaRPr>
          </a:p>
          <a:p>
            <a:pPr lvl="1">
              <a:lnSpc>
                <a:spcPct val="110000"/>
              </a:lnSpc>
              <a:spcBef>
                <a:spcPts val="0"/>
              </a:spcBef>
              <a:spcAft>
                <a:spcPts val="600"/>
              </a:spcAft>
            </a:pPr>
            <a:r>
              <a:rPr lang="en-US" altLang="zh-CN" sz="1200" dirty="0" smtClean="0"/>
              <a:t>For all the non-spectrum SI/WIs, </a:t>
            </a:r>
          </a:p>
          <a:p>
            <a:pPr lvl="2">
              <a:lnSpc>
                <a:spcPct val="110000"/>
              </a:lnSpc>
              <a:spcBef>
                <a:spcPts val="0"/>
              </a:spcBef>
              <a:spcAft>
                <a:spcPts val="600"/>
              </a:spcAft>
            </a:pPr>
            <a:r>
              <a:rPr lang="en-US" altLang="zh-CN" sz="1200" dirty="0" smtClean="0"/>
              <a:t>The </a:t>
            </a:r>
            <a:r>
              <a:rPr lang="en-US" altLang="zh-CN" sz="1200" dirty="0"/>
              <a:t>draft </a:t>
            </a:r>
            <a:r>
              <a:rPr lang="en-US" altLang="zh-CN" sz="1200" dirty="0" smtClean="0"/>
              <a:t>CRs </a:t>
            </a:r>
            <a:r>
              <a:rPr lang="en-US" altLang="zh-CN" sz="1200" dirty="0"/>
              <a:t>will be </a:t>
            </a:r>
            <a:r>
              <a:rPr lang="en-US" altLang="zh-CN" sz="1200" dirty="0" smtClean="0"/>
              <a:t>submitted according to </a:t>
            </a:r>
            <a:r>
              <a:rPr lang="en-US" altLang="zh-CN" sz="1200" dirty="0"/>
              <a:t>the </a:t>
            </a:r>
            <a:r>
              <a:rPr lang="en-US" altLang="zh-CN" sz="1200" dirty="0" smtClean="0"/>
              <a:t>work </a:t>
            </a:r>
            <a:r>
              <a:rPr lang="en-US" altLang="zh-CN" sz="1200" dirty="0"/>
              <a:t>split </a:t>
            </a:r>
            <a:r>
              <a:rPr lang="en-US" altLang="zh-CN" sz="1200" dirty="0" smtClean="0"/>
              <a:t>and towards </a:t>
            </a:r>
            <a:r>
              <a:rPr lang="en-US" altLang="zh-CN" sz="1200" dirty="0"/>
              <a:t>the end of </a:t>
            </a:r>
            <a:r>
              <a:rPr lang="en-US" altLang="zh-CN" sz="1200" dirty="0"/>
              <a:t>release </a:t>
            </a:r>
            <a:r>
              <a:rPr lang="en-US" altLang="zh-CN" sz="1200" dirty="0" smtClean="0"/>
              <a:t>based on </a:t>
            </a:r>
            <a:r>
              <a:rPr lang="en-US" altLang="zh-CN" sz="1200" dirty="0"/>
              <a:t>the work plan</a:t>
            </a:r>
          </a:p>
          <a:p>
            <a:pPr lvl="3">
              <a:lnSpc>
                <a:spcPct val="110000"/>
              </a:lnSpc>
              <a:spcBef>
                <a:spcPts val="0"/>
              </a:spcBef>
              <a:spcAft>
                <a:spcPts val="600"/>
              </a:spcAft>
            </a:pPr>
            <a:r>
              <a:rPr lang="en-US" altLang="zh-CN" sz="1200" dirty="0"/>
              <a:t>It is encouraged that companies discuss and agree on the work splitting first before preparing the draft CR or CRs.</a:t>
            </a:r>
          </a:p>
          <a:p>
            <a:pPr lvl="3">
              <a:lnSpc>
                <a:spcPct val="110000"/>
              </a:lnSpc>
              <a:spcBef>
                <a:spcPts val="0"/>
              </a:spcBef>
              <a:spcAft>
                <a:spcPts val="600"/>
              </a:spcAft>
            </a:pPr>
            <a:r>
              <a:rPr lang="en-US" altLang="zh-CN" sz="1200" dirty="0"/>
              <a:t>R</a:t>
            </a:r>
            <a:r>
              <a:rPr lang="en-US" altLang="zh-CN" sz="1200" dirty="0" smtClean="0"/>
              <a:t>apporteur </a:t>
            </a:r>
            <a:r>
              <a:rPr lang="en-US" altLang="zh-CN" sz="1200" dirty="0"/>
              <a:t>shall provide RAN4 work plan prior to the start of the actual work.</a:t>
            </a:r>
            <a:endParaRPr lang="en-US" altLang="zh-CN" sz="1200" dirty="0"/>
          </a:p>
          <a:p>
            <a:pPr lvl="2">
              <a:lnSpc>
                <a:spcPct val="110000"/>
              </a:lnSpc>
              <a:spcBef>
                <a:spcPts val="0"/>
              </a:spcBef>
              <a:spcAft>
                <a:spcPts val="600"/>
              </a:spcAft>
            </a:pPr>
            <a:r>
              <a:rPr lang="en-US" altLang="zh-CN" sz="1200" dirty="0"/>
              <a:t>The </a:t>
            </a:r>
            <a:r>
              <a:rPr lang="en-US" altLang="zh-CN" sz="1200" dirty="0"/>
              <a:t>big draft CRs can be endorsed to merge all the endorsed draft CRs for further review in the post-meeting process, and the formal big CRs are expected to be agreed in the meetings towards the end of </a:t>
            </a:r>
            <a:r>
              <a:rPr lang="en-US" altLang="zh-CN" sz="1200" dirty="0" smtClean="0"/>
              <a:t>the WI.</a:t>
            </a:r>
          </a:p>
          <a:p>
            <a:pPr lvl="2">
              <a:lnSpc>
                <a:spcPct val="110000"/>
              </a:lnSpc>
              <a:spcBef>
                <a:spcPts val="0"/>
              </a:spcBef>
              <a:spcAft>
                <a:spcPts val="600"/>
              </a:spcAft>
            </a:pPr>
            <a:r>
              <a:rPr lang="en-US" altLang="zh-CN" sz="1200" dirty="0" smtClean="0"/>
              <a:t>The formal </a:t>
            </a:r>
            <a:r>
              <a:rPr lang="en-US" altLang="zh-CN" sz="1200" dirty="0"/>
              <a:t>big CRs shall be submitted only by the assigned companies according to work split</a:t>
            </a:r>
            <a:r>
              <a:rPr lang="en-US" altLang="zh-CN" sz="1200" dirty="0" smtClean="0"/>
              <a:t>. </a:t>
            </a:r>
            <a:r>
              <a:rPr lang="en-US" altLang="zh-CN" sz="1200" dirty="0"/>
              <a:t>The other companies are expected to submit draft CRs based on the latest version of specifications </a:t>
            </a:r>
            <a:r>
              <a:rPr lang="en-US" altLang="zh-CN" sz="1200" dirty="0" smtClean="0"/>
              <a:t>and keeping the change marks for all the changes </a:t>
            </a:r>
            <a:r>
              <a:rPr lang="en-US" altLang="zh-CN" sz="1200" dirty="0"/>
              <a:t>in </a:t>
            </a:r>
            <a:r>
              <a:rPr lang="en-US" altLang="zh-CN" sz="1200" dirty="0" smtClean="0"/>
              <a:t>the previous meeting(s).</a:t>
            </a:r>
          </a:p>
          <a:p>
            <a:pPr lvl="2">
              <a:lnSpc>
                <a:spcPct val="110000"/>
              </a:lnSpc>
              <a:spcBef>
                <a:spcPts val="0"/>
              </a:spcBef>
              <a:spcAft>
                <a:spcPts val="600"/>
              </a:spcAft>
            </a:pPr>
            <a:r>
              <a:rPr lang="en-US" altLang="zh-CN" sz="1200" dirty="0" smtClean="0"/>
              <a:t>TPs can be submitted/approved each meeting </a:t>
            </a:r>
            <a:r>
              <a:rPr lang="en-US" altLang="zh-CN" sz="1200" dirty="0"/>
              <a:t>according to </a:t>
            </a:r>
            <a:r>
              <a:rPr lang="en-US" altLang="zh-CN" sz="1200" dirty="0" smtClean="0"/>
              <a:t>work </a:t>
            </a:r>
            <a:r>
              <a:rPr lang="en-US" altLang="zh-CN" sz="1200" dirty="0"/>
              <a:t>split </a:t>
            </a:r>
            <a:r>
              <a:rPr lang="en-US" altLang="zh-CN" sz="1200" dirty="0" smtClean="0"/>
              <a:t>and merged into draft TR for agreement in the post-meeting process.</a:t>
            </a:r>
            <a:endParaRPr lang="en-US" altLang="zh-CN" sz="1200" dirty="0"/>
          </a:p>
          <a:p>
            <a:pPr lvl="1">
              <a:spcBef>
                <a:spcPts val="0"/>
              </a:spcBef>
              <a:spcAft>
                <a:spcPts val="600"/>
              </a:spcAft>
            </a:pPr>
            <a:r>
              <a:rPr lang="en-US" altLang="zh-CN" sz="1200" dirty="0" smtClean="0"/>
              <a:t>For </a:t>
            </a:r>
            <a:r>
              <a:rPr lang="en-US" altLang="zh-CN" sz="1200" dirty="0" smtClean="0"/>
              <a:t>all the spectrum related WIs, </a:t>
            </a:r>
            <a:endParaRPr lang="en-US" altLang="zh-CN" sz="1200" dirty="0" smtClean="0"/>
          </a:p>
          <a:p>
            <a:pPr lvl="2">
              <a:lnSpc>
                <a:spcPct val="110000"/>
              </a:lnSpc>
              <a:spcBef>
                <a:spcPts val="0"/>
              </a:spcBef>
              <a:spcAft>
                <a:spcPts val="600"/>
              </a:spcAft>
            </a:pPr>
            <a:r>
              <a:rPr lang="en-US" altLang="zh-CN" sz="1200" dirty="0" smtClean="0"/>
              <a:t>Rapporteur needs r</a:t>
            </a:r>
            <a:r>
              <a:rPr lang="en-US" altLang="zh-CN" sz="1200" dirty="0" smtClean="0"/>
              <a:t>eserve </a:t>
            </a:r>
            <a:r>
              <a:rPr lang="en-US" altLang="zh-CN" sz="1200" dirty="0"/>
              <a:t>the </a:t>
            </a:r>
            <a:r>
              <a:rPr lang="en-US" altLang="zh-CN" sz="1200" dirty="0" err="1"/>
              <a:t>tdoc</a:t>
            </a:r>
            <a:r>
              <a:rPr lang="en-US" altLang="zh-CN" sz="1200" dirty="0"/>
              <a:t> numbers for revised WID/draft TR/big CRs before each ordinary </a:t>
            </a:r>
            <a:r>
              <a:rPr lang="en-US" altLang="zh-CN" sz="1200" dirty="0" smtClean="0"/>
              <a:t>meeting, or reserve </a:t>
            </a:r>
            <a:r>
              <a:rPr lang="en-US" altLang="zh-CN" sz="1200" dirty="0"/>
              <a:t>the </a:t>
            </a:r>
            <a:r>
              <a:rPr lang="en-US" altLang="zh-CN" sz="1200" dirty="0" err="1"/>
              <a:t>tdoc</a:t>
            </a:r>
            <a:r>
              <a:rPr lang="en-US" altLang="zh-CN" sz="1200" dirty="0"/>
              <a:t> numbers for draft TR/big draft CRs before each </a:t>
            </a:r>
            <a:r>
              <a:rPr lang="en-US" altLang="zh-CN" sz="1200" dirty="0" err="1"/>
              <a:t>bis</a:t>
            </a:r>
            <a:r>
              <a:rPr lang="en-US" altLang="zh-CN" sz="1200" dirty="0"/>
              <a:t> </a:t>
            </a:r>
            <a:r>
              <a:rPr lang="en-US" altLang="zh-CN" sz="1200" dirty="0" smtClean="0"/>
              <a:t>meeting, and merge all the endorsed or approved </a:t>
            </a:r>
            <a:r>
              <a:rPr lang="en-US" altLang="zh-CN" sz="1200" dirty="0" err="1" smtClean="0"/>
              <a:t>tdocs</a:t>
            </a:r>
            <a:r>
              <a:rPr lang="en-US" altLang="zh-CN" sz="1200" dirty="0" smtClean="0"/>
              <a:t> properly.</a:t>
            </a:r>
          </a:p>
          <a:p>
            <a:pPr lvl="2">
              <a:lnSpc>
                <a:spcPct val="110000"/>
              </a:lnSpc>
              <a:spcBef>
                <a:spcPts val="0"/>
              </a:spcBef>
              <a:spcAft>
                <a:spcPts val="600"/>
              </a:spcAft>
            </a:pPr>
            <a:r>
              <a:rPr lang="en-US" altLang="zh-CN" sz="1200" dirty="0"/>
              <a:t>The draft CRs/TPs </a:t>
            </a:r>
            <a:r>
              <a:rPr lang="en-US" altLang="zh-CN" sz="1200" dirty="0" smtClean="0"/>
              <a:t>from companies can </a:t>
            </a:r>
            <a:r>
              <a:rPr lang="en-US" altLang="zh-CN" sz="1200" dirty="0"/>
              <a:t>be submitted each </a:t>
            </a:r>
            <a:r>
              <a:rPr lang="en-US" altLang="zh-CN" sz="1200" dirty="0" smtClean="0"/>
              <a:t>meeting. </a:t>
            </a:r>
          </a:p>
          <a:p>
            <a:pPr lvl="2">
              <a:lnSpc>
                <a:spcPct val="110000"/>
              </a:lnSpc>
              <a:spcBef>
                <a:spcPts val="0"/>
              </a:spcBef>
              <a:spcAft>
                <a:spcPts val="600"/>
              </a:spcAft>
            </a:pPr>
            <a:r>
              <a:rPr lang="en-US" altLang="zh-CN" sz="1200" dirty="0" smtClean="0"/>
              <a:t>The big CRs can be agreed each ordinary meeting for the basket WIs even at the early state of the release.</a:t>
            </a:r>
            <a:endParaRPr lang="en-US" altLang="zh-CN" sz="1200" dirty="0"/>
          </a:p>
          <a:p>
            <a:pPr lvl="1">
              <a:spcBef>
                <a:spcPts val="0"/>
              </a:spcBef>
              <a:spcAft>
                <a:spcPts val="600"/>
              </a:spcAft>
            </a:pPr>
            <a:r>
              <a:rPr lang="en-US" altLang="zh-CN" sz="1200" dirty="0" smtClean="0"/>
              <a:t>For </a:t>
            </a:r>
            <a:r>
              <a:rPr lang="en-US" altLang="zh-CN" sz="1200" dirty="0" smtClean="0"/>
              <a:t>each individual agenda of all WI/SI, </a:t>
            </a:r>
            <a:r>
              <a:rPr lang="en-US" altLang="zh-CN" sz="1200" dirty="0"/>
              <a:t>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a:t>
            </a:r>
          </a:p>
          <a:p>
            <a:pPr lvl="1">
              <a:spcBef>
                <a:spcPts val="0"/>
              </a:spcBef>
              <a:spcAft>
                <a:spcPts val="600"/>
              </a:spcAft>
            </a:pPr>
            <a:r>
              <a:rPr lang="en-US" altLang="zh-CN" sz="1200" dirty="0"/>
              <a:t>Please </a:t>
            </a:r>
            <a:r>
              <a:rPr lang="en-US" altLang="zh-CN" sz="1200" dirty="0"/>
              <a:t>use title starting with "Big CRs …”or "Draft Big CR" when you reserve a </a:t>
            </a:r>
            <a:r>
              <a:rPr lang="en-US" altLang="zh-CN" sz="1200" dirty="0" err="1"/>
              <a:t>Tdoc</a:t>
            </a:r>
            <a:r>
              <a:rPr lang="en-US" altLang="zh-CN" sz="1200" dirty="0"/>
              <a:t> number for a big CRs to facilitate work of MCC.</a:t>
            </a:r>
          </a:p>
          <a:p>
            <a:pPr lvl="1">
              <a:spcBef>
                <a:spcPts val="0"/>
              </a:spcBef>
              <a:spcAft>
                <a:spcPts val="600"/>
              </a:spcAft>
            </a:pPr>
            <a:r>
              <a:rPr lang="en-US" altLang="zh-CN" sz="1200" dirty="0" smtClean="0"/>
              <a:t>When </a:t>
            </a:r>
            <a:r>
              <a:rPr lang="en-US" altLang="zh-CN" sz="1200" dirty="0"/>
              <a:t>WIs/SIs are to be closed in the </a:t>
            </a:r>
            <a:r>
              <a:rPr lang="en-US" altLang="zh-CN" sz="1200" dirty="0" smtClean="0"/>
              <a:t>upcoming </a:t>
            </a:r>
            <a:r>
              <a:rPr lang="en-US" altLang="zh-CN" sz="1200" dirty="0"/>
              <a:t>RAN plenary, </a:t>
            </a:r>
            <a:r>
              <a:rPr lang="en-US" altLang="zh-CN" sz="1200" dirty="0" smtClean="0"/>
              <a:t>the rapporteur </a:t>
            </a:r>
            <a:r>
              <a:rPr lang="en-US" altLang="zh-CN" sz="1200" dirty="0"/>
              <a:t>needs get the TR number from MCC before the WG meeting and reserve the </a:t>
            </a:r>
            <a:r>
              <a:rPr lang="en-US" altLang="zh-CN" sz="1200" dirty="0" err="1"/>
              <a:t>tdoc</a:t>
            </a:r>
            <a:r>
              <a:rPr lang="en-US" altLang="zh-CN" sz="1200" dirty="0"/>
              <a:t> numbers for draft TR/TS to merge all the agreement</a:t>
            </a:r>
            <a:r>
              <a:rPr lang="en-US" altLang="zh-CN" sz="1200" dirty="0" smtClean="0"/>
              <a:t>.</a:t>
            </a:r>
            <a:endParaRPr lang="en-US" altLang="zh-CN" sz="1200" dirty="0"/>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List of topics will be provided by session chair</a:t>
            </a:r>
          </a:p>
          <a:p>
            <a:pPr lvl="1">
              <a:spcBef>
                <a:spcPts val="0"/>
              </a:spcBef>
              <a:spcAft>
                <a:spcPts val="600"/>
              </a:spcAft>
            </a:pPr>
            <a:r>
              <a:rPr lang="en-US" altLang="zh-CN" sz="1200" dirty="0"/>
              <a:t>A </a:t>
            </a:r>
            <a:r>
              <a:rPr lang="en-US" altLang="zh-CN" sz="1200" dirty="0" smtClean="0"/>
              <a:t>thread number </a:t>
            </a:r>
            <a:r>
              <a:rPr lang="en-US" altLang="zh-CN" sz="1200" dirty="0"/>
              <a:t>will be assigned for each topic, e.g., </a:t>
            </a:r>
            <a:r>
              <a:rPr lang="en-US" altLang="zh-CN" sz="1200" dirty="0">
                <a:solidFill>
                  <a:srgbClr val="FF0000"/>
                </a:solidFill>
              </a:rPr>
              <a:t>[</a:t>
            </a:r>
            <a:r>
              <a:rPr lang="en-US" altLang="zh-CN" sz="1200" dirty="0" smtClean="0">
                <a:solidFill>
                  <a:srgbClr val="FF0000"/>
                </a:solidFill>
              </a:rPr>
              <a:t>111][</a:t>
            </a:r>
            <a:r>
              <a:rPr lang="en-US" altLang="zh-CN" sz="1200" dirty="0">
                <a:solidFill>
                  <a:srgbClr val="FF0000"/>
                </a:solidFill>
              </a:rPr>
              <a:t>10x] </a:t>
            </a:r>
            <a:r>
              <a:rPr lang="en-US" altLang="zh-CN" sz="1200" dirty="0" smtClean="0"/>
              <a:t>XXX for main </a:t>
            </a:r>
            <a:r>
              <a:rPr lang="en-US" altLang="zh-CN" sz="1200" dirty="0" smtClean="0"/>
              <a:t>session.</a:t>
            </a:r>
            <a:endParaRPr lang="en-US" altLang="zh-CN" sz="1200" dirty="0"/>
          </a:p>
          <a:p>
            <a:pPr lvl="1">
              <a:spcBef>
                <a:spcPts val="0"/>
              </a:spcBef>
              <a:spcAft>
                <a:spcPts val="600"/>
              </a:spcAft>
            </a:pPr>
            <a:r>
              <a:rPr lang="en-US" altLang="zh-CN" sz="1200" dirty="0"/>
              <a:t>The intention is to facilitate the online/offline </a:t>
            </a:r>
            <a:r>
              <a:rPr lang="en-US" altLang="zh-CN" sz="1200" dirty="0" smtClean="0"/>
              <a:t>discussions.</a:t>
            </a:r>
            <a:endParaRPr lang="en-US" altLang="zh-CN" sz="1200" dirty="0"/>
          </a:p>
          <a:p>
            <a:pPr lvl="1">
              <a:spcBef>
                <a:spcPts val="0"/>
              </a:spcBef>
              <a:spcAft>
                <a:spcPts val="600"/>
              </a:spcAft>
            </a:pPr>
            <a:r>
              <a:rPr lang="en-US" altLang="zh-CN" sz="1200" dirty="0" smtClean="0"/>
              <a:t>MCC will create the sub-folder for each topic thread in /</a:t>
            </a:r>
            <a:r>
              <a:rPr lang="en-US" altLang="zh-CN" sz="1200" dirty="0" smtClean="0"/>
              <a:t>inbox/drafts.</a:t>
            </a:r>
            <a:endParaRPr lang="en-US" altLang="zh-CN" sz="1200" dirty="0"/>
          </a:p>
          <a:p>
            <a:pPr>
              <a:spcBef>
                <a:spcPts val="0"/>
              </a:spcBef>
              <a:spcAft>
                <a:spcPts val="600"/>
              </a:spcAft>
            </a:pPr>
            <a:r>
              <a:rPr lang="en-US" altLang="zh-CN" sz="1400" dirty="0" smtClean="0"/>
              <a:t>Topic moderator </a:t>
            </a:r>
            <a:r>
              <a:rPr lang="en-US" altLang="zh-CN" sz="1400" dirty="0"/>
              <a:t>will be designated to provide the summary for a topic before the </a:t>
            </a:r>
            <a:r>
              <a:rPr lang="en-US" altLang="zh-CN" sz="1400" dirty="0" smtClean="0"/>
              <a:t>meeting</a:t>
            </a:r>
          </a:p>
          <a:p>
            <a:pPr lvl="1">
              <a:spcBef>
                <a:spcPts val="0"/>
              </a:spcBef>
              <a:spcAft>
                <a:spcPts val="600"/>
              </a:spcAft>
            </a:pPr>
            <a:r>
              <a:rPr lang="en-US" altLang="zh-CN" sz="1200" dirty="0" smtClean="0">
                <a:solidFill>
                  <a:srgbClr val="FF0000"/>
                </a:solidFill>
              </a:rPr>
              <a:t>Before </a:t>
            </a:r>
            <a:r>
              <a:rPr lang="en-US" altLang="zh-CN" sz="1200" dirty="0" smtClean="0">
                <a:solidFill>
                  <a:srgbClr val="FF0000"/>
                </a:solidFill>
              </a:rPr>
              <a:t>May</a:t>
            </a:r>
            <a:r>
              <a:rPr lang="en-US" altLang="zh-CN" sz="1200" dirty="0" smtClean="0">
                <a:solidFill>
                  <a:srgbClr val="FF0000"/>
                </a:solidFill>
              </a:rPr>
              <a:t> </a:t>
            </a:r>
            <a:r>
              <a:rPr lang="en-US" altLang="zh-CN" sz="1200" dirty="0" smtClean="0">
                <a:solidFill>
                  <a:srgbClr val="FF0000"/>
                </a:solidFill>
              </a:rPr>
              <a:t>13</a:t>
            </a:r>
            <a:r>
              <a:rPr lang="en-US" altLang="zh-CN" sz="1200" dirty="0" smtClean="0">
                <a:solidFill>
                  <a:srgbClr val="FF0000"/>
                </a:solidFill>
              </a:rPr>
              <a:t> </a:t>
            </a:r>
            <a:r>
              <a:rPr lang="en-US" altLang="zh-CN" sz="1200" dirty="0" smtClean="0">
                <a:solidFill>
                  <a:srgbClr val="FF0000"/>
                </a:solidFill>
              </a:rPr>
              <a:t>(Monday)</a:t>
            </a:r>
            <a:r>
              <a:rPr lang="en-US" altLang="zh-CN" sz="1200" dirty="0" smtClean="0"/>
              <a:t>: Session chairs will provide the list of topics with moderator assignments.</a:t>
            </a:r>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16 </a:t>
            </a:r>
            <a:r>
              <a:rPr lang="en-US" altLang="zh-CN" sz="1200" dirty="0" smtClean="0">
                <a:solidFill>
                  <a:srgbClr val="FF0000"/>
                </a:solidFill>
              </a:rPr>
              <a:t>(Thursday), </a:t>
            </a:r>
            <a:r>
              <a:rPr lang="en-US" altLang="zh-CN" sz="1200" dirty="0">
                <a:solidFill>
                  <a:srgbClr val="FF0000"/>
                </a:solidFill>
              </a:rPr>
              <a:t>17:00 UTC</a:t>
            </a:r>
            <a:r>
              <a:rPr lang="en-US" altLang="zh-CN" sz="1200" dirty="0"/>
              <a:t>: </a:t>
            </a:r>
            <a:r>
              <a:rPr lang="en-US" altLang="zh-CN" sz="1200" dirty="0" smtClean="0"/>
              <a:t>Moderators provide the initial summary for a </a:t>
            </a:r>
            <a:r>
              <a:rPr lang="en-US" altLang="zh-CN" sz="1200" dirty="0" smtClean="0"/>
              <a:t>topic.</a:t>
            </a:r>
            <a:endParaRPr lang="en-US" altLang="zh-CN" sz="1200" dirty="0" smtClean="0"/>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17 </a:t>
            </a:r>
            <a:r>
              <a:rPr lang="en-US" altLang="zh-CN" sz="1200" dirty="0" smtClean="0">
                <a:solidFill>
                  <a:srgbClr val="FF0000"/>
                </a:solidFill>
              </a:rPr>
              <a:t>(Friday), 12:00 UTC</a:t>
            </a:r>
            <a:r>
              <a:rPr lang="en-US" altLang="zh-CN" sz="1200" dirty="0" smtClean="0"/>
              <a:t>: Deadline for companies review of initial </a:t>
            </a:r>
            <a:r>
              <a:rPr lang="en-US" altLang="zh-CN" sz="1200" dirty="0" smtClean="0"/>
              <a:t>summary.</a:t>
            </a:r>
            <a:endParaRPr lang="en-US" altLang="zh-CN" sz="1200" dirty="0" smtClean="0"/>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18 </a:t>
            </a:r>
            <a:r>
              <a:rPr lang="en-US" altLang="zh-CN" sz="1200" dirty="0" smtClean="0">
                <a:solidFill>
                  <a:srgbClr val="FF0000"/>
                </a:solidFill>
              </a:rPr>
              <a:t>(Saturday), 17:00 UTC</a:t>
            </a:r>
            <a:r>
              <a:rPr lang="en-US" altLang="zh-CN" sz="1200" dirty="0" smtClean="0"/>
              <a:t>: Moderators submit the formal </a:t>
            </a:r>
            <a:r>
              <a:rPr lang="en-US" altLang="zh-CN" sz="1200" dirty="0" err="1" smtClean="0"/>
              <a:t>tdoc</a:t>
            </a:r>
            <a:r>
              <a:rPr lang="en-US" altLang="zh-CN" sz="1200" dirty="0" smtClean="0"/>
              <a:t> of summary for a </a:t>
            </a:r>
            <a:r>
              <a:rPr lang="en-US" altLang="zh-CN" sz="1200" dirty="0" smtClean="0"/>
              <a:t>topic.</a:t>
            </a:r>
            <a:endParaRPr lang="en-US" altLang="zh-CN" sz="1200" dirty="0" smtClean="0"/>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19 </a:t>
            </a:r>
            <a:r>
              <a:rPr lang="en-US" altLang="zh-CN" sz="1200" dirty="0" smtClean="0">
                <a:solidFill>
                  <a:srgbClr val="FF0000"/>
                </a:solidFill>
              </a:rPr>
              <a:t>(Sunday)</a:t>
            </a:r>
            <a:r>
              <a:rPr lang="en-US" altLang="zh-CN" sz="1200" dirty="0" smtClean="0"/>
              <a:t>: Session chairs share the initial meeting notes taking moderators summary in </a:t>
            </a:r>
            <a:r>
              <a:rPr lang="en-US" altLang="zh-CN" sz="1200" dirty="0" smtClean="0"/>
              <a:t>consideration.</a:t>
            </a:r>
            <a:endParaRPr lang="en-US" altLang="zh-CN" sz="1200" dirty="0" smtClean="0"/>
          </a:p>
          <a:p>
            <a:pPr marL="342882" lvl="1" indent="-342882">
              <a:spcBef>
                <a:spcPts val="0"/>
              </a:spcBef>
              <a:spcAft>
                <a:spcPts val="600"/>
              </a:spcAft>
              <a:buBlip>
                <a:blip r:embed="rId2"/>
              </a:buBlip>
            </a:pPr>
            <a:r>
              <a:rPr lang="en-US" altLang="zh-CN" sz="1400" dirty="0" smtClean="0">
                <a:cs typeface="+mn-cs"/>
              </a:rPr>
              <a:t>In </a:t>
            </a:r>
            <a:r>
              <a:rPr lang="en-US" altLang="zh-CN" sz="1400" dirty="0">
                <a:cs typeface="+mn-cs"/>
              </a:rPr>
              <a:t>online discussions, session chairs will handle topics based on the moderator summary. </a:t>
            </a:r>
            <a:endParaRPr lang="en-US" altLang="zh-CN" sz="1400" dirty="0" smtClean="0">
              <a:cs typeface="+mn-cs"/>
            </a:endParaRPr>
          </a:p>
          <a:p>
            <a:pPr lvl="1">
              <a:spcBef>
                <a:spcPts val="0"/>
              </a:spcBef>
              <a:spcAft>
                <a:spcPts val="600"/>
              </a:spcAft>
            </a:pPr>
            <a:r>
              <a:rPr lang="en-US" altLang="zh-CN" sz="1200" dirty="0" smtClean="0"/>
              <a:t>Online discussions will be organized based on the moderator summary topic by topic + presentation of the selected </a:t>
            </a:r>
            <a:r>
              <a:rPr lang="en-US" altLang="zh-CN" sz="1200" dirty="0" smtClean="0"/>
              <a:t>contributions.</a:t>
            </a:r>
            <a:endParaRPr lang="en-US" altLang="zh-CN" sz="1200" dirty="0" smtClean="0"/>
          </a:p>
          <a:p>
            <a:pPr lvl="1">
              <a:spcBef>
                <a:spcPts val="0"/>
              </a:spcBef>
              <a:spcAft>
                <a:spcPts val="600"/>
              </a:spcAft>
            </a:pPr>
            <a:r>
              <a:rPr lang="en-US" altLang="zh-CN" sz="1200" dirty="0" smtClean="0"/>
              <a:t>Delegates </a:t>
            </a:r>
            <a:r>
              <a:rPr lang="en-US" altLang="zh-CN" sz="1200" dirty="0"/>
              <a:t>do not need </a:t>
            </a:r>
            <a:r>
              <a:rPr lang="en-US" altLang="zh-CN" sz="1200" dirty="0" smtClean="0"/>
              <a:t>write comments </a:t>
            </a:r>
            <a:r>
              <a:rPr lang="en-US" altLang="zh-CN" sz="1200" dirty="0"/>
              <a:t>in the summary document </a:t>
            </a:r>
            <a:r>
              <a:rPr lang="en-US" altLang="zh-CN" sz="1200" dirty="0" smtClean="0"/>
              <a:t>and moderator </a:t>
            </a:r>
            <a:r>
              <a:rPr lang="en-US" altLang="zh-CN" sz="1200" dirty="0"/>
              <a:t>does not need update the summary during the meeting</a:t>
            </a:r>
            <a:r>
              <a:rPr lang="en-US" altLang="zh-CN" sz="1200" dirty="0" smtClean="0"/>
              <a:t>.</a:t>
            </a:r>
          </a:p>
        </p:txBody>
      </p:sp>
    </p:spTree>
    <p:extLst>
      <p:ext uri="{BB962C8B-B14F-4D97-AF65-F5344CB8AC3E}">
        <p14:creationId xmlns:p14="http://schemas.microsoft.com/office/powerpoint/2010/main" val="3384143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(AI </a:t>
            </a:r>
            <a:r>
              <a:rPr lang="en-US" altLang="zh-CN" sz="1400" dirty="0"/>
              <a:t>8</a:t>
            </a:r>
            <a:r>
              <a:rPr lang="en-US" altLang="zh-CN" sz="1400" dirty="0" smtClean="0"/>
              <a:t>.1 </a:t>
            </a:r>
            <a:r>
              <a:rPr lang="en-US" altLang="zh-CN" sz="1400" dirty="0"/>
              <a:t>for LTE, AI </a:t>
            </a:r>
            <a:r>
              <a:rPr lang="en-US" altLang="zh-CN" sz="1400" dirty="0" smtClean="0"/>
              <a:t>6</a:t>
            </a:r>
            <a:r>
              <a:rPr lang="en-US" altLang="zh-CN" sz="1400" dirty="0" smtClean="0"/>
              <a:t>.3–6.13 </a:t>
            </a:r>
            <a:r>
              <a:rPr lang="en-US" altLang="zh-CN" sz="1400" dirty="0"/>
              <a:t>for NR)</a:t>
            </a:r>
            <a:r>
              <a:rPr lang="en-US" sz="1400" dirty="0"/>
              <a:t> 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15 </a:t>
            </a:r>
            <a:r>
              <a:rPr lang="en-US" sz="1200" dirty="0" smtClean="0">
                <a:solidFill>
                  <a:srgbClr val="FF0000"/>
                </a:solidFill>
              </a:rPr>
              <a:t>(Wednesday)</a:t>
            </a:r>
            <a:r>
              <a:rPr lang="en-US" sz="1200" dirty="0" smtClean="0"/>
              <a:t>: </a:t>
            </a:r>
            <a:r>
              <a:rPr lang="en-US" sz="1200" dirty="0"/>
              <a:t>B</a:t>
            </a:r>
            <a:r>
              <a:rPr lang="en-US" altLang="zh-CN" sz="1200" dirty="0"/>
              <a:t>asket WI </a:t>
            </a:r>
            <a:r>
              <a:rPr lang="en-US" altLang="zh-CN" sz="1200" dirty="0" smtClean="0"/>
              <a:t>moderators </a:t>
            </a:r>
            <a:r>
              <a:rPr lang="en-US" altLang="zh-CN" sz="1200" dirty="0"/>
              <a:t>will provide a list of contributions for flagging.</a:t>
            </a:r>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17</a:t>
            </a:r>
            <a:r>
              <a:rPr lang="en-US" sz="1200" dirty="0" smtClean="0">
                <a:solidFill>
                  <a:srgbClr val="FF0000"/>
                </a:solidFill>
              </a:rPr>
              <a:t> </a:t>
            </a:r>
            <a:r>
              <a:rPr lang="en-US" sz="1200" dirty="0" smtClean="0">
                <a:solidFill>
                  <a:srgbClr val="FF0000"/>
                </a:solidFill>
              </a:rPr>
              <a:t>(Friday</a:t>
            </a:r>
            <a:r>
              <a:rPr lang="en-US" altLang="zh-CN" sz="1200" dirty="0" smtClean="0">
                <a:solidFill>
                  <a:srgbClr val="FF0000"/>
                </a:solidFill>
              </a:rPr>
              <a:t>), </a:t>
            </a:r>
            <a:r>
              <a:rPr lang="en-US" altLang="zh-CN" sz="1200" dirty="0">
                <a:solidFill>
                  <a:srgbClr val="FF0000"/>
                </a:solidFill>
              </a:rPr>
              <a:t>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20 </a:t>
            </a:r>
            <a:r>
              <a:rPr lang="en-US" sz="1200" dirty="0" smtClean="0">
                <a:solidFill>
                  <a:srgbClr val="FF0000"/>
                </a:solidFill>
              </a:rPr>
              <a:t>(Monday)</a:t>
            </a:r>
            <a:r>
              <a:rPr lang="en-US" sz="1200" dirty="0" smtClean="0"/>
              <a:t>: </a:t>
            </a:r>
            <a:r>
              <a:rPr lang="en-US" sz="1200" dirty="0"/>
              <a:t>Basket WI </a:t>
            </a:r>
            <a:r>
              <a:rPr lang="en-US" sz="1200" dirty="0" smtClean="0"/>
              <a:t>moderators </a:t>
            </a:r>
            <a:r>
              <a:rPr lang="en-US" sz="1200" dirty="0"/>
              <a:t>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a:t>
            </a:r>
            <a:r>
              <a:rPr lang="en-US" sz="1200" dirty="0" smtClean="0"/>
              <a:t>flagged </a:t>
            </a:r>
            <a:r>
              <a:rPr lang="en-US" sz="1200" dirty="0"/>
              <a:t>will be revised. The authors are encouraged to share the revisions as soon as possible for further comments.</a:t>
            </a:r>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21 </a:t>
            </a:r>
            <a:r>
              <a:rPr lang="en-US" altLang="zh-CN" sz="1200" dirty="0" smtClean="0">
                <a:solidFill>
                  <a:srgbClr val="FF0000"/>
                </a:solidFill>
              </a:rPr>
              <a:t>~ </a:t>
            </a:r>
            <a:r>
              <a:rPr lang="en-US" altLang="zh-CN" sz="1200" dirty="0" smtClean="0">
                <a:solidFill>
                  <a:srgbClr val="FF0000"/>
                </a:solidFill>
              </a:rPr>
              <a:t>May</a:t>
            </a:r>
            <a:r>
              <a:rPr lang="en-US" altLang="zh-CN" sz="1200" dirty="0" smtClean="0">
                <a:solidFill>
                  <a:srgbClr val="FF0000"/>
                </a:solidFill>
              </a:rPr>
              <a:t> 24</a:t>
            </a:r>
            <a:r>
              <a:rPr lang="en-US" sz="1200" dirty="0" smtClean="0">
                <a:solidFill>
                  <a:srgbClr val="FF0000"/>
                </a:solidFill>
              </a:rPr>
              <a:t> </a:t>
            </a:r>
            <a:r>
              <a:rPr lang="en-US" sz="1200" dirty="0" smtClean="0">
                <a:solidFill>
                  <a:srgbClr val="FF0000"/>
                </a:solidFill>
              </a:rPr>
              <a:t>(Tuesday ~ Friday)</a:t>
            </a:r>
            <a:r>
              <a:rPr lang="en-US" sz="1200" dirty="0" smtClean="0"/>
              <a:t>: The flagged </a:t>
            </a:r>
            <a:r>
              <a:rPr lang="en-US" sz="1200" dirty="0" err="1" smtClean="0"/>
              <a:t>tdocs</a:t>
            </a:r>
            <a:r>
              <a:rPr lang="en-US" sz="1200" dirty="0" smtClean="0"/>
              <a:t> will be </a:t>
            </a:r>
            <a:r>
              <a:rPr lang="en-US" sz="1200" dirty="0" smtClean="0"/>
              <a:t>discussed and addressed </a:t>
            </a:r>
            <a:r>
              <a:rPr lang="en-US" sz="1200" dirty="0" smtClean="0"/>
              <a:t>during the meeting</a:t>
            </a:r>
            <a:r>
              <a:rPr lang="en-US" altLang="zh-CN" sz="1200" dirty="0" smtClean="0"/>
              <a:t>.</a:t>
            </a:r>
            <a:endParaRPr lang="en-US" altLang="zh-CN" sz="1200" dirty="0"/>
          </a:p>
          <a:p>
            <a:pPr lvl="2">
              <a:spcBef>
                <a:spcPts val="0"/>
              </a:spcBef>
              <a:spcAft>
                <a:spcPts val="600"/>
              </a:spcAft>
            </a:pPr>
            <a:r>
              <a:rPr lang="en-US" altLang="zh-CN" sz="1200" dirty="0" smtClean="0"/>
              <a:t>Ad hoc session(s) may be scheduled pending on Chair </a:t>
            </a:r>
            <a:r>
              <a:rPr lang="en-US" altLang="zh-CN" sz="1200" dirty="0" smtClean="0"/>
              <a:t>arrangement.</a:t>
            </a:r>
            <a:endParaRPr lang="en-US" altLang="zh-CN" sz="1200" dirty="0"/>
          </a:p>
          <a:p>
            <a:pPr lvl="2">
              <a:spcBef>
                <a:spcPts val="0"/>
              </a:spcBef>
              <a:spcAft>
                <a:spcPts val="600"/>
              </a:spcAft>
            </a:pPr>
            <a:r>
              <a:rPr lang="en-US" altLang="zh-CN" sz="1200" dirty="0" smtClean="0"/>
              <a:t>Online time slots will be scheduled </a:t>
            </a:r>
            <a:r>
              <a:rPr lang="en-US" altLang="zh-CN" sz="1200" dirty="0" smtClean="0"/>
              <a:t>to </a:t>
            </a:r>
            <a:r>
              <a:rPr lang="en-US" altLang="zh-CN" sz="1200" dirty="0" smtClean="0"/>
              <a:t>make decisions for each </a:t>
            </a:r>
            <a:r>
              <a:rPr lang="en-US" altLang="zh-CN" sz="1200" dirty="0" err="1" smtClean="0"/>
              <a:t>tdocs</a:t>
            </a:r>
            <a:r>
              <a:rPr lang="en-US" altLang="zh-CN" sz="1200" dirty="0" smtClean="0"/>
              <a:t> and for the discussions of open issues if needed.</a:t>
            </a:r>
            <a:endParaRPr lang="en-US" altLang="zh-CN" sz="1200" dirty="0"/>
          </a:p>
          <a:p>
            <a:pPr lvl="1">
              <a:spcBef>
                <a:spcPts val="0"/>
              </a:spcBef>
              <a:spcAft>
                <a:spcPts val="600"/>
              </a:spcAft>
            </a:pPr>
            <a:r>
              <a:rPr lang="en-US" altLang="zh-CN" sz="1200" dirty="0" smtClean="0">
                <a:solidFill>
                  <a:srgbClr val="FF0000"/>
                </a:solidFill>
              </a:rPr>
              <a:t>May</a:t>
            </a:r>
            <a:r>
              <a:rPr lang="en-US" altLang="zh-CN" sz="1200" dirty="0" smtClean="0">
                <a:solidFill>
                  <a:srgbClr val="FF0000"/>
                </a:solidFill>
              </a:rPr>
              <a:t> 28 </a:t>
            </a:r>
            <a:r>
              <a:rPr lang="en-US" altLang="zh-CN" sz="1200" dirty="0" smtClean="0">
                <a:solidFill>
                  <a:srgbClr val="FF0000"/>
                </a:solidFill>
              </a:rPr>
              <a:t>(</a:t>
            </a:r>
            <a:r>
              <a:rPr lang="en-US" altLang="zh-CN" sz="1200" dirty="0">
                <a:solidFill>
                  <a:srgbClr val="FF0000"/>
                </a:solidFill>
              </a:rPr>
              <a:t>Tuesday</a:t>
            </a:r>
            <a:r>
              <a:rPr lang="en-US" altLang="zh-CN" sz="1200" dirty="0" smtClean="0">
                <a:solidFill>
                  <a:srgbClr val="FF0000"/>
                </a:solidFill>
              </a:rPr>
              <a:t>), </a:t>
            </a:r>
            <a:r>
              <a:rPr lang="en-US" altLang="zh-CN" sz="1200" dirty="0">
                <a:solidFill>
                  <a:srgbClr val="FF0000"/>
                </a:solidFill>
              </a:rPr>
              <a:t>17:00 UTC</a:t>
            </a:r>
            <a:r>
              <a:rPr lang="en-US" altLang="zh-CN" sz="1200" dirty="0"/>
              <a:t>: Updated TRs/draft </a:t>
            </a:r>
            <a:r>
              <a:rPr lang="en-US" altLang="zh-CN" sz="1200" dirty="0" smtClean="0"/>
              <a:t>TSs, big CR/big draft CRs, and revised WID (for ordinary meeting) need </a:t>
            </a:r>
            <a:r>
              <a:rPr lang="en-US" altLang="zh-CN" sz="1200" dirty="0"/>
              <a:t>be available for </a:t>
            </a:r>
            <a:r>
              <a:rPr lang="en-US" altLang="zh-CN" sz="1200" dirty="0" smtClean="0"/>
              <a:t>post-meeting email process.</a:t>
            </a:r>
            <a:endParaRPr lang="en-US" altLang="zh-CN" sz="1200" dirty="0"/>
          </a:p>
          <a:p>
            <a:pPr lvl="2">
              <a:spcBef>
                <a:spcPts val="0"/>
              </a:spcBef>
              <a:spcAft>
                <a:spcPts val="600"/>
              </a:spcAft>
            </a:pPr>
            <a:r>
              <a:rPr lang="en-US" altLang="zh-CN" sz="1200" dirty="0"/>
              <a:t>No technique discussions are expected during post-meeting </a:t>
            </a:r>
            <a:r>
              <a:rPr lang="en-US" altLang="zh-CN" sz="1200" dirty="0" smtClean="0"/>
              <a:t>process.</a:t>
            </a:r>
            <a:endParaRPr lang="en-US" altLang="zh-CN" sz="1200" dirty="0"/>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953150544"/>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 xmlns:a16="http://schemas.microsoft.com/office/drawing/2014/main" val="20000"/>
                    </a:ext>
                  </a:extLst>
                </a:gridCol>
                <a:gridCol w="2095196">
                  <a:extLst>
                    <a:ext uri="{9D8B030D-6E8A-4147-A177-3AD203B41FA5}">
                      <a16:colId xmlns="" xmlns:a16="http://schemas.microsoft.com/office/drawing/2014/main" val="20001"/>
                    </a:ext>
                  </a:extLst>
                </a:gridCol>
                <a:gridCol w="2095196">
                  <a:extLst>
                    <a:ext uri="{9D8B030D-6E8A-4147-A177-3AD203B41FA5}">
                      <a16:colId xmlns="" xmlns:a16="http://schemas.microsoft.com/office/drawing/2014/main" val="20002"/>
                    </a:ext>
                  </a:extLst>
                </a:gridCol>
                <a:gridCol w="2095196"/>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smtClean="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 xmlns:a16="http://schemas.microsoft.com/office/drawing/2014/main" val="10000"/>
                  </a:ext>
                </a:extLst>
              </a:tr>
              <a:tr h="0">
                <a:tc>
                  <a:txBody>
                    <a:bodyPr/>
                    <a:lstStyle/>
                    <a:p>
                      <a:r>
                        <a:rPr lang="en-US" altLang="zh-CN" sz="1200" dirty="0" smtClean="0">
                          <a:latin typeface="微软雅黑" panose="020B0503020204020204" pitchFamily="34" charset="-122"/>
                          <a:ea typeface="微软雅黑" panose="020B0503020204020204" pitchFamily="34" charset="-122"/>
                        </a:rPr>
                        <a:t>R4-2xxxxxx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smtClean="0">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30591"/>
            <a:ext cx="11699193" cy="5095171"/>
          </a:xfrm>
        </p:spPr>
        <p:txBody>
          <a:bodyPr/>
          <a:lstStyle/>
          <a:p>
            <a:pPr>
              <a:spcBef>
                <a:spcPts val="0"/>
              </a:spcBef>
              <a:spcAft>
                <a:spcPts val="600"/>
              </a:spcAft>
            </a:pPr>
            <a:r>
              <a:rPr lang="en-US" altLang="zh-CN" sz="1400" dirty="0" smtClean="0"/>
              <a:t>1-way GTW conference calls for three online sessions and 1-way MS teams for ad hoc sessions will be set.</a:t>
            </a:r>
          </a:p>
          <a:p>
            <a:pPr lvl="1">
              <a:spcBef>
                <a:spcPts val="0"/>
              </a:spcBef>
              <a:spcAft>
                <a:spcPts val="600"/>
              </a:spcAft>
            </a:pPr>
            <a:r>
              <a:rPr lang="en-US" altLang="zh-CN" sz="1200" dirty="0"/>
              <a:t>Remote </a:t>
            </a:r>
            <a:r>
              <a:rPr lang="en-US" altLang="zh-CN" sz="1200" dirty="0" smtClean="0"/>
              <a:t>participating is </a:t>
            </a:r>
            <a:r>
              <a:rPr lang="en-US" altLang="zh-CN" sz="1200" dirty="0"/>
              <a:t>allowed </a:t>
            </a:r>
            <a:r>
              <a:rPr lang="en-US" altLang="zh-CN" sz="1200" dirty="0" smtClean="0"/>
              <a:t>and </a:t>
            </a:r>
            <a:r>
              <a:rPr lang="en-US" altLang="zh-CN" sz="1200" dirty="0"/>
              <a:t>participants will be able to </a:t>
            </a:r>
            <a:r>
              <a:rPr lang="en-US" altLang="zh-CN" sz="1200" dirty="0" smtClean="0"/>
              <a:t>listen. No comment is allowed </a:t>
            </a:r>
            <a:r>
              <a:rPr lang="en-US" altLang="zh-CN" sz="1200" dirty="0" smtClean="0"/>
              <a:t>for the remote </a:t>
            </a:r>
            <a:r>
              <a:rPr lang="en-US" altLang="zh-CN" sz="1200" dirty="0" smtClean="0"/>
              <a:t>participants.</a:t>
            </a:r>
            <a:endParaRPr lang="en-US" altLang="zh-CN" sz="1200" dirty="0"/>
          </a:p>
          <a:p>
            <a:pPr lvl="1">
              <a:spcBef>
                <a:spcPts val="0"/>
              </a:spcBef>
              <a:spcAft>
                <a:spcPts val="600"/>
              </a:spcAft>
            </a:pPr>
            <a:r>
              <a:rPr lang="en-US" altLang="zh-CN" sz="1200" dirty="0"/>
              <a:t>Please register timely to be eligible to take part in the GTW conference </a:t>
            </a:r>
            <a:r>
              <a:rPr lang="en-US" altLang="zh-CN" sz="1200" dirty="0" smtClean="0"/>
              <a:t>calls.</a:t>
            </a:r>
            <a:endParaRPr lang="en-US" altLang="zh-CN" sz="1000" dirty="0"/>
          </a:p>
          <a:p>
            <a:pPr>
              <a:spcBef>
                <a:spcPts val="0"/>
              </a:spcBef>
              <a:spcAft>
                <a:spcPts val="600"/>
              </a:spcAft>
            </a:pPr>
            <a:r>
              <a:rPr lang="en-US" sz="1400" dirty="0" smtClean="0"/>
              <a:t>During online discussions</a:t>
            </a:r>
          </a:p>
          <a:p>
            <a:pPr lvl="1">
              <a:spcBef>
                <a:spcPts val="0"/>
              </a:spcBef>
              <a:spcAft>
                <a:spcPts val="600"/>
              </a:spcAft>
            </a:pPr>
            <a:r>
              <a:rPr lang="en-US" altLang="zh-CN" sz="1200" dirty="0" smtClean="0"/>
              <a:t>Session chairs will organize discussions based </a:t>
            </a:r>
            <a:r>
              <a:rPr lang="en-US" altLang="zh-CN" sz="1200" dirty="0"/>
              <a:t>on the moderator summary topic by topic + presentation of the selected </a:t>
            </a:r>
            <a:r>
              <a:rPr lang="en-US" altLang="zh-CN" sz="1200" dirty="0" smtClean="0"/>
              <a:t>contributions, </a:t>
            </a:r>
            <a:r>
              <a:rPr lang="en-US" altLang="zh-CN" sz="1200" dirty="0" smtClean="0"/>
              <a:t>if </a:t>
            </a:r>
            <a:r>
              <a:rPr lang="en-US" altLang="zh-CN" sz="1200" dirty="0" smtClean="0"/>
              <a:t>needed.</a:t>
            </a:r>
            <a:endParaRPr lang="en-US" altLang="zh-CN" sz="1200" dirty="0" smtClean="0"/>
          </a:p>
          <a:p>
            <a:pPr lvl="1">
              <a:spcBef>
                <a:spcPts val="0"/>
              </a:spcBef>
              <a:spcAft>
                <a:spcPts val="600"/>
              </a:spcAft>
            </a:pPr>
            <a:r>
              <a:rPr lang="en-US" altLang="zh-CN" sz="1200" dirty="0" err="1" smtClean="0"/>
              <a:t>Tdocs</a:t>
            </a:r>
            <a:r>
              <a:rPr lang="en-US" altLang="zh-CN" sz="1200" dirty="0" smtClean="0"/>
              <a:t> for approval including CR/</a:t>
            </a:r>
            <a:r>
              <a:rPr lang="en-US" altLang="zh-CN" sz="1200" dirty="0" err="1" smtClean="0"/>
              <a:t>draftCR</a:t>
            </a:r>
            <a:r>
              <a:rPr lang="en-US" altLang="zh-CN" sz="1200" dirty="0" smtClean="0"/>
              <a:t>/TP/draft TS/draft </a:t>
            </a:r>
            <a:r>
              <a:rPr lang="en-US" altLang="zh-CN" sz="1200" dirty="0" smtClean="0"/>
              <a:t>TR/LS-out </a:t>
            </a:r>
            <a:r>
              <a:rPr lang="en-US" altLang="zh-CN" sz="1200" dirty="0" smtClean="0"/>
              <a:t>will be handled </a:t>
            </a:r>
            <a:r>
              <a:rPr lang="en-US" altLang="zh-CN" sz="1200" dirty="0" smtClean="0"/>
              <a:t>online.</a:t>
            </a:r>
            <a:endParaRPr lang="en-US" altLang="zh-CN" sz="1200" dirty="0" smtClean="0"/>
          </a:p>
          <a:p>
            <a:pPr lvl="1">
              <a:spcBef>
                <a:spcPts val="0"/>
              </a:spcBef>
              <a:spcAft>
                <a:spcPts val="600"/>
              </a:spcAft>
            </a:pPr>
            <a:r>
              <a:rPr lang="en-US" altLang="zh-CN" sz="1200" dirty="0" smtClean="0"/>
              <a:t>WF will be allocated by session </a:t>
            </a:r>
            <a:r>
              <a:rPr lang="en-US" altLang="zh-CN" sz="1200" dirty="0" smtClean="0"/>
              <a:t>chairs only during </a:t>
            </a:r>
            <a:r>
              <a:rPr lang="en-US" altLang="zh-CN" sz="1200" dirty="0" smtClean="0"/>
              <a:t>the online discussions</a:t>
            </a:r>
          </a:p>
          <a:p>
            <a:pPr lvl="2">
              <a:spcBef>
                <a:spcPts val="0"/>
              </a:spcBef>
              <a:spcAft>
                <a:spcPts val="600"/>
              </a:spcAft>
            </a:pPr>
            <a:r>
              <a:rPr lang="en-US" altLang="zh-CN" sz="1200" dirty="0" smtClean="0"/>
              <a:t>Please </a:t>
            </a:r>
            <a:r>
              <a:rPr lang="en-US" altLang="zh-CN" sz="1200" dirty="0" smtClean="0"/>
              <a:t>do not </a:t>
            </a:r>
            <a:r>
              <a:rPr lang="en-US" altLang="zh-CN" sz="1200" dirty="0" smtClean="0"/>
              <a:t>reserve </a:t>
            </a:r>
            <a:r>
              <a:rPr lang="en-US" altLang="zh-CN" sz="1200" dirty="0" err="1" smtClean="0"/>
              <a:t>Tdoc</a:t>
            </a:r>
            <a:r>
              <a:rPr lang="en-US" altLang="zh-CN" sz="1200" dirty="0" smtClean="0"/>
              <a:t> number for WF before the </a:t>
            </a:r>
            <a:r>
              <a:rPr lang="en-US" altLang="zh-CN" sz="1200" dirty="0" smtClean="0"/>
              <a:t>meeting.</a:t>
            </a:r>
            <a:endParaRPr lang="en-US" altLang="zh-CN" sz="1200" dirty="0"/>
          </a:p>
          <a:p>
            <a:pPr marL="342882" lvl="1" indent="-342882">
              <a:spcBef>
                <a:spcPts val="0"/>
              </a:spcBef>
              <a:spcAft>
                <a:spcPts val="600"/>
              </a:spcAft>
              <a:buBlip>
                <a:blip r:embed="rId2"/>
              </a:buBlip>
            </a:pPr>
            <a:r>
              <a:rPr lang="en-US" sz="1400" dirty="0" smtClean="0">
                <a:cs typeface="+mn-cs"/>
              </a:rPr>
              <a:t>Ad hoc sessions</a:t>
            </a:r>
          </a:p>
          <a:p>
            <a:pPr lvl="1">
              <a:spcBef>
                <a:spcPts val="0"/>
              </a:spcBef>
              <a:spcAft>
                <a:spcPts val="600"/>
              </a:spcAft>
            </a:pPr>
            <a:r>
              <a:rPr lang="en-US" sz="1200" dirty="0"/>
              <a:t>Ad hoc sessions will be scheduled by session chairs for detailed technique discussions for </a:t>
            </a:r>
            <a:r>
              <a:rPr lang="en-US" sz="1200" dirty="0" smtClean="0"/>
              <a:t>(a) </a:t>
            </a:r>
            <a:r>
              <a:rPr lang="en-US" sz="1200" dirty="0"/>
              <a:t>special </a:t>
            </a:r>
            <a:r>
              <a:rPr lang="en-US" sz="1200" dirty="0" smtClean="0"/>
              <a:t>topics.</a:t>
            </a:r>
            <a:endParaRPr lang="en-US" sz="1200" dirty="0" smtClean="0"/>
          </a:p>
          <a:p>
            <a:pPr lvl="1">
              <a:spcBef>
                <a:spcPts val="0"/>
              </a:spcBef>
              <a:spcAft>
                <a:spcPts val="600"/>
              </a:spcAft>
            </a:pPr>
            <a:r>
              <a:rPr lang="en-US" sz="1200" dirty="0" smtClean="0"/>
              <a:t>Ad hoc chairs will be designated by session chairs and the ad hoc minutes with recommendation are expected after ad hoc </a:t>
            </a:r>
            <a:r>
              <a:rPr lang="en-US" sz="1200" dirty="0" smtClean="0"/>
              <a:t>sessions.</a:t>
            </a:r>
            <a:endParaRPr lang="en-US" sz="1200" dirty="0" smtClean="0"/>
          </a:p>
          <a:p>
            <a:pPr marL="342882" lvl="1" indent="-342882">
              <a:spcBef>
                <a:spcPts val="0"/>
              </a:spcBef>
              <a:spcAft>
                <a:spcPts val="600"/>
              </a:spcAft>
              <a:buBlip>
                <a:blip r:embed="rId2"/>
              </a:buBlip>
            </a:pPr>
            <a:r>
              <a:rPr lang="en-US" sz="1400" dirty="0" smtClean="0">
                <a:cs typeface="+mn-cs"/>
              </a:rPr>
              <a:t>Offline discussions</a:t>
            </a:r>
          </a:p>
          <a:p>
            <a:pPr lvl="1">
              <a:spcBef>
                <a:spcPts val="0"/>
              </a:spcBef>
              <a:spcAft>
                <a:spcPts val="600"/>
              </a:spcAft>
            </a:pPr>
            <a:r>
              <a:rPr lang="en-US" altLang="zh-CN" sz="1200" dirty="0"/>
              <a:t>The sub-folder for each topic will be created by MCC in the inbox </a:t>
            </a:r>
            <a:r>
              <a:rPr lang="en-US" altLang="zh-CN" sz="1200" dirty="0" smtClean="0"/>
              <a:t>folder</a:t>
            </a:r>
            <a:endParaRPr lang="en-US" altLang="zh-CN" sz="1200" dirty="0"/>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endParaRPr lang="en-US" altLang="zh-CN" sz="1200" dirty="0" smtClean="0"/>
          </a:p>
          <a:p>
            <a:pPr lvl="1">
              <a:spcBef>
                <a:spcPts val="0"/>
              </a:spcBef>
              <a:spcAft>
                <a:spcPts val="600"/>
              </a:spcAft>
            </a:pPr>
            <a:r>
              <a:rPr lang="en-US" altLang="zh-CN" sz="1200" dirty="0" smtClean="0"/>
              <a:t>No </a:t>
            </a:r>
            <a:r>
              <a:rPr lang="en-US" altLang="zh-CN" sz="1200" dirty="0"/>
              <a:t>official email discussion will be arranged for </a:t>
            </a:r>
            <a:r>
              <a:rPr lang="en-US" altLang="zh-CN" sz="1200" dirty="0" smtClean="0"/>
              <a:t>each </a:t>
            </a:r>
            <a:r>
              <a:rPr lang="en-US" altLang="zh-CN" sz="1200" dirty="0" smtClean="0"/>
              <a:t>topic</a:t>
            </a:r>
            <a:endParaRPr lang="en-US" altLang="zh-CN" sz="1200" dirty="0" smtClean="0"/>
          </a:p>
          <a:p>
            <a:pPr lvl="2">
              <a:spcBef>
                <a:spcPts val="0"/>
              </a:spcBef>
              <a:spcAft>
                <a:spcPts val="600"/>
              </a:spcAft>
            </a:pPr>
            <a:r>
              <a:rPr lang="en-US" altLang="zh-CN" sz="1200" dirty="0" smtClean="0"/>
              <a:t>If</a:t>
            </a:r>
            <a:r>
              <a:rPr lang="en-US" altLang="zh-CN" sz="1200" dirty="0" smtClean="0"/>
              <a:t> the authors </a:t>
            </a:r>
            <a:r>
              <a:rPr lang="en-US" altLang="zh-CN" sz="1200" dirty="0"/>
              <a:t>of </a:t>
            </a:r>
            <a:r>
              <a:rPr lang="en-US" altLang="zh-CN" sz="1200" dirty="0" smtClean="0"/>
              <a:t>a WF/draft CR/CR/TP/</a:t>
            </a:r>
            <a:r>
              <a:rPr lang="en-US" altLang="zh-CN" sz="1200" dirty="0" err="1" smtClean="0"/>
              <a:t>LSout</a:t>
            </a:r>
            <a:r>
              <a:rPr lang="en-US" altLang="zh-CN" sz="1200" dirty="0" smtClean="0"/>
              <a:t> </a:t>
            </a:r>
            <a:r>
              <a:rPr lang="en-US" altLang="zh-CN" sz="1200" dirty="0"/>
              <a:t>or other </a:t>
            </a:r>
            <a:r>
              <a:rPr lang="en-US" altLang="zh-CN" sz="1200" dirty="0" smtClean="0"/>
              <a:t>delegates want to </a:t>
            </a:r>
            <a:r>
              <a:rPr lang="en-US" altLang="zh-CN" sz="1200" dirty="0"/>
              <a:t>trigger the offline discussions by email, please use the subject of </a:t>
            </a:r>
            <a:r>
              <a:rPr lang="en-US" altLang="zh-CN" sz="1200" dirty="0">
                <a:solidFill>
                  <a:srgbClr val="FF0000"/>
                </a:solidFill>
              </a:rPr>
              <a:t>[</a:t>
            </a:r>
            <a:r>
              <a:rPr lang="en-US" altLang="zh-CN" sz="1200" dirty="0" smtClean="0">
                <a:solidFill>
                  <a:srgbClr val="FF0000"/>
                </a:solidFill>
              </a:rPr>
              <a:t>111][</a:t>
            </a:r>
            <a:r>
              <a:rPr lang="en-US" altLang="zh-CN" sz="1200" dirty="0">
                <a:solidFill>
                  <a:srgbClr val="FF0000"/>
                </a:solidFill>
              </a:rPr>
              <a:t>xxx] </a:t>
            </a:r>
            <a:r>
              <a:rPr lang="en-US" altLang="zh-CN" sz="1200" dirty="0"/>
              <a:t>XXX for </a:t>
            </a:r>
            <a:r>
              <a:rPr lang="en-US" altLang="zh-CN" sz="1200" dirty="0" smtClean="0"/>
              <a:t>Main/RRM/</a:t>
            </a:r>
            <a:r>
              <a:rPr lang="en-US" altLang="zh-CN" sz="1200" dirty="0" err="1" smtClean="0"/>
              <a:t>BSRF_Demod_Test</a:t>
            </a:r>
            <a:r>
              <a:rPr lang="en-US" altLang="zh-CN" sz="1200" dirty="0" smtClean="0"/>
              <a:t>(</a:t>
            </a:r>
            <a:r>
              <a:rPr lang="en-US" altLang="zh-CN" sz="1200" dirty="0" err="1" smtClean="0"/>
              <a:t>BDaT</a:t>
            </a:r>
            <a:r>
              <a:rPr lang="en-US" altLang="zh-CN" sz="1200" dirty="0" smtClean="0"/>
              <a:t>) </a:t>
            </a:r>
            <a:r>
              <a:rPr lang="en-US" altLang="zh-CN" sz="1200" dirty="0"/>
              <a:t>sessions, where XXX corresponds to topic </a:t>
            </a:r>
            <a:r>
              <a:rPr lang="en-US" altLang="zh-CN" sz="1200" dirty="0" smtClean="0"/>
              <a:t>name.</a:t>
            </a: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smtClean="0"/>
              <a:t>During the meeting, the </a:t>
            </a:r>
            <a:r>
              <a:rPr lang="en-US" altLang="zh-CN" sz="1400" dirty="0" err="1" smtClean="0"/>
              <a:t>tdoc</a:t>
            </a:r>
            <a:r>
              <a:rPr lang="en-US" altLang="zh-CN" sz="1400" dirty="0" smtClean="0"/>
              <a:t> number for revision or new </a:t>
            </a:r>
            <a:r>
              <a:rPr lang="en-US" altLang="zh-CN" sz="1400" dirty="0" err="1" smtClean="0"/>
              <a:t>tdoc</a:t>
            </a:r>
            <a:r>
              <a:rPr lang="en-US" altLang="zh-CN" sz="1400" dirty="0" smtClean="0"/>
              <a:t> will be allocated by session chairs according to the requests</a:t>
            </a:r>
          </a:p>
          <a:p>
            <a:pPr lvl="1">
              <a:spcBef>
                <a:spcPts val="0"/>
              </a:spcBef>
              <a:spcAft>
                <a:spcPts val="600"/>
              </a:spcAft>
            </a:pPr>
            <a:r>
              <a:rPr lang="en-US" altLang="zh-CN" sz="1200" dirty="0" smtClean="0"/>
              <a:t>Based on the online discussions, session chairs will allocate </a:t>
            </a:r>
            <a:r>
              <a:rPr lang="en-US" altLang="zh-CN" sz="1200" dirty="0" err="1" smtClean="0"/>
              <a:t>tdoc</a:t>
            </a:r>
            <a:r>
              <a:rPr lang="en-US" altLang="zh-CN" sz="1200" dirty="0" smtClean="0"/>
              <a:t> </a:t>
            </a:r>
            <a:r>
              <a:rPr lang="en-US" altLang="zh-CN" sz="1200" dirty="0"/>
              <a:t>numbers with help of </a:t>
            </a:r>
            <a:r>
              <a:rPr lang="en-US" altLang="zh-CN" sz="1200" dirty="0" smtClean="0"/>
              <a:t>MCC.</a:t>
            </a:r>
            <a:endParaRPr lang="en-US" altLang="zh-CN" sz="1200" dirty="0" smtClean="0"/>
          </a:p>
          <a:p>
            <a:pPr lvl="1">
              <a:spcBef>
                <a:spcPts val="0"/>
              </a:spcBef>
              <a:spcAft>
                <a:spcPts val="600"/>
              </a:spcAft>
            </a:pPr>
            <a:r>
              <a:rPr lang="en-US" altLang="zh-CN" sz="1200" dirty="0" smtClean="0"/>
              <a:t>During coffee break, the delegates can request the </a:t>
            </a:r>
            <a:r>
              <a:rPr lang="en-US" altLang="zh-CN" sz="1200" dirty="0" err="1" smtClean="0"/>
              <a:t>tdoc</a:t>
            </a:r>
            <a:r>
              <a:rPr lang="en-US" altLang="zh-CN" sz="1200" dirty="0" smtClean="0"/>
              <a:t> from session </a:t>
            </a:r>
            <a:r>
              <a:rPr lang="en-US" altLang="zh-CN" sz="1200" dirty="0"/>
              <a:t>chairs in </a:t>
            </a:r>
            <a:r>
              <a:rPr lang="en-US" altLang="zh-CN" sz="1200" dirty="0" smtClean="0"/>
              <a:t>person. </a:t>
            </a:r>
            <a:r>
              <a:rPr lang="en-US" altLang="zh-CN" sz="1200" dirty="0" smtClean="0"/>
              <a:t>Please do </a:t>
            </a:r>
            <a:r>
              <a:rPr lang="en-US" altLang="zh-CN" sz="1200" dirty="0" smtClean="0"/>
              <a:t>not send </a:t>
            </a:r>
            <a:r>
              <a:rPr lang="en-US" altLang="zh-CN" sz="1200" dirty="0" smtClean="0"/>
              <a:t>email to reques</a:t>
            </a:r>
            <a:r>
              <a:rPr lang="en-US" altLang="zh-CN" sz="1200" dirty="0" smtClean="0"/>
              <a:t>t </a:t>
            </a:r>
            <a:r>
              <a:rPr lang="en-US" altLang="zh-CN" sz="1200" dirty="0" err="1" smtClean="0"/>
              <a:t>tdoc</a:t>
            </a:r>
            <a:r>
              <a:rPr lang="en-US" altLang="zh-CN" sz="1200" dirty="0" smtClean="0"/>
              <a:t> numbers,</a:t>
            </a:r>
            <a:r>
              <a:rPr lang="en-US" altLang="zh-CN" sz="1200" dirty="0" smtClean="0"/>
              <a:t> </a:t>
            </a:r>
            <a:r>
              <a:rPr lang="en-US" altLang="zh-CN" sz="1200" dirty="0" smtClean="0"/>
              <a:t>because it is inconvenient for session chairs </a:t>
            </a:r>
            <a:r>
              <a:rPr lang="en-US" altLang="zh-CN" sz="1200" dirty="0" smtClean="0"/>
              <a:t>to check and </a:t>
            </a:r>
            <a:r>
              <a:rPr lang="en-US" altLang="zh-CN" sz="1200" dirty="0" smtClean="0"/>
              <a:t>reply </a:t>
            </a:r>
            <a:r>
              <a:rPr lang="en-US" altLang="zh-CN" sz="1200" dirty="0" smtClean="0"/>
              <a:t>the email </a:t>
            </a:r>
            <a:r>
              <a:rPr lang="en-US" altLang="zh-CN" sz="1200" dirty="0" smtClean="0"/>
              <a:t>timely during </a:t>
            </a:r>
            <a:r>
              <a:rPr lang="en-US" altLang="zh-CN" sz="1200" dirty="0" smtClean="0"/>
              <a:t>the face-to-face </a:t>
            </a:r>
            <a:r>
              <a:rPr lang="en-US" altLang="zh-CN" sz="1200" dirty="0" smtClean="0"/>
              <a:t>meeting.</a:t>
            </a:r>
          </a:p>
          <a:p>
            <a:pPr lvl="1">
              <a:spcBef>
                <a:spcPts val="0"/>
              </a:spcBef>
              <a:spcAft>
                <a:spcPts val="600"/>
              </a:spcAft>
            </a:pPr>
            <a:r>
              <a:rPr lang="en-US" altLang="zh-CN" sz="1200" dirty="0" smtClean="0"/>
              <a:t>Email thread like </a:t>
            </a:r>
            <a:r>
              <a:rPr lang="en-US" altLang="zh-CN" sz="1200" dirty="0">
                <a:latin typeface="+mj-ea"/>
              </a:rPr>
              <a:t>“[</a:t>
            </a:r>
            <a:r>
              <a:rPr lang="en-US" altLang="zh-CN" sz="1200" dirty="0" smtClean="0">
                <a:latin typeface="+mj-ea"/>
              </a:rPr>
              <a:t>1xx][</a:t>
            </a:r>
            <a:r>
              <a:rPr lang="en-US" altLang="zh-CN" sz="1200" dirty="0">
                <a:latin typeface="+mj-ea"/>
              </a:rPr>
              <a:t>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smtClean="0">
                <a:latin typeface="+mj-ea"/>
              </a:rPr>
              <a:t>request”</a:t>
            </a:r>
            <a:r>
              <a:rPr lang="en-US" altLang="zh-CN" sz="1200" b="1" dirty="0" err="1" smtClean="0">
                <a:solidFill>
                  <a:srgbClr val="FF0000"/>
                </a:solidFill>
                <a:latin typeface="+mj-ea"/>
              </a:rPr>
              <a:t>WON</a:t>
            </a:r>
            <a:r>
              <a:rPr lang="en-US" altLang="zh-CN" sz="1200" b="1" dirty="0" err="1" smtClean="0">
                <a:solidFill>
                  <a:srgbClr val="FF0000"/>
                </a:solidFill>
                <a:latin typeface="+mj-ea"/>
                <a:ea typeface="+mj-ea"/>
              </a:rPr>
              <a:t>´T</a:t>
            </a:r>
            <a:r>
              <a:rPr lang="en-US" altLang="zh-CN" sz="1200" dirty="0" smtClean="0">
                <a:latin typeface="+mj-ea"/>
                <a:ea typeface="+mj-ea"/>
              </a:rPr>
              <a:t> be used for </a:t>
            </a:r>
            <a:r>
              <a:rPr lang="en-US" altLang="zh-CN" sz="1200" dirty="0" err="1" smtClean="0">
                <a:latin typeface="+mj-ea"/>
                <a:ea typeface="+mj-ea"/>
              </a:rPr>
              <a:t>tdoc</a:t>
            </a:r>
            <a:r>
              <a:rPr lang="en-US" altLang="zh-CN" sz="1200" dirty="0" smtClean="0">
                <a:latin typeface="+mj-ea"/>
                <a:ea typeface="+mj-ea"/>
              </a:rPr>
              <a:t> request and allocation since it is difficult for session chairs to handle email during face-to-face meeting.</a:t>
            </a:r>
            <a:endParaRPr lang="en-US" altLang="zh-CN" sz="1200" dirty="0">
              <a:latin typeface="+mj-ea"/>
              <a:ea typeface="+mj-ea"/>
            </a:endParaRP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r>
              <a:rPr lang="en-US" altLang="zh-CN" sz="1400" dirty="0" smtClean="0"/>
              <a:t>.</a:t>
            </a:r>
          </a:p>
          <a:p>
            <a:pPr>
              <a:spcBef>
                <a:spcPts val="0"/>
              </a:spcBef>
              <a:spcAft>
                <a:spcPts val="600"/>
              </a:spcAft>
            </a:pPr>
            <a:endParaRPr lang="en-US" altLang="zh-CN" sz="1400" dirty="0"/>
          </a:p>
          <a:p>
            <a:pPr>
              <a:spcBef>
                <a:spcPts val="0"/>
              </a:spcBef>
              <a:spcAft>
                <a:spcPts val="600"/>
              </a:spcAft>
            </a:pPr>
            <a:r>
              <a:rPr lang="en-US" altLang="zh-CN" sz="1400" dirty="0" smtClean="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r>
              <a:rPr lang="en-US" altLang="zh-CN" sz="1200" dirty="0" smtClean="0"/>
              <a:t>.</a:t>
            </a:r>
          </a:p>
          <a:p>
            <a:pPr lvl="2">
              <a:spcBef>
                <a:spcPts val="0"/>
              </a:spcBef>
              <a:spcAft>
                <a:spcPts val="600"/>
              </a:spcAft>
            </a:pPr>
            <a:r>
              <a:rPr lang="en-US" altLang="zh-CN" sz="1200" dirty="0" smtClean="0"/>
              <a:t>Example of TEI identifier: </a:t>
            </a:r>
            <a:r>
              <a:rPr lang="en-GB" altLang="zh-CN" sz="1200" dirty="0"/>
              <a:t>[n77 Canada</a:t>
            </a:r>
            <a:r>
              <a:rPr lang="en-GB" altLang="zh-CN" sz="1200" dirty="0" smtClean="0"/>
              <a:t>].</a:t>
            </a:r>
            <a:endParaRPr lang="en-US" altLang="zh-CN" sz="1200" dirty="0"/>
          </a:p>
          <a:p>
            <a:pPr lvl="1">
              <a:spcBef>
                <a:spcPts val="0"/>
              </a:spcBef>
              <a:spcAft>
                <a:spcPts val="600"/>
              </a:spcAft>
            </a:pPr>
            <a:r>
              <a:rPr lang="en-US" altLang="zh-CN" sz="1200" dirty="0"/>
              <a:t>The first CRs of one TEI </a:t>
            </a:r>
            <a:r>
              <a:rPr lang="en-US" altLang="zh-CN" sz="1200" dirty="0" smtClean="0"/>
              <a:t>topic to introduce a new should </a:t>
            </a:r>
            <a:r>
              <a:rPr lang="en-US" altLang="zh-CN" sz="1200" dirty="0"/>
              <a:t>be prepared as Cat-B </a:t>
            </a:r>
            <a:r>
              <a:rPr lang="en-US" altLang="zh-CN" sz="1200" dirty="0" smtClean="0"/>
              <a:t>CRs. The CRs which correct the specification for the previous TEI topics should be submitted as Cat-F or Cat-A.</a:t>
            </a:r>
            <a:endParaRPr lang="en-US" altLang="zh-CN" sz="1200" dirty="0"/>
          </a:p>
          <a:p>
            <a:pPr lvl="1">
              <a:spcBef>
                <a:spcPts val="0"/>
              </a:spcBef>
              <a:spcAft>
                <a:spcPts val="600"/>
              </a:spcAft>
            </a:pPr>
            <a:r>
              <a:rPr lang="en-US" altLang="zh-CN" sz="1200" dirty="0"/>
              <a:t>Please refer to </a:t>
            </a:r>
            <a:r>
              <a:rPr lang="en-US" altLang="zh-CN" sz="1200" b="1" dirty="0">
                <a:solidFill>
                  <a:srgbClr val="FF0000"/>
                </a:solidFill>
              </a:rPr>
              <a:t>RP-240858</a:t>
            </a:r>
            <a:r>
              <a:rPr lang="en-US" altLang="zh-CN" sz="1200" dirty="0"/>
              <a:t> for the rule of </a:t>
            </a:r>
            <a:r>
              <a:rPr lang="en-US" altLang="zh-CN" sz="1200" dirty="0" smtClean="0"/>
              <a:t>TEI.</a:t>
            </a:r>
            <a:endParaRPr lang="en-US" altLang="zh-CN" sz="1200" dirty="0"/>
          </a:p>
          <a:p>
            <a:pPr>
              <a:spcBef>
                <a:spcPts val="0"/>
              </a:spcBef>
              <a:spcAft>
                <a:spcPts val="600"/>
              </a:spcAft>
            </a:pPr>
            <a:endParaRPr lang="en-US" altLang="zh-CN" sz="1400" dirty="0" smtClean="0"/>
          </a:p>
        </p:txBody>
      </p:sp>
    </p:spTree>
    <p:extLst>
      <p:ext uri="{BB962C8B-B14F-4D97-AF65-F5344CB8AC3E}">
        <p14:creationId xmlns:p14="http://schemas.microsoft.com/office/powerpoint/2010/main" val="2261567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smtClean="0">
                <a:cs typeface="+mn-cs"/>
              </a:rPr>
              <a:t>The latest CR-Form template</a:t>
            </a:r>
            <a:r>
              <a:rPr lang="en-US" sz="1400" dirty="0">
                <a:cs typeface="+mn-cs"/>
              </a:rPr>
              <a:t> </a:t>
            </a:r>
            <a:r>
              <a:rPr lang="en-US" sz="1400" dirty="0" smtClean="0">
                <a:cs typeface="+mn-cs"/>
              </a:rPr>
              <a:t>can be found at</a:t>
            </a:r>
          </a:p>
          <a:p>
            <a:pPr lvl="1">
              <a:spcBef>
                <a:spcPts val="0"/>
              </a:spcBef>
              <a:spcAft>
                <a:spcPts val="600"/>
              </a:spcAft>
            </a:pPr>
            <a:r>
              <a:rPr lang="en-US" sz="1200" dirty="0">
                <a:hlinkClick r:id="rId3"/>
              </a:rPr>
              <a:t>https://</a:t>
            </a:r>
            <a:r>
              <a:rPr lang="en-US" sz="1200" dirty="0" smtClean="0">
                <a:hlinkClick r:id="rId3"/>
              </a:rPr>
              <a:t>www.3gpp.org/ftp/tsg_ran/WG4_Radio/TSGR4_111/Template</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smtClean="0">
                <a:cs typeface="+mn-cs"/>
              </a:rPr>
              <a:t>3GU </a:t>
            </a:r>
            <a:r>
              <a:rPr lang="en-US" sz="1400" dirty="0">
                <a:cs typeface="+mn-cs"/>
              </a:rPr>
              <a:t>tool</a:t>
            </a:r>
          </a:p>
          <a:p>
            <a:pPr lvl="1">
              <a:spcBef>
                <a:spcPts val="0"/>
              </a:spcBef>
              <a:spcAft>
                <a:spcPts val="600"/>
              </a:spcAft>
            </a:pPr>
            <a:r>
              <a:rPr lang="en-US" sz="1200" dirty="0" smtClean="0">
                <a:cs typeface="+mn-cs"/>
              </a:rPr>
              <a:t>There </a:t>
            </a:r>
            <a:r>
              <a:rPr lang="en-US" sz="1200" dirty="0">
                <a:cs typeface="+mn-cs"/>
              </a:rPr>
              <a:t>is a tool in 3GU which allows you to use the 3GU automatic pre-filled coversheet, so no need to fill in by hand all the CR details every time:</a:t>
            </a:r>
          </a:p>
          <a:p>
            <a:pPr lvl="1">
              <a:spcBef>
                <a:spcPts val="0"/>
              </a:spcBef>
              <a:spcAft>
                <a:spcPts val="600"/>
              </a:spcAft>
            </a:pPr>
            <a:r>
              <a:rPr lang="en-US" sz="1200" dirty="0" smtClean="0">
                <a:cs typeface="+mn-cs"/>
              </a:rPr>
              <a:t>If </a:t>
            </a:r>
            <a:r>
              <a:rPr lang="en-US" sz="1200" dirty="0">
                <a:cs typeface="+mn-cs"/>
              </a:rPr>
              <a:t>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a:t>
            </a:r>
            <a:r>
              <a:rPr lang="en-US" sz="1200" dirty="0" smtClean="0">
                <a:cs typeface="+mn-cs"/>
              </a:rPr>
              <a:t>the "online</a:t>
            </a:r>
            <a:r>
              <a:rPr lang="en-US" altLang="zh-CN" sz="1200" dirty="0" smtClean="0"/>
              <a:t>"</a:t>
            </a:r>
            <a:r>
              <a:rPr lang="en-US" altLang="zh-CN" sz="1200" dirty="0" smtClean="0">
                <a:cs typeface="+mn-cs"/>
              </a:rPr>
              <a:t> </a:t>
            </a:r>
            <a:r>
              <a:rPr lang="en-US" sz="1200" dirty="0" smtClean="0">
                <a:cs typeface="+mn-cs"/>
              </a:rPr>
              <a:t>listing </a:t>
            </a:r>
            <a:r>
              <a:rPr lang="en-US" sz="1200" dirty="0">
                <a:cs typeface="+mn-cs"/>
              </a:rPr>
              <a:t>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smtClean="0"/>
              <a:t>"</a:t>
            </a:r>
            <a:r>
              <a:rPr lang="en-US" sz="1200" dirty="0" smtClean="0">
                <a:cs typeface="+mn-cs"/>
              </a:rPr>
              <a:t>Status</a:t>
            </a:r>
            <a:r>
              <a:rPr lang="en-US" sz="1200" dirty="0">
                <a:cs typeface="+mn-cs"/>
              </a:rPr>
              <a:t>: </a:t>
            </a:r>
            <a:r>
              <a:rPr lang="en-US" sz="1200" dirty="0" smtClean="0">
                <a:cs typeface="+mn-cs"/>
              </a:rPr>
              <a:t>reserved</a:t>
            </a:r>
            <a:r>
              <a:rPr lang="en-US" altLang="zh-CN" sz="1200" dirty="0" smtClean="0"/>
              <a:t>"</a:t>
            </a:r>
            <a:r>
              <a:rPr lang="en-US" sz="1200" dirty="0" smtClean="0">
                <a:cs typeface="+mn-cs"/>
              </a:rPr>
              <a:t> </a:t>
            </a:r>
            <a:r>
              <a:rPr lang="en-US" sz="1200" dirty="0">
                <a:cs typeface="+mn-cs"/>
              </a:rPr>
              <a:t>field which says </a:t>
            </a:r>
            <a:r>
              <a:rPr lang="en-US" altLang="zh-CN" sz="1200" dirty="0"/>
              <a:t>"</a:t>
            </a:r>
            <a:r>
              <a:rPr lang="en-US" sz="1200" dirty="0" smtClean="0">
                <a:cs typeface="+mn-cs"/>
              </a:rPr>
              <a:t>(</a:t>
            </a:r>
            <a:r>
              <a:rPr lang="en-US" sz="1200" dirty="0">
                <a:cs typeface="+mn-cs"/>
              </a:rPr>
              <a:t>Download prefilled cover page</a:t>
            </a:r>
            <a:r>
              <a:rPr lang="en-US" sz="1200" dirty="0" smtClean="0">
                <a:cs typeface="+mn-cs"/>
              </a:rPr>
              <a:t>)</a:t>
            </a:r>
            <a:r>
              <a:rPr lang="en-US" altLang="zh-CN" sz="1200" dirty="0" smtClean="0"/>
              <a:t>"</a:t>
            </a:r>
            <a:r>
              <a:rPr lang="en-US" sz="1200" dirty="0" smtClean="0">
                <a:cs typeface="+mn-cs"/>
              </a:rPr>
              <a:t>.</a:t>
            </a:r>
            <a:endParaRPr lang="en-US" sz="1200" dirty="0">
              <a:cs typeface="+mn-cs"/>
            </a:endParaRPr>
          </a:p>
          <a:p>
            <a:pPr lvl="1">
              <a:spcBef>
                <a:spcPts val="0"/>
              </a:spcBef>
              <a:spcAft>
                <a:spcPts val="600"/>
              </a:spcAft>
            </a:pPr>
            <a:r>
              <a:rPr lang="en-US" sz="1200" dirty="0" smtClean="0">
                <a:cs typeface="+mn-cs"/>
              </a:rPr>
              <a:t>Using </a:t>
            </a:r>
            <a:r>
              <a:rPr lang="en-US" sz="1200" dirty="0">
                <a:cs typeface="+mn-cs"/>
              </a:rPr>
              <a:t>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a:t>
            </a:r>
            <a:r>
              <a:rPr lang="en-US" sz="1200" dirty="0" smtClean="0"/>
              <a:t>used "</a:t>
            </a:r>
            <a:r>
              <a:rPr lang="en-US" sz="1200" b="1" dirty="0" smtClean="0"/>
              <a:t>other comments</a:t>
            </a:r>
            <a:r>
              <a:rPr lang="en-US" altLang="zh-CN" sz="1200" dirty="0" smtClean="0"/>
              <a:t>" </a:t>
            </a:r>
            <a:r>
              <a:rPr lang="en-US" sz="1200" dirty="0" smtClean="0"/>
              <a:t>on </a:t>
            </a:r>
            <a:r>
              <a:rPr lang="en-US" sz="1200" dirty="0"/>
              <a:t>the CR coversheet to provide additional information for where you would like a new clause to be placed in the spec, if you have a </a:t>
            </a:r>
            <a:r>
              <a:rPr lang="en-US" sz="1200" dirty="0" smtClean="0"/>
              <a:t>preference.</a:t>
            </a:r>
          </a:p>
          <a:p>
            <a:pPr marL="342882" lvl="1" indent="-342882">
              <a:spcBef>
                <a:spcPts val="0"/>
              </a:spcBef>
              <a:spcAft>
                <a:spcPts val="600"/>
              </a:spcAft>
              <a:buBlip>
                <a:blip r:embed="rId2"/>
              </a:buBlip>
            </a:pPr>
            <a:r>
              <a:rPr lang="en-US" altLang="zh-CN" sz="1400" dirty="0" smtClean="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a:t>
            </a:r>
            <a:r>
              <a:rPr lang="en-US" altLang="zh-CN" sz="1200" dirty="0" smtClean="0">
                <a:cs typeface="+mn-cs"/>
              </a:rPr>
              <a:t>styles.</a:t>
            </a:r>
            <a:endParaRPr lang="en-US" altLang="zh-CN" sz="1600" dirty="0"/>
          </a:p>
          <a:p>
            <a:pPr marL="342882" lvl="1" indent="-342882">
              <a:spcBef>
                <a:spcPts val="0"/>
              </a:spcBef>
              <a:spcAft>
                <a:spcPts val="600"/>
              </a:spcAft>
              <a:buBlip>
                <a:blip r:embed="rId2"/>
              </a:buBlip>
            </a:pPr>
            <a:endParaRPr lang="en-US" altLang="zh-CN" sz="1400" dirty="0" smtClean="0">
              <a:cs typeface="+mn-cs"/>
            </a:endParaRPr>
          </a:p>
          <a:p>
            <a:pPr marL="342882" lvl="1" indent="-342882">
              <a:spcBef>
                <a:spcPts val="0"/>
              </a:spcBef>
              <a:spcAft>
                <a:spcPts val="600"/>
              </a:spcAft>
              <a:buBlip>
                <a:blip r:embed="rId2"/>
              </a:buBlip>
            </a:pPr>
            <a:r>
              <a:rPr lang="en-US" altLang="zh-CN" sz="1400" dirty="0" smtClean="0">
                <a:cs typeface="+mn-cs"/>
              </a:rPr>
              <a:t>The </a:t>
            </a:r>
            <a:r>
              <a:rPr lang="en-US" altLang="zh-CN" sz="1400" dirty="0">
                <a:cs typeface="+mn-cs"/>
              </a:rPr>
              <a:t>WF template is provided in the </a:t>
            </a:r>
            <a:r>
              <a:rPr lang="en-US" altLang="zh-CN" sz="1400" dirty="0" smtClean="0">
                <a:cs typeface="+mn-cs"/>
              </a:rPr>
              <a:t>server</a:t>
            </a:r>
            <a:r>
              <a:rPr lang="en-US" altLang="zh-CN" sz="1400" dirty="0">
                <a:cs typeface="+mn-cs"/>
              </a:rPr>
              <a:t> </a:t>
            </a:r>
            <a:r>
              <a:rPr lang="en-US" altLang="zh-CN" sz="1400" dirty="0">
                <a:cs typeface="+mn-cs"/>
                <a:hlinkClick r:id="rId4"/>
              </a:rPr>
              <a:t>https://</a:t>
            </a:r>
            <a:r>
              <a:rPr lang="en-US" altLang="zh-CN" sz="1400" dirty="0" smtClean="0">
                <a:cs typeface="+mn-cs"/>
                <a:hlinkClick r:id="rId4"/>
              </a:rPr>
              <a:t>www.3gpp.org/ftp/tsg_ran/WG4_Radio/TSGR4_111/Templates</a:t>
            </a:r>
            <a:endParaRPr lang="en-US" altLang="zh-CN" sz="1400" dirty="0" smtClean="0">
              <a:cs typeface="+mn-cs"/>
            </a:endParaRPr>
          </a:p>
          <a:p>
            <a:pPr lvl="1">
              <a:spcBef>
                <a:spcPts val="0"/>
              </a:spcBef>
              <a:spcAft>
                <a:spcPts val="600"/>
              </a:spcAft>
            </a:pPr>
            <a:r>
              <a:rPr lang="en-US" altLang="zh-CN" sz="1200" dirty="0" smtClean="0">
                <a:cs typeface="+mn-cs"/>
              </a:rPr>
              <a:t>The </a:t>
            </a:r>
            <a:r>
              <a:rPr lang="en-US" altLang="zh-CN" sz="1200" dirty="0">
                <a:cs typeface="+mn-cs"/>
              </a:rPr>
              <a:t>clean version of final </a:t>
            </a:r>
            <a:r>
              <a:rPr lang="en-US" altLang="zh-CN" sz="1200" dirty="0" smtClean="0">
                <a:cs typeface="+mn-cs"/>
              </a:rPr>
              <a:t>formal </a:t>
            </a:r>
            <a:r>
              <a:rPr lang="en-US" altLang="zh-CN" sz="1200" dirty="0">
                <a:cs typeface="+mn-cs"/>
              </a:rPr>
              <a:t>WF </a:t>
            </a:r>
            <a:r>
              <a:rPr lang="en-US" altLang="zh-CN" sz="1200" dirty="0" err="1">
                <a:cs typeface="+mn-cs"/>
              </a:rPr>
              <a:t>Tdoc</a:t>
            </a:r>
            <a:r>
              <a:rPr lang="en-US" altLang="zh-CN" sz="1200" dirty="0">
                <a:cs typeface="+mn-cs"/>
              </a:rPr>
              <a:t> </a:t>
            </a:r>
            <a:r>
              <a:rPr lang="en-US" altLang="zh-CN" sz="1200" dirty="0" smtClean="0">
                <a:cs typeface="+mn-cs"/>
              </a:rPr>
              <a:t>is expected.</a:t>
            </a:r>
          </a:p>
          <a:p>
            <a:pPr lvl="1">
              <a:spcBef>
                <a:spcPts val="0"/>
              </a:spcBef>
              <a:spcAft>
                <a:spcPts val="600"/>
              </a:spcAft>
            </a:pPr>
            <a:r>
              <a:rPr lang="en-US" altLang="zh-CN" sz="1200" dirty="0" smtClean="0">
                <a:cs typeface="+mn-cs"/>
              </a:rPr>
              <a:t>No green highlighted is </a:t>
            </a:r>
            <a:r>
              <a:rPr lang="en-US" altLang="zh-CN" sz="1200" dirty="0" smtClean="0">
                <a:cs typeface="+mn-cs"/>
              </a:rPr>
              <a:t>expected.</a:t>
            </a:r>
            <a:endParaRPr lang="en-US" altLang="zh-CN" sz="1200" dirty="0" smtClean="0">
              <a:cs typeface="+mn-cs"/>
            </a:endParaRPr>
          </a:p>
        </p:txBody>
      </p:sp>
      <p:sp>
        <p:nvSpPr>
          <p:cNvPr id="6" name="Title 1">
            <a:extLst>
              <a:ext uri="{FF2B5EF4-FFF2-40B4-BE49-F238E27FC236}">
                <a16:creationId xmlns=""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template</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5C68143-B530-4487-9EA7-5BCC5970B48F}">
  <ds:schemaRefs>
    <ds:schemaRef ds:uri="http://schemas.microsoft.com/office/2006/documentManagement/types"/>
    <ds:schemaRef ds:uri="http://purl.org/dc/dcmitype/"/>
    <ds:schemaRef ds:uri="http://purl.org/dc/elements/1.1/"/>
    <ds:schemaRef ds:uri="http://purl.org/dc/terms/"/>
    <ds:schemaRef ds:uri="23d77754-4ccc-4c57-9291-cab09e81894a"/>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a915fe38-2618-47b6-8303-829fb71466d5"/>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391937</TotalTime>
  <Words>5219</Words>
  <Application>Microsoft Office PowerPoint</Application>
  <PresentationFormat>宽屏</PresentationFormat>
  <Paragraphs>447</Paragraphs>
  <Slides>24</Slides>
  <Notes>2</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黑体</vt:lpstr>
      <vt:lpstr>宋体</vt:lpstr>
      <vt:lpstr>微软雅黑</vt:lpstr>
      <vt:lpstr>Arial</vt:lpstr>
      <vt:lpstr>Arial Black</vt:lpstr>
      <vt:lpstr>Calibri</vt:lpstr>
      <vt:lpstr>Times New Roman</vt:lpstr>
      <vt:lpstr>3gpp</vt:lpstr>
      <vt:lpstr>RAN4#111 meeting Arrangements and Guidelines</vt:lpstr>
      <vt:lpstr>General Aspects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template</vt:lpstr>
      <vt:lpstr>Correctly preparation for TR and TS</vt:lpstr>
      <vt:lpstr>Correctly preparation for TR and TS (cont.)</vt:lpstr>
      <vt:lpstr>Guidance of TOHRU for GTW  (TOHRU not available in RAN4#111)</vt:lpstr>
      <vt:lpstr>Register and check-in</vt:lpstr>
      <vt:lpstr>Post-meeting email process procedures/timelines  </vt:lpstr>
      <vt:lpstr>PowerPoint 演示文稿</vt:lpstr>
      <vt:lpstr>PowerPoint 演示文稿</vt:lpstr>
      <vt:lpstr>How to upload and access contributions</vt:lpstr>
      <vt:lpstr>MCC 3GU parsing tool</vt:lpstr>
      <vt:lpstr>Other guidelines</vt:lpstr>
      <vt:lpstr>Other guidelines (cont.) </vt:lpstr>
      <vt:lpstr>Other guidelines (cont.) </vt:lpstr>
      <vt:lpstr>Rel-18 feature list/UE capability </vt:lpstr>
      <vt:lpstr>Meeting rooms </vt:lpstr>
      <vt:lpstr>Thanks!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1912</cp:revision>
  <cp:lastPrinted>2016-09-15T08:31:35Z</cp:lastPrinted>
  <dcterms:created xsi:type="dcterms:W3CDTF">2009-11-27T05:15:11Z</dcterms:created>
  <dcterms:modified xsi:type="dcterms:W3CDTF">2024-05-14T17:49:45Z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(3)51EENPIdKER/FtQe01jBMECeh/yOhC+pAM7WO2qayjtpPA9ePveF5t9nOcNKLNvmEVEGEU/p
A3wyEd7S1gBqbehuC2vwwBybMi+rzSGV+OPCD4rNRmWw9sfEDJu+d1e7bFQ938ZhJ7YAIKe+
E30h/2xTp9YJasHQhxZvdy31vHC4Vl3xnWf7YRqWvopSCoXzzh9zE5uF9bDrnZl9LP/zNU4Z
zVasPuvpfuPTLoHvWe</vt:lpwstr>
  </property>
  <property fmtid="{D5CDD505-2E9C-101B-9397-08002B2CF9AE}" pid="11" name="_2015_ms_pID_7253431">
    <vt:lpwstr>luiVj6RN8kVu+Kaz1ry121XXhHiGbmeviqg6vmkEJSrbPYKaScp+L9
7diBweC2kjsYhEmaKF/I9Hg74Mff+sIV2FJv817zTqzqahw5YKAqS4d52JWtXLSDmCWOXIUZ
1e3prhfoXOfD89mHkq5D+VjOSF1CIWWy4V3QCVzmxFs5BTursjpx+o6IubB00wddk5E5yXWD
kzy343im5sL/kiVMUylK4IZ9+Bhut932SVXa</vt:lpwstr>
  </property>
  <property fmtid="{D5CDD505-2E9C-101B-9397-08002B2CF9AE}" pid="12" name="_2015_ms_pID_7253432">
    <vt:lpwstr>Tw==</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1707399771</vt:lpwstr>
  </property>
</Properties>
</file>