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03" r:id="rId6"/>
    <p:sldId id="1014" r:id="rId7"/>
    <p:sldId id="1005" r:id="rId8"/>
    <p:sldId id="1008" r:id="rId9"/>
    <p:sldId id="1007" r:id="rId10"/>
    <p:sldId id="1011" r:id="rId11"/>
    <p:sldId id="1020" r:id="rId12"/>
    <p:sldId id="1021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657"/>
    <a:srgbClr val="0000FF"/>
    <a:srgbClr val="D1DAE9"/>
    <a:srgbClr val="FFFFFF"/>
    <a:srgbClr val="72AF2F"/>
    <a:srgbClr val="F0F3F8"/>
    <a:srgbClr val="B1D254"/>
    <a:srgbClr val="FF3300"/>
    <a:srgbClr val="0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0CF141-FEA2-4E87-BD7C-232C0C6E7CC6}" v="8" dt="2024-04-11T01:18:45.1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5441" autoAdjust="0"/>
  </p:normalViewPr>
  <p:slideViewPr>
    <p:cSldViewPr snapToGrid="0">
      <p:cViewPr varScale="1">
        <p:scale>
          <a:sx n="95" d="100"/>
          <a:sy n="95" d="100"/>
        </p:scale>
        <p:origin x="75" y="2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>
                <a:solidFill>
                  <a:srgbClr val="000000"/>
                </a:solidFill>
              </a:rPr>
              <a:pPr/>
              <a:t>9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237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RAN4#110bis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xmlns="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#110bis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Changsha, China, 15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19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April,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604794"/>
              </p:ext>
            </p:extLst>
          </p:nvPr>
        </p:nvGraphicFramePr>
        <p:xfrm>
          <a:off x="76912" y="1273321"/>
          <a:ext cx="11819812" cy="536448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9289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24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LTE_NR_HPUE_FWVM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HPUE_Basket_EN-DC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HPUE_Basket_Intra-CA_TDD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FR2_multiRx_part1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FR2_multiRx_part2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[301] BSRF_Maintenance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[302] NR_ATG_BSRF_Maintenance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NR_FR1_lessthan_5MHz_BW_BSRF_Maint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[310] NR_mobile_IAB_RF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[308] NR_netcon_repeater_RF (9)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</a:t>
                      </a:r>
                      <a:r>
                        <a:rPr lang="en-US" altLang="zh-CN" sz="800" b="1" i="0" u="none" strike="noStrike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Ad-hoc: </a:t>
                      </a:r>
                      <a:r>
                        <a:rPr lang="en-US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NR_Mob_enh2_part2 Chaired by Qiming Li (Apple)</a:t>
                      </a:r>
                      <a:endParaRPr lang="en-US" altLang="zh-CN" sz="800" baseline="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84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HPUE_Basket_inter-CA_SUL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HPUE_Basket_FDD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LTE_NR_Other_WI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NR_3Tx-4Rx_WI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FR2_multiRx_part2 (19)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 (0.5 hour)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n-NO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[209] NR_MG_enh2_part1 (36)</a:t>
                      </a:r>
                      <a:endParaRPr lang="en-IE" altLang="zh-CN" sz="8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n-NO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[210] NR_MG_enh2_part2 (40)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[309] NR_netcon_repeater_RFConformance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sz="800" b="1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NR_NTN_enh_Part1 (6)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NR_NTN_enh_Part2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NR_NTN_enh_Part3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(Demod)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chaired by Jingzhou Wu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863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NR_3Tx-4Rx_WI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Non-spectrum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NR_ENDC_RF_Ph4 (53)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NR_MIMO_evo_DL_UL (32)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RF_FR1_enh2_Demod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NR_RF_FR2_req_Ph3_Demod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NR_HST_FR2_enh_Demod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(&lt;5 MHz UE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15:15 – 16:00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chaired by Dimitri Gold</a:t>
                      </a:r>
                      <a:endParaRPr kumimoji="0" lang="nn-NO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16:10-18:00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NR_ENDC_RF_Ph4 (continue)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[140] NR_power_class (37)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NR_SL_relay_enh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NR_SL_enh2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NR_DualTxRx_MUSIM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(NTN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 – 17:00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chaired by Tricia Li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 – 18:00 (online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NR_FR2_multiRX_DL_Demod (14)</a:t>
                      </a:r>
                      <a:endParaRPr kumimoji="0" lang="nn-NO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NR FR2 multi-Rx chain WI, Chaired by Qian Yang (vivo)</a:t>
                      </a: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FS_NR_IMT 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Andrey Chervyakov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NR_pos_enh2_part1 (28)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NR_pos_enh2_part2 (33) 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NR_pos_enh2_part3 (10)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 – 19:00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(&lt;5 MHz BS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chaired by Dimitri Gold</a:t>
                      </a:r>
                      <a:endParaRPr kumimoji="0" lang="nn-NO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 Chaired by Yanze Fu (Samsung)</a:t>
                      </a:r>
                      <a:endParaRPr kumimoji="0" lang="en-US" altLang="ja-JP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375584"/>
              </p:ext>
            </p:extLst>
          </p:nvPr>
        </p:nvGraphicFramePr>
        <p:xfrm>
          <a:off x="85460" y="1273320"/>
          <a:ext cx="11792216" cy="4052032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9010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80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FR1_enh2_R18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FR2_enh_req_Ph3_R18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NR_cov_enh2_R18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NR_ATG_enh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NR_SL_enh2_UERF_R18 (12)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NR_NTN_enh (46)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Netw_Energy_NR_demod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NR_DSS_enh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IoT_NTN_Demod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800" b="0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Offline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NR_mobile_IAB_demod chaired by Nicholas Pu</a:t>
                      </a:r>
                      <a:endParaRPr lang="de-DE" sz="800" b="0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NR_Baskets_Part_1 Chaired by Laurent Noel (Skyworks)</a:t>
                      </a:r>
                      <a:endParaRPr lang="en-GB" altLang="zh-CN" sz="800" b="0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981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NR_NTN_enh_UERF_R18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NR_NTN_Ph3_UERF (11)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NR_MC_enh (2)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NR_FR1_lessthan_5MHz_BW (19)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Netw_Energy_NR (36)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[336] NR_FR1_TRP_TRS_enh chaired by Ruixin Wang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9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444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NR_SL_ intraB_CA_ITS (continue)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FS_NR_IMT (38)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NR_BWP_wor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(23)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R4-2404280 and R4-2405618 (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tdocs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for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non-spectrum related WI maintenance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[327] </a:t>
                      </a:r>
                      <a:r>
                        <a:rPr lang="en-US" altLang="zh-CN" sz="800" b="0" i="0" u="none" strike="noStrike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NR_netcon_repeater_Demod</a:t>
                      </a:r>
                      <a:r>
                        <a:rPr lang="en-US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(28)</a:t>
                      </a:r>
                      <a:endParaRPr lang="en-US" altLang="zh-CN" sz="800" b="0" i="0" u="none" strike="noStrike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Xuan Yi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[218] NR_Mob_enh2_part1 (59)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[219] NR_Mob_enh2_part2 (27)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[329] NR_SL_enh2_demod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NR_redcap_enh_demod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NR_mobile_IAB_demod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NR_ATG_Demod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</a:t>
                      </a: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NR_cov_enh2_demod chaired by Jingzhou Wu</a:t>
                      </a: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 </a:t>
                      </a:r>
                      <a:r>
                        <a:rPr lang="nn-NO" altLang="zh-CN" sz="800" b="0" i="0" u="none" strike="noStrike" kern="1200" baseline="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Zhongyi Shen (Huawei) (1 hour)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 (1 hour)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Measurement gap</a:t>
                      </a:r>
                      <a:r>
                        <a:rPr kumimoji="0" lang="zh-CN" alt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Ato Yu (</a:t>
                      </a:r>
                      <a:r>
                        <a:rPr lang="en-US" altLang="zh-CN" sz="800" dirty="0" err="1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MediaTek</a:t>
                      </a:r>
                      <a:r>
                        <a:rPr lang="en-US" altLang="zh-CN" sz="8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  <a:endParaRPr lang="en-US" altLang="zh-CN" sz="800" baseline="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(MIMO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[328] NR_MIMO_evo_DL_UL_demod</a:t>
                      </a:r>
                      <a:r>
                        <a:rPr lang="en-US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chaired by Lili Wang</a:t>
                      </a:r>
                      <a:endParaRPr lang="pl-PL" altLang="zh-CN" sz="800" b="0" i="0" u="none" strike="noStrike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endParaRPr lang="en-US" altLang="zh-CN" sz="800" b="0" i="0" u="none" strike="noStrike" baseline="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IoT_NTN_enh &amp;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LTE_NBIOT_eMTC_NTN_req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en-US" altLang="zh-CN" sz="800" b="0" i="0" u="none" strike="noStrike" baseline="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Hsuanli Lin (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MediaTek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  <a:endParaRPr lang="en-US" altLang="zh-CN" sz="800" b="0" i="0" u="none" strike="noStrike" baseline="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72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885643"/>
              </p:ext>
            </p:extLst>
          </p:nvPr>
        </p:nvGraphicFramePr>
        <p:xfrm>
          <a:off x="85460" y="1273320"/>
          <a:ext cx="11792213" cy="4678741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062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FS_Ambient_IoT_solutions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FS_NR_IMT 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NR_ATG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NR_HST_FR2_enh (8)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NR_LPWUS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Quick check for RRM UE features (start at 10:45)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Note: Moderators to upload the proposed UE features after ad-hoc/offline discussion in [200] folder before the online discussion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 (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 8:30 – 10:00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NR_demod_enh3_Part1 (30 min)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NR_MIMO_evo_DL_UL_demod</a:t>
                      </a:r>
                      <a:r>
                        <a:rPr lang="en-US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 (60 min)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online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10:00 – 10:30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[328] NR_MIMO_evo_DL_UL_demod</a:t>
                      </a:r>
                      <a:r>
                        <a:rPr lang="en-US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(28)</a:t>
                      </a:r>
                      <a:endParaRPr lang="pl-PL" altLang="zh-CN" sz="800" b="0" i="0" u="none" strike="noStrike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Qiming Li (Apple)</a:t>
                      </a:r>
                      <a:endParaRPr lang="en-US" altLang="zh-CN" sz="800" baseline="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NR_LPWUS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NR_FR1_lessthan_5MHz_BW_R18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Quick check for RRM UE features (Cont.)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NR_RRM_enh3_part1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NR_RRM_enh3_part2 (5)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Demod</a:t>
                      </a:r>
                      <a:r>
                        <a:rPr lang="en-US" altLang="zh-CN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</a:t>
                      </a:r>
                      <a:r>
                        <a:rPr lang="en-US" altLang="zh-CN" sz="800" b="1" i="0" u="none" strike="noStrike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cont</a:t>
                      </a:r>
                      <a:r>
                        <a:rPr lang="en-US" altLang="zh-CN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11:00 – 12:00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12:00 – 13:00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[336] NR_FR1_TRP_TRS_enh (25)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NR_NTN_enh_UERF_R18 Chaired by Fei Xue (ZTE)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NR_FR1_5MHz_BW_Ph2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FS_NR_IMT Chaired by Thomas Chapman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227] NR_mobile_IAB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(7)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NR_netcon_repeater (5)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NR_redcap_enh (10)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 discussion: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FR2 multi-Rx chain 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[336] NR_FR1_TRP_TRS_enh (25)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 err="1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NR_NTN_enh</a:t>
                      </a:r>
                      <a:r>
                        <a:rPr lang="en-US" altLang="zh-CN" sz="800" b="0" strike="noStrike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lang="en-US" altLang="zh-CN" sz="800" strike="noStrike" dirty="0" err="1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Haijie</a:t>
                      </a:r>
                      <a:r>
                        <a:rPr lang="en-US" altLang="zh-CN" sz="800" strike="noStrike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 err="1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Qiu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0" i="0" u="none" strike="noStrike" kern="1200" baseline="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NonCol_intraB_ENDC_NR_CA (17)</a:t>
                      </a: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120] NR_MC_enh_UERF_R18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Netw_Energy_NR_R18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Reply_LS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IoT_NTN_enh (16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LTE_NBIOT_eMTC_NTN_req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NR_RRM_Ph5 (20)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 – 17:00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 (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 – 18:00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TRP_TRS_MIMO_OTA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[339] NR_FR2_OTA (4)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NR_LTE_Rel-18_feature_list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Xiaoran Zhang 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 err="1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NR_NTN_enh</a:t>
                      </a:r>
                      <a:r>
                        <a:rPr lang="en-US" altLang="zh-CN" sz="800" b="0" strike="noStrike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lang="en-US" altLang="zh-CN" sz="800" strike="noStrike" dirty="0" err="1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Haijie</a:t>
                      </a:r>
                      <a:r>
                        <a:rPr lang="en-US" altLang="zh-CN" sz="800" strike="noStrike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 err="1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Qiu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NR_NTN_enh_Part3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0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Yiran Jin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chaired by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2968518"/>
              </p:ext>
            </p:extLst>
          </p:nvPr>
        </p:nvGraphicFramePr>
        <p:xfrm>
          <a:off x="85460" y="1273320"/>
          <a:ext cx="11820790" cy="4944806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Basket WI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NR_Baskets_Part_1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NR_Baskets_Part_2 (45)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NR_Baskets_Part_3 (57)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LTE_Baskets (18)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Confirm the schedule in purple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Checking point for RRM UE </a:t>
                      </a:r>
                      <a:r>
                        <a:rPr kumimoji="0" lang="nn-NO" altLang="zh-CN" sz="8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features: </a:t>
                      </a:r>
                      <a:r>
                        <a:rPr kumimoji="0" lang="en-US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NR_Mob_enh2_Part1, </a:t>
                      </a:r>
                      <a:r>
                        <a:rPr kumimoji="0" lang="en-US" altLang="zh-CN" sz="800" b="0" i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FGx</a:t>
                      </a:r>
                      <a:r>
                        <a:rPr kumimoji="0" lang="en-US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-y for NR_MG_enh2</a:t>
                      </a:r>
                      <a:endParaRPr kumimoji="0" lang="nn-NO" altLang="zh-CN" sz="800" b="0" i="0" u="none" strike="noStrike" kern="1200" cap="none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Ad-hoc minutes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[215] [216] NR_pos_enh2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223] NR_MIMO_evo_DL_UL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Netw_Energy_NR 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[209] [210] NR_MG_enh2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218] [219] NR_Mob_enh2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[206] </a:t>
                      </a:r>
                      <a:r>
                        <a:rPr kumimoji="0" lang="fr-FR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FR2_multiRx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NR_NTN_enh </a:t>
                      </a:r>
                      <a:endParaRPr kumimoji="0" lang="fr-FR" altLang="zh-CN" sz="800" b="0" i="0" u="none" strike="noStrike" kern="1200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 discussion: </a:t>
                      </a:r>
                      <a:r>
                        <a:rPr lang="nn-NO" altLang="zh-CN" sz="800" dirty="0" smtClean="0">
                          <a:solidFill>
                            <a:srgbClr val="7030A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NR_MG_enh2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NR_BS_RF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NR_ATG_enh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R18_UERF_maintenance_Part1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R18_UERF_maintenance_Part2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feature list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NR_LTE_Rel-18_feature_list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11:00 – 12:00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 Ad-hoc minutes (Cont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12:00 - 13:00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lang="en-US" altLang="zh-CN" sz="800" dirty="0" smtClean="0">
                          <a:solidFill>
                            <a:srgbClr val="7030A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313] NR_duplex_evo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[314] NR_LPWUS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[315] NR_NTN_Ph3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11:00-12:00 TBD</a:t>
                      </a:r>
                      <a:endParaRPr kumimoji="0" lang="en-US" altLang="ja-JP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12:00 - 13:00  </a:t>
                      </a:r>
                      <a:r>
                        <a:rPr lang="en-US" altLang="zh-CN" sz="800" dirty="0" smtClean="0">
                          <a:solidFill>
                            <a:srgbClr val="7030A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NR_pos_enh2</a:t>
                      </a:r>
                      <a:endParaRPr kumimoji="0" lang="en-US" altLang="zh-CN" sz="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[141]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UERF_Spec_Improvement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[142] RRM_Spec_Improvement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Note: Parallel with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 in main session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endParaRPr kumimoji="0" lang="en-US" altLang="ja-JP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 discussion: TBD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 err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lang="en-US" altLang="zh-CN" sz="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 (TRP/TRS)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[336] NR_FR1_TRP_TRS_enh Chaired by Ruixin</a:t>
                      </a:r>
                      <a:endParaRPr lang="en-US" altLang="zh-CN" sz="800" b="1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16:00 – 16:30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 45min: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NR_FR1_5MHz_BW_Ph2 Chaired by Andrey Chervyakov (Intel) 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CR on Addition of the FR1 DPC reporting mapping table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Rel-18 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items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16:00 – 16:30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Reserved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 #2: 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</a:t>
                      </a: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Vali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(Qualcomm)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i="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NR_ENDC_RF_Ph4 Chaired by Leo Liu (Huawei)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Rel-18 items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Reserved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470965"/>
              </p:ext>
            </p:extLst>
          </p:nvPr>
        </p:nvGraphicFramePr>
        <p:xfrm>
          <a:off x="85456" y="1273321"/>
          <a:ext cx="11811269" cy="2513520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April 15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19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April 8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2024,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9~12)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15~18)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 ( April 22~25)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number request &amp; submission</a:t>
            </a:r>
            <a:r>
              <a:rPr lang="en-US" sz="700" b="1" kern="0" dirty="0">
                <a:solidFill>
                  <a:srgbClr val="FF33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467199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57847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Formal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223104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 of meeting notes per 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WF/CR template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Online discussions &amp;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GTW conference call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CR for maintenance 2:30pm on Thursday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TOHRU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request (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new&amp;revision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(10.10.10.10) </a:t>
            </a: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April 18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19)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Submission of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Approve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Pre-RAN Action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938601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</a:t>
            </a:r>
            <a:endParaRPr lang="en-GB" sz="7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38601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Moderators trigger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Flag for maintenance @</a:t>
            </a:r>
            <a:r>
              <a:rPr lang="en-US" altLang="zh-CN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endParaRPr lang="en-US" sz="7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room</a:t>
            </a:r>
          </a:p>
        </p:txBody>
      </p:sp>
      <p:sp>
        <p:nvSpPr>
          <p:cNvPr id="10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52113" y="4600977"/>
            <a:ext cx="486682" cy="545987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995703" y="4583736"/>
            <a:ext cx="466599" cy="5617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6" name="文本框 105"/>
          <p:cNvSpPr txBox="1"/>
          <p:nvPr/>
        </p:nvSpPr>
        <p:spPr>
          <a:xfrm>
            <a:off x="5164068" y="472930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#22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#</a:t>
            </a:r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133392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5643098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 @ HILTON CHANGSHA RIVERSIDE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</a:t>
            </a:r>
            <a:r>
              <a:rPr lang="en-US" altLang="zh-CN" sz="1200" dirty="0" err="1"/>
              <a:t>ShiMao</a:t>
            </a:r>
            <a:r>
              <a:rPr lang="en-US" altLang="zh-CN" sz="1200" dirty="0"/>
              <a:t> Grand Ballroom1+2(4F)/320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</a:t>
            </a:r>
            <a:r>
              <a:rPr lang="en-US" altLang="zh-CN" sz="1200" dirty="0" err="1"/>
              <a:t>ShiMao</a:t>
            </a:r>
            <a:r>
              <a:rPr lang="en-US" altLang="zh-CN" sz="1200" dirty="0"/>
              <a:t> Grand Ballroom 3(4F)/100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Orange Island 1+2+3(4F)/100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en-US" altLang="zh-CN" sz="1200" dirty="0" err="1"/>
              <a:t>YueLu</a:t>
            </a:r>
            <a:r>
              <a:rPr lang="en-US" altLang="zh-CN" sz="1200" dirty="0"/>
              <a:t> Room 1+2(4F)/50</a:t>
            </a: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 rotWithShape="1">
          <a:blip r:embed="rId4"/>
          <a:srcRect t="8359" b="5392"/>
          <a:stretch/>
        </p:blipFill>
        <p:spPr>
          <a:xfrm>
            <a:off x="524951" y="2678464"/>
            <a:ext cx="9973274" cy="3503851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5033472" y="6182315"/>
            <a:ext cx="13989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4th floor</a:t>
            </a: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7177900" y="3792409"/>
            <a:ext cx="200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Main session:</a:t>
            </a:r>
          </a:p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ShiMao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Grand 1+2</a:t>
            </a:r>
            <a:endParaRPr lang="en-GB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椭圆 1"/>
          <p:cNvSpPr/>
          <p:nvPr/>
        </p:nvSpPr>
        <p:spPr bwMode="auto">
          <a:xfrm>
            <a:off x="7177900" y="4587240"/>
            <a:ext cx="1272680" cy="85344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" name="椭圆 2"/>
          <p:cNvSpPr/>
          <p:nvPr/>
        </p:nvSpPr>
        <p:spPr bwMode="auto">
          <a:xfrm>
            <a:off x="8122920" y="3965854"/>
            <a:ext cx="914400" cy="914400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4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8125592" y="5836841"/>
            <a:ext cx="215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RRM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</a:p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ShiMao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Grand 3</a:t>
            </a:r>
            <a:endParaRPr lang="en-GB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椭圆 14"/>
          <p:cNvSpPr/>
          <p:nvPr/>
        </p:nvSpPr>
        <p:spPr bwMode="auto">
          <a:xfrm>
            <a:off x="8495092" y="4587240"/>
            <a:ext cx="542228" cy="85344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cxnSp>
        <p:nvCxnSpPr>
          <p:cNvPr id="5" name="直接箭头连接符 4"/>
          <p:cNvCxnSpPr/>
          <p:nvPr/>
        </p:nvCxnSpPr>
        <p:spPr bwMode="auto">
          <a:xfrm>
            <a:off x="7853363" y="4287248"/>
            <a:ext cx="2857" cy="271611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直接箭头连接符 18"/>
          <p:cNvCxnSpPr/>
          <p:nvPr/>
        </p:nvCxnSpPr>
        <p:spPr bwMode="auto">
          <a:xfrm flipV="1">
            <a:off x="8773826" y="5559123"/>
            <a:ext cx="0" cy="277718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椭圆 20"/>
          <p:cNvSpPr/>
          <p:nvPr/>
        </p:nvSpPr>
        <p:spPr bwMode="auto">
          <a:xfrm>
            <a:off x="2133460" y="3005842"/>
            <a:ext cx="1607960" cy="1223257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3683132" y="2791341"/>
            <a:ext cx="215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BDaT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</a:p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Orange Island 1+2+3</a:t>
            </a:r>
            <a:endParaRPr lang="en-GB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 bwMode="auto">
          <a:xfrm>
            <a:off x="1975232" y="5047931"/>
            <a:ext cx="1354708" cy="941389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3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26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3307769" y="5609813"/>
            <a:ext cx="215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 hoc session:</a:t>
            </a:r>
          </a:p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YueLu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1+2</a:t>
            </a:r>
            <a:endParaRPr lang="en-GB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535806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schemas.openxmlformats.org/package/2006/metadata/core-properties"/>
    <ds:schemaRef ds:uri="http://schemas.microsoft.com/office/infopath/2007/PartnerControls"/>
    <ds:schemaRef ds:uri="23d77754-4ccc-4c57-9291-cab09e81894a"/>
    <ds:schemaRef ds:uri="http://schemas.microsoft.com/office/2006/documentManagement/types"/>
    <ds:schemaRef ds:uri="a915fe38-2618-47b6-8303-829fb71466d5"/>
    <ds:schemaRef ds:uri="http://purl.org/dc/terms/"/>
    <ds:schemaRef ds:uri="http://www.w3.org/XML/1998/namespace"/>
    <ds:schemaRef ds:uri="http://purl.org/dc/elements/1.1/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384822</TotalTime>
  <Words>2178</Words>
  <Application>Microsoft Office PowerPoint</Application>
  <PresentationFormat>宽屏</PresentationFormat>
  <Paragraphs>443</Paragraphs>
  <Slides>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RAN4#110bis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2847</cp:revision>
  <cp:lastPrinted>2016-09-15T08:31:35Z</cp:lastPrinted>
  <dcterms:created xsi:type="dcterms:W3CDTF">2009-11-27T05:15:11Z</dcterms:created>
  <dcterms:modified xsi:type="dcterms:W3CDTF">2024-04-17T23:31:32Z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(3)DWBAhIWiPSH1Wf4UlSYckBi0EToJOBPPF2N4wpeLNJ4PrrFxAr84WSTDSk4ET0Z73rBVoD9/
xBqReO3cr7Ex0JkXSj7ngmlp2PqmUOLJWG+oyL7W+obedcQ8/mJ3joZ0tYHJ/vJlrFEMahgf
+tVi9PCShXKYepAzS0V7URL1ZFKM5XvYoLY7fDvRbhhi4/eV95/LxUxC8pLbnCjmXPS8Y+ep
MM25U/y8B226W5Q/7F</vt:lpwstr>
  </property>
  <property fmtid="{D5CDD505-2E9C-101B-9397-08002B2CF9AE}" pid="11" name="_2015_ms_pID_7253431">
    <vt:lpwstr>aWjghkiCjdvQaldSx9Q/VbOJ5Ha/o2mT4xbRy2uPrzjlZ9v2rBk3+Y
8hobvZOr0U0sHNLixS97pkzcpNaAqqcAXNEqlEV2hXFn585bjhUXauPzfbKLsTFa0knUq52K
5jlbJAp0cGKl0mIa7vd33hY7lxJ6/tTX/wJFvnSJLFH5r4T43eIWmK53W+T9sfN0WvCJ0xtz
O6ThZSn5/KNX6POy4r1Gri6qO1/fup1Ic0aQ</vt:lpwstr>
  </property>
  <property fmtid="{D5CDD505-2E9C-101B-9397-08002B2CF9AE}" pid="12" name="_2015_ms_pID_7253432">
    <vt:lpwstr>eNuLJybvEHx8N3/CBjeLdWM=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1713396531</vt:lpwstr>
  </property>
</Properties>
</file>