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85" r:id="rId3"/>
    <p:sldId id="478" r:id="rId4"/>
    <p:sldId id="483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99CC"/>
    <a:srgbClr val="009999"/>
    <a:srgbClr val="046E3A"/>
    <a:srgbClr val="006600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486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85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6BD198-18E8-4173-8E15-3BB054D663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6295D6A-4FC4-4DC5-9938-F529135608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0690A5D-4BC4-4A5D-BBBB-CAAAA97C4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A103-A587-4569-A505-4EA7062B69EE}" type="datetimeFigureOut">
              <a:rPr lang="zh-CN" altLang="en-US" smtClean="0"/>
              <a:t>2024/2/19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C4E33A-F09A-458B-9ADA-2B09A604B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41A503C-A058-49C0-82B1-680C9F7FE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006B-BBBB-4213-A3FA-63DC96160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86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0AFBA6-47F8-4628-BB0B-2112761BF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8E4016A-3729-4C86-9E61-34DB30F25E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4A6E42C-30D2-4392-8CA1-51DF6C11F6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A103-A587-4569-A505-4EA7062B69EE}" type="datetimeFigureOut">
              <a:rPr lang="zh-CN" altLang="en-US" smtClean="0"/>
              <a:t>2024/2/19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69B323B-C76D-4A05-858C-2E4A823B2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7E165A0-A171-4C63-A61D-5EE32DE9F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006B-BBBB-4213-A3FA-63DC96160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022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28BA937-D8F1-4A1A-B261-17F6F99D3F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F340023-0314-4E97-BC29-7C4B77F16D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1161483-D318-4B81-9128-FE0041E1D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A103-A587-4569-A505-4EA7062B69EE}" type="datetimeFigureOut">
              <a:rPr lang="zh-CN" altLang="en-US" smtClean="0"/>
              <a:t>2024/2/19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C2E2745-348B-478D-8E9D-B1BFD082A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E8B9DE3-3C98-408D-B25C-ECAE521B0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006B-BBBB-4213-A3FA-63DC96160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387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8253" y="313763"/>
            <a:ext cx="11420888" cy="847525"/>
          </a:xfrm>
        </p:spPr>
        <p:txBody>
          <a:bodyPr>
            <a:normAutofit/>
          </a:bodyPr>
          <a:lstStyle>
            <a:lvl1pPr algn="ctr">
              <a:defRPr sz="3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388253" y="1362456"/>
            <a:ext cx="11420887" cy="4949733"/>
          </a:xfrm>
          <a:prstGeom prst="rect">
            <a:avLst/>
          </a:prstGeom>
        </p:spPr>
        <p:txBody>
          <a:bodyPr/>
          <a:lstStyle>
            <a:lvl3pPr marL="952500" indent="-317500">
              <a:buSzPct val="80000"/>
              <a:buFont typeface="Wingdings" panose="05000000000000000000" pitchFamily="2" charset="2"/>
              <a:buChar char="ü"/>
              <a:defRPr/>
            </a:lvl3pPr>
            <a:lvl4pPr marL="1270000" indent="-317500">
              <a:buSzPct val="80000"/>
              <a:buFont typeface="Wingdings" panose="05000000000000000000" pitchFamily="2" charset="2"/>
              <a:buChar char="u"/>
              <a:defRPr/>
            </a:lvl4pPr>
            <a:lvl5pPr marL="1555750" indent="-28575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/>
              <a:t>编辑母版文本样式</a:t>
            </a:r>
          </a:p>
          <a:p>
            <a:pPr lvl="1"/>
            <a:r>
              <a:rPr kumimoji="1" lang="zh-CN" altLang="en-US"/>
              <a:t>第二级</a:t>
            </a:r>
          </a:p>
          <a:p>
            <a:pPr lvl="2"/>
            <a:r>
              <a:rPr kumimoji="1" lang="zh-CN" altLang="en-US"/>
              <a:t>第三级</a:t>
            </a:r>
          </a:p>
          <a:p>
            <a:pPr lvl="3"/>
            <a:r>
              <a:rPr kumimoji="1" lang="zh-CN" altLang="en-US"/>
              <a:t>第四级</a:t>
            </a:r>
          </a:p>
          <a:p>
            <a:pPr lvl="4"/>
            <a:r>
              <a:rPr kumimoji="1" lang="zh-CN" altLang="en-US"/>
              <a:t>第五级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1668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D5FCF1-D037-4572-9127-97C28D3C9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4DD652A-B99A-4CF2-90F5-7917E1A3F0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2EE7C7F-A43B-4072-BC06-0CBCBAF23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A103-A587-4569-A505-4EA7062B69EE}" type="datetimeFigureOut">
              <a:rPr lang="zh-CN" altLang="en-US" smtClean="0"/>
              <a:t>2024/2/19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D00153E-E584-4466-BB94-B5D4168A6C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D218F85-6029-4B51-B4CF-5A5AA45E8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006B-BBBB-4213-A3FA-63DC96160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169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1869C7-7391-4A8F-AB15-F7D1233AD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45DE322-08CC-4ECD-A5EA-0910AB6203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315B21D-9560-4CA6-BD9D-F91E68933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A103-A587-4569-A505-4EA7062B69EE}" type="datetimeFigureOut">
              <a:rPr lang="zh-CN" altLang="en-US" smtClean="0"/>
              <a:t>2024/2/19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FE5E4D5-BC03-4A2B-B7FF-3AEBE7BFB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B7D7BE3-E304-4B75-B35F-A1E58B28B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006B-BBBB-4213-A3FA-63DC96160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745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FDFBF1-37FC-4C8F-8AA2-A311E0C5A4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BA1C95D-EB23-4EED-826F-1ABB8C4C0A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6E94D47-D77C-4382-B1BE-F755530B7F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4BEDFA1-EDBC-492A-A557-3ED8CAA33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A103-A587-4569-A505-4EA7062B69EE}" type="datetimeFigureOut">
              <a:rPr lang="zh-CN" altLang="en-US" smtClean="0"/>
              <a:t>2024/2/19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B36BD33-8818-4878-940D-903C3C73C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93DD41C-0947-4A04-BD5B-C5257ED20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006B-BBBB-4213-A3FA-63DC96160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934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26ACE7-C8DF-4C0A-8C62-DF61BE0E4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3E6379-C41A-4DFD-80C4-EEEA453F24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47E4698-B165-4F48-A683-FC956047F8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9C63F54-7941-4732-A3CA-CEADD7C367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CB6E283-BEDA-4C01-9095-7001283F07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E1998D9-0C3F-4769-B214-48E7D7923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A103-A587-4569-A505-4EA7062B69EE}" type="datetimeFigureOut">
              <a:rPr lang="zh-CN" altLang="en-US" smtClean="0"/>
              <a:t>2024/2/19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22A1CF9-3C0C-4444-877F-378D50A2C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490242D-6BB6-4833-A1F0-9039BADBC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006B-BBBB-4213-A3FA-63DC96160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143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CA776D-3979-4591-A0D0-C94CD6F46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CD9DB64-C6B2-4D89-9393-893C28FE6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A103-A587-4569-A505-4EA7062B69EE}" type="datetimeFigureOut">
              <a:rPr lang="zh-CN" altLang="en-US" smtClean="0"/>
              <a:t>2024/2/19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978A8E0-E71D-464E-A4B5-5735CB71C2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49F518E-705A-47E1-81C5-046093F13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006B-BBBB-4213-A3FA-63DC96160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299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A9B08F5-4C38-482D-92EF-494FC6B51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A103-A587-4569-A505-4EA7062B69EE}" type="datetimeFigureOut">
              <a:rPr lang="zh-CN" altLang="en-US" smtClean="0"/>
              <a:t>2024/2/19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C0B8D11-AB25-41F3-9E97-439C40B36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07D5A4A-2E8A-417C-9463-6ED35A062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006B-BBBB-4213-A3FA-63DC96160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711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F4C918-EFE3-425D-AB3F-35D97D76D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9BB6BCF-5406-4ECC-B40F-D299F03F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88F6217-2A8A-464A-87E2-D49AC3A43F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AE31776-3764-473B-9457-424640F60D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A103-A587-4569-A505-4EA7062B69EE}" type="datetimeFigureOut">
              <a:rPr lang="zh-CN" altLang="en-US" smtClean="0"/>
              <a:t>2024/2/19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FBF1812-6992-4FD4-8AC8-01337ED443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9220E33-D1ED-4806-896C-14F592C9A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006B-BBBB-4213-A3FA-63DC96160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601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A16119-56E6-4D52-9A3B-2A1CFA3C0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7DAE8DA-C756-464F-BF36-F69C8E99C8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665986F-6925-4D6A-9D0B-3841100CD8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0A525C7-3129-49C5-944C-5EF1E8B00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A103-A587-4569-A505-4EA7062B69EE}" type="datetimeFigureOut">
              <a:rPr lang="zh-CN" altLang="en-US" smtClean="0"/>
              <a:t>2024/2/19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8A579A3-ECA3-4E25-9D6A-6197B8FD7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4EDB11A-1F59-41FA-A8EB-E8063E370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006B-BBBB-4213-A3FA-63DC96160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617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9A5D394-651A-429A-B5BA-9C0055DB0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C2411DD-F92C-4FFC-AE43-9B5D6ED7AE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7C538BA-051C-444F-BFCA-06FFC4D68D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AEA103-A587-4569-A505-4EA7062B69EE}" type="datetimeFigureOut">
              <a:rPr lang="zh-CN" altLang="en-US" smtClean="0"/>
              <a:t>2024/2/19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D8D4D2-ECE0-488D-B349-98D3373151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97EC82-0F09-4EF9-9DB4-315B67801F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9006B-BBBB-4213-A3FA-63DC96160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80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A3170A-7D43-43FD-AC96-A3ACDCD06B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8909" y="2076237"/>
            <a:ext cx="10714182" cy="2032145"/>
          </a:xfrm>
        </p:spPr>
        <p:txBody>
          <a:bodyPr anchor="ctr">
            <a:noAutofit/>
          </a:bodyPr>
          <a:lstStyle/>
          <a:p>
            <a:r>
              <a:rPr lang="en-US" altLang="zh-CN" sz="4800" b="1" dirty="0">
                <a:latin typeface="Calibri" panose="020F0502020204030204" pitchFamily="34" charset="0"/>
                <a:cs typeface="Calibri" panose="020F0502020204030204" pitchFamily="34" charset="0"/>
              </a:rPr>
              <a:t>R19 NR Sidelink continuation and enhancements in RAN4</a:t>
            </a:r>
            <a:endParaRPr lang="zh-CN" altLang="en-US"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0FFFB94-4CB1-4615-A03B-5F446B2E7D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71636"/>
            <a:ext cx="9144000" cy="1286164"/>
          </a:xfrm>
        </p:spPr>
        <p:txBody>
          <a:bodyPr anchor="ctr">
            <a:normAutofit/>
          </a:bodyPr>
          <a:lstStyle/>
          <a:p>
            <a:r>
              <a:rPr lang="en-US" altLang="zh-CN" sz="3200" b="1" dirty="0">
                <a:latin typeface="Calibri" panose="020F0502020204030204" pitchFamily="34" charset="0"/>
                <a:cs typeface="Calibri" panose="020F0502020204030204" pitchFamily="34" charset="0"/>
              </a:rPr>
              <a:t>OPPO</a:t>
            </a:r>
            <a:endParaRPr lang="zh-CN" altLang="en-US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10">
            <a:extLst>
              <a:ext uri="{FF2B5EF4-FFF2-40B4-BE49-F238E27FC236}">
                <a16:creationId xmlns:a16="http://schemas.microsoft.com/office/drawing/2014/main" id="{BDBE26AC-7DFF-4E1E-89F2-2CA92D7B10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468" y="417769"/>
            <a:ext cx="1374182" cy="32517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E3BB252F-9459-417D-B036-A69E9C2BFCA7}"/>
              </a:ext>
            </a:extLst>
          </p:cNvPr>
          <p:cNvSpPr/>
          <p:nvPr/>
        </p:nvSpPr>
        <p:spPr>
          <a:xfrm>
            <a:off x="434108" y="742940"/>
            <a:ext cx="102338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260475" algn="l"/>
                <a:tab pos="5029200" algn="l"/>
              </a:tabLst>
            </a:pPr>
            <a:r>
              <a:rPr lang="de-DE" altLang="zh-CN" sz="2000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3GPP TSG-RAN4 Meeting #110	                                                  R4-2401798</a:t>
            </a:r>
            <a:br>
              <a:rPr lang="de-DE" altLang="zh-CN" sz="2000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</a:br>
            <a:r>
              <a:rPr lang="en-US" altLang="zh-CN" sz="2000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Athens, GR, 26 Feb – 01 Mar, 2024</a:t>
            </a:r>
            <a:endParaRPr lang="en-GB" altLang="zh-CN" sz="2000" b="1" dirty="0">
              <a:latin typeface="Calibri" panose="020F0502020204030204" pitchFamily="34" charset="0"/>
              <a:ea typeface="Malgun Gothic" panose="020B0503020000020004" pitchFamily="34" charset="-127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957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4400" b="1" dirty="0"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  <a:endParaRPr lang="zh-CN" altLang="en-US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45577" y="1450109"/>
            <a:ext cx="10900847" cy="4920922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In Rel-18, RAN4 has focused on the limited objectives of </a:t>
            </a:r>
            <a:r>
              <a:rPr lang="en-GB" altLang="zh-CN" dirty="0">
                <a:latin typeface="Calibri" panose="020F0502020204030204" pitchFamily="34" charset="0"/>
                <a:cs typeface="Calibri" panose="020F0502020204030204" pitchFamily="34" charset="0"/>
              </a:rPr>
              <a:t>SL-unlicensed, SL CA, SL inter-band concurrent operation and the LTE/NR SL co-channel co-existence areas due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 to limited time. And some of the important SL targets have to be deprioritized and postponed to Rel-19.</a:t>
            </a:r>
          </a:p>
          <a:p>
            <a:pPr lvl="1">
              <a:lnSpc>
                <a:spcPct val="120000"/>
              </a:lnSpc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For SL-Unlicensed:</a:t>
            </a:r>
          </a:p>
          <a:p>
            <a:pPr lvl="2">
              <a:lnSpc>
                <a:spcPct val="120000"/>
              </a:lnSpc>
            </a:pPr>
            <a:r>
              <a:rPr lang="en-US" altLang="zh-CN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power class 5 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has been specified for SL-U</a:t>
            </a:r>
          </a:p>
          <a:p>
            <a:pPr lvl="2">
              <a:lnSpc>
                <a:spcPct val="120000"/>
              </a:lnSpc>
            </a:pPr>
            <a:r>
              <a:rPr lang="en-US" altLang="zh-CN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1Tx 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is supported for SL-U</a:t>
            </a:r>
          </a:p>
          <a:p>
            <a:pPr lvl="2">
              <a:lnSpc>
                <a:spcPct val="120000"/>
              </a:lnSpc>
            </a:pPr>
            <a:r>
              <a:rPr lang="en-US" altLang="zh-CN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5 NS </a:t>
            </a:r>
            <a:r>
              <a:rPr lang="en-US" altLang="zh-CN" sz="21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values of 17 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in unlicensed spectrum has been specified</a:t>
            </a:r>
          </a:p>
          <a:p>
            <a:pPr lvl="1">
              <a:lnSpc>
                <a:spcPct val="120000"/>
              </a:lnSpc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For SL CA</a:t>
            </a:r>
          </a:p>
          <a:p>
            <a:pPr lvl="2">
              <a:lnSpc>
                <a:spcPct val="120000"/>
              </a:lnSpc>
            </a:pPr>
            <a:r>
              <a:rPr lang="en-US" altLang="zh-CN" sz="21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intra-band contiguous CA 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is supported</a:t>
            </a:r>
          </a:p>
          <a:p>
            <a:pPr lvl="2">
              <a:lnSpc>
                <a:spcPct val="120000"/>
              </a:lnSpc>
            </a:pPr>
            <a:r>
              <a:rPr lang="en-US" altLang="zh-CN" sz="21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power class 3 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is supported</a:t>
            </a:r>
          </a:p>
          <a:p>
            <a:pPr lvl="1">
              <a:lnSpc>
                <a:spcPct val="120000"/>
              </a:lnSpc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For inter-band con-current operation</a:t>
            </a:r>
          </a:p>
          <a:p>
            <a:pPr lvl="2">
              <a:lnSpc>
                <a:spcPct val="120000"/>
              </a:lnSpc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Only band n78@PC3 + band n46@PC5 is defined</a:t>
            </a:r>
          </a:p>
        </p:txBody>
      </p:sp>
      <p:pic>
        <p:nvPicPr>
          <p:cNvPr id="8" name="Picture 10">
            <a:extLst>
              <a:ext uri="{FF2B5EF4-FFF2-40B4-BE49-F238E27FC236}">
                <a16:creationId xmlns:a16="http://schemas.microsoft.com/office/drawing/2014/main" id="{DF3412F2-FA92-4342-9406-4626696F2B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3419" y="486969"/>
            <a:ext cx="1374182" cy="32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413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5556" y="388377"/>
            <a:ext cx="11420888" cy="847525"/>
          </a:xfrm>
        </p:spPr>
        <p:txBody>
          <a:bodyPr>
            <a:normAutofit/>
          </a:bodyPr>
          <a:lstStyle/>
          <a:p>
            <a:pPr algn="l"/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Consideration of R19 continuation/enhancements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456484" y="1433384"/>
            <a:ext cx="11279033" cy="4937647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2200" dirty="0">
                <a:latin typeface="Calibri" panose="020F0502020204030204" pitchFamily="34" charset="0"/>
                <a:cs typeface="Calibri" panose="020F0502020204030204" pitchFamily="34" charset="0"/>
              </a:rPr>
              <a:t>To complete the Rel-18 deprioritized targets and also enhance the whole performance of SL, some of RAN4 centric objectives can be considered in Rel-19.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altLang="zh-CN" sz="2200" dirty="0">
                <a:latin typeface="Calibri" panose="020F0502020204030204" pitchFamily="34" charset="0"/>
                <a:cs typeface="Calibri" panose="020F0502020204030204" pitchFamily="34" charset="0"/>
              </a:rPr>
              <a:t>For SL-Unlicensed:</a:t>
            </a:r>
          </a:p>
          <a:p>
            <a:pPr marL="800100" lvl="1" indent="-342900">
              <a:lnSpc>
                <a:spcPct val="100000"/>
              </a:lnSpc>
            </a:pPr>
            <a:r>
              <a:rPr lang="en-US" altLang="zh-CN" sz="20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Power class 3 </a:t>
            </a:r>
            <a:r>
              <a:rPr lang="en-US" altLang="zh-CN" sz="2100" dirty="0">
                <a:latin typeface="Calibri" panose="020F0502020204030204" pitchFamily="34" charset="0"/>
                <a:cs typeface="Calibri" panose="020F0502020204030204" pitchFamily="34" charset="0"/>
              </a:rPr>
              <a:t>can be considered 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to improve UL coverage, and the NR-U requirements can be used as baseline to facilitate discussion</a:t>
            </a:r>
          </a:p>
          <a:p>
            <a:pPr marL="800100" lvl="1" indent="-342900">
              <a:lnSpc>
                <a:spcPct val="100000"/>
              </a:lnSpc>
            </a:pPr>
            <a:r>
              <a:rPr lang="en-US" altLang="zh-CN" sz="20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SL-MIMO and TXD 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to improve UL throughput considering 2Tx has already been supported for SL from Rel-16, now it is simply extended to unlicensed spectrum</a:t>
            </a:r>
          </a:p>
          <a:p>
            <a:pPr marL="800100" lvl="1" indent="-342900">
              <a:lnSpc>
                <a:spcPct val="100000"/>
              </a:lnSpc>
            </a:pPr>
            <a:r>
              <a:rPr lang="en-US" altLang="zh-CN" sz="21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Continue the left NS values </a:t>
            </a:r>
            <a:r>
              <a:rPr lang="en-US" altLang="zh-CN" sz="2100" dirty="0">
                <a:latin typeface="Calibri" panose="020F0502020204030204" pitchFamily="34" charset="0"/>
                <a:cs typeface="Calibri" panose="020F0502020204030204" pitchFamily="34" charset="0"/>
              </a:rPr>
              <a:t>from 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R18 to cover other regions and countries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altLang="zh-CN" sz="2200" dirty="0">
                <a:latin typeface="Calibri" panose="020F0502020204030204" pitchFamily="34" charset="0"/>
                <a:cs typeface="Calibri" panose="020F0502020204030204" pitchFamily="34" charset="0"/>
              </a:rPr>
              <a:t>For SL CA:</a:t>
            </a:r>
          </a:p>
          <a:p>
            <a:pPr marL="800100" lvl="1" indent="-342900">
              <a:lnSpc>
                <a:spcPct val="100000"/>
              </a:lnSpc>
            </a:pPr>
            <a:r>
              <a:rPr lang="en-US" altLang="zh-CN" sz="20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Introduce intra-band non-contiguous CA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, considering there is clear demands for this even in Rel-18 stage from EU vehicular industry</a:t>
            </a:r>
          </a:p>
          <a:p>
            <a:pPr marL="800100" lvl="1" indent="-342900">
              <a:lnSpc>
                <a:spcPct val="100000"/>
              </a:lnSpc>
            </a:pPr>
            <a:r>
              <a:rPr lang="en-US" altLang="zh-CN" sz="20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Introduce power class 2 for SL CA 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is also important to improve user experience and SL coverage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altLang="zh-CN" sz="2200" dirty="0">
                <a:latin typeface="Calibri" panose="020F0502020204030204" pitchFamily="34" charset="0"/>
                <a:cs typeface="Calibri" panose="020F0502020204030204" pitchFamily="34" charset="0"/>
              </a:rPr>
              <a:t>For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inter-band con-current operation </a:t>
            </a:r>
            <a:r>
              <a:rPr lang="en-US" altLang="zh-CN" sz="22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800100" lvl="1" indent="-342900">
              <a:lnSpc>
                <a:spcPct val="100000"/>
              </a:lnSpc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Introduce NR </a:t>
            </a:r>
            <a:r>
              <a:rPr lang="en-US" altLang="zh-CN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Uu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 band@PC3 + SL-U band@PC3, e.</a:t>
            </a:r>
            <a:r>
              <a:rPr lang="en-US" altLang="zh-CN" sz="2100" dirty="0">
                <a:latin typeface="Calibri" panose="020F0502020204030204" pitchFamily="34" charset="0"/>
                <a:cs typeface="Calibri" panose="020F0502020204030204" pitchFamily="34" charset="0"/>
              </a:rPr>
              <a:t>g. n78@PC3 + n46@PC3</a:t>
            </a:r>
          </a:p>
        </p:txBody>
      </p:sp>
      <p:pic>
        <p:nvPicPr>
          <p:cNvPr id="8" name="Picture 10">
            <a:extLst>
              <a:ext uri="{FF2B5EF4-FFF2-40B4-BE49-F238E27FC236}">
                <a16:creationId xmlns:a16="http://schemas.microsoft.com/office/drawing/2014/main" id="{DF3412F2-FA92-4342-9406-4626696F2B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3419" y="486969"/>
            <a:ext cx="1374182" cy="32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3278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zh-CN" sz="4400" b="1" dirty="0">
                <a:latin typeface="Calibri" panose="020F0502020204030204" pitchFamily="34" charset="0"/>
                <a:cs typeface="Calibri" panose="020F0502020204030204" pitchFamily="34" charset="0"/>
              </a:rPr>
              <a:t>Proposal</a:t>
            </a:r>
            <a:endParaRPr lang="zh-CN" altLang="en-US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538365" y="1422400"/>
            <a:ext cx="11270776" cy="494863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Introduce RAN4 centric NR SL enhancements in R19 with below objectives.</a:t>
            </a:r>
          </a:p>
          <a:p>
            <a:pPr marL="0" lvl="0" indent="0">
              <a:lnSpc>
                <a:spcPct val="100000"/>
              </a:lnSpc>
              <a:spcAft>
                <a:spcPts val="0"/>
              </a:spcAft>
              <a:buNone/>
            </a:pPr>
            <a:endParaRPr lang="en-GB" altLang="zh-CN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GB" altLang="zh-CN" sz="2200" dirty="0">
                <a:latin typeface="Calibri" panose="020F0502020204030204" pitchFamily="34" charset="0"/>
                <a:cs typeface="Calibri" panose="020F0502020204030204" pitchFamily="34" charset="0"/>
              </a:rPr>
              <a:t>For SL CA enhancement</a:t>
            </a:r>
            <a:endParaRPr lang="zh-CN" altLang="zh-CN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00100" lvl="1" indent="-342900">
              <a:lnSpc>
                <a:spcPct val="100000"/>
              </a:lnSpc>
              <a:spcAft>
                <a:spcPts val="300"/>
              </a:spcAft>
            </a:pPr>
            <a:r>
              <a:rPr lang="en-GB" altLang="zh-CN" sz="2100" dirty="0">
                <a:latin typeface="Calibri" panose="020F0502020204030204" pitchFamily="34" charset="0"/>
                <a:cs typeface="Calibri" panose="020F0502020204030204" pitchFamily="34" charset="0"/>
              </a:rPr>
              <a:t>Introduce </a:t>
            </a:r>
            <a:r>
              <a:rPr lang="en-GB" altLang="zh-CN" sz="20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intra-band non-contiguous CA </a:t>
            </a:r>
            <a:r>
              <a:rPr lang="en-GB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in ITS spectrum with power class 3</a:t>
            </a:r>
          </a:p>
          <a:p>
            <a:pPr marL="800100" lvl="1" indent="-342900">
              <a:lnSpc>
                <a:spcPct val="100000"/>
              </a:lnSpc>
              <a:spcAft>
                <a:spcPts val="300"/>
              </a:spcAft>
            </a:pPr>
            <a:r>
              <a:rPr lang="en-GB" altLang="zh-CN" sz="2100" dirty="0">
                <a:latin typeface="Calibri" panose="020F0502020204030204" pitchFamily="34" charset="0"/>
                <a:cs typeface="Calibri" panose="020F0502020204030204" pitchFamily="34" charset="0"/>
              </a:rPr>
              <a:t>Introduce</a:t>
            </a:r>
            <a:r>
              <a:rPr lang="en-GB" altLang="zh-CN" sz="20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power class 2 </a:t>
            </a:r>
            <a:r>
              <a:rPr lang="en-GB" altLang="zh-CN" sz="21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intra-band contiguous CA</a:t>
            </a:r>
            <a:endParaRPr lang="en-GB" altLang="zh-CN" sz="2000" b="1" dirty="0">
              <a:solidFill>
                <a:srgbClr val="0066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0" indent="-457200">
              <a:lnSpc>
                <a:spcPct val="1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GB" altLang="zh-CN" sz="2200" dirty="0">
                <a:latin typeface="Calibri" panose="020F0502020204030204" pitchFamily="34" charset="0"/>
                <a:cs typeface="Calibri" panose="020F0502020204030204" pitchFamily="34" charset="0"/>
              </a:rPr>
              <a:t>For SL-U enhancement</a:t>
            </a:r>
            <a:endParaRPr lang="zh-CN" altLang="zh-CN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00100" lvl="1" indent="-342900">
              <a:lnSpc>
                <a:spcPct val="100000"/>
              </a:lnSpc>
              <a:spcAft>
                <a:spcPts val="300"/>
              </a:spcAft>
            </a:pPr>
            <a:r>
              <a:rPr lang="en-GB" altLang="zh-CN" sz="2100" dirty="0">
                <a:latin typeface="Calibri" panose="020F0502020204030204" pitchFamily="34" charset="0"/>
                <a:cs typeface="Calibri" panose="020F0502020204030204" pitchFamily="34" charset="0"/>
              </a:rPr>
              <a:t>Introduce</a:t>
            </a:r>
            <a:r>
              <a:rPr lang="en-GB" altLang="zh-CN" sz="20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power class 3 </a:t>
            </a:r>
            <a:r>
              <a:rPr lang="en-GB" altLang="zh-CN" sz="21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NR SL-U</a:t>
            </a:r>
            <a:endParaRPr lang="zh-CN" altLang="zh-CN" sz="2100" b="1" dirty="0">
              <a:solidFill>
                <a:srgbClr val="0066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00100" lvl="1" indent="-342900">
              <a:lnSpc>
                <a:spcPct val="100000"/>
              </a:lnSpc>
              <a:spcAft>
                <a:spcPts val="300"/>
              </a:spcAft>
            </a:pPr>
            <a:r>
              <a:rPr lang="en-GB" altLang="zh-CN" sz="2100" dirty="0">
                <a:latin typeface="Calibri" panose="020F0502020204030204" pitchFamily="34" charset="0"/>
                <a:cs typeface="Calibri" panose="020F0502020204030204" pitchFamily="34" charset="0"/>
              </a:rPr>
              <a:t>Introduce </a:t>
            </a:r>
            <a:r>
              <a:rPr lang="en-GB" altLang="zh-CN" sz="20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SL-MIMO and </a:t>
            </a:r>
            <a:r>
              <a:rPr lang="en-GB" altLang="zh-CN" sz="2000" b="1" dirty="0" err="1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TxD</a:t>
            </a:r>
            <a:r>
              <a:rPr lang="en-GB" altLang="zh-CN" sz="20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feature for NR SL-U with b</a:t>
            </a:r>
            <a:r>
              <a:rPr lang="en-GB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oth power class 5 and power class 3</a:t>
            </a:r>
          </a:p>
          <a:p>
            <a:pPr marL="800100" lvl="1" indent="-342900">
              <a:lnSpc>
                <a:spcPct val="100000"/>
              </a:lnSpc>
              <a:spcAft>
                <a:spcPts val="300"/>
              </a:spcAft>
            </a:pPr>
            <a:r>
              <a:rPr lang="en-US" altLang="zh-CN" sz="20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Continue the left NS values 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from </a:t>
            </a: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R18 to cover other regions and countries</a:t>
            </a:r>
          </a:p>
        </p:txBody>
      </p:sp>
      <p:pic>
        <p:nvPicPr>
          <p:cNvPr id="8" name="Picture 10">
            <a:extLst>
              <a:ext uri="{FF2B5EF4-FFF2-40B4-BE49-F238E27FC236}">
                <a16:creationId xmlns:a16="http://schemas.microsoft.com/office/drawing/2014/main" id="{DF3412F2-FA92-4342-9406-4626696F2B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3419" y="486969"/>
            <a:ext cx="1374182" cy="32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3869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3272</TotalTime>
  <Words>383</Words>
  <Application>Microsoft Office PowerPoint</Application>
  <PresentationFormat>宽屏</PresentationFormat>
  <Paragraphs>35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Malgun Gothic</vt:lpstr>
      <vt:lpstr>等线</vt:lpstr>
      <vt:lpstr>等线 Light</vt:lpstr>
      <vt:lpstr>Arial</vt:lpstr>
      <vt:lpstr>Calibri</vt:lpstr>
      <vt:lpstr>Wingdings</vt:lpstr>
      <vt:lpstr>Office 主题​​</vt:lpstr>
      <vt:lpstr>R19 NR Sidelink continuation and enhancements in RAN4</vt:lpstr>
      <vt:lpstr>Background</vt:lpstr>
      <vt:lpstr>Consideration of R19 continuation/enhancements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 R19</dc:title>
  <dc:creator>OPPO-JQ</dc:creator>
  <cp:lastModifiedBy>OPPO-JQ</cp:lastModifiedBy>
  <cp:revision>223</cp:revision>
  <dcterms:created xsi:type="dcterms:W3CDTF">2023-03-10T03:58:18Z</dcterms:created>
  <dcterms:modified xsi:type="dcterms:W3CDTF">2024-02-19T10:02:29Z</dcterms:modified>
</cp:coreProperties>
</file>