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6" r:id="rId12"/>
    <p:sldId id="1017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0000FF"/>
    <a:srgbClr val="F0F3F8"/>
    <a:srgbClr val="D1DAE9"/>
    <a:srgbClr val="1E9657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6424" autoAdjust="0"/>
  </p:normalViewPr>
  <p:slideViewPr>
    <p:cSldViewPr snapToGrid="0">
      <p:cViewPr varScale="1">
        <p:scale>
          <a:sx n="102" d="100"/>
          <a:sy n="102" d="100"/>
        </p:scale>
        <p:origin x="101" y="2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RAN4#109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#109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Chicago, US, November 13 – 17, 2023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52963"/>
              </p:ext>
            </p:extLst>
          </p:nvPr>
        </p:nvGraphicFramePr>
        <p:xfrm>
          <a:off x="76914" y="1273321"/>
          <a:ext cx="11998293" cy="5029200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#1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NR_700800900_combo_enh AI7.30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LTE_NR_Other_WI AI7.14, 7.15, 7.23~7.27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NR_FDD_ULn28_DLn75_n76 AI7.32 (16)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[308] NR_NTN_enh_Part1 (6)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NR_cov_enh2_part1 Chaired by Xiang Gao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US_900MHz AI7.33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NR_bands_n31_n72 AI7.34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LTE_NR_HPUE_FWVM AI7.16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HPUE_Basket_EN-DC AI7.17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HPUE_Basket_Intra-CA_TDD AI7.18, 7.19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(21)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NR_MG_enh2_part1 (45)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(40)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[309] NR_NTN_enh_Part2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[310] NR_NTN_enh_Part3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FS_NR_LPWUS 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:30-14:00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HPUE_Basket_FDD AI7.21, 7.22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HPUE_LTE_FDD_B14 AI9.5 (</a:t>
                      </a:r>
                      <a:r>
                        <a:rPr kumimoji="0" lang="it-IT" altLang="zh-CN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FR2_enh_req_Ph3_part2 AI8.6.2 (14)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NonCol_intraB_ENDC_NR_CA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FS_NR_LPWUS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(18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Coffee break</a:t>
                      </a: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discussion: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NR_FR1_TRP_TRS_enh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15:30 – 16:00 Coffee break discussion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Chaired by Dimitri Gold (Nokia)</a:t>
                      </a:r>
                      <a:endParaRPr kumimoji="0" lang="en-US" altLang="zh-CN" sz="800" b="0" i="0" u="none" strike="noStrike" kern="1200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FR2_enh_req_Ph3_part1 AI8.6, 8.6.1, 8.6.3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AI8.7.1(16)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(37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NR_pos_enh2_part2 (30)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NR_pos_enh2_part3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RF_FR1_enh2_Demod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 – 18:00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 Chaired by Haijie Qiu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NR_NTN_enh_Part2 Chaired by Dominique Everaere (Ericsson)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#1: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Kazmi (Ericsson)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38059"/>
              </p:ext>
            </p:extLst>
          </p:nvPr>
        </p:nvGraphicFramePr>
        <p:xfrm>
          <a:off x="85460" y="1273320"/>
          <a:ext cx="11998293" cy="4176942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NonCol_intraB AI8.11.1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NR_pos_enh2_UERF AI8.22.1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[148] NR_LTE_UAV AI8.35, 9.7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NR_channel_raster_enh AI8.4 (14)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(33) (1hour)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(15)</a:t>
                      </a:r>
                      <a:endParaRPr lang="en-US" altLang="zh-CN" sz="800" b="1" strike="sng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strike="sngStrike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en-US" altLang="zh-CN" sz="800" b="0" i="0" u="none" strike="sng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(1.5 hour)</a:t>
                      </a:r>
                      <a:endParaRPr kumimoji="0" lang="nn-NO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NR_NTN_enh_SAN_UE_demod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323] NR_demod_enh3_Part1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/[125]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FR1_enh2_part1/part2 Chaired by Leo Liu (Huawei)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R1_enh2_part3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Yuta (NTT DOCOMO)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 hoc: 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 (50 min)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NR_HST_FR2_enh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(1.5 hour)</a:t>
                      </a:r>
                      <a:endParaRPr lang="en-GB" altLang="zh-CN" sz="8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NR_MC_enh_UERF AI8.23, 8.23.1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/2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NR_3Tx-4Rx_WI AI7.28, 7.29, 8.5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NR_Mob_enh2_part1 (59)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[224] NR_Mob_enh2_part2 (33)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NR_HST_FR2_enh_Demod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NR_netcon_repeater_RF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R18 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NR_SL_enh2_UERF_part1 AI8.30, 8.30.1/2/2.1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NR_SL_enh2_UERF_part2 AI8.30.2.2, 8.30.2.4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NR_SL_enh2_UERF_part3 AI8.30.2.3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NR_HST_FR2_enh_part2 (5)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NR_MC_enh (6)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NR_cov_enh2_demod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[128]/[129] FR2_enh_req_Ph3_part1/2 Chaired by Hisashi Onozawa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FS_SimBC AI8.1 (15)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FR1_enh2_part2 AI8.3.1.2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FR1_enh2_part3 AI8.3.1.3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#2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(15)</a:t>
                      </a:r>
                      <a:endParaRPr lang="en-US" altLang="zh-CN" sz="800" b="1" strike="sng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strike="noStrike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(1.5 hour)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NR_Mob_enh2_part1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NR_RF_FR2_req_Ph3_Demod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Continuation of other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topics or reserve for ad-hoc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17:30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[333] FS_NR_FR2_OTA_enh Chaired by Bin Han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19:00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Xuan Yi (CAICT)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041"/>
              </p:ext>
            </p:extLst>
          </p:nvPr>
        </p:nvGraphicFramePr>
        <p:xfrm>
          <a:off x="85460" y="1273320"/>
          <a:ext cx="11998293" cy="38557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FS_NR_AIML_air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AI8.21 (40)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NR_netcon_repeater (1)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 (14)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[231] NR_redcap_enh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NR_RRM_enh3_part1 (35)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[236] Reply_LS (22)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algn="l" fontAlgn="ctr"/>
                      <a:r>
                        <a:rPr kumimoji="0" lang="de-D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NR_LTE_EMC_enh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b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[318] NR_FR2_multiRX_DL_Demod Chaired by Jahidur Rahman (Qualcomm)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 spectrum + UE 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LTE_NR_NTN_LSband AI7.31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IoT_NTN_extLband AI9.3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IoT_NTN_FDD_LS_band AI9.4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NR_SL_relay_enh (13)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 (5)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NR_cov_enh2_part2 Chaired by Johannes Hejselbaek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[202] [203] [204] R17 and R18 Maintenance Chaired by Yang Tang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[139] NR_NTN_enh_UERF AI8.26.5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NR_SL_enh2_part1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NR_SL_enh2_part2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NR_FR1_TRP_TRS_enh (33)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FS_NR_FR2_OTA_enh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Network Energy Saving chaired Li Zhang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Chaired by Taekhoon Kim (Samsung)</a:t>
                      </a:r>
                      <a:endParaRPr kumimoji="0" lang="en-US" altLang="ja-JP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[147] Netw_Energy_NR AI8.34, 8.34.1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NR_cov_enh2_part1 AI8.27, 8.27.1.1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NR_cov_enh2_part2 AI8.27.1.2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</a:t>
                      </a: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[336]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Continuation of other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topics or reserve for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Axel Mueller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Chaired by Dominique Brunel (Skyworks)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29418"/>
              </p:ext>
            </p:extLst>
          </p:nvPr>
        </p:nvGraphicFramePr>
        <p:xfrm>
          <a:off x="85460" y="1273320"/>
          <a:ext cx="11998293" cy="50749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EAd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135] FS_NR_LPWUS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AI8.20, 8.20.1/2/3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[149] NR_reply_LS_UE_RF AI11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233]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[230] 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[207] FR2_multiRx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[224] NR_Mob_enh2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[219] [220] [221] R18 NR Positioning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NR_ATG_Demod (21)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[330]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NR_SL_enh2_demod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Sumant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Reserved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NR_ATG_UERF_part1 AI8.13, 8.13.1/2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NR_ATG_UERF_part2 AI8.13.3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NR_FR1_lessthan_5MHz_BW AI8.14, 8.14.1/2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NR_redcap_enh_UERF AI8.31, 8.31.1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AI7.1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NR_Baskets_Part_2 AI7.3~7.8 (55)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NR_Baskets_Part_3 AI7.9~7.13 (89)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LTE_Baskets AI9.1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[331]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NR_FR2_multiRX_DL_Demod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#2: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Maintenance_up_to_R16 (45 min) Chaired by Li Zhang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IoT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Hsuanli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Lin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 (45 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AI4.1 (133)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AI5.1, 5.2.1, 5.3 (58)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AI6.1, 6.2, 6.2.1, 6.2.4.1.2, 6.3 (26)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(95)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[204] Maintenance_R17_R18 (156)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</a:t>
                      </a:r>
                      <a:endParaRPr kumimoji="0" lang="en-IE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[314]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IoT_NTN_SANRF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  <a:endParaRPr lang="fr-FR" altLang="ja-JP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NR_demod_enh3_Part1 Chaired by Manasa Raghavan (Apple)</a:t>
                      </a: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1hr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Others if ready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(including the coordination of MUSIM and MG CRs),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Xusheng Wei (vivo)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74914"/>
              </p:ext>
            </p:extLst>
          </p:nvPr>
        </p:nvGraphicFramePr>
        <p:xfrm>
          <a:off x="85456" y="1273321"/>
          <a:ext cx="11989750" cy="2513520"/>
        </p:xfrm>
        <a:graphic>
          <a:graphicData uri="http://schemas.openxmlformats.org/drawingml/2006/table">
            <a:tbl>
              <a:tblPr/>
              <a:tblGrid>
                <a:gridCol w="47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November 13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November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2023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dirty="0" err="1"/>
              <a:t>GoToWebinar</a:t>
            </a:r>
            <a:r>
              <a:rPr lang="en-US" sz="1200" dirty="0"/>
              <a:t> (GTW) conference calls will be set each session. And the two-way remote participant can be supported. TOHRU will be used</a:t>
            </a:r>
            <a:r>
              <a:rPr lang="en-US" altLang="zh-CN" sz="1200" dirty="0"/>
              <a:t>. A number of ad hoc sessions will be arranged (see Slide #7).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November 3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rd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2023,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One picture of meeting flows. See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(Nov 6~10)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13~16)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Nov 20~23)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7165" y="3916489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57046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600978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600978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Friday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4019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 16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~17)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14104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80585" y="3973708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68155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80037" y="411657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4"/>
            <a:ext cx="720000" cy="773998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: feedback  maintenance &amp; spectrum related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3870984"/>
            <a:ext cx="720000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maintenance &amp; spectrum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8"/>
            <a:ext cx="486682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8076087" y="4600978"/>
            <a:ext cx="466599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7900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75" t="6678" r="3025"/>
          <a:stretch/>
        </p:blipFill>
        <p:spPr>
          <a:xfrm>
            <a:off x="3800475" y="1333499"/>
            <a:ext cx="3933826" cy="5062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66" y="3068634"/>
            <a:ext cx="3200773" cy="35711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66" y="971195"/>
            <a:ext cx="2213828" cy="19842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600" y="1704359"/>
            <a:ext cx="1525720" cy="148334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 bwMode="auto">
          <a:xfrm>
            <a:off x="9684441" y="2023896"/>
            <a:ext cx="412768" cy="2234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8832559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9538520" y="4717823"/>
            <a:ext cx="1286699" cy="11183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" name="右箭头 32"/>
          <p:cNvSpPr/>
          <p:nvPr/>
        </p:nvSpPr>
        <p:spPr bwMode="auto">
          <a:xfrm>
            <a:off x="6728461" y="2529555"/>
            <a:ext cx="3825595" cy="162370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3392138" y="5386930"/>
            <a:ext cx="1903762" cy="24636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8896516" y="3995657"/>
            <a:ext cx="88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RRM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42705" y="5277009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29970" y="1512305"/>
            <a:ext cx="9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Room#2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624831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77316" y="3999367"/>
            <a:ext cx="75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BDaT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338929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</a:pPr>
            <a:r>
              <a:rPr lang="en-US" altLang="zh-CN" sz="1400" dirty="0">
                <a:cs typeface="+mn-cs"/>
              </a:rPr>
              <a:t>RAN4 meeting rooms: @ Hilton Chicago Lower level + 4</a:t>
            </a:r>
            <a:r>
              <a:rPr lang="en-US" altLang="zh-CN" sz="1400" baseline="30000" dirty="0">
                <a:cs typeface="+mn-cs"/>
              </a:rPr>
              <a:t>th</a:t>
            </a:r>
            <a:r>
              <a:rPr lang="en-US" altLang="zh-CN" sz="1400" dirty="0">
                <a:cs typeface="+mn-cs"/>
              </a:rPr>
              <a:t> floor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Main </a:t>
            </a:r>
            <a:r>
              <a:rPr lang="en-GB" altLang="zh-CN" sz="1200" dirty="0" err="1"/>
              <a:t>Sessi</a:t>
            </a:r>
            <a:r>
              <a:rPr lang="en-US" altLang="zh-CN" sz="1200" dirty="0"/>
              <a:t>on: Salon A5 (240)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RRM Session: Salon A3 (150)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Session: Salon A4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#1: Salon C 7/8 (80)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#2: 4F (24)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54" y="3289487"/>
            <a:ext cx="2697634" cy="2935249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 bwMode="auto">
          <a:xfrm>
            <a:off x="1061514" y="5240690"/>
            <a:ext cx="1456583" cy="5591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63989" y="5306067"/>
            <a:ext cx="83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Room#1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7806377" y="1973970"/>
            <a:ext cx="2290832" cy="9814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>
            <a:off x="7144552" y="5195828"/>
            <a:ext cx="599274" cy="30696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flipH="1" flipV="1">
            <a:off x="7076009" y="2449973"/>
            <a:ext cx="667817" cy="1471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7725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23d77754-4ccc-4c57-9291-cab09e81894a"/>
    <ds:schemaRef ds:uri="a915fe38-2618-47b6-8303-829fb71466d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376216</TotalTime>
  <Words>3542</Words>
  <Application>Microsoft Office PowerPoint</Application>
  <PresentationFormat>宽屏</PresentationFormat>
  <Paragraphs>465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RAN4#109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daixizeng (A)</cp:lastModifiedBy>
  <cp:revision>2325</cp:revision>
  <cp:lastPrinted>2016-09-15T08:31:35Z</cp:lastPrinted>
  <dcterms:created xsi:type="dcterms:W3CDTF">2009-11-27T05:15:11Z</dcterms:created>
  <dcterms:modified xsi:type="dcterms:W3CDTF">2023-11-12T13:11:55Z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(3)R45KvMl82LeCM6gll9Ur5VZFROceml6gswaHCKIk6xVZ0opx2hBhYUOJk+JpCGzypuk6nps3
vuuEcXGQ28C64NBIBqMMUqFgpJSPg4X9HyjuPgtX3qzNEAcVSsjfkovaV8zjGwmpRSXa+tY/
ENqCbS4JbsT045O2zBQbMXS842/+spRbIgVN9mDLKLQnUaBPAM/Z5Bdc2+Kt6qXVB8s3ZAVu
allAfa/rd5WTvU5yHW</vt:lpwstr>
  </property>
  <property fmtid="{D5CDD505-2E9C-101B-9397-08002B2CF9AE}" pid="11" name="_2015_ms_pID_7253431">
    <vt:lpwstr>eqLlmM0NrdJ2Loqn3ocirpiU7KuKJsVKE2yrM8hh3aY8JvKn4MZct4
n8UjEGWf/wCBqa13e91LYtaDoF0gsyxV4IqIclUs+AWF+uuwZnuZwUiaI17v5RySnIWgQdCS
60zVU2VqDGi7hTo/6oICZjcQ6Xc7uv4vUDc4ieJ9gjORp8CCmW5OY6NfxXn3uKmeOm/zT5oK
n33T4NgyUnx0SV09GfnkhQ94Ui97rEqy7OJ8</vt:lpwstr>
  </property>
  <property fmtid="{D5CDD505-2E9C-101B-9397-08002B2CF9AE}" pid="12" name="_2015_ms_pID_7253432">
    <vt:lpwstr>cfhqqDXhVx5GN7r/du+pVdg=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1699502261</vt:lpwstr>
  </property>
</Properties>
</file>