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29"/>
  </p:notesMasterIdLst>
  <p:handoutMasterIdLst>
    <p:handoutMasterId r:id="rId30"/>
  </p:handoutMasterIdLst>
  <p:sldIdLst>
    <p:sldId id="934" r:id="rId5"/>
    <p:sldId id="996" r:id="rId6"/>
    <p:sldId id="997" r:id="rId7"/>
    <p:sldId id="1001" r:id="rId8"/>
    <p:sldId id="998" r:id="rId9"/>
    <p:sldId id="973" r:id="rId10"/>
    <p:sldId id="999" r:id="rId11"/>
    <p:sldId id="928" r:id="rId12"/>
    <p:sldId id="993" r:id="rId13"/>
    <p:sldId id="986" r:id="rId14"/>
    <p:sldId id="984" r:id="rId15"/>
    <p:sldId id="981" r:id="rId16"/>
    <p:sldId id="992" r:id="rId17"/>
    <p:sldId id="988" r:id="rId18"/>
    <p:sldId id="991" r:id="rId19"/>
    <p:sldId id="1007" r:id="rId20"/>
    <p:sldId id="1006" r:id="rId21"/>
    <p:sldId id="1008" r:id="rId22"/>
    <p:sldId id="1005" r:id="rId23"/>
    <p:sldId id="976" r:id="rId24"/>
    <p:sldId id="1003" r:id="rId25"/>
    <p:sldId id="1009" r:id="rId26"/>
    <p:sldId id="1010" r:id="rId27"/>
    <p:sldId id="977" r:id="rId28"/>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y2" initials="CA" lastIdx="2" clrIdx="0">
    <p:extLst>
      <p:ext uri="{19B8F6BF-5375-455C-9EA6-DF929625EA0E}">
        <p15:presenceInfo xmlns:p15="http://schemas.microsoft.com/office/powerpoint/2012/main" userId="Andrey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9657"/>
    <a:srgbClr val="0000FF"/>
    <a:srgbClr val="FF3300"/>
    <a:srgbClr val="72AF2F"/>
    <a:srgbClr val="B1D254"/>
    <a:srgbClr val="000000"/>
    <a:srgbClr val="000099"/>
    <a:srgbClr val="000066"/>
    <a:srgbClr val="CC00CC"/>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94" autoAdjust="0"/>
    <p:restoredTop sz="95801" autoAdjust="0"/>
  </p:normalViewPr>
  <p:slideViewPr>
    <p:cSldViewPr snapToGrid="0">
      <p:cViewPr varScale="1">
        <p:scale>
          <a:sx n="112" d="100"/>
          <a:sy n="112" d="100"/>
        </p:scale>
        <p:origin x="870" y="14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xmlns=""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xmlns=""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3gpp.org/ftp/tsg_ran/TSG_RAN/TSGR_94e/Templates/3GPP_TS-TR_Template.zip"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3gpp.org/ftp/tsg_ran/TSG_RAN/TSGR_94e/Templates/Spec_Submit.zip"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tohru.3gpp.org/" TargetMode="Externa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3gpp.org/ftp/tsg_ran/WG4_Radio/TSGR4_109/Inbox/" TargetMode="External"/><Relationship Id="rId2" Type="http://schemas.openxmlformats.org/officeDocument/2006/relationships/hyperlink" Target="https://www.3gpp.org/ftp/Meetings_3GPP_SYNC/RAN4" TargetMode="External"/><Relationship Id="rId1" Type="http://schemas.openxmlformats.org/officeDocument/2006/relationships/slideLayout" Target="../slideLayouts/slideLayout2.xml"/><Relationship Id="rId4" Type="http://schemas.openxmlformats.org/officeDocument/2006/relationships/hyperlink" Target="https://www.3gpp.org/ftp/Meetings_3GPP_SYNC/RAN4/"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www.extendoffice.com/documents/outlook/4495-outlook-reply-subject-prefix.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3gpp.org/ftp/tsg_ran/WG4_Radio/TSGR4_109/Invitation/"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3gpp.org/ftp/tsg_ran/WG4_Radio/TSGR4_109/Template"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3gpp.org/ftp/tsg_ran/WG4_Radio/TSGR4_109/Templat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D30B7C3F-3D32-4F2D-8FDD-60718C51D42B}"/>
              </a:ext>
            </a:extLst>
          </p:cNvPr>
          <p:cNvSpPr>
            <a:spLocks noGrp="1"/>
          </p:cNvSpPr>
          <p:nvPr>
            <p:ph type="ctrTitle"/>
          </p:nvPr>
        </p:nvSpPr>
        <p:spPr/>
        <p:txBody>
          <a:bodyPr/>
          <a:lstStyle/>
          <a:p>
            <a:r>
              <a:rPr lang="en-US" b="1" dirty="0" smtClean="0">
                <a:latin typeface="微软雅黑" panose="020B0503020204020204" pitchFamily="34" charset="-122"/>
                <a:ea typeface="微软雅黑" panose="020B0503020204020204" pitchFamily="34" charset="-122"/>
              </a:rPr>
              <a:t>RAN4#109 meeting </a:t>
            </a:r>
            <a:r>
              <a:rPr lang="en-US" b="1" dirty="0">
                <a:latin typeface="微软雅黑" panose="020B0503020204020204" pitchFamily="34" charset="-122"/>
                <a:ea typeface="微软雅黑" panose="020B0503020204020204" pitchFamily="34" charset="-122"/>
              </a:rPr>
              <a:t>Arrangements and Guidelines</a:t>
            </a:r>
          </a:p>
        </p:txBody>
      </p:sp>
      <p:sp>
        <p:nvSpPr>
          <p:cNvPr id="5" name="Subtitle 4">
            <a:extLst>
              <a:ext uri="{FF2B5EF4-FFF2-40B4-BE49-F238E27FC236}">
                <a16:creationId xmlns:a16="http://schemas.microsoft.com/office/drawing/2014/main" xmlns="" id="{EBB0B9E5-9838-4AA8-B169-89A3469C2EB4}"/>
              </a:ext>
            </a:extLst>
          </p:cNvPr>
          <p:cNvSpPr>
            <a:spLocks noGrp="1"/>
          </p:cNvSpPr>
          <p:nvPr>
            <p:ph type="subTitle" idx="1"/>
          </p:nvPr>
        </p:nvSpPr>
        <p:spPr>
          <a:xfrm>
            <a:off x="1068224" y="4717686"/>
            <a:ext cx="9998580" cy="1036178"/>
          </a:xfrm>
        </p:spPr>
        <p:txBody>
          <a:bodyPr/>
          <a:lstStyle/>
          <a:p>
            <a:r>
              <a:rPr lang="en-US" dirty="0">
                <a:latin typeface="+mj-ea"/>
                <a:ea typeface="+mj-ea"/>
              </a:rPr>
              <a:t>RAN4 Chair: </a:t>
            </a:r>
            <a:r>
              <a:rPr lang="en-US" dirty="0"/>
              <a:t>Xizeng</a:t>
            </a:r>
            <a:r>
              <a:rPr lang="en-US" dirty="0">
                <a:latin typeface="+mj-ea"/>
                <a:ea typeface="+mj-ea"/>
              </a:rPr>
              <a:t> Dai</a:t>
            </a:r>
          </a:p>
          <a:p>
            <a:r>
              <a:rPr lang="en-US" dirty="0">
                <a:latin typeface="+mj-ea"/>
                <a:ea typeface="+mj-ea"/>
              </a:rPr>
              <a:t>Vice </a:t>
            </a:r>
            <a:r>
              <a:rPr lang="en-US" dirty="0" smtClean="0">
                <a:latin typeface="+mj-ea"/>
                <a:ea typeface="+mj-ea"/>
              </a:rPr>
              <a:t>Chair: </a:t>
            </a:r>
            <a:r>
              <a:rPr lang="en-US" altLang="zh-CN" dirty="0"/>
              <a:t>Gene Fong, Shan </a:t>
            </a:r>
            <a:r>
              <a:rPr lang="en-US" altLang="zh-CN" dirty="0" smtClean="0"/>
              <a:t>Yang</a:t>
            </a:r>
            <a:endParaRPr lang="en-US" altLang="zh-CN" dirty="0"/>
          </a:p>
        </p:txBody>
      </p:sp>
      <p:sp>
        <p:nvSpPr>
          <p:cNvPr id="2" name="TextBox 1">
            <a:extLst>
              <a:ext uri="{FF2B5EF4-FFF2-40B4-BE49-F238E27FC236}">
                <a16:creationId xmlns:a16="http://schemas.microsoft.com/office/drawing/2014/main" xmlns="" id="{E4CE5DCD-72B3-468A-A585-E6721DD18679}"/>
              </a:ext>
            </a:extLst>
          </p:cNvPr>
          <p:cNvSpPr txBox="1"/>
          <p:nvPr/>
        </p:nvSpPr>
        <p:spPr>
          <a:xfrm>
            <a:off x="236841" y="274551"/>
            <a:ext cx="5830673" cy="738664"/>
          </a:xfrm>
          <a:prstGeom prst="rect">
            <a:avLst/>
          </a:prstGeom>
          <a:noFill/>
        </p:spPr>
        <p:txBody>
          <a:bodyPr wrap="square" rtlCol="0">
            <a:spAutoFit/>
          </a:bodyPr>
          <a:lstStyle/>
          <a:p>
            <a:r>
              <a:rPr lang="en-US" sz="1400" b="1" dirty="0">
                <a:latin typeface="微软雅黑" panose="020B0503020204020204" pitchFamily="34" charset="-122"/>
                <a:ea typeface="微软雅黑" panose="020B0503020204020204" pitchFamily="34" charset="-122"/>
              </a:rPr>
              <a:t>3GPP TSG-RAN WG4 Meeting #</a:t>
            </a:r>
            <a:r>
              <a:rPr lang="en-US" sz="1400" b="1" dirty="0" smtClean="0">
                <a:latin typeface="微软雅黑" panose="020B0503020204020204" pitchFamily="34" charset="-122"/>
                <a:ea typeface="微软雅黑" panose="020B0503020204020204" pitchFamily="34" charset="-122"/>
              </a:rPr>
              <a:t>109</a:t>
            </a:r>
            <a:r>
              <a:rPr lang="en-US" sz="1400" b="1" dirty="0">
                <a:latin typeface="微软雅黑" panose="020B0503020204020204" pitchFamily="34" charset="-122"/>
                <a:ea typeface="微软雅黑" panose="020B0503020204020204" pitchFamily="34" charset="-122"/>
              </a:rPr>
              <a:t>	</a:t>
            </a:r>
            <a:endParaRPr lang="en-US" sz="1400" dirty="0">
              <a:latin typeface="微软雅黑" panose="020B0503020204020204" pitchFamily="34" charset="-122"/>
              <a:ea typeface="微软雅黑" panose="020B0503020204020204" pitchFamily="34" charset="-122"/>
            </a:endParaRPr>
          </a:p>
          <a:p>
            <a:r>
              <a:rPr lang="en-US" sz="1400" b="1" dirty="0" smtClean="0">
                <a:latin typeface="微软雅黑" panose="020B0503020204020204" pitchFamily="34" charset="-122"/>
                <a:ea typeface="微软雅黑" panose="020B0503020204020204" pitchFamily="34" charset="-122"/>
              </a:rPr>
              <a:t>Chicago, US</a:t>
            </a:r>
            <a:r>
              <a:rPr lang="en-US" sz="1400" b="1" dirty="0">
                <a:latin typeface="微软雅黑" panose="020B0503020204020204" pitchFamily="34" charset="-122"/>
                <a:ea typeface="微软雅黑" panose="020B0503020204020204" pitchFamily="34" charset="-122"/>
              </a:rPr>
              <a:t>, November 13 – 17, 2023</a:t>
            </a:r>
          </a:p>
          <a:p>
            <a:r>
              <a:rPr lang="en-US" sz="1400" b="1" dirty="0">
                <a:latin typeface="微软雅黑" panose="020B0503020204020204" pitchFamily="34" charset="-122"/>
                <a:ea typeface="微软雅黑" panose="020B0503020204020204" pitchFamily="34" charset="-122"/>
              </a:rPr>
              <a:t>Agenda Item: </a:t>
            </a:r>
            <a:r>
              <a:rPr lang="en-US" sz="1400" b="1" dirty="0" smtClean="0">
                <a:latin typeface="微软雅黑" panose="020B0503020204020204" pitchFamily="34" charset="-122"/>
                <a:ea typeface="微软雅黑" panose="020B0503020204020204" pitchFamily="34" charset="-122"/>
              </a:rPr>
              <a:t>2</a:t>
            </a:r>
            <a:endParaRPr lang="en-US" sz="1400" dirty="0">
              <a:latin typeface="微软雅黑" panose="020B0503020204020204" pitchFamily="34" charset="-122"/>
              <a:ea typeface="微软雅黑" panose="020B0503020204020204" pitchFamily="34" charset="-122"/>
            </a:endParaRPr>
          </a:p>
        </p:txBody>
      </p:sp>
      <p:sp>
        <p:nvSpPr>
          <p:cNvPr id="6" name="TextBox 1">
            <a:extLst>
              <a:ext uri="{FF2B5EF4-FFF2-40B4-BE49-F238E27FC236}">
                <a16:creationId xmlns:a16="http://schemas.microsoft.com/office/drawing/2014/main" xmlns="" id="{E4CE5DCD-72B3-468A-A585-E6721DD18679}"/>
              </a:ext>
            </a:extLst>
          </p:cNvPr>
          <p:cNvSpPr txBox="1"/>
          <p:nvPr/>
        </p:nvSpPr>
        <p:spPr>
          <a:xfrm>
            <a:off x="7742490" y="274551"/>
            <a:ext cx="2519149" cy="338554"/>
          </a:xfrm>
          <a:prstGeom prst="rect">
            <a:avLst/>
          </a:prstGeom>
          <a:noFill/>
        </p:spPr>
        <p:txBody>
          <a:bodyPr wrap="square" rtlCol="0">
            <a:spAutoFit/>
          </a:bodyPr>
          <a:lstStyle/>
          <a:p>
            <a:pPr algn="r"/>
            <a:r>
              <a:rPr lang="en-US" sz="1600" b="1" dirty="0" smtClean="0">
                <a:latin typeface="+mj-ea"/>
                <a:ea typeface="+mj-ea"/>
              </a:rPr>
              <a:t>R4-23xxxxx</a:t>
            </a:r>
            <a:r>
              <a:rPr lang="en-US" sz="1600" b="1" dirty="0">
                <a:latin typeface="+mj-ea"/>
                <a:ea typeface="+mj-ea"/>
              </a:rPr>
              <a:t>	</a:t>
            </a:r>
            <a:endParaRPr lang="en-US" sz="1600" dirty="0">
              <a:latin typeface="+mj-ea"/>
              <a:ea typeface="+mj-ea"/>
            </a:endParaRPr>
          </a:p>
        </p:txBody>
      </p:sp>
    </p:spTree>
    <p:extLst>
      <p:ext uri="{BB962C8B-B14F-4D97-AF65-F5344CB8AC3E}">
        <p14:creationId xmlns:p14="http://schemas.microsoft.com/office/powerpoint/2010/main" val="7751970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altLang="zh-CN" sz="1400" dirty="0"/>
              <a:t>Capture the new TR/TS in the table for “New specifications” in the approved WID/SID </a:t>
            </a:r>
          </a:p>
          <a:p>
            <a:pPr lvl="1">
              <a:spcBef>
                <a:spcPts val="0"/>
              </a:spcBef>
              <a:spcAft>
                <a:spcPts val="600"/>
              </a:spcAft>
            </a:pPr>
            <a:r>
              <a:rPr lang="en-US" sz="1200" dirty="0">
                <a:cs typeface="+mn-cs"/>
              </a:rPr>
              <a:t>Keep the TS/TR number as 3Y.XXX, e.g., 38.xxx for NR</a:t>
            </a:r>
          </a:p>
          <a:p>
            <a:pPr lvl="1">
              <a:spcBef>
                <a:spcPts val="0"/>
              </a:spcBef>
              <a:spcAft>
                <a:spcPts val="600"/>
              </a:spcAft>
            </a:pPr>
            <a:r>
              <a:rPr lang="en-US" sz="1200" dirty="0">
                <a:cs typeface="+mn-cs"/>
              </a:rPr>
              <a:t>Usually for SID, the title of TR is the same as the title of SID </a:t>
            </a:r>
            <a:endParaRPr lang="en-US" sz="1400" dirty="0">
              <a:cs typeface="+mn-cs"/>
            </a:endParaRPr>
          </a:p>
          <a:p>
            <a:pPr marL="342882" lvl="1" indent="-342882">
              <a:spcBef>
                <a:spcPts val="0"/>
              </a:spcBef>
              <a:spcAft>
                <a:spcPts val="600"/>
              </a:spcAft>
              <a:buBlip>
                <a:blip r:embed="rId2"/>
              </a:buBlip>
            </a:pPr>
            <a:r>
              <a:rPr lang="en-US" sz="1400" dirty="0">
                <a:cs typeface="+mn-cs"/>
              </a:rPr>
              <a:t>Rapporteur and </a:t>
            </a:r>
            <a:r>
              <a:rPr lang="en-US" altLang="zh-CN" sz="1400" dirty="0">
                <a:cs typeface="+mn-cs"/>
              </a:rPr>
              <a:t>numbers for TR/TS</a:t>
            </a:r>
            <a:endParaRPr lang="en-US" sz="1400" dirty="0">
              <a:cs typeface="+mn-cs"/>
            </a:endParaRPr>
          </a:p>
          <a:p>
            <a:pPr lvl="1">
              <a:spcBef>
                <a:spcPts val="0"/>
              </a:spcBef>
              <a:spcAft>
                <a:spcPts val="600"/>
              </a:spcAft>
            </a:pPr>
            <a:r>
              <a:rPr lang="en-US" altLang="zh-CN" sz="1200" dirty="0"/>
              <a:t>Please contact with WG Chair to decide the rapporteur for TR/TS</a:t>
            </a:r>
          </a:p>
          <a:p>
            <a:pPr lvl="1">
              <a:spcBef>
                <a:spcPts val="0"/>
              </a:spcBef>
              <a:spcAft>
                <a:spcPts val="600"/>
              </a:spcAft>
            </a:pPr>
            <a:r>
              <a:rPr lang="en-US" altLang="zh-CN" sz="1200" dirty="0">
                <a:cs typeface="+mn-cs"/>
              </a:rPr>
              <a:t>Please contact WG secretary for TR/TS number after </a:t>
            </a:r>
            <a:r>
              <a:rPr lang="en-US" altLang="zh-CN" sz="1200" dirty="0" smtClean="0">
                <a:cs typeface="+mn-cs"/>
              </a:rPr>
              <a:t>WID/SID </a:t>
            </a:r>
            <a:r>
              <a:rPr lang="en-US" altLang="zh-CN" sz="1200" dirty="0">
                <a:cs typeface="+mn-cs"/>
              </a:rPr>
              <a:t>capturing </a:t>
            </a:r>
            <a:r>
              <a:rPr lang="en-US" altLang="zh-CN" sz="1200" dirty="0" smtClean="0">
                <a:cs typeface="+mn-cs"/>
              </a:rPr>
              <a:t>new </a:t>
            </a:r>
            <a:r>
              <a:rPr lang="en-US" altLang="zh-CN" sz="1200" dirty="0">
                <a:cs typeface="+mn-cs"/>
              </a:rPr>
              <a:t>TS/TR is approved in </a:t>
            </a:r>
            <a:r>
              <a:rPr lang="en-US" altLang="zh-CN" sz="1200" dirty="0" smtClean="0">
                <a:cs typeface="+mn-cs"/>
              </a:rPr>
              <a:t>RAN and before submission to RAN for approval</a:t>
            </a:r>
            <a:endParaRPr lang="en-US" altLang="zh-CN" sz="1400" dirty="0">
              <a:cs typeface="+mn-cs"/>
            </a:endParaRPr>
          </a:p>
          <a:p>
            <a:pPr marL="342882" lvl="1" indent="-342882">
              <a:spcBef>
                <a:spcPts val="0"/>
              </a:spcBef>
              <a:spcAft>
                <a:spcPts val="600"/>
              </a:spcAft>
              <a:buBlip>
                <a:blip r:embed="rId2"/>
              </a:buBlip>
            </a:pPr>
            <a:r>
              <a:rPr lang="en-US" altLang="zh-CN" sz="1400" dirty="0">
                <a:cs typeface="+mn-cs"/>
              </a:rPr>
              <a:t>Update draft TR/TS in WG meetings</a:t>
            </a:r>
          </a:p>
          <a:p>
            <a:pPr lvl="1">
              <a:spcBef>
                <a:spcPts val="0"/>
              </a:spcBef>
              <a:spcAft>
                <a:spcPts val="600"/>
              </a:spcAft>
            </a:pPr>
            <a:r>
              <a:rPr lang="en-US" altLang="zh-CN" sz="1200" dirty="0"/>
              <a:t>Before formally approved in RAN plenary, the draft TR/TS is maintained by rapporteur in WG. TP is expected to be used to add or change technique contents for draft TR/TS.</a:t>
            </a:r>
          </a:p>
          <a:p>
            <a:pPr lvl="1">
              <a:spcBef>
                <a:spcPts val="0"/>
              </a:spcBef>
              <a:spcAft>
                <a:spcPts val="600"/>
              </a:spcAft>
            </a:pPr>
            <a:r>
              <a:rPr lang="en-US" altLang="zh-CN" sz="1200" dirty="0"/>
              <a:t>The rapporteur of draft TR/TS is expected to merge all the approved TPs and provide the updated draft TR/TS in the next meeting.</a:t>
            </a:r>
          </a:p>
          <a:p>
            <a:pPr lvl="1">
              <a:spcBef>
                <a:spcPts val="0"/>
              </a:spcBef>
              <a:spcAft>
                <a:spcPts val="600"/>
              </a:spcAft>
            </a:pPr>
            <a:r>
              <a:rPr lang="en-US" altLang="zh-CN" sz="1200" dirty="0"/>
              <a:t>The version number for the draft TR/TS should start with v.0.X.0, e.g., v.0.1.0, and X will increase meeting by meeting</a:t>
            </a:r>
          </a:p>
          <a:p>
            <a:pPr marL="342882" lvl="1" indent="-342882">
              <a:spcBef>
                <a:spcPts val="0"/>
              </a:spcBef>
              <a:spcAft>
                <a:spcPts val="600"/>
              </a:spcAft>
              <a:buBlip>
                <a:blip r:embed="rId2"/>
              </a:buBlip>
            </a:pPr>
            <a:r>
              <a:rPr lang="en-US" altLang="zh-CN" sz="1400" dirty="0">
                <a:cs typeface="+mn-cs"/>
              </a:rPr>
              <a:t>Submission and formally approve TR/TS to RAN plenary</a:t>
            </a:r>
          </a:p>
          <a:p>
            <a:pPr lvl="1">
              <a:spcBef>
                <a:spcPts val="0"/>
              </a:spcBef>
              <a:spcAft>
                <a:spcPts val="600"/>
              </a:spcAft>
            </a:pPr>
            <a:r>
              <a:rPr lang="en-US" altLang="zh-CN" sz="1200" dirty="0"/>
              <a:t>According to the target date, the draft TR/TS is expected to be submitted to RAN plenary for information and/or approval.</a:t>
            </a:r>
          </a:p>
          <a:p>
            <a:pPr lvl="1">
              <a:spcBef>
                <a:spcPts val="0"/>
              </a:spcBef>
              <a:spcAft>
                <a:spcPts val="600"/>
              </a:spcAft>
            </a:pPr>
            <a:r>
              <a:rPr lang="en-US" altLang="zh-CN" sz="1200" dirty="0"/>
              <a:t>Only the rapporteur of TR/TS is able to reserve </a:t>
            </a:r>
            <a:r>
              <a:rPr lang="en-US" altLang="zh-CN" sz="1200" dirty="0" err="1"/>
              <a:t>tdoc</a:t>
            </a:r>
            <a:r>
              <a:rPr lang="en-US" altLang="zh-CN" sz="1200" dirty="0"/>
              <a:t> number and upload </a:t>
            </a:r>
            <a:r>
              <a:rPr lang="en-US" altLang="zh-CN" sz="1200" dirty="0" err="1"/>
              <a:t>tdoc</a:t>
            </a:r>
            <a:r>
              <a:rPr lang="en-US" altLang="zh-CN" sz="1200" dirty="0"/>
              <a:t> for RAN plenary.</a:t>
            </a:r>
          </a:p>
          <a:p>
            <a:pPr lvl="1">
              <a:spcBef>
                <a:spcPts val="0"/>
              </a:spcBef>
              <a:spcAft>
                <a:spcPts val="600"/>
              </a:spcAft>
            </a:pPr>
            <a:r>
              <a:rPr lang="en-US" altLang="zh-CN" sz="1200" dirty="0"/>
              <a:t>Before submitting TR/TS to RAN plenary, </a:t>
            </a:r>
            <a:r>
              <a:rPr lang="en-US" altLang="zh-CN" sz="1200" b="1" dirty="0"/>
              <a:t>please provide the drafts to RAN MCC to perform 3GU upload checker</a:t>
            </a:r>
          </a:p>
          <a:p>
            <a:pPr lvl="1">
              <a:spcBef>
                <a:spcPts val="0"/>
              </a:spcBef>
              <a:spcAft>
                <a:spcPts val="600"/>
              </a:spcAft>
            </a:pPr>
            <a:r>
              <a:rPr lang="en-US" altLang="zh-CN" sz="1200" dirty="0"/>
              <a:t>When submitting TR/TS, </a:t>
            </a:r>
            <a:r>
              <a:rPr lang="en-US" altLang="zh-CN" sz="1200" b="1" dirty="0"/>
              <a:t>please use the template provided by RAN secretary. The template includes both presentation cover and specifications. Please put presentation cover and specifications in one zip file with proper </a:t>
            </a:r>
            <a:r>
              <a:rPr lang="en-US" altLang="zh-CN" sz="1200" b="1" dirty="0" err="1"/>
              <a:t>tdoc</a:t>
            </a:r>
            <a:r>
              <a:rPr lang="en-US" altLang="zh-CN" sz="1200" b="1" dirty="0"/>
              <a:t> number.</a:t>
            </a:r>
          </a:p>
          <a:p>
            <a:pPr lvl="2">
              <a:spcBef>
                <a:spcPts val="0"/>
              </a:spcBef>
              <a:spcAft>
                <a:spcPts val="600"/>
              </a:spcAft>
            </a:pPr>
            <a:r>
              <a:rPr lang="en-US" altLang="zh-CN" sz="1200" dirty="0"/>
              <a:t>Please find example in </a:t>
            </a:r>
            <a:r>
              <a:rPr lang="en-US" altLang="zh-CN" sz="1200" dirty="0">
                <a:hlinkClick r:id="rId3"/>
              </a:rPr>
              <a:t>3GPP_TS-TR_Template.zip</a:t>
            </a:r>
            <a:r>
              <a:rPr lang="en-US" altLang="zh-CN" sz="1200" dirty="0"/>
              <a:t> and </a:t>
            </a:r>
            <a:r>
              <a:rPr lang="en-US" altLang="zh-CN" sz="1200" dirty="0">
                <a:hlinkClick r:id="rId4"/>
              </a:rPr>
              <a:t>Spec_Submit.zip</a:t>
            </a:r>
            <a:r>
              <a:rPr lang="en-US" altLang="zh-CN" sz="1200" dirty="0"/>
              <a:t> (presentation cover)</a:t>
            </a:r>
          </a:p>
          <a:p>
            <a:pPr lvl="1">
              <a:spcBef>
                <a:spcPts val="0"/>
              </a:spcBef>
              <a:spcAft>
                <a:spcPts val="600"/>
              </a:spcAft>
            </a:pPr>
            <a:r>
              <a:rPr lang="en-US" altLang="zh-CN" sz="1200" dirty="0"/>
              <a:t>Please use version number v1.0.0 for the firs time submission to RAN plenary (for information or for one-step approval), and use version number v.2.0.0 for the second time (e.g., for formal approval after submission for information in the previous RAN)</a:t>
            </a: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605473" cy="1143001"/>
          </a:xfrm>
        </p:spPr>
        <p:txBody>
          <a:bodyPr/>
          <a:lstStyle/>
          <a:p>
            <a:r>
              <a:rPr lang="en-US" b="1" dirty="0">
                <a:latin typeface="微软雅黑" panose="020B0503020204020204" pitchFamily="34" charset="-122"/>
                <a:ea typeface="微软雅黑" panose="020B0503020204020204" pitchFamily="34" charset="-122"/>
              </a:rPr>
              <a:t>Correctly preparation for TR and TS</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201465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altLang="zh-CN" sz="1400" dirty="0">
                <a:cs typeface="+mn-cs"/>
              </a:rPr>
              <a:t>CR for formally approved TR/TS</a:t>
            </a:r>
          </a:p>
          <a:p>
            <a:pPr lvl="1">
              <a:spcBef>
                <a:spcPts val="0"/>
              </a:spcBef>
              <a:spcAft>
                <a:spcPts val="600"/>
              </a:spcAft>
            </a:pPr>
            <a:r>
              <a:rPr lang="en-US" altLang="zh-CN" sz="1200" dirty="0"/>
              <a:t>After formally approved, TR/TS is under control of MCC. Please use CR for any kinds of change for TR/TS.</a:t>
            </a:r>
          </a:p>
          <a:p>
            <a:pPr marL="342882" lvl="1" indent="-342882">
              <a:spcBef>
                <a:spcPts val="0"/>
              </a:spcBef>
              <a:spcAft>
                <a:spcPts val="600"/>
              </a:spcAft>
              <a:buBlip>
                <a:blip r:embed="rId2"/>
              </a:buBlip>
            </a:pPr>
            <a:r>
              <a:rPr lang="en-US" altLang="zh-CN" sz="1400" dirty="0">
                <a:cs typeface="+mn-cs"/>
              </a:rPr>
              <a:t>Update of copyright date in draft TR/TS</a:t>
            </a:r>
          </a:p>
          <a:p>
            <a:pPr lvl="1">
              <a:spcBef>
                <a:spcPts val="0"/>
              </a:spcBef>
              <a:spcAft>
                <a:spcPts val="600"/>
              </a:spcAft>
            </a:pPr>
            <a:r>
              <a:rPr lang="en-US" altLang="zh-CN" sz="1200" dirty="0"/>
              <a:t>Please update the date of draft TR/TS. The example is given below.</a:t>
            </a: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605473" cy="1143001"/>
          </a:xfrm>
        </p:spPr>
        <p:txBody>
          <a:bodyPr/>
          <a:lstStyle/>
          <a:p>
            <a:r>
              <a:rPr lang="en-US" b="1" dirty="0">
                <a:latin typeface="微软雅黑" panose="020B0503020204020204" pitchFamily="34" charset="-122"/>
                <a:ea typeface="微软雅黑" panose="020B0503020204020204" pitchFamily="34" charset="-122"/>
              </a:rPr>
              <a:t>Correctly preparation for TR and TS </a:t>
            </a:r>
            <a:r>
              <a:rPr lang="en-US" altLang="zh-CN" b="1" dirty="0">
                <a:latin typeface="微软雅黑" panose="020B0503020204020204" pitchFamily="34" charset="-122"/>
                <a:ea typeface="微软雅黑" panose="020B0503020204020204" pitchFamily="34" charset="-122"/>
              </a:rPr>
              <a:t>(cont.)</a:t>
            </a:r>
            <a:endParaRPr lang="ru-RU" b="1" dirty="0">
              <a:latin typeface="微软雅黑" panose="020B0503020204020204" pitchFamily="34" charset="-122"/>
              <a:ea typeface="微软雅黑" panose="020B0503020204020204" pitchFamily="34" charset="-122"/>
            </a:endParaRPr>
          </a:p>
        </p:txBody>
      </p:sp>
      <p:pic>
        <p:nvPicPr>
          <p:cNvPr id="1026" name="Picture 4" descr="image00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9556" y="2513072"/>
            <a:ext cx="7553325"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直接连接符 3"/>
          <p:cNvCxnSpPr/>
          <p:nvPr/>
        </p:nvCxnSpPr>
        <p:spPr bwMode="auto">
          <a:xfrm flipV="1">
            <a:off x="2835479" y="3548543"/>
            <a:ext cx="494950" cy="1"/>
          </a:xfrm>
          <a:prstGeom prst="line">
            <a:avLst/>
          </a:prstGeom>
          <a:noFill/>
          <a:ln w="28575" cap="flat" cmpd="sng" algn="ctr">
            <a:solidFill>
              <a:srgbClr val="FF0000"/>
            </a:solidFill>
            <a:prstDash val="solid"/>
            <a:round/>
            <a:headEnd type="none" w="med" len="med"/>
            <a:tailEnd type="none" w="med" len="med"/>
          </a:ln>
          <a:effectLst/>
        </p:spPr>
      </p:cxnSp>
      <p:sp>
        <p:nvSpPr>
          <p:cNvPr id="2" name="文本框 1"/>
          <p:cNvSpPr txBox="1"/>
          <p:nvPr/>
        </p:nvSpPr>
        <p:spPr>
          <a:xfrm>
            <a:off x="2954332" y="3376796"/>
            <a:ext cx="250732" cy="116901"/>
          </a:xfrm>
          <a:prstGeom prst="rect">
            <a:avLst/>
          </a:prstGeom>
          <a:solidFill>
            <a:schemeClr val="bg1"/>
          </a:solidFill>
        </p:spPr>
        <p:txBody>
          <a:bodyPr wrap="none" lIns="0" tIns="0" rIns="0" bIns="0" rtlCol="0">
            <a:noAutofit/>
          </a:bodyPr>
          <a:lstStyle/>
          <a:p>
            <a:r>
              <a:rPr lang="en-US" altLang="zh-CN" sz="1000" dirty="0" smtClean="0">
                <a:latin typeface="Times New Roman" panose="02020603050405020304" pitchFamily="18" charset="0"/>
                <a:cs typeface="Times New Roman" panose="02020603050405020304" pitchFamily="18" charset="0"/>
              </a:rPr>
              <a:t>2023</a:t>
            </a:r>
            <a:endParaRPr lang="zh-CN" altLang="en-US"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81747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7159490" cy="5095171"/>
          </a:xfrm>
        </p:spPr>
        <p:txBody>
          <a:bodyPr/>
          <a:lstStyle/>
          <a:p>
            <a:pPr marL="342882" lvl="1" indent="-342882">
              <a:spcBef>
                <a:spcPts val="0"/>
              </a:spcBef>
              <a:spcAft>
                <a:spcPts val="600"/>
              </a:spcAft>
              <a:buBlip>
                <a:blip r:embed="rId2"/>
              </a:buBlip>
            </a:pPr>
            <a:r>
              <a:rPr lang="en-US" altLang="zh-CN" sz="1400" dirty="0">
                <a:cs typeface="+mn-cs"/>
              </a:rPr>
              <a:t>TOHRU (Trace Online Hand Raising Utility) will be used</a:t>
            </a:r>
          </a:p>
          <a:p>
            <a:pPr lvl="1">
              <a:spcBef>
                <a:spcPts val="0"/>
              </a:spcBef>
              <a:spcAft>
                <a:spcPts val="600"/>
              </a:spcAft>
            </a:pPr>
            <a:r>
              <a:rPr lang="en-US" altLang="zh-CN" sz="1200" dirty="0"/>
              <a:t>3GPP TOHRU will be used in this </a:t>
            </a:r>
            <a:r>
              <a:rPr lang="en-US" altLang="zh-CN" sz="1200" dirty="0" smtClean="0"/>
              <a:t>meeting for three online sessions</a:t>
            </a:r>
            <a:endParaRPr lang="en-US" altLang="zh-CN" sz="1200" dirty="0"/>
          </a:p>
          <a:p>
            <a:pPr lvl="1">
              <a:spcBef>
                <a:spcPts val="0"/>
              </a:spcBef>
              <a:spcAft>
                <a:spcPts val="600"/>
              </a:spcAft>
            </a:pPr>
            <a:r>
              <a:rPr lang="en-US" altLang="zh-CN" sz="1200" dirty="0"/>
              <a:t>Hyperlink: </a:t>
            </a:r>
            <a:r>
              <a:rPr lang="zh-CN" altLang="zh-CN" sz="1200" dirty="0"/>
              <a:t> </a:t>
            </a:r>
            <a:r>
              <a:rPr lang="en-GB" altLang="zh-CN" sz="1200" u="sng" dirty="0">
                <a:hlinkClick r:id="rId3"/>
              </a:rPr>
              <a:t>https://tohru.3gpp.org</a:t>
            </a:r>
            <a:r>
              <a:rPr lang="en-GB" altLang="zh-CN" sz="1200" u="sng" dirty="0" smtClean="0">
                <a:hlinkClick r:id="rId3"/>
              </a:rPr>
              <a:t>/</a:t>
            </a:r>
            <a:endParaRPr lang="en-GB" altLang="zh-CN" sz="1200" u="sng" dirty="0" smtClean="0"/>
          </a:p>
          <a:p>
            <a:pPr lvl="1">
              <a:spcBef>
                <a:spcPts val="0"/>
              </a:spcBef>
              <a:spcAft>
                <a:spcPts val="600"/>
              </a:spcAft>
            </a:pPr>
            <a:r>
              <a:rPr lang="en-GB" altLang="zh-CN" sz="1200" dirty="0"/>
              <a:t>Together with the invitation for the </a:t>
            </a:r>
            <a:r>
              <a:rPr lang="en-GB" altLang="zh-CN" sz="1200" dirty="0" err="1"/>
              <a:t>GotoWebinar</a:t>
            </a:r>
            <a:r>
              <a:rPr lang="en-GB" altLang="zh-CN" sz="1200" dirty="0"/>
              <a:t> MCC provides you with a "Meeting name" individually after your </a:t>
            </a:r>
            <a:r>
              <a:rPr lang="en-GB" altLang="zh-CN" sz="1200" dirty="0" err="1"/>
              <a:t>registeration</a:t>
            </a:r>
            <a:r>
              <a:rPr lang="en-GB" altLang="zh-CN" sz="1200" dirty="0"/>
              <a:t> </a:t>
            </a:r>
          </a:p>
          <a:p>
            <a:pPr lvl="1">
              <a:spcBef>
                <a:spcPts val="0"/>
              </a:spcBef>
              <a:spcAft>
                <a:spcPts val="600"/>
              </a:spcAft>
            </a:pPr>
            <a:r>
              <a:rPr lang="en-GB" altLang="zh-CN" sz="1200" dirty="0" smtClean="0"/>
              <a:t>Meeting name (TOHRU </a:t>
            </a:r>
            <a:r>
              <a:rPr lang="en-GB" altLang="zh-CN" sz="1200" dirty="0"/>
              <a:t>Meeting IDs):</a:t>
            </a:r>
          </a:p>
          <a:p>
            <a:pPr lvl="2">
              <a:spcBef>
                <a:spcPts val="0"/>
              </a:spcBef>
              <a:spcAft>
                <a:spcPts val="600"/>
              </a:spcAft>
            </a:pPr>
            <a:r>
              <a:rPr lang="en-US" altLang="zh-CN" sz="1200" dirty="0"/>
              <a:t>Main session: RAN4_Main</a:t>
            </a:r>
          </a:p>
          <a:p>
            <a:pPr lvl="2">
              <a:spcBef>
                <a:spcPts val="0"/>
              </a:spcBef>
              <a:spcAft>
                <a:spcPts val="600"/>
              </a:spcAft>
            </a:pPr>
            <a:r>
              <a:rPr lang="en-US" altLang="zh-CN" sz="1200" dirty="0"/>
              <a:t>RRM session: RAN4_RRM</a:t>
            </a:r>
          </a:p>
          <a:p>
            <a:pPr lvl="2">
              <a:spcBef>
                <a:spcPts val="0"/>
              </a:spcBef>
              <a:spcAft>
                <a:spcPts val="600"/>
              </a:spcAft>
            </a:pPr>
            <a:r>
              <a:rPr lang="en-US" altLang="zh-CN" sz="1200" dirty="0" err="1"/>
              <a:t>BSRF_Demod_testing</a:t>
            </a:r>
            <a:r>
              <a:rPr lang="en-US" altLang="zh-CN" sz="1200" dirty="0"/>
              <a:t> session: </a:t>
            </a:r>
            <a:r>
              <a:rPr lang="en-US" altLang="zh-CN" sz="1200" dirty="0" smtClean="0"/>
              <a:t>RAN4_BSRF</a:t>
            </a:r>
          </a:p>
          <a:p>
            <a:pPr lvl="2">
              <a:spcBef>
                <a:spcPts val="0"/>
              </a:spcBef>
              <a:spcAft>
                <a:spcPts val="600"/>
              </a:spcAft>
            </a:pPr>
            <a:r>
              <a:rPr lang="en-US" altLang="zh-CN" sz="1200" dirty="0" smtClean="0"/>
              <a:t>NOTE: Ad hoc session: MS teams will be provided </a:t>
            </a:r>
          </a:p>
          <a:p>
            <a:pPr lvl="1">
              <a:spcBef>
                <a:spcPts val="0"/>
              </a:spcBef>
              <a:spcAft>
                <a:spcPts val="600"/>
              </a:spcAft>
            </a:pPr>
            <a:r>
              <a:rPr lang="en-US" altLang="zh-CN" sz="1200" dirty="0" smtClean="0"/>
              <a:t>Enter </a:t>
            </a:r>
            <a:r>
              <a:rPr lang="en-US" altLang="zh-CN" sz="1200" dirty="0"/>
              <a:t>your name </a:t>
            </a:r>
          </a:p>
          <a:p>
            <a:pPr lvl="2">
              <a:spcBef>
                <a:spcPts val="0"/>
              </a:spcBef>
              <a:spcAft>
                <a:spcPts val="600"/>
              </a:spcAft>
            </a:pPr>
            <a:r>
              <a:rPr lang="en-GB" altLang="zh-CN" sz="1200" b="1" dirty="0"/>
              <a:t>&lt;represented company&gt;, &lt;first name&gt; &lt;family name&gt;</a:t>
            </a:r>
            <a:r>
              <a:rPr lang="en-GB" altLang="zh-CN" sz="1200" dirty="0"/>
              <a:t/>
            </a:r>
            <a:br>
              <a:rPr lang="en-GB" altLang="zh-CN" sz="1200" dirty="0"/>
            </a:br>
            <a:r>
              <a:rPr lang="en-GB" altLang="zh-CN" sz="1200" dirty="0"/>
              <a:t>e.g.: XY Telecom - Peter </a:t>
            </a:r>
            <a:r>
              <a:rPr lang="en-GB" altLang="zh-CN" sz="1200" dirty="0" err="1"/>
              <a:t>Mustermann</a:t>
            </a:r>
            <a:endParaRPr lang="en-GB" altLang="zh-CN" sz="1200" dirty="0"/>
          </a:p>
          <a:p>
            <a:pPr lvl="1">
              <a:spcBef>
                <a:spcPts val="0"/>
              </a:spcBef>
              <a:spcAft>
                <a:spcPts val="600"/>
              </a:spcAft>
            </a:pPr>
            <a:r>
              <a:rPr lang="en-US" altLang="zh-CN" sz="1200" dirty="0"/>
              <a:t>Need to manually push  </a:t>
            </a:r>
            <a:r>
              <a:rPr lang="en-GB" altLang="zh-CN" sz="1200" dirty="0"/>
              <a:t>"</a:t>
            </a:r>
            <a:r>
              <a:rPr lang="en-US" altLang="zh-CN" sz="1200" dirty="0"/>
              <a:t>Refresh Queue</a:t>
            </a:r>
            <a:r>
              <a:rPr lang="en-GB" altLang="zh-CN" sz="1200" dirty="0"/>
              <a:t>" </a:t>
            </a:r>
            <a:r>
              <a:rPr lang="en-US" altLang="zh-CN" sz="1200" dirty="0"/>
              <a:t>or use </a:t>
            </a:r>
            <a:r>
              <a:rPr lang="en-GB" altLang="zh-CN" sz="1200" dirty="0"/>
              <a:t>"</a:t>
            </a:r>
            <a:r>
              <a:rPr lang="en-US" altLang="zh-CN" sz="1200" dirty="0"/>
              <a:t>Automatically refresh queue every 3 seconds</a:t>
            </a:r>
            <a:r>
              <a:rPr lang="en-GB" altLang="zh-CN" sz="1200" dirty="0"/>
              <a:t>"</a:t>
            </a:r>
            <a:r>
              <a:rPr lang="en-US" altLang="zh-CN" sz="1200" dirty="0"/>
              <a:t>, since this is different from the original TOHRU tool.</a:t>
            </a:r>
          </a:p>
          <a:p>
            <a:pPr lvl="1">
              <a:spcBef>
                <a:spcPts val="0"/>
              </a:spcBef>
              <a:spcAft>
                <a:spcPts val="600"/>
              </a:spcAft>
            </a:pPr>
            <a:r>
              <a:rPr lang="en-US" altLang="zh-CN" sz="1200" dirty="0"/>
              <a:t>The other buttons are similar as the previous external TOHRU </a:t>
            </a:r>
            <a:r>
              <a:rPr lang="en-US" altLang="zh-CN" sz="1200" dirty="0" smtClean="0"/>
              <a:t>tool</a:t>
            </a:r>
          </a:p>
          <a:p>
            <a:pPr marL="342882" lvl="1" indent="-342882">
              <a:spcBef>
                <a:spcPts val="0"/>
              </a:spcBef>
              <a:spcAft>
                <a:spcPts val="600"/>
              </a:spcAft>
              <a:buBlip>
                <a:blip r:embed="rId2"/>
              </a:buBlip>
            </a:pPr>
            <a:r>
              <a:rPr lang="en-US" altLang="zh-CN" sz="1400" dirty="0">
                <a:cs typeface="+mn-cs"/>
              </a:rPr>
              <a:t>Please find references at </a:t>
            </a:r>
          </a:p>
          <a:p>
            <a:pPr lvl="1">
              <a:spcBef>
                <a:spcPts val="0"/>
              </a:spcBef>
              <a:spcAft>
                <a:spcPts val="600"/>
              </a:spcAft>
            </a:pPr>
            <a:r>
              <a:rPr lang="en-US" altLang="zh-CN" sz="1200" dirty="0"/>
              <a:t>https://</a:t>
            </a:r>
            <a:r>
              <a:rPr lang="en-US" altLang="zh-CN" sz="1200" dirty="0" smtClean="0"/>
              <a:t>www.3gpp.org/ftp/tsg_ran/WG4_Radio/TSGR4_109/Invitation</a:t>
            </a:r>
            <a:endParaRPr lang="en-US" altLang="zh-CN" sz="1200" dirty="0"/>
          </a:p>
          <a:p>
            <a:pPr lvl="2">
              <a:lnSpc>
                <a:spcPct val="150000"/>
              </a:lnSpc>
              <a:spcBef>
                <a:spcPts val="0"/>
              </a:spcBef>
              <a:spcAft>
                <a:spcPts val="0"/>
              </a:spcAft>
            </a:pPr>
            <a:endParaRPr lang="en-US" altLang="zh-CN" sz="1200" b="1" dirty="0">
              <a:solidFill>
                <a:srgbClr val="FF0000"/>
              </a:solidFill>
            </a:endParaRP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Guidance of TOHRU for </a:t>
            </a:r>
            <a:r>
              <a:rPr lang="en-US" altLang="zh-CN" b="1" dirty="0" smtClean="0">
                <a:latin typeface="微软雅黑" panose="020B0503020204020204" pitchFamily="34" charset="-122"/>
                <a:ea typeface="微软雅黑" panose="020B0503020204020204" pitchFamily="34" charset="-122"/>
              </a:rPr>
              <a:t>GTW</a:t>
            </a:r>
            <a:endParaRPr lang="ru-RU" b="1" dirty="0">
              <a:latin typeface="微软雅黑" panose="020B0503020204020204" pitchFamily="34" charset="-122"/>
              <a:ea typeface="微软雅黑" panose="020B0503020204020204" pitchFamily="34" charset="-122"/>
            </a:endParaRPr>
          </a:p>
        </p:txBody>
      </p:sp>
      <p:sp>
        <p:nvSpPr>
          <p:cNvPr id="8" name="矩形 7"/>
          <p:cNvSpPr/>
          <p:nvPr/>
        </p:nvSpPr>
        <p:spPr bwMode="auto">
          <a:xfrm>
            <a:off x="8054959" y="5446336"/>
            <a:ext cx="1005150" cy="112361"/>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zh-CN" altLang="en-US" sz="2400" b="0" i="0" u="none" strike="noStrike" cap="none" normalizeH="0" baseline="0">
              <a:ln>
                <a:noFill/>
              </a:ln>
              <a:solidFill>
                <a:schemeClr val="tx1"/>
              </a:solidFill>
              <a:effectLst/>
              <a:latin typeface="Calibri" pitchFamily="34" charset="0"/>
            </a:endParaRPr>
          </a:p>
        </p:txBody>
      </p:sp>
      <p:pic>
        <p:nvPicPr>
          <p:cNvPr id="10" name="图片 9"/>
          <p:cNvPicPr>
            <a:picLocks noChangeAspect="1"/>
          </p:cNvPicPr>
          <p:nvPr/>
        </p:nvPicPr>
        <p:blipFill>
          <a:blip r:embed="rId4"/>
          <a:stretch>
            <a:fillRect/>
          </a:stretch>
        </p:blipFill>
        <p:spPr>
          <a:xfrm>
            <a:off x="7609668" y="3201604"/>
            <a:ext cx="3216190" cy="3549576"/>
          </a:xfrm>
          <a:prstGeom prst="rect">
            <a:avLst/>
          </a:prstGeom>
        </p:spPr>
      </p:pic>
      <p:pic>
        <p:nvPicPr>
          <p:cNvPr id="11" name="图片 10"/>
          <p:cNvPicPr>
            <a:picLocks noChangeAspect="1"/>
          </p:cNvPicPr>
          <p:nvPr/>
        </p:nvPicPr>
        <p:blipFill>
          <a:blip r:embed="rId5"/>
          <a:stretch>
            <a:fillRect/>
          </a:stretch>
        </p:blipFill>
        <p:spPr>
          <a:xfrm>
            <a:off x="7609668" y="1232682"/>
            <a:ext cx="2469711" cy="1937227"/>
          </a:xfrm>
          <a:prstGeom prst="rect">
            <a:avLst/>
          </a:prstGeom>
        </p:spPr>
      </p:pic>
    </p:spTree>
    <p:extLst>
      <p:ext uri="{BB962C8B-B14F-4D97-AF65-F5344CB8AC3E}">
        <p14:creationId xmlns:p14="http://schemas.microsoft.com/office/powerpoint/2010/main" val="38719720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790348" cy="5095171"/>
          </a:xfrm>
        </p:spPr>
        <p:txBody>
          <a:bodyPr/>
          <a:lstStyle/>
          <a:p>
            <a:pPr marL="342882" lvl="1" indent="-342882">
              <a:spcBef>
                <a:spcPts val="0"/>
              </a:spcBef>
              <a:spcAft>
                <a:spcPts val="600"/>
              </a:spcAft>
              <a:buBlip>
                <a:blip r:embed="rId2"/>
              </a:buBlip>
            </a:pPr>
            <a:r>
              <a:rPr lang="en-US" altLang="zh-CN" sz="1400" dirty="0" smtClean="0"/>
              <a:t>The registration deadline </a:t>
            </a:r>
            <a:r>
              <a:rPr lang="en-US" altLang="zh-CN" sz="1400" dirty="0"/>
              <a:t>is </a:t>
            </a:r>
            <a:r>
              <a:rPr lang="en-US" altLang="zh-CN" sz="1400" dirty="0" smtClean="0">
                <a:solidFill>
                  <a:srgbClr val="FF0000"/>
                </a:solidFill>
              </a:rPr>
              <a:t>November 6</a:t>
            </a:r>
            <a:r>
              <a:rPr lang="en-US" altLang="zh-CN" sz="1400" baseline="30000" dirty="0" smtClean="0">
                <a:solidFill>
                  <a:srgbClr val="FF0000"/>
                </a:solidFill>
              </a:rPr>
              <a:t>th</a:t>
            </a:r>
            <a:r>
              <a:rPr lang="en-US" altLang="zh-CN" sz="1400" dirty="0" smtClean="0">
                <a:solidFill>
                  <a:srgbClr val="FF0000"/>
                </a:solidFill>
              </a:rPr>
              <a:t>, </a:t>
            </a:r>
            <a:r>
              <a:rPr lang="en-US" altLang="zh-CN" sz="1400" dirty="0">
                <a:solidFill>
                  <a:srgbClr val="FF0000"/>
                </a:solidFill>
              </a:rPr>
              <a:t>2023 (Monday), </a:t>
            </a:r>
            <a:r>
              <a:rPr lang="en-US" altLang="zh-CN" sz="1400" dirty="0" smtClean="0">
                <a:solidFill>
                  <a:srgbClr val="FF0000"/>
                </a:solidFill>
              </a:rPr>
              <a:t>07:00 UTC</a:t>
            </a:r>
          </a:p>
          <a:p>
            <a:pPr marL="342882" lvl="1" indent="-342882">
              <a:spcBef>
                <a:spcPts val="0"/>
              </a:spcBef>
              <a:spcAft>
                <a:spcPts val="600"/>
              </a:spcAft>
              <a:buBlip>
                <a:blip r:embed="rId2"/>
              </a:buBlip>
            </a:pPr>
            <a:r>
              <a:rPr lang="en-US" altLang="zh-CN" sz="1400" dirty="0" smtClean="0"/>
              <a:t>Changes </a:t>
            </a:r>
            <a:r>
              <a:rPr lang="en-US" altLang="zh-CN" sz="1400" dirty="0"/>
              <a:t>to the working </a:t>
            </a:r>
            <a:r>
              <a:rPr lang="en-US" altLang="zh-CN" sz="1400" dirty="0" smtClean="0"/>
              <a:t>procedures and please refer to updated 3GPP working procedure (especially F.2) for more details</a:t>
            </a:r>
            <a:endParaRPr lang="en-US" altLang="zh-CN" sz="1400" dirty="0"/>
          </a:p>
          <a:p>
            <a:pPr lvl="1">
              <a:spcBef>
                <a:spcPts val="0"/>
              </a:spcBef>
              <a:spcAft>
                <a:spcPts val="600"/>
              </a:spcAft>
            </a:pPr>
            <a:r>
              <a:rPr lang="en-GB" altLang="zh-CN" sz="1200" dirty="0"/>
              <a:t>Attendance at ordinary e-meetings now counts towards accrual and maintenance of voting </a:t>
            </a:r>
            <a:r>
              <a:rPr lang="en-GB" altLang="zh-CN" sz="1200" dirty="0" smtClean="0"/>
              <a:t>rights</a:t>
            </a:r>
          </a:p>
          <a:p>
            <a:pPr lvl="1">
              <a:spcBef>
                <a:spcPts val="0"/>
              </a:spcBef>
              <a:spcAft>
                <a:spcPts val="600"/>
              </a:spcAft>
            </a:pPr>
            <a:r>
              <a:rPr lang="en-GB" altLang="zh-CN" sz="1200" dirty="0" smtClean="0"/>
              <a:t>The new rules apply for future meetings starting from meetings after TSG#95-e. Past e-meetings do not count towards voting rights</a:t>
            </a:r>
          </a:p>
          <a:p>
            <a:pPr lvl="1">
              <a:spcBef>
                <a:spcPts val="0"/>
              </a:spcBef>
              <a:spcAft>
                <a:spcPts val="600"/>
              </a:spcAft>
            </a:pPr>
            <a:r>
              <a:rPr lang="en-GB" altLang="zh-CN" sz="1200" dirty="0" smtClean="0"/>
              <a:t>A delegate is deemed to have attended a given meeting if they confirm their participation by check in. If a delegate does not check in during the meeting, it shall be assumed that the individual did not attend.</a:t>
            </a:r>
          </a:p>
          <a:p>
            <a:pPr lvl="1">
              <a:spcBef>
                <a:spcPts val="0"/>
              </a:spcBef>
              <a:spcAft>
                <a:spcPts val="600"/>
              </a:spcAft>
            </a:pPr>
            <a:r>
              <a:rPr lang="en-GB" altLang="zh-CN" sz="1200" dirty="0" smtClean="0"/>
              <a:t>Please note that the delegates need to check in themselves between the start and the end of the meeting.</a:t>
            </a:r>
          </a:p>
          <a:p>
            <a:pPr marL="342882" lvl="1" indent="-342882">
              <a:spcBef>
                <a:spcPts val="0"/>
              </a:spcBef>
              <a:spcAft>
                <a:spcPts val="600"/>
              </a:spcAft>
              <a:buBlip>
                <a:blip r:embed="rId2"/>
              </a:buBlip>
            </a:pPr>
            <a:r>
              <a:rPr lang="en-GB" altLang="zh-CN" sz="1400" dirty="0" smtClean="0"/>
              <a:t>For face-to-face (ordinary) meeting, please check in via 10.10.10.10 during the meeting</a:t>
            </a:r>
          </a:p>
          <a:p>
            <a:pPr lvl="1">
              <a:spcBef>
                <a:spcPts val="0"/>
              </a:spcBef>
              <a:spcAft>
                <a:spcPts val="600"/>
              </a:spcAft>
            </a:pPr>
            <a:r>
              <a:rPr lang="en-GB" altLang="zh-CN" sz="1200" dirty="0" smtClean="0"/>
              <a:t>Remote participants will not be able to check in for RAN4 meeting when it is a face-to-face (ordinary) meeting</a:t>
            </a:r>
          </a:p>
          <a:p>
            <a:pPr lvl="1">
              <a:spcBef>
                <a:spcPts val="0"/>
              </a:spcBef>
              <a:spcAft>
                <a:spcPts val="600"/>
              </a:spcAft>
            </a:pPr>
            <a:r>
              <a:rPr lang="en-GB" altLang="zh-CN" sz="1200" dirty="0" smtClean="0"/>
              <a:t>No voting rights will be accrued through remote participants</a:t>
            </a:r>
            <a:endParaRPr lang="en-GB" altLang="zh-CN" sz="1000" dirty="0" smtClean="0"/>
          </a:p>
          <a:p>
            <a:pPr marL="342882" lvl="1" indent="-342882">
              <a:spcBef>
                <a:spcPts val="0"/>
              </a:spcBef>
              <a:spcAft>
                <a:spcPts val="600"/>
              </a:spcAft>
              <a:buBlip>
                <a:blip r:embed="rId2"/>
              </a:buBlip>
            </a:pPr>
            <a:r>
              <a:rPr lang="en-GB" altLang="zh-CN" sz="1400" dirty="0" smtClean="0"/>
              <a:t>For e-meeting, please follow the guidance below to check in</a:t>
            </a:r>
          </a:p>
          <a:p>
            <a:pPr lvl="1">
              <a:spcBef>
                <a:spcPts val="0"/>
              </a:spcBef>
              <a:spcAft>
                <a:spcPts val="600"/>
              </a:spcAft>
            </a:pPr>
            <a:r>
              <a:rPr lang="en-US" altLang="zh-CN" sz="1200" dirty="0"/>
              <a:t>Option 1: Through registration email, </a:t>
            </a:r>
            <a:r>
              <a:rPr lang="en-US" altLang="zh-CN" sz="1200" dirty="0" smtClean="0"/>
              <a:t>click the direct link (only if you registered after the deadline of registration for this meeting)</a:t>
            </a:r>
          </a:p>
          <a:p>
            <a:pPr lvl="1">
              <a:spcBef>
                <a:spcPts val="0"/>
              </a:spcBef>
              <a:spcAft>
                <a:spcPts val="600"/>
              </a:spcAft>
            </a:pPr>
            <a:r>
              <a:rPr lang="en-US" altLang="zh-CN" sz="1200" dirty="0" smtClean="0"/>
              <a:t>Option </a:t>
            </a:r>
            <a:r>
              <a:rPr lang="en-US" altLang="zh-CN" sz="1200" dirty="0"/>
              <a:t>2: Through registration email, copy/paste token into the registration link </a:t>
            </a:r>
            <a:r>
              <a:rPr lang="en-US" altLang="zh-CN" sz="1200" dirty="0" smtClean="0"/>
              <a:t>(</a:t>
            </a:r>
            <a:r>
              <a:rPr lang="en-US" altLang="zh-CN" sz="1200" dirty="0"/>
              <a:t>if you registered after the deadline of registration for this meeting</a:t>
            </a:r>
            <a:r>
              <a:rPr lang="en-US" altLang="zh-CN" sz="1200" dirty="0" smtClean="0"/>
              <a:t>)</a:t>
            </a:r>
          </a:p>
          <a:p>
            <a:pPr lvl="1">
              <a:spcBef>
                <a:spcPts val="0"/>
              </a:spcBef>
              <a:spcAft>
                <a:spcPts val="600"/>
              </a:spcAft>
            </a:pPr>
            <a:r>
              <a:rPr lang="en-US" altLang="zh-CN" sz="1200" dirty="0"/>
              <a:t>Option 2-Bis: Through registration email, copy/paste token into the registration link (if you registered before the deadline of registration for this meeting</a:t>
            </a:r>
            <a:r>
              <a:rPr lang="en-US" altLang="zh-CN" sz="1200" dirty="0" smtClean="0"/>
              <a:t>)</a:t>
            </a:r>
          </a:p>
          <a:p>
            <a:pPr lvl="1">
              <a:spcBef>
                <a:spcPts val="0"/>
              </a:spcBef>
              <a:spcAft>
                <a:spcPts val="600"/>
              </a:spcAft>
            </a:pPr>
            <a:r>
              <a:rPr lang="en-US" altLang="zh-CN" sz="1200" dirty="0"/>
              <a:t>Option 3: Through the 3GU portal (You need to be logged in</a:t>
            </a:r>
            <a:r>
              <a:rPr lang="en-US" altLang="zh-CN" sz="1200" dirty="0" smtClean="0"/>
              <a:t>)</a:t>
            </a:r>
          </a:p>
          <a:p>
            <a:pPr lvl="2">
              <a:spcBef>
                <a:spcPts val="0"/>
              </a:spcBef>
              <a:spcAft>
                <a:spcPts val="600"/>
              </a:spcAft>
            </a:pPr>
            <a:r>
              <a:rPr lang="en-US" altLang="zh-CN" sz="1200" dirty="0">
                <a:latin typeface="+mj-ea"/>
                <a:ea typeface="+mj-ea"/>
              </a:rPr>
              <a:t>Click on the meeting you wish to check-in </a:t>
            </a:r>
            <a:r>
              <a:rPr lang="en-US" altLang="zh-CN" sz="1200" dirty="0" smtClean="0">
                <a:latin typeface="+mj-ea"/>
                <a:ea typeface="+mj-ea"/>
              </a:rPr>
              <a:t>to</a:t>
            </a:r>
          </a:p>
          <a:p>
            <a:pPr lvl="2">
              <a:spcBef>
                <a:spcPts val="0"/>
              </a:spcBef>
              <a:spcAft>
                <a:spcPts val="600"/>
              </a:spcAft>
            </a:pPr>
            <a:r>
              <a:rPr lang="en-GB" altLang="zh-CN" sz="1200" dirty="0">
                <a:latin typeface="+mj-ea"/>
                <a:ea typeface="+mj-ea"/>
              </a:rPr>
              <a:t>then, click on “Presence Token” link</a:t>
            </a:r>
            <a:endParaRPr lang="en-US" altLang="zh-CN" sz="1200" dirty="0">
              <a:latin typeface="+mj-ea"/>
              <a:ea typeface="+mj-ea"/>
            </a:endParaRPr>
          </a:p>
          <a:p>
            <a:pPr lvl="1">
              <a:spcBef>
                <a:spcPts val="0"/>
              </a:spcBef>
              <a:spcAft>
                <a:spcPts val="600"/>
              </a:spcAft>
            </a:pPr>
            <a:r>
              <a:rPr lang="en-US" altLang="zh-CN" sz="1200" dirty="0" smtClean="0"/>
              <a:t>Note</a:t>
            </a:r>
            <a:r>
              <a:rPr lang="en-US" altLang="zh-CN" sz="1200" dirty="0"/>
              <a:t>: although the date of registration to a given meeting is not the cut-off date when the new rules start to apply, it is still expected for delegates to register before the deadline of registration to be eligible to take part in the GTW conference calls</a:t>
            </a:r>
            <a:r>
              <a:rPr lang="en-US" altLang="zh-CN" sz="1200" dirty="0" smtClean="0"/>
              <a:t>.</a:t>
            </a: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Register and check-in</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0093944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err="1" smtClean="0"/>
              <a:t>Tdocs</a:t>
            </a:r>
            <a:r>
              <a:rPr lang="en-US" sz="1400" dirty="0" smtClean="0"/>
              <a:t> under post-meeting email process:</a:t>
            </a:r>
          </a:p>
          <a:p>
            <a:pPr lvl="1">
              <a:spcBef>
                <a:spcPts val="0"/>
              </a:spcBef>
              <a:spcAft>
                <a:spcPts val="600"/>
              </a:spcAft>
            </a:pPr>
            <a:r>
              <a:rPr lang="en-US" sz="1200" dirty="0" smtClean="0"/>
              <a:t>Big CRs for Rel-18 on-going WIs</a:t>
            </a:r>
          </a:p>
          <a:p>
            <a:pPr lvl="1">
              <a:spcBef>
                <a:spcPts val="0"/>
              </a:spcBef>
              <a:spcAft>
                <a:spcPts val="600"/>
              </a:spcAft>
            </a:pPr>
            <a:r>
              <a:rPr lang="en-US" sz="1200" dirty="0" smtClean="0"/>
              <a:t>Big CRs/Revised WIDs/TRs </a:t>
            </a:r>
            <a:r>
              <a:rPr lang="en-US" sz="1200" dirty="0"/>
              <a:t>for </a:t>
            </a:r>
            <a:r>
              <a:rPr lang="en-US" sz="1200" dirty="0" smtClean="0"/>
              <a:t>Rel-18 </a:t>
            </a:r>
            <a:r>
              <a:rPr lang="en-US" sz="1200" dirty="0"/>
              <a:t>basket </a:t>
            </a:r>
            <a:r>
              <a:rPr lang="en-US" sz="1200" dirty="0" smtClean="0"/>
              <a:t>WIs</a:t>
            </a:r>
          </a:p>
          <a:p>
            <a:pPr lvl="1">
              <a:spcBef>
                <a:spcPts val="0"/>
              </a:spcBef>
              <a:spcAft>
                <a:spcPts val="600"/>
              </a:spcAft>
            </a:pPr>
            <a:r>
              <a:rPr lang="en-US" sz="1200" dirty="0"/>
              <a:t>O</a:t>
            </a:r>
            <a:r>
              <a:rPr lang="en-US" sz="1200" dirty="0" smtClean="0"/>
              <a:t>ther </a:t>
            </a:r>
            <a:r>
              <a:rPr lang="en-US" sz="1200" dirty="0" err="1"/>
              <a:t>tdocs</a:t>
            </a:r>
            <a:r>
              <a:rPr lang="en-US" sz="1200" dirty="0"/>
              <a:t> based on Chairs guidance</a:t>
            </a:r>
          </a:p>
          <a:p>
            <a:pPr>
              <a:spcBef>
                <a:spcPts val="0"/>
              </a:spcBef>
              <a:spcAft>
                <a:spcPts val="600"/>
              </a:spcAft>
            </a:pPr>
            <a:r>
              <a:rPr lang="en-US" sz="1400" dirty="0"/>
              <a:t>Procedures and timelines:</a:t>
            </a:r>
          </a:p>
          <a:p>
            <a:pPr lvl="1">
              <a:spcBef>
                <a:spcPts val="0"/>
              </a:spcBef>
              <a:spcAft>
                <a:spcPts val="600"/>
              </a:spcAft>
            </a:pPr>
            <a:r>
              <a:rPr lang="en-US" sz="1200" dirty="0" smtClean="0">
                <a:solidFill>
                  <a:srgbClr val="FF0000"/>
                </a:solidFill>
              </a:rPr>
              <a:t>November 20 (Monday), 17:00 </a:t>
            </a:r>
            <a:r>
              <a:rPr lang="en-US" sz="1200" dirty="0">
                <a:solidFill>
                  <a:srgbClr val="FF0000"/>
                </a:solidFill>
              </a:rPr>
              <a:t>UTC</a:t>
            </a:r>
            <a:r>
              <a:rPr lang="en-US" sz="1200" dirty="0"/>
              <a:t>: Session chairs will provide the list of </a:t>
            </a:r>
            <a:r>
              <a:rPr lang="en-US" sz="1200" dirty="0" err="1"/>
              <a:t>tdocs</a:t>
            </a:r>
            <a:r>
              <a:rPr lang="en-US" sz="1200" dirty="0"/>
              <a:t> for post-meeting </a:t>
            </a:r>
            <a:r>
              <a:rPr lang="en-US" sz="1200" dirty="0" smtClean="0"/>
              <a:t>email process.</a:t>
            </a:r>
            <a:endParaRPr lang="en-US" altLang="zh-CN" sz="1200" dirty="0"/>
          </a:p>
          <a:p>
            <a:pPr lvl="1">
              <a:spcBef>
                <a:spcPts val="0"/>
              </a:spcBef>
              <a:spcAft>
                <a:spcPts val="600"/>
              </a:spcAft>
            </a:pPr>
            <a:r>
              <a:rPr lang="en-US" sz="1200" dirty="0" smtClean="0">
                <a:solidFill>
                  <a:srgbClr val="FF0000"/>
                </a:solidFill>
              </a:rPr>
              <a:t>November 21 (Tuesday</a:t>
            </a:r>
            <a:r>
              <a:rPr lang="en-US" altLang="zh-CN" sz="1200" dirty="0" smtClean="0">
                <a:solidFill>
                  <a:srgbClr val="FF0000"/>
                </a:solidFill>
              </a:rPr>
              <a:t>), </a:t>
            </a:r>
            <a:r>
              <a:rPr lang="en-US" altLang="zh-CN" sz="1200" dirty="0">
                <a:solidFill>
                  <a:srgbClr val="FF0000"/>
                </a:solidFill>
              </a:rPr>
              <a:t>17:00 UTC</a:t>
            </a:r>
            <a:r>
              <a:rPr lang="en-US" altLang="zh-CN" sz="1200" dirty="0"/>
              <a:t>: Authors of </a:t>
            </a:r>
            <a:r>
              <a:rPr lang="en-US" altLang="zh-CN" sz="1200" dirty="0" err="1"/>
              <a:t>tdocs</a:t>
            </a:r>
            <a:r>
              <a:rPr lang="en-US" altLang="zh-CN" sz="1200" dirty="0"/>
              <a:t> need share the drafts and submit them into inbox for review. </a:t>
            </a:r>
          </a:p>
          <a:p>
            <a:pPr lvl="1">
              <a:spcBef>
                <a:spcPts val="0"/>
              </a:spcBef>
              <a:spcAft>
                <a:spcPts val="600"/>
              </a:spcAft>
            </a:pPr>
            <a:r>
              <a:rPr lang="en-US" altLang="zh-CN" sz="1200" dirty="0" smtClean="0">
                <a:solidFill>
                  <a:srgbClr val="FF0000"/>
                </a:solidFill>
              </a:rPr>
              <a:t>November 23 (Thursday), </a:t>
            </a:r>
            <a:r>
              <a:rPr lang="en-US" altLang="zh-CN" sz="1200" dirty="0">
                <a:solidFill>
                  <a:srgbClr val="FF0000"/>
                </a:solidFill>
              </a:rPr>
              <a:t>13:00 UTC</a:t>
            </a:r>
            <a:r>
              <a:rPr lang="en-US" altLang="zh-CN" sz="1200" dirty="0"/>
              <a:t>: Companies provided comments if any and author should provide necessary revisions</a:t>
            </a:r>
          </a:p>
          <a:p>
            <a:pPr lvl="1">
              <a:spcBef>
                <a:spcPts val="0"/>
              </a:spcBef>
              <a:spcAft>
                <a:spcPts val="600"/>
              </a:spcAft>
            </a:pPr>
            <a:r>
              <a:rPr lang="en-US" altLang="zh-CN" sz="1200" dirty="0" smtClean="0">
                <a:solidFill>
                  <a:srgbClr val="FF0000"/>
                </a:solidFill>
              </a:rPr>
              <a:t>November 23 </a:t>
            </a:r>
            <a:r>
              <a:rPr lang="en-US" altLang="zh-CN" sz="1200" dirty="0">
                <a:solidFill>
                  <a:srgbClr val="FF0000"/>
                </a:solidFill>
              </a:rPr>
              <a:t>(</a:t>
            </a:r>
            <a:r>
              <a:rPr lang="en-US" altLang="zh-CN" sz="1200" dirty="0" smtClean="0">
                <a:solidFill>
                  <a:srgbClr val="FF0000"/>
                </a:solidFill>
              </a:rPr>
              <a:t>Thursday), </a:t>
            </a:r>
            <a:r>
              <a:rPr lang="en-US" altLang="zh-CN" sz="1200" dirty="0">
                <a:solidFill>
                  <a:srgbClr val="FF0000"/>
                </a:solidFill>
              </a:rPr>
              <a:t>17:00 UTC: </a:t>
            </a:r>
            <a:r>
              <a:rPr lang="en-US" altLang="zh-CN" sz="1200" dirty="0"/>
              <a:t>Based on the summary, session chair will announce decisions.</a:t>
            </a:r>
          </a:p>
          <a:p>
            <a:pPr marL="342882" lvl="1" indent="-342882">
              <a:spcBef>
                <a:spcPts val="0"/>
              </a:spcBef>
              <a:spcAft>
                <a:spcPts val="600"/>
              </a:spcAft>
              <a:buBlip>
                <a:blip r:embed="rId2"/>
              </a:buBlip>
            </a:pPr>
            <a:r>
              <a:rPr lang="en-US" altLang="zh-CN" sz="1400" dirty="0">
                <a:cs typeface="+mn-cs"/>
              </a:rPr>
              <a:t>Other guidance:</a:t>
            </a:r>
          </a:p>
          <a:p>
            <a:pPr lvl="1">
              <a:spcBef>
                <a:spcPts val="0"/>
              </a:spcBef>
              <a:spcAft>
                <a:spcPts val="600"/>
              </a:spcAft>
            </a:pPr>
            <a:r>
              <a:rPr lang="en-US" altLang="zh-CN" sz="1200" dirty="0"/>
              <a:t>We would like to remind all delegated to upload all Cat A draft CRs/CRs timely. In case Cat A draft CRs/CRs are not available before close of meeting on </a:t>
            </a:r>
            <a:r>
              <a:rPr lang="en-US" altLang="zh-CN" sz="1200" dirty="0" smtClean="0">
                <a:solidFill>
                  <a:srgbClr val="FF0000"/>
                </a:solidFill>
              </a:rPr>
              <a:t>November 17 (Friday) 17:00 (local time)</a:t>
            </a:r>
            <a:r>
              <a:rPr lang="en-US" altLang="zh-CN" sz="1200" dirty="0" smtClean="0"/>
              <a:t>, </a:t>
            </a:r>
            <a:r>
              <a:rPr lang="en-US" altLang="zh-CN" sz="1200" dirty="0"/>
              <a:t>the respective Draft CRs may be postponed and not implemented.</a:t>
            </a:r>
          </a:p>
          <a:p>
            <a:pPr lvl="1">
              <a:spcBef>
                <a:spcPts val="0"/>
              </a:spcBef>
              <a:spcAft>
                <a:spcPts val="600"/>
              </a:spcAft>
            </a:pPr>
            <a:r>
              <a:rPr lang="en-US" altLang="zh-CN" sz="1200" dirty="0"/>
              <a:t>Delegates are strongly encouraged to participate in review on Big CRs during post-meeting email </a:t>
            </a:r>
            <a:r>
              <a:rPr lang="en-US" altLang="zh-CN" sz="1200" dirty="0" smtClean="0"/>
              <a:t>process procedures</a:t>
            </a:r>
            <a:endParaRPr lang="en-US" altLang="zh-CN" sz="1000" dirty="0">
              <a:cs typeface="+mn-cs"/>
            </a:endParaRP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Post-meeting email process procedures/timelines  </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775208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txBox="1">
            <a:spLocks/>
          </p:cNvSpPr>
          <p:nvPr/>
        </p:nvSpPr>
        <p:spPr bwMode="auto">
          <a:xfrm>
            <a:off x="401652" y="130320"/>
            <a:ext cx="9605473"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ea"/>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a:lstStyle>
          <a:p>
            <a:r>
              <a:rPr lang="en-US" altLang="zh-CN" b="1" dirty="0">
                <a:latin typeface="微软雅黑" panose="020B0503020204020204" pitchFamily="34" charset="-122"/>
                <a:ea typeface="微软雅黑" panose="020B0503020204020204" pitchFamily="34" charset="-122"/>
              </a:rPr>
              <a:t>Pre-RAN action (TS/TR/SR review) after ordinary meeting</a:t>
            </a:r>
            <a:endParaRPr lang="ru-RU" b="1" dirty="0">
              <a:latin typeface="微软雅黑" panose="020B0503020204020204" pitchFamily="34" charset="-122"/>
              <a:ea typeface="微软雅黑" panose="020B0503020204020204" pitchFamily="34" charset="-122"/>
            </a:endParaRPr>
          </a:p>
        </p:txBody>
      </p:sp>
      <p:sp>
        <p:nvSpPr>
          <p:cNvPr id="7"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17182" cy="5095171"/>
          </a:xfrm>
        </p:spPr>
        <p:txBody>
          <a:bodyPr/>
          <a:lstStyle/>
          <a:p>
            <a:pPr marL="342882" lvl="1" indent="-342882">
              <a:spcBef>
                <a:spcPts val="0"/>
              </a:spcBef>
              <a:spcAft>
                <a:spcPts val="600"/>
              </a:spcAft>
              <a:buBlip>
                <a:blip r:embed="rId2"/>
              </a:buBlip>
            </a:pPr>
            <a:r>
              <a:rPr lang="en-US" altLang="zh-CN" sz="1400" dirty="0">
                <a:solidFill>
                  <a:srgbClr val="000000"/>
                </a:solidFill>
              </a:rPr>
              <a:t>Please  WI/SI rapporteurs share draft SR(status report)  and revised WID (RAN4 led WIs</a:t>
            </a:r>
            <a:r>
              <a:rPr lang="zh-CN" altLang="en-US" sz="1400" dirty="0">
                <a:solidFill>
                  <a:srgbClr val="000000"/>
                </a:solidFill>
              </a:rPr>
              <a:t>）</a:t>
            </a:r>
            <a:r>
              <a:rPr lang="en-US" altLang="zh-CN" sz="1400" dirty="0">
                <a:solidFill>
                  <a:srgbClr val="000000"/>
                </a:solidFill>
              </a:rPr>
              <a:t>if any in RAN4 reflector no later than </a:t>
            </a:r>
            <a:r>
              <a:rPr lang="en-US" altLang="zh-CN" sz="1400" dirty="0" smtClean="0">
                <a:solidFill>
                  <a:srgbClr val="FF0000"/>
                </a:solidFill>
              </a:rPr>
              <a:t>November 23 </a:t>
            </a:r>
            <a:r>
              <a:rPr lang="en-US" altLang="zh-CN" sz="1400" dirty="0">
                <a:solidFill>
                  <a:srgbClr val="FF0000"/>
                </a:solidFill>
              </a:rPr>
              <a:t>(Thursday) 17:00 UTC </a:t>
            </a:r>
            <a:r>
              <a:rPr lang="zh-CN" altLang="en-US" sz="1400" dirty="0">
                <a:solidFill>
                  <a:srgbClr val="000000"/>
                </a:solidFill>
              </a:rPr>
              <a:t>；</a:t>
            </a:r>
            <a:r>
              <a:rPr lang="en-US" altLang="zh-CN" sz="1400" dirty="0">
                <a:solidFill>
                  <a:srgbClr val="000000"/>
                </a:solidFill>
              </a:rPr>
              <a:t>Guidance from MCC for SR and revised WID submission</a:t>
            </a:r>
          </a:p>
          <a:p>
            <a:pPr lvl="1">
              <a:spcBef>
                <a:spcPts val="0"/>
              </a:spcBef>
              <a:spcAft>
                <a:spcPts val="600"/>
              </a:spcAft>
            </a:pPr>
            <a:r>
              <a:rPr lang="en-GB" altLang="zh-CN" sz="1200" dirty="0"/>
              <a:t>1. WIs with target </a:t>
            </a:r>
            <a:r>
              <a:rPr lang="en-US" altLang="zh-CN" sz="1200" dirty="0" smtClean="0"/>
              <a:t>December 2023 </a:t>
            </a:r>
            <a:r>
              <a:rPr lang="en-GB" altLang="zh-CN" sz="1200" dirty="0"/>
              <a:t>and % complete &lt;100% mean a request to stop the WI,</a:t>
            </a:r>
            <a:endParaRPr lang="zh-CN" altLang="zh-CN" sz="1200" dirty="0"/>
          </a:p>
          <a:p>
            <a:pPr lvl="2">
              <a:spcBef>
                <a:spcPts val="0"/>
              </a:spcBef>
              <a:spcAft>
                <a:spcPts val="600"/>
              </a:spcAft>
            </a:pPr>
            <a:r>
              <a:rPr lang="en-GB" altLang="zh-CN" sz="1200" dirty="0">
                <a:solidFill>
                  <a:srgbClr val="000000"/>
                </a:solidFill>
              </a:rPr>
              <a:t> </a:t>
            </a:r>
            <a:r>
              <a:rPr lang="en-US" altLang="zh-CN" sz="1200" dirty="0">
                <a:solidFill>
                  <a:srgbClr val="000000"/>
                </a:solidFill>
              </a:rPr>
              <a:t>I</a:t>
            </a:r>
            <a:r>
              <a:rPr lang="en-GB" altLang="zh-CN" sz="1200" dirty="0">
                <a:solidFill>
                  <a:srgbClr val="000000"/>
                </a:solidFill>
              </a:rPr>
              <a:t>n such a case CRs will be requested to de</a:t>
            </a:r>
            <a:r>
              <a:rPr lang="en-US" altLang="zh-CN" sz="1200" dirty="0">
                <a:solidFill>
                  <a:srgbClr val="000000"/>
                </a:solidFill>
              </a:rPr>
              <a:t>-</a:t>
            </a:r>
            <a:r>
              <a:rPr lang="en-GB" altLang="zh-CN" sz="1200" dirty="0">
                <a:solidFill>
                  <a:srgbClr val="000000"/>
                </a:solidFill>
              </a:rPr>
              <a:t>implement changes already in the specs and introduced under this WI</a:t>
            </a:r>
            <a:endParaRPr lang="zh-CN" altLang="zh-CN" sz="1200" dirty="0">
              <a:solidFill>
                <a:srgbClr val="000000"/>
              </a:solidFill>
            </a:endParaRPr>
          </a:p>
          <a:p>
            <a:pPr lvl="1">
              <a:spcBef>
                <a:spcPts val="0"/>
              </a:spcBef>
              <a:spcAft>
                <a:spcPts val="600"/>
              </a:spcAft>
            </a:pPr>
            <a:r>
              <a:rPr lang="en-GB" altLang="zh-CN" sz="1200" dirty="0">
                <a:solidFill>
                  <a:srgbClr val="000000"/>
                </a:solidFill>
              </a:rPr>
              <a:t>2. Status report target dates have to match the target dates submitted in rev WIDs to the same TSG meeting</a:t>
            </a:r>
            <a:endParaRPr lang="zh-CN" altLang="zh-CN" sz="1200" dirty="0">
              <a:solidFill>
                <a:srgbClr val="000000"/>
              </a:solidFill>
            </a:endParaRPr>
          </a:p>
          <a:p>
            <a:pPr lvl="1">
              <a:spcBef>
                <a:spcPts val="0"/>
              </a:spcBef>
              <a:spcAft>
                <a:spcPts val="600"/>
              </a:spcAft>
            </a:pPr>
            <a:r>
              <a:rPr lang="en-GB" altLang="zh-CN" sz="1200" dirty="0">
                <a:solidFill>
                  <a:srgbClr val="000000"/>
                </a:solidFill>
              </a:rPr>
              <a:t>3. </a:t>
            </a:r>
            <a:r>
              <a:rPr lang="en-US" altLang="zh-CN" sz="1200" dirty="0">
                <a:solidFill>
                  <a:srgbClr val="000000"/>
                </a:solidFill>
              </a:rPr>
              <a:t>R</a:t>
            </a:r>
            <a:r>
              <a:rPr lang="en-GB" altLang="zh-CN" sz="1200" dirty="0" err="1">
                <a:solidFill>
                  <a:srgbClr val="000000"/>
                </a:solidFill>
              </a:rPr>
              <a:t>evised</a:t>
            </a:r>
            <a:r>
              <a:rPr lang="en-GB" altLang="zh-CN" sz="1200" dirty="0">
                <a:solidFill>
                  <a:srgbClr val="000000"/>
                </a:solidFill>
              </a:rPr>
              <a:t> WIDs have to show revision marks relative to the last approved WID</a:t>
            </a:r>
            <a:endParaRPr lang="en-US" altLang="zh-CN" sz="1200" dirty="0">
              <a:solidFill>
                <a:srgbClr val="000000"/>
              </a:solidFill>
            </a:endParaRPr>
          </a:p>
          <a:p>
            <a:pPr marL="342882" lvl="1" indent="-342882">
              <a:spcBef>
                <a:spcPts val="0"/>
              </a:spcBef>
              <a:spcAft>
                <a:spcPts val="600"/>
              </a:spcAft>
              <a:buBlip>
                <a:blip r:embed="rId2"/>
              </a:buBlip>
            </a:pPr>
            <a:endParaRPr lang="en-US" altLang="zh-CN" sz="1400" dirty="0" smtClean="0"/>
          </a:p>
          <a:p>
            <a:pPr marL="342882" lvl="1" indent="-342882">
              <a:spcBef>
                <a:spcPts val="0"/>
              </a:spcBef>
              <a:spcAft>
                <a:spcPts val="600"/>
              </a:spcAft>
              <a:buBlip>
                <a:blip r:embed="rId2"/>
              </a:buBlip>
            </a:pPr>
            <a:r>
              <a:rPr lang="en-US" altLang="zh-CN" sz="1400" dirty="0" smtClean="0"/>
              <a:t>Please do not submit the formal SR/revised WID to upcoming RAN plenary, before RAN4 Chair(s) check the draft SR and revised WID and send the feedback, to facilitate the treatment in RAN</a:t>
            </a:r>
          </a:p>
          <a:p>
            <a:pPr lvl="1">
              <a:spcBef>
                <a:spcPts val="0"/>
              </a:spcBef>
              <a:spcAft>
                <a:spcPts val="600"/>
              </a:spcAft>
            </a:pPr>
            <a:r>
              <a:rPr lang="en-US" altLang="zh-CN" sz="1200" dirty="0" smtClean="0"/>
              <a:t>NOTE: According to offline feedback from MCC, it is suggested to clarify the rule that all the fallback modes for each proposed band combinations should be finalized before the work on those band combinations is done in the Rel-18 basket WIDs</a:t>
            </a:r>
            <a:endParaRPr lang="en-US" altLang="zh-CN" sz="1200" dirty="0"/>
          </a:p>
          <a:p>
            <a:pPr marL="342882" lvl="1" indent="-342882">
              <a:spcBef>
                <a:spcPts val="0"/>
              </a:spcBef>
              <a:spcAft>
                <a:spcPts val="600"/>
              </a:spcAft>
              <a:buBlip>
                <a:blip r:embed="rId2"/>
              </a:buBlip>
            </a:pPr>
            <a:endParaRPr lang="en-US" altLang="zh-CN" sz="1400" dirty="0" smtClean="0">
              <a:solidFill>
                <a:srgbClr val="000000"/>
              </a:solidFill>
            </a:endParaRPr>
          </a:p>
          <a:p>
            <a:pPr marL="342882" lvl="1" indent="-342882">
              <a:spcBef>
                <a:spcPts val="0"/>
              </a:spcBef>
              <a:spcAft>
                <a:spcPts val="600"/>
              </a:spcAft>
              <a:buBlip>
                <a:blip r:embed="rId2"/>
              </a:buBlip>
            </a:pPr>
            <a:r>
              <a:rPr lang="en-US" altLang="zh-CN" sz="1400" dirty="0" smtClean="0">
                <a:solidFill>
                  <a:srgbClr val="000000"/>
                </a:solidFill>
              </a:rPr>
              <a:t>For </a:t>
            </a:r>
            <a:r>
              <a:rPr lang="en-US" altLang="zh-CN" sz="1400" dirty="0">
                <a:solidFill>
                  <a:srgbClr val="000000"/>
                </a:solidFill>
              </a:rPr>
              <a:t>draft TS/TR which planned to be submitted to RAN plenary for approval, please share the draft version to Carolyn for pre-check no later than </a:t>
            </a:r>
            <a:r>
              <a:rPr lang="en-US" altLang="zh-CN" sz="1400" dirty="0" smtClean="0">
                <a:solidFill>
                  <a:srgbClr val="FF0000"/>
                </a:solidFill>
              </a:rPr>
              <a:t>November 21 (Tuesday</a:t>
            </a:r>
            <a:r>
              <a:rPr lang="en-US" altLang="zh-CN" sz="1400" dirty="0">
                <a:solidFill>
                  <a:srgbClr val="FF0000"/>
                </a:solidFill>
              </a:rPr>
              <a:t>) 17:00 </a:t>
            </a:r>
            <a:r>
              <a:rPr lang="en-US" altLang="zh-CN" sz="1400" dirty="0" smtClean="0">
                <a:solidFill>
                  <a:srgbClr val="FF0000"/>
                </a:solidFill>
              </a:rPr>
              <a:t>UTC</a:t>
            </a:r>
          </a:p>
          <a:p>
            <a:pPr marL="342882" lvl="1" indent="-342882">
              <a:spcBef>
                <a:spcPts val="0"/>
              </a:spcBef>
              <a:spcAft>
                <a:spcPts val="600"/>
              </a:spcAft>
              <a:buBlip>
                <a:blip r:embed="rId2"/>
              </a:buBlip>
            </a:pPr>
            <a:endParaRPr lang="en-US" altLang="zh-CN" sz="1400" dirty="0">
              <a:solidFill>
                <a:srgbClr val="FF0000"/>
              </a:solidFill>
            </a:endParaRPr>
          </a:p>
          <a:p>
            <a:pPr marL="342882" lvl="1" indent="-342882">
              <a:spcBef>
                <a:spcPts val="0"/>
              </a:spcBef>
              <a:spcAft>
                <a:spcPts val="600"/>
              </a:spcAft>
              <a:buBlip>
                <a:blip r:embed="rId2"/>
              </a:buBlip>
            </a:pPr>
            <a:r>
              <a:rPr lang="en-US" altLang="zh-CN" sz="1400" dirty="0" smtClean="0"/>
              <a:t>If you want to close a item, please make sure that you submit all the necessary documents including TS/TR to RAN plenary.</a:t>
            </a:r>
          </a:p>
          <a:p>
            <a:pPr marL="742912" lvl="2" indent="-342882">
              <a:spcBef>
                <a:spcPts val="0"/>
              </a:spcBef>
              <a:spcAft>
                <a:spcPts val="600"/>
              </a:spcAft>
              <a:buBlip>
                <a:blip r:embed="rId2"/>
              </a:buBlip>
            </a:pPr>
            <a:endParaRPr lang="zh-CN" altLang="zh-CN" sz="1400" dirty="0">
              <a:solidFill>
                <a:srgbClr val="000000"/>
              </a:solidFill>
            </a:endParaRP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p:txBody>
      </p:sp>
    </p:spTree>
    <p:extLst>
      <p:ext uri="{BB962C8B-B14F-4D97-AF65-F5344CB8AC3E}">
        <p14:creationId xmlns:p14="http://schemas.microsoft.com/office/powerpoint/2010/main" val="16686980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txBox="1">
            <a:spLocks/>
          </p:cNvSpPr>
          <p:nvPr/>
        </p:nvSpPr>
        <p:spPr bwMode="auto">
          <a:xfrm>
            <a:off x="401652" y="130320"/>
            <a:ext cx="9605473"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ea"/>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a:lstStyle>
          <a:p>
            <a:r>
              <a:rPr lang="en-US" altLang="zh-CN" b="1" dirty="0" smtClean="0">
                <a:latin typeface="微软雅黑" panose="020B0503020204020204" pitchFamily="34" charset="-122"/>
                <a:ea typeface="微软雅黑" panose="020B0503020204020204" pitchFamily="34" charset="-122"/>
              </a:rPr>
              <a:t>NWM flag process</a:t>
            </a:r>
            <a:endParaRPr lang="ru-RU" b="1" dirty="0">
              <a:latin typeface="微软雅黑" panose="020B0503020204020204" pitchFamily="34" charset="-122"/>
              <a:ea typeface="微软雅黑" panose="020B0503020204020204" pitchFamily="34" charset="-122"/>
            </a:endParaRPr>
          </a:p>
        </p:txBody>
      </p:sp>
      <p:sp>
        <p:nvSpPr>
          <p:cNvPr id="7"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596643" cy="5095171"/>
          </a:xfrm>
        </p:spPr>
        <p:txBody>
          <a:bodyPr/>
          <a:lstStyle/>
          <a:p>
            <a:pPr marL="342882" lvl="1" indent="-342882">
              <a:spcBef>
                <a:spcPts val="0"/>
              </a:spcBef>
              <a:spcAft>
                <a:spcPts val="600"/>
              </a:spcAft>
              <a:buBlip>
                <a:blip r:embed="rId2"/>
              </a:buBlip>
            </a:pPr>
            <a:r>
              <a:rPr lang="en-US" altLang="zh-CN" sz="1400" dirty="0" smtClean="0">
                <a:solidFill>
                  <a:srgbClr val="000000"/>
                </a:solidFill>
              </a:rPr>
              <a:t>Because a large numbers of CRs/contributions are submitted for early release maintenance and some spectrum related topics, we would like to improve the efficiency to handle those </a:t>
            </a:r>
            <a:r>
              <a:rPr lang="en-US" altLang="zh-CN" sz="1400" dirty="0" err="1" smtClean="0">
                <a:solidFill>
                  <a:srgbClr val="000000"/>
                </a:solidFill>
              </a:rPr>
              <a:t>tdoc</a:t>
            </a:r>
            <a:r>
              <a:rPr lang="en-US" altLang="zh-CN" sz="1400" dirty="0" smtClean="0">
                <a:solidFill>
                  <a:srgbClr val="000000"/>
                </a:solidFill>
              </a:rPr>
              <a:t>-s in face-to-face meeting</a:t>
            </a:r>
          </a:p>
          <a:p>
            <a:pPr lvl="1">
              <a:spcBef>
                <a:spcPts val="0"/>
              </a:spcBef>
              <a:spcAft>
                <a:spcPts val="600"/>
              </a:spcAft>
            </a:pPr>
            <a:r>
              <a:rPr lang="en-US" altLang="zh-CN" sz="1200" dirty="0"/>
              <a:t>Previously only after </a:t>
            </a:r>
            <a:r>
              <a:rPr lang="en-US" altLang="zh-CN" sz="1200" dirty="0" err="1" smtClean="0"/>
              <a:t>tdocs</a:t>
            </a:r>
            <a:r>
              <a:rPr lang="en-US" altLang="zh-CN" sz="1200" dirty="0" smtClean="0"/>
              <a:t> </a:t>
            </a:r>
            <a:r>
              <a:rPr lang="en-US" altLang="zh-CN" sz="1200" dirty="0"/>
              <a:t>are handled online in the first round, the proponents </a:t>
            </a:r>
            <a:r>
              <a:rPr lang="en-US" altLang="zh-CN" sz="1200" dirty="0" smtClean="0"/>
              <a:t>can </a:t>
            </a:r>
            <a:r>
              <a:rPr lang="en-US" altLang="zh-CN" sz="1200" dirty="0"/>
              <a:t>know who have comments</a:t>
            </a:r>
            <a:r>
              <a:rPr lang="en-US" altLang="zh-CN" sz="1200" dirty="0" smtClean="0"/>
              <a:t>. And there may be no comments for some CRs, which can be directly endorsed/agreed and actually no online time would be needed.</a:t>
            </a:r>
            <a:endParaRPr lang="en-US" altLang="zh-CN" sz="1200" dirty="0"/>
          </a:p>
          <a:p>
            <a:pPr lvl="1">
              <a:spcBef>
                <a:spcPts val="0"/>
              </a:spcBef>
              <a:spcAft>
                <a:spcPts val="600"/>
              </a:spcAft>
            </a:pPr>
            <a:r>
              <a:rPr lang="en-US" altLang="zh-CN" sz="1200" dirty="0" smtClean="0"/>
              <a:t>For those </a:t>
            </a:r>
            <a:r>
              <a:rPr lang="en-US" altLang="zh-CN" sz="1200" dirty="0" err="1" smtClean="0"/>
              <a:t>tdocs</a:t>
            </a:r>
            <a:r>
              <a:rPr lang="en-US" altLang="zh-CN" sz="1200" dirty="0" smtClean="0"/>
              <a:t> on which companies have comments, </a:t>
            </a:r>
            <a:r>
              <a:rPr lang="en-US" altLang="zh-CN" sz="1200" dirty="0"/>
              <a:t>e</a:t>
            </a:r>
            <a:r>
              <a:rPr lang="en-US" altLang="zh-CN" sz="1200" dirty="0" smtClean="0"/>
              <a:t>arlier offline discussions would be helpful to save online time in face-to-face meeting.</a:t>
            </a:r>
          </a:p>
          <a:p>
            <a:pPr lvl="1">
              <a:spcBef>
                <a:spcPts val="0"/>
              </a:spcBef>
              <a:spcAft>
                <a:spcPts val="600"/>
              </a:spcAft>
            </a:pPr>
            <a:r>
              <a:rPr lang="en-US" altLang="zh-CN" sz="1200" dirty="0" smtClean="0"/>
              <a:t>The proponent(s) should know which companies have comment and then have offline discussion with them earlier.</a:t>
            </a:r>
          </a:p>
          <a:p>
            <a:pPr lvl="1">
              <a:spcBef>
                <a:spcPts val="0"/>
              </a:spcBef>
              <a:spcAft>
                <a:spcPts val="600"/>
              </a:spcAft>
            </a:pPr>
            <a:r>
              <a:rPr lang="en-US" altLang="zh-CN" sz="1200" dirty="0" smtClean="0"/>
              <a:t>So we would like to provide a scheme to help the proponents/moderators identify which companies will have comments or concerns.</a:t>
            </a:r>
            <a:endParaRPr lang="en-US" altLang="zh-CN" sz="1200" dirty="0"/>
          </a:p>
          <a:p>
            <a:pPr marL="342882" lvl="1" indent="-342882">
              <a:spcBef>
                <a:spcPts val="0"/>
              </a:spcBef>
              <a:spcAft>
                <a:spcPts val="600"/>
              </a:spcAft>
              <a:buBlip>
                <a:blip r:embed="rId2"/>
              </a:buBlip>
            </a:pPr>
            <a:r>
              <a:rPr lang="en-US" altLang="zh-CN" sz="1400" dirty="0" smtClean="0">
                <a:solidFill>
                  <a:srgbClr val="000000"/>
                </a:solidFill>
              </a:rPr>
              <a:t>NWM flag process: Use NWM tool to trigger early offline discussions</a:t>
            </a:r>
          </a:p>
          <a:p>
            <a:pPr lvl="1">
              <a:spcBef>
                <a:spcPts val="0"/>
              </a:spcBef>
              <a:spcAft>
                <a:spcPts val="600"/>
              </a:spcAft>
            </a:pPr>
            <a:r>
              <a:rPr lang="en-US" altLang="zh-CN" sz="1200">
                <a:solidFill>
                  <a:srgbClr val="FF0000"/>
                </a:solidFill>
              </a:rPr>
              <a:t>Before </a:t>
            </a:r>
            <a:r>
              <a:rPr lang="en-US" altLang="zh-CN" sz="1200" smtClean="0">
                <a:solidFill>
                  <a:srgbClr val="FF0000"/>
                </a:solidFill>
              </a:rPr>
              <a:t>November </a:t>
            </a:r>
            <a:r>
              <a:rPr lang="en-US" altLang="zh-CN" sz="1200" dirty="0" smtClean="0">
                <a:solidFill>
                  <a:srgbClr val="FF0000"/>
                </a:solidFill>
              </a:rPr>
              <a:t>12 (Sunday)</a:t>
            </a:r>
            <a:r>
              <a:rPr lang="en-US" altLang="zh-CN" sz="1200" dirty="0" smtClean="0"/>
              <a:t>: Moderators will provide a list of existing topic threads which need NWM flag process based on moderators</a:t>
            </a:r>
            <a:r>
              <a:rPr lang="zh-CN" altLang="en-US" sz="1200" dirty="0" smtClean="0"/>
              <a:t>’</a:t>
            </a:r>
            <a:r>
              <a:rPr lang="en-US" altLang="zh-CN" sz="1200" dirty="0" smtClean="0"/>
              <a:t>input</a:t>
            </a:r>
          </a:p>
          <a:p>
            <a:pPr lvl="1">
              <a:spcBef>
                <a:spcPts val="0"/>
              </a:spcBef>
              <a:spcAft>
                <a:spcPts val="600"/>
              </a:spcAft>
            </a:pPr>
            <a:r>
              <a:rPr lang="en-US" altLang="zh-CN" sz="1200" dirty="0" smtClean="0">
                <a:solidFill>
                  <a:srgbClr val="FF0000"/>
                </a:solidFill>
              </a:rPr>
              <a:t>Before November 13 </a:t>
            </a:r>
            <a:r>
              <a:rPr lang="en-US" altLang="zh-CN" sz="1200" dirty="0">
                <a:solidFill>
                  <a:srgbClr val="FF0000"/>
                </a:solidFill>
              </a:rPr>
              <a:t>(Monday): </a:t>
            </a:r>
            <a:r>
              <a:rPr lang="en-US" altLang="zh-CN" sz="1200" dirty="0"/>
              <a:t>M</a:t>
            </a:r>
            <a:r>
              <a:rPr lang="en-US" altLang="zh-CN" sz="1200" dirty="0" smtClean="0"/>
              <a:t>oderators </a:t>
            </a:r>
            <a:r>
              <a:rPr lang="en-US" altLang="zh-CN" sz="1200" dirty="0"/>
              <a:t>will provide the </a:t>
            </a:r>
            <a:r>
              <a:rPr lang="en-US" altLang="zh-CN" sz="1200" dirty="0" smtClean="0"/>
              <a:t>NWM link which captures the </a:t>
            </a:r>
            <a:r>
              <a:rPr lang="en-US" altLang="zh-CN" sz="1200" dirty="0" err="1" smtClean="0"/>
              <a:t>tdocs</a:t>
            </a:r>
            <a:r>
              <a:rPr lang="en-US" altLang="zh-CN" sz="1200" dirty="0" smtClean="0"/>
              <a:t>/CRs to be flagged</a:t>
            </a:r>
          </a:p>
          <a:p>
            <a:pPr lvl="2">
              <a:spcBef>
                <a:spcPts val="0"/>
              </a:spcBef>
              <a:spcAft>
                <a:spcPts val="600"/>
              </a:spcAft>
            </a:pPr>
            <a:r>
              <a:rPr lang="en-US" altLang="zh-CN" sz="1200" dirty="0" smtClean="0">
                <a:solidFill>
                  <a:srgbClr val="000000"/>
                </a:solidFill>
              </a:rPr>
              <a:t>NWM flag process is just for maintenance and </a:t>
            </a:r>
            <a:r>
              <a:rPr lang="en-US" altLang="zh-CN" sz="1200" dirty="0">
                <a:solidFill>
                  <a:srgbClr val="000000"/>
                </a:solidFill>
              </a:rPr>
              <a:t>some spectrum </a:t>
            </a:r>
            <a:r>
              <a:rPr lang="en-US" altLang="zh-CN" sz="1200" dirty="0" smtClean="0">
                <a:solidFill>
                  <a:srgbClr val="000000"/>
                </a:solidFill>
              </a:rPr>
              <a:t>related items with many CRs</a:t>
            </a:r>
          </a:p>
          <a:p>
            <a:pPr lvl="2">
              <a:spcBef>
                <a:spcPts val="0"/>
              </a:spcBef>
              <a:spcAft>
                <a:spcPts val="600"/>
              </a:spcAft>
            </a:pPr>
            <a:r>
              <a:rPr lang="en-US" altLang="zh-CN" sz="1200" dirty="0" smtClean="0">
                <a:solidFill>
                  <a:srgbClr val="000000"/>
                </a:solidFill>
              </a:rPr>
              <a:t>Format of NWM would be simple</a:t>
            </a:r>
          </a:p>
          <a:p>
            <a:pPr lvl="3">
              <a:spcBef>
                <a:spcPts val="0"/>
              </a:spcBef>
              <a:spcAft>
                <a:spcPts val="600"/>
              </a:spcAft>
            </a:pPr>
            <a:r>
              <a:rPr lang="en-US" altLang="zh-CN" sz="1200" dirty="0" smtClean="0">
                <a:solidFill>
                  <a:srgbClr val="000000"/>
                </a:solidFill>
              </a:rPr>
              <a:t>Only the </a:t>
            </a:r>
            <a:r>
              <a:rPr lang="en-US" altLang="zh-CN" sz="1200" dirty="0" err="1" smtClean="0">
                <a:solidFill>
                  <a:srgbClr val="000000"/>
                </a:solidFill>
              </a:rPr>
              <a:t>tdoc</a:t>
            </a:r>
            <a:r>
              <a:rPr lang="en-US" altLang="zh-CN" sz="1200" dirty="0" smtClean="0">
                <a:solidFill>
                  <a:srgbClr val="000000"/>
                </a:solidFill>
              </a:rPr>
              <a:t> numbers and titles are listed</a:t>
            </a:r>
            <a:endParaRPr lang="en-US" altLang="zh-CN" sz="1200" dirty="0">
              <a:solidFill>
                <a:srgbClr val="000000"/>
              </a:solidFill>
            </a:endParaRPr>
          </a:p>
          <a:p>
            <a:pPr lvl="1">
              <a:spcBef>
                <a:spcPts val="0"/>
              </a:spcBef>
              <a:spcAft>
                <a:spcPts val="600"/>
              </a:spcAft>
            </a:pPr>
            <a:r>
              <a:rPr lang="en-US" altLang="zh-CN" sz="1200" dirty="0" smtClean="0">
                <a:solidFill>
                  <a:srgbClr val="FF0000"/>
                </a:solidFill>
              </a:rPr>
              <a:t>By November 14 (Tuesday), 18:00 (local time)</a:t>
            </a:r>
            <a:r>
              <a:rPr lang="en-US" altLang="zh-CN" sz="1200" dirty="0" smtClean="0"/>
              <a:t>: Delegates flag the </a:t>
            </a:r>
            <a:r>
              <a:rPr lang="en-US" altLang="zh-CN" sz="1200" dirty="0" err="1" smtClean="0"/>
              <a:t>tdocs</a:t>
            </a:r>
            <a:r>
              <a:rPr lang="en-US" altLang="zh-CN" sz="1200" dirty="0" smtClean="0"/>
              <a:t> in the list</a:t>
            </a:r>
          </a:p>
          <a:p>
            <a:pPr lvl="2">
              <a:spcBef>
                <a:spcPts val="0"/>
              </a:spcBef>
              <a:spcAft>
                <a:spcPts val="600"/>
              </a:spcAft>
            </a:pPr>
            <a:r>
              <a:rPr lang="en-US" altLang="zh-CN" sz="1200" dirty="0" smtClean="0">
                <a:solidFill>
                  <a:srgbClr val="000000"/>
                </a:solidFill>
              </a:rPr>
              <a:t>Flag process would be simple</a:t>
            </a:r>
          </a:p>
          <a:p>
            <a:pPr lvl="3">
              <a:spcBef>
                <a:spcPts val="0"/>
              </a:spcBef>
              <a:spcAft>
                <a:spcPts val="600"/>
              </a:spcAft>
            </a:pPr>
            <a:r>
              <a:rPr lang="en-US" altLang="zh-CN" sz="1200" dirty="0">
                <a:solidFill>
                  <a:srgbClr val="000000"/>
                </a:solidFill>
              </a:rPr>
              <a:t>F</a:t>
            </a:r>
            <a:r>
              <a:rPr lang="en-US" altLang="zh-CN" sz="1200" dirty="0" smtClean="0">
                <a:solidFill>
                  <a:srgbClr val="000000"/>
                </a:solidFill>
              </a:rPr>
              <a:t>ill in the feedback form with a brief description of reason, like “Company A flag R4-23xxxxx because XYX</a:t>
            </a:r>
            <a:r>
              <a:rPr lang="zh-CN" altLang="en-US" sz="1200" dirty="0" smtClean="0">
                <a:solidFill>
                  <a:srgbClr val="000000"/>
                </a:solidFill>
              </a:rPr>
              <a:t>”，</a:t>
            </a:r>
            <a:r>
              <a:rPr lang="en-US" altLang="zh-CN" sz="1200" dirty="0" smtClean="0">
                <a:solidFill>
                  <a:srgbClr val="000000"/>
                </a:solidFill>
              </a:rPr>
              <a:t>or with delegate name who flags </a:t>
            </a:r>
            <a:r>
              <a:rPr lang="en-US" altLang="zh-CN" sz="1200" dirty="0" err="1" smtClean="0">
                <a:solidFill>
                  <a:srgbClr val="000000"/>
                </a:solidFill>
              </a:rPr>
              <a:t>tdoc</a:t>
            </a:r>
            <a:r>
              <a:rPr lang="en-US" altLang="zh-CN" sz="1200" dirty="0" smtClean="0">
                <a:solidFill>
                  <a:srgbClr val="000000"/>
                </a:solidFill>
              </a:rPr>
              <a:t> like “Company A Aaron flags R4-23xxxxx because XYZ”.</a:t>
            </a:r>
          </a:p>
          <a:p>
            <a:pPr lvl="3">
              <a:spcBef>
                <a:spcPts val="0"/>
              </a:spcBef>
              <a:spcAft>
                <a:spcPts val="600"/>
              </a:spcAft>
            </a:pPr>
            <a:r>
              <a:rPr lang="en-US" altLang="zh-CN" sz="1200" dirty="0" smtClean="0">
                <a:solidFill>
                  <a:srgbClr val="000000"/>
                </a:solidFill>
              </a:rPr>
              <a:t>The purpose is to let the proponents know who they need to talk to.</a:t>
            </a:r>
            <a:endParaRPr lang="en-US" altLang="zh-CN" sz="1200" dirty="0"/>
          </a:p>
          <a:p>
            <a:pPr lvl="1">
              <a:spcBef>
                <a:spcPts val="0"/>
              </a:spcBef>
              <a:spcAft>
                <a:spcPts val="600"/>
              </a:spcAft>
            </a:pPr>
            <a:r>
              <a:rPr lang="en-US" altLang="zh-CN" sz="1200" dirty="0" smtClean="0"/>
              <a:t>During the online treatment, session chairs will treat those </a:t>
            </a:r>
            <a:r>
              <a:rPr lang="en-US" altLang="zh-CN" sz="1200" dirty="0" err="1" smtClean="0"/>
              <a:t>tdocs</a:t>
            </a:r>
            <a:r>
              <a:rPr lang="en-US" altLang="zh-CN" sz="1200" dirty="0" smtClean="0"/>
              <a:t> as usual manner and can directly treat the revision(s).</a:t>
            </a:r>
            <a:endParaRPr lang="en-US" altLang="zh-CN" sz="1200" dirty="0"/>
          </a:p>
        </p:txBody>
      </p:sp>
    </p:spTree>
    <p:extLst>
      <p:ext uri="{BB962C8B-B14F-4D97-AF65-F5344CB8AC3E}">
        <p14:creationId xmlns:p14="http://schemas.microsoft.com/office/powerpoint/2010/main" val="37205300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smtClean="0"/>
              <a:t>Upload/download </a:t>
            </a:r>
            <a:r>
              <a:rPr lang="en-US" sz="1400" dirty="0" err="1" smtClean="0"/>
              <a:t>tdocs</a:t>
            </a:r>
            <a:r>
              <a:rPr lang="en-US" sz="1400" dirty="0" smtClean="0"/>
              <a:t> during the meeting</a:t>
            </a:r>
          </a:p>
          <a:p>
            <a:pPr lvl="1">
              <a:spcBef>
                <a:spcPts val="0"/>
              </a:spcBef>
              <a:spcAft>
                <a:spcPts val="600"/>
              </a:spcAft>
            </a:pPr>
            <a:r>
              <a:rPr lang="en-US" altLang="zh-CN" sz="1200" dirty="0" smtClean="0"/>
              <a:t>10.10.10.10 as local server in F2F, which will be sync-up by MCC to</a:t>
            </a:r>
            <a:r>
              <a:rPr lang="en-US" altLang="zh-CN" sz="1200" dirty="0" smtClean="0">
                <a:hlinkClick r:id="rId2"/>
              </a:rPr>
              <a:t> https://www.3gpp.org/ftp/Meetings_3GPP_SYNC/RAN4</a:t>
            </a:r>
            <a:r>
              <a:rPr lang="en-US" altLang="zh-CN" sz="1200" dirty="0" smtClean="0"/>
              <a:t> </a:t>
            </a:r>
          </a:p>
          <a:p>
            <a:pPr marL="914354" lvl="2" indent="0">
              <a:spcBef>
                <a:spcPts val="0"/>
              </a:spcBef>
              <a:spcAft>
                <a:spcPts val="600"/>
              </a:spcAft>
              <a:buNone/>
            </a:pPr>
            <a:endParaRPr lang="en-US" sz="1200" dirty="0"/>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smtClean="0">
                <a:latin typeface="微软雅黑" panose="020B0503020204020204" pitchFamily="34" charset="-122"/>
                <a:ea typeface="微软雅黑" panose="020B0503020204020204" pitchFamily="34" charset="-122"/>
              </a:rPr>
              <a:t>How to upload and access contributions</a:t>
            </a:r>
            <a:endParaRPr lang="ru-RU" b="1" dirty="0">
              <a:latin typeface="微软雅黑" panose="020B0503020204020204" pitchFamily="34" charset="-122"/>
              <a:ea typeface="微软雅黑" panose="020B0503020204020204" pitchFamily="34" charset="-122"/>
            </a:endParaRPr>
          </a:p>
        </p:txBody>
      </p:sp>
      <p:graphicFrame>
        <p:nvGraphicFramePr>
          <p:cNvPr id="8" name="Table 2">
            <a:extLst>
              <a:ext uri="{FF2B5EF4-FFF2-40B4-BE49-F238E27FC236}">
                <a16:creationId xmlns="" xmlns:a16="http://schemas.microsoft.com/office/drawing/2014/main" id="{D2BAA81B-D25A-CEB7-DBF2-E79CA6B46EB3}"/>
              </a:ext>
            </a:extLst>
          </p:cNvPr>
          <p:cNvGraphicFramePr>
            <a:graphicFrameLocks noGrp="1"/>
          </p:cNvGraphicFramePr>
          <p:nvPr>
            <p:extLst>
              <p:ext uri="{D42A27DB-BD31-4B8C-83A1-F6EECF244321}">
                <p14:modId xmlns:p14="http://schemas.microsoft.com/office/powerpoint/2010/main" val="3994036632"/>
              </p:ext>
            </p:extLst>
          </p:nvPr>
        </p:nvGraphicFramePr>
        <p:xfrm>
          <a:off x="135907" y="1878738"/>
          <a:ext cx="11948672" cy="4496993"/>
        </p:xfrm>
        <a:graphic>
          <a:graphicData uri="http://schemas.openxmlformats.org/drawingml/2006/table">
            <a:tbl>
              <a:tblPr firstRow="1" firstCol="1" bandRow="1"/>
              <a:tblGrid>
                <a:gridCol w="2444047">
                  <a:extLst>
                    <a:ext uri="{9D8B030D-6E8A-4147-A177-3AD203B41FA5}">
                      <a16:colId xmlns="" xmlns:a16="http://schemas.microsoft.com/office/drawing/2014/main" val="1688750464"/>
                    </a:ext>
                  </a:extLst>
                </a:gridCol>
                <a:gridCol w="1711096">
                  <a:extLst>
                    <a:ext uri="{9D8B030D-6E8A-4147-A177-3AD203B41FA5}">
                      <a16:colId xmlns="" xmlns:a16="http://schemas.microsoft.com/office/drawing/2014/main" val="1786498016"/>
                    </a:ext>
                  </a:extLst>
                </a:gridCol>
                <a:gridCol w="1972111">
                  <a:extLst>
                    <a:ext uri="{9D8B030D-6E8A-4147-A177-3AD203B41FA5}">
                      <a16:colId xmlns="" xmlns:a16="http://schemas.microsoft.com/office/drawing/2014/main" val="2421473489"/>
                    </a:ext>
                  </a:extLst>
                </a:gridCol>
                <a:gridCol w="5821418">
                  <a:extLst>
                    <a:ext uri="{9D8B030D-6E8A-4147-A177-3AD203B41FA5}">
                      <a16:colId xmlns="" xmlns:a16="http://schemas.microsoft.com/office/drawing/2014/main" val="3228653515"/>
                    </a:ext>
                  </a:extLst>
                </a:gridCol>
              </a:tblGrid>
              <a:tr h="351270">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Folder access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Before the 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Up to end of Pre-meeting, during the F2F meeting, and post-meeting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Comments</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extLst>
                  <a:ext uri="{0D108BD9-81ED-4DB2-BD59-A6C34878D82A}">
                    <a16:rowId xmlns="" xmlns:a16="http://schemas.microsoft.com/office/drawing/2014/main" val="3816685720"/>
                  </a:ext>
                </a:extLst>
              </a:tr>
              <a:tr h="1862758">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just">
                        <a:lnSpc>
                          <a:spcPct val="107000"/>
                        </a:lnSpc>
                        <a:spcAft>
                          <a:spcPts val="800"/>
                        </a:spcAft>
                      </a:pPr>
                      <a:r>
                        <a:rPr lang="en-US" sz="1000" u="sng" dirty="0">
                          <a:effectLst/>
                          <a:latin typeface="+mj-ea"/>
                          <a:ea typeface="+mj-ea"/>
                          <a:hlinkClick r:id="rId3"/>
                        </a:rPr>
                        <a:t>https://</a:t>
                      </a:r>
                      <a:r>
                        <a:rPr lang="en-US" sz="1000" u="sng" dirty="0" smtClean="0">
                          <a:effectLst/>
                          <a:latin typeface="+mj-ea"/>
                          <a:ea typeface="+mj-ea"/>
                          <a:hlinkClick r:id="rId3"/>
                        </a:rPr>
                        <a:t>www.3gpp.org/ftp/tsg_ran/WG4_Radio/TSGR4_109/Inbox</a:t>
                      </a:r>
                      <a:r>
                        <a:rPr lang="en-US" sz="1000" u="sng" dirty="0">
                          <a:effectLst/>
                          <a:latin typeface="+mj-ea"/>
                          <a:ea typeface="+mj-ea"/>
                          <a:hlinkClick r:id="rId3"/>
                        </a:rPr>
                        <a:t>/</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gn="l">
                        <a:lnSpc>
                          <a:spcPct val="107000"/>
                        </a:lnSpc>
                        <a:spcAft>
                          <a:spcPts val="800"/>
                        </a:spcAft>
                      </a:pPr>
                      <a:r>
                        <a:rPr lang="en-US" sz="1000" dirty="0">
                          <a:effectLst/>
                          <a:latin typeface="+mj-ea"/>
                          <a:ea typeface="+mj-ea"/>
                        </a:rPr>
                        <a:t>Used for the upload of documents (same as during an e-meeting)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r>
                        <a:rPr lang="en-GB" sz="1000" dirty="0">
                          <a:effectLst/>
                          <a:latin typeface="+mj-ea"/>
                          <a:ea typeface="+mj-ea"/>
                          <a:cs typeface="Times New Roman" panose="02020603050405020304" pitchFamily="18" charset="0"/>
                        </a:rPr>
                        <a:t>Used the same as during an e-meeting for pre-meeting and post-meeting contributions</a:t>
                      </a: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As usual, the meeting contributions are to be uploaded to 3GU </a:t>
                      </a:r>
                      <a:r>
                        <a:rPr lang="en-GB" sz="1000">
                          <a:effectLst/>
                          <a:latin typeface="+mj-ea"/>
                          <a:ea typeface="+mj-ea"/>
                        </a:rPr>
                        <a:t>till  </a:t>
                      </a:r>
                      <a:r>
                        <a:rPr lang="en-GB" sz="1000" smtClean="0">
                          <a:effectLst/>
                          <a:latin typeface="+mj-ea"/>
                          <a:ea typeface="+mj-ea"/>
                        </a:rPr>
                        <a:t>Deadline</a:t>
                      </a:r>
                      <a:endParaRPr lang="en-GB" sz="1000" dirty="0">
                        <a:effectLst/>
                        <a:latin typeface="+mj-ea"/>
                        <a:ea typeface="+mj-ea"/>
                      </a:endParaRPr>
                    </a:p>
                    <a:p>
                      <a:pPr>
                        <a:lnSpc>
                          <a:spcPct val="107000"/>
                        </a:lnSpc>
                        <a:spcAft>
                          <a:spcPts val="800"/>
                        </a:spcAft>
                      </a:pPr>
                      <a:r>
                        <a:rPr lang="en-GB" sz="1000" dirty="0">
                          <a:effectLst/>
                          <a:latin typeface="+mj-ea"/>
                          <a:ea typeface="+mj-ea"/>
                        </a:rPr>
                        <a:t> For the pre-meeting contributions, the FTP server can be used for uploading Topic summaries, etc. into the inbox </a:t>
                      </a:r>
                    </a:p>
                    <a:p>
                      <a:pPr>
                        <a:lnSpc>
                          <a:spcPct val="107000"/>
                        </a:lnSpc>
                        <a:spcAft>
                          <a:spcPts val="800"/>
                        </a:spcAft>
                      </a:pPr>
                      <a:r>
                        <a:rPr lang="en-GB" sz="1000" dirty="0">
                          <a:effectLst/>
                          <a:latin typeface="+mj-ea"/>
                          <a:ea typeface="+mj-ea"/>
                        </a:rPr>
                        <a:t> MCC will backup all available files from FTP server to the local FTP server (10.10.10.10) and provide the credentials required to access the local FTP server remotely when they become available by ETSI IT.</a:t>
                      </a:r>
                    </a:p>
                    <a:p>
                      <a:pPr>
                        <a:lnSpc>
                          <a:spcPct val="107000"/>
                        </a:lnSpc>
                        <a:spcAft>
                          <a:spcPts val="800"/>
                        </a:spcAft>
                      </a:pPr>
                      <a:r>
                        <a:rPr lang="en-GB" sz="1000" dirty="0">
                          <a:effectLst/>
                          <a:latin typeface="+mj-ea"/>
                          <a:ea typeface="+mj-ea"/>
                        </a:rPr>
                        <a:t> The FTP server should be used again during post-meeting.</a:t>
                      </a:r>
                    </a:p>
                    <a:p>
                      <a:pPr>
                        <a:lnSpc>
                          <a:spcPct val="107000"/>
                        </a:lnSpc>
                        <a:spcAft>
                          <a:spcPts val="800"/>
                        </a:spcAft>
                      </a:pPr>
                      <a:r>
                        <a:rPr lang="en-GB" sz="1000" dirty="0">
                          <a:effectLst/>
                          <a:latin typeface="+mj-ea"/>
                          <a:ea typeface="+mj-ea"/>
                        </a:rPr>
                        <a:t> MCC will backup all available files from local FTP server (10.10.10.10) to the FTP server after the F2F meeting close and before the 3GPP local WIFI have been dismantled.</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extLst>
                  <a:ext uri="{0D108BD9-81ED-4DB2-BD59-A6C34878D82A}">
                    <a16:rowId xmlns="" xmlns:a16="http://schemas.microsoft.com/office/drawing/2014/main" val="1150589395"/>
                  </a:ext>
                </a:extLst>
              </a:tr>
              <a:tr h="379939">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l">
                        <a:lnSpc>
                          <a:spcPct val="107000"/>
                        </a:lnSpc>
                        <a:spcAft>
                          <a:spcPts val="800"/>
                        </a:spcAft>
                      </a:pPr>
                      <a:r>
                        <a:rPr lang="en-US" sz="1000" dirty="0">
                          <a:effectLst/>
                          <a:latin typeface="+mj-ea"/>
                          <a:ea typeface="+mj-ea"/>
                        </a:rPr>
                        <a:t>FTP local server (10.10.10.10)</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gn="just">
                        <a:lnSpc>
                          <a:spcPct val="107000"/>
                        </a:lnSpc>
                        <a:spcAft>
                          <a:spcPts val="800"/>
                        </a:spcAft>
                      </a:pPr>
                      <a:r>
                        <a:rPr lang="en-GB" sz="1000" dirty="0">
                          <a:effectLst/>
                          <a:latin typeface="+mj-ea"/>
                          <a:ea typeface="+mj-ea"/>
                        </a:rPr>
                        <a:t> </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Used by F2F participants in the meeting location.</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rowSpan="2">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The local FTP server (10.10.10.10) is used by both F2F delegates (once connected to the 3GPP local WIFI) and remote participants (note: not until the credentials required to access the local FTP server remotely becomes available by ETSI IT)</a:t>
                      </a:r>
                    </a:p>
                    <a:p>
                      <a:pPr>
                        <a:lnSpc>
                          <a:spcPct val="107000"/>
                        </a:lnSpc>
                        <a:spcAft>
                          <a:spcPts val="800"/>
                        </a:spcAft>
                      </a:pPr>
                      <a:r>
                        <a:rPr lang="en-GB" sz="1000" dirty="0">
                          <a:effectLst/>
                          <a:latin typeface="+mj-ea"/>
                          <a:ea typeface="+mj-ea"/>
                        </a:rPr>
                        <a:t> The upload of any documents during the F2F meeting should be done using the local FTP server (10.10.10.10)</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extLst>
                  <a:ext uri="{0D108BD9-81ED-4DB2-BD59-A6C34878D82A}">
                    <a16:rowId xmlns="" xmlns:a16="http://schemas.microsoft.com/office/drawing/2014/main" val="3481674761"/>
                  </a:ext>
                </a:extLst>
              </a:tr>
              <a:tr h="454882">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l">
                        <a:lnSpc>
                          <a:spcPct val="107000"/>
                        </a:lnSpc>
                        <a:spcAft>
                          <a:spcPts val="800"/>
                        </a:spcAft>
                      </a:pPr>
                      <a:r>
                        <a:rPr lang="en-US" sz="1000" dirty="0">
                          <a:effectLst/>
                          <a:latin typeface="+mj-ea"/>
                          <a:ea typeface="+mj-ea"/>
                        </a:rPr>
                        <a:t>The credentials that is required to access the local FTP server 10.10.10.10 remotely to remote participants.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Should only be used by </a:t>
                      </a:r>
                      <a:r>
                        <a:rPr lang="en-GB" sz="1000" dirty="0">
                          <a:effectLst/>
                          <a:latin typeface="+mj-ea"/>
                          <a:ea typeface="+mj-ea"/>
                        </a:rPr>
                        <a:t>remote participants.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vMerge="1">
                  <a:txBody>
                    <a:bodyPr/>
                    <a:lstStyle/>
                    <a:p>
                      <a:endParaRPr lang="en-GB"/>
                    </a:p>
                  </a:txBody>
                  <a:tcPr/>
                </a:tc>
                <a:extLst>
                  <a:ext uri="{0D108BD9-81ED-4DB2-BD59-A6C34878D82A}">
                    <a16:rowId xmlns="" xmlns:a16="http://schemas.microsoft.com/office/drawing/2014/main" val="1801549262"/>
                  </a:ext>
                </a:extLst>
              </a:tr>
              <a:tr h="1413822">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just">
                        <a:lnSpc>
                          <a:spcPct val="107000"/>
                        </a:lnSpc>
                        <a:spcAft>
                          <a:spcPts val="800"/>
                        </a:spcAft>
                      </a:pPr>
                      <a:r>
                        <a:rPr lang="en-US" sz="1000" u="sng">
                          <a:effectLst/>
                          <a:latin typeface="+mj-ea"/>
                          <a:ea typeface="+mj-ea"/>
                          <a:hlinkClick r:id="rId4"/>
                        </a:rPr>
                        <a:t>https://www.3gpp.org/ftp/Meetings_3GPP_SYNC/RAN4/</a:t>
                      </a: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Used for any delegate who would like to only </a:t>
                      </a:r>
                      <a:r>
                        <a:rPr lang="en-GB" sz="1000" dirty="0">
                          <a:effectLst/>
                          <a:latin typeface="+mj-ea"/>
                          <a:ea typeface="+mj-ea"/>
                        </a:rPr>
                        <a:t>read contributions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Please note that the Meetings_3GPP_SYNC/RAN4 server is always provided as read only and delegates are not able to upload contributions to this server.</a:t>
                      </a:r>
                    </a:p>
                    <a:p>
                      <a:pPr>
                        <a:lnSpc>
                          <a:spcPct val="107000"/>
                        </a:lnSpc>
                        <a:spcAft>
                          <a:spcPts val="800"/>
                        </a:spcAft>
                      </a:pPr>
                      <a:r>
                        <a:rPr lang="en-GB" sz="1000" dirty="0">
                          <a:effectLst/>
                          <a:latin typeface="+mj-ea"/>
                          <a:ea typeface="+mj-ea"/>
                        </a:rPr>
                        <a:t> The RAN4 sync server has a delay and occurs around every 10 minutes</a:t>
                      </a:r>
                    </a:p>
                    <a:p>
                      <a:pPr>
                        <a:lnSpc>
                          <a:spcPct val="107000"/>
                        </a:lnSpc>
                        <a:spcAft>
                          <a:spcPts val="800"/>
                        </a:spcAft>
                      </a:pPr>
                      <a:r>
                        <a:rPr lang="en-GB" sz="1000" dirty="0">
                          <a:effectLst/>
                          <a:latin typeface="+mj-ea"/>
                          <a:ea typeface="+mj-ea"/>
                        </a:rPr>
                        <a:t> Access to the RAN4 sync server does not start until the meeting set-up have been done by ETSI IT.</a:t>
                      </a:r>
                    </a:p>
                    <a:p>
                      <a:pPr>
                        <a:lnSpc>
                          <a:spcPct val="107000"/>
                        </a:lnSpc>
                        <a:spcAft>
                          <a:spcPts val="800"/>
                        </a:spcAft>
                      </a:pPr>
                      <a:r>
                        <a:rPr lang="en-GB" sz="1000" dirty="0">
                          <a:effectLst/>
                          <a:latin typeface="+mj-ea"/>
                          <a:ea typeface="+mj-ea"/>
                        </a:rPr>
                        <a:t> The RAN4 sync server access starts before the start of the meeting.</a:t>
                      </a:r>
                    </a:p>
                    <a:p>
                      <a:pPr>
                        <a:lnSpc>
                          <a:spcPct val="107000"/>
                        </a:lnSpc>
                        <a:spcAft>
                          <a:spcPts val="800"/>
                        </a:spcAft>
                      </a:pPr>
                      <a:r>
                        <a:rPr lang="en-GB" sz="1000" dirty="0">
                          <a:effectLst/>
                          <a:latin typeface="+mj-ea"/>
                          <a:ea typeface="+mj-ea"/>
                        </a:rPr>
                        <a:t> The RAN4 sync server stops after the meeting close and the 3GPP local WIFI have been dismantled</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extLst>
                  <a:ext uri="{0D108BD9-81ED-4DB2-BD59-A6C34878D82A}">
                    <a16:rowId xmlns="" xmlns:a16="http://schemas.microsoft.com/office/drawing/2014/main" val="2500582813"/>
                  </a:ext>
                </a:extLst>
              </a:tr>
            </a:tbl>
          </a:graphicData>
        </a:graphic>
      </p:graphicFrame>
    </p:spTree>
    <p:extLst>
      <p:ext uri="{BB962C8B-B14F-4D97-AF65-F5344CB8AC3E}">
        <p14:creationId xmlns:p14="http://schemas.microsoft.com/office/powerpoint/2010/main" val="11944738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17182" cy="5095171"/>
          </a:xfrm>
        </p:spPr>
        <p:txBody>
          <a:bodyPr/>
          <a:lstStyle/>
          <a:p>
            <a:pPr marL="342882" lvl="1" indent="-342882">
              <a:spcBef>
                <a:spcPts val="0"/>
              </a:spcBef>
              <a:spcAft>
                <a:spcPts val="600"/>
              </a:spcAft>
              <a:buBlip>
                <a:blip r:embed="rId2"/>
              </a:buBlip>
            </a:pPr>
            <a:r>
              <a:rPr lang="en-US" sz="1400" dirty="0">
                <a:solidFill>
                  <a:srgbClr val="000000"/>
                </a:solidFill>
              </a:rPr>
              <a:t>MCC 3GU parsing tool will be used to identify the problem of CR, especially for CR cover page. The CR which does not pass the MCC 3GU parsing tool will not be included in the CR pack for RAN plenary formal approval.</a:t>
            </a:r>
          </a:p>
          <a:p>
            <a:pPr marL="342882" lvl="1" indent="-342882">
              <a:spcBef>
                <a:spcPts val="0"/>
              </a:spcBef>
              <a:spcAft>
                <a:spcPts val="600"/>
              </a:spcAft>
              <a:buBlip>
                <a:blip r:embed="rId2"/>
              </a:buBlip>
            </a:pPr>
            <a:r>
              <a:rPr lang="en-US" sz="1400" dirty="0">
                <a:solidFill>
                  <a:srgbClr val="000000"/>
                </a:solidFill>
              </a:rPr>
              <a:t>Before the meeting </a:t>
            </a:r>
            <a:r>
              <a:rPr lang="en-US" sz="1400" dirty="0" smtClean="0">
                <a:solidFill>
                  <a:srgbClr val="000000"/>
                </a:solidFill>
              </a:rPr>
              <a:t>starts, </a:t>
            </a:r>
            <a:r>
              <a:rPr lang="en-US" sz="1400" dirty="0">
                <a:solidFill>
                  <a:srgbClr val="000000"/>
                </a:solidFill>
              </a:rPr>
              <a:t>the author and MCC will receive the feedback of checking via MCC 3GU parsing tool, and </a:t>
            </a:r>
            <a:r>
              <a:rPr lang="en-US" sz="1400" dirty="0" smtClean="0">
                <a:solidFill>
                  <a:srgbClr val="000000"/>
                </a:solidFill>
              </a:rPr>
              <a:t>based on the information shared by author or MCC the Session chairs or MCC will handle the problem identified by the tool</a:t>
            </a:r>
          </a:p>
          <a:p>
            <a:pPr lvl="1">
              <a:spcBef>
                <a:spcPts val="0"/>
              </a:spcBef>
              <a:spcAft>
                <a:spcPts val="600"/>
              </a:spcAft>
            </a:pPr>
            <a:r>
              <a:rPr lang="en-US" sz="1200" dirty="0" smtClean="0"/>
              <a:t>The </a:t>
            </a:r>
            <a:r>
              <a:rPr lang="en-US" sz="1200" dirty="0"/>
              <a:t>revision </a:t>
            </a:r>
            <a:r>
              <a:rPr lang="en-US" sz="1200" dirty="0" smtClean="0"/>
              <a:t>may or may not be needed </a:t>
            </a:r>
            <a:r>
              <a:rPr lang="en-US" sz="1200" dirty="0"/>
              <a:t>to fix the </a:t>
            </a:r>
            <a:r>
              <a:rPr lang="en-US" sz="1200" dirty="0" smtClean="0"/>
              <a:t>problem depending on the Session chairs guidance.</a:t>
            </a:r>
          </a:p>
          <a:p>
            <a:pPr lvl="2">
              <a:spcBef>
                <a:spcPts val="0"/>
              </a:spcBef>
              <a:spcAft>
                <a:spcPts val="600"/>
              </a:spcAft>
            </a:pPr>
            <a:r>
              <a:rPr lang="en-US" sz="1200" dirty="0" smtClean="0"/>
              <a:t>For some draft CRs, the revision may not be urgent </a:t>
            </a:r>
            <a:r>
              <a:rPr lang="en-US" altLang="zh-CN" sz="1200" dirty="0"/>
              <a:t>before </a:t>
            </a:r>
            <a:r>
              <a:rPr lang="en-US" altLang="zh-CN" sz="1200" dirty="0" smtClean="0"/>
              <a:t>the online treatment. </a:t>
            </a:r>
            <a:endParaRPr lang="en-US" sz="1200" dirty="0"/>
          </a:p>
          <a:p>
            <a:pPr marL="342882" lvl="1" indent="-342882">
              <a:spcBef>
                <a:spcPts val="0"/>
              </a:spcBef>
              <a:spcAft>
                <a:spcPts val="600"/>
              </a:spcAft>
              <a:buBlip>
                <a:blip r:embed="rId2"/>
              </a:buBlip>
            </a:pPr>
            <a:r>
              <a:rPr lang="en-US" sz="1400" dirty="0">
                <a:solidFill>
                  <a:srgbClr val="000000"/>
                </a:solidFill>
              </a:rPr>
              <a:t>During the meeting, session chairs may not have information on </a:t>
            </a:r>
            <a:r>
              <a:rPr lang="en-US" sz="1400" dirty="0" smtClean="0">
                <a:solidFill>
                  <a:srgbClr val="000000"/>
                </a:solidFill>
              </a:rPr>
              <a:t>whether </a:t>
            </a:r>
            <a:r>
              <a:rPr lang="en-US" sz="1400" dirty="0">
                <a:solidFill>
                  <a:srgbClr val="000000"/>
                </a:solidFill>
              </a:rPr>
              <a:t>the revised CRs pass the MCC 3GU parsing tool or not, so the problem of CR parsing will be fixed in the post-meeting email process. </a:t>
            </a:r>
          </a:p>
          <a:p>
            <a:pPr lvl="1">
              <a:spcBef>
                <a:spcPts val="0"/>
              </a:spcBef>
              <a:spcAft>
                <a:spcPts val="600"/>
              </a:spcAft>
            </a:pPr>
            <a:r>
              <a:rPr lang="en-US" altLang="zh-CN" sz="1200" dirty="0" smtClean="0"/>
              <a:t>At the beginning of the post-meeting process, the Session chairs will provide the list of the revised CRs which did not pass the MCC 3GU parsing tool checking and need be further revision.</a:t>
            </a:r>
            <a:endParaRPr lang="en-US" altLang="zh-CN" sz="1200" dirty="0"/>
          </a:p>
          <a:p>
            <a:pPr lvl="1">
              <a:spcBef>
                <a:spcPts val="0"/>
              </a:spcBef>
              <a:spcAft>
                <a:spcPts val="600"/>
              </a:spcAft>
            </a:pPr>
            <a:endParaRPr lang="en-US" altLang="zh-CN" sz="1200" dirty="0">
              <a:solidFill>
                <a:srgbClr val="0000FF"/>
              </a:solidFill>
            </a:endParaRPr>
          </a:p>
          <a:p>
            <a:pPr marL="914354" lvl="2" indent="0">
              <a:spcBef>
                <a:spcPts val="0"/>
              </a:spcBef>
              <a:spcAft>
                <a:spcPts val="600"/>
              </a:spcAft>
              <a:buNone/>
            </a:pPr>
            <a:endParaRPr lang="en-US" sz="1200" dirty="0"/>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smtClean="0">
                <a:latin typeface="微软雅黑" panose="020B0503020204020204" pitchFamily="34" charset="-122"/>
                <a:ea typeface="微软雅黑" panose="020B0503020204020204" pitchFamily="34" charset="-122"/>
              </a:rPr>
              <a:t>MCC 3GU parsing tool</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830332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smtClean="0"/>
              <a:t>Notes </a:t>
            </a:r>
            <a:r>
              <a:rPr lang="en-US" sz="1400" dirty="0"/>
              <a:t>on </a:t>
            </a:r>
            <a:r>
              <a:rPr lang="en-US" sz="1400" dirty="0" smtClean="0"/>
              <a:t>email</a:t>
            </a:r>
            <a:endParaRPr lang="en-US" sz="1400" dirty="0"/>
          </a:p>
          <a:p>
            <a:pPr lvl="1">
              <a:spcBef>
                <a:spcPts val="0"/>
              </a:spcBef>
              <a:spcAft>
                <a:spcPts val="600"/>
              </a:spcAft>
            </a:pPr>
            <a:r>
              <a:rPr lang="en-US" sz="1200" dirty="0" smtClean="0"/>
              <a:t>Each </a:t>
            </a:r>
            <a:r>
              <a:rPr lang="en-US" sz="1200" dirty="0"/>
              <a:t>email thread needs to use a clear and consistent thread title for easy tracking (the thread title will be announced)</a:t>
            </a:r>
          </a:p>
          <a:p>
            <a:pPr lvl="2">
              <a:spcBef>
                <a:spcPts val="0"/>
              </a:spcBef>
              <a:spcAft>
                <a:spcPts val="600"/>
              </a:spcAft>
            </a:pPr>
            <a:r>
              <a:rPr lang="en-US" altLang="zh-CN" sz="1200" dirty="0"/>
              <a:t>E.g., if not done appropriately, after a while an email thread may become something like:</a:t>
            </a:r>
          </a:p>
          <a:p>
            <a:pPr lvl="3">
              <a:spcBef>
                <a:spcPts val="0"/>
              </a:spcBef>
              <a:spcAft>
                <a:spcPts val="600"/>
              </a:spcAft>
            </a:pPr>
            <a:r>
              <a:rPr lang="en-US" altLang="zh-CN" sz="1200" dirty="0"/>
              <a:t>RE: </a:t>
            </a:r>
            <a:r>
              <a:rPr lang="en-US" altLang="zh-CN" sz="1200" dirty="0" err="1"/>
              <a:t>xxxx</a:t>
            </a:r>
            <a:endParaRPr lang="en-US" altLang="zh-CN" sz="1200" dirty="0"/>
          </a:p>
          <a:p>
            <a:pPr lvl="3">
              <a:spcBef>
                <a:spcPts val="0"/>
              </a:spcBef>
              <a:spcAft>
                <a:spcPts val="600"/>
              </a:spcAft>
            </a:pPr>
            <a:r>
              <a:rPr lang="en-US" altLang="zh-CN" sz="1200" dirty="0"/>
              <a:t>RE: RE: </a:t>
            </a:r>
            <a:r>
              <a:rPr lang="en-US" altLang="zh-CN" sz="1200" dirty="0" err="1"/>
              <a:t>xxxx</a:t>
            </a:r>
            <a:endParaRPr lang="en-US" altLang="zh-CN" sz="1200" dirty="0"/>
          </a:p>
          <a:p>
            <a:pPr lvl="3">
              <a:spcBef>
                <a:spcPts val="0"/>
              </a:spcBef>
              <a:spcAft>
                <a:spcPts val="600"/>
              </a:spcAft>
            </a:pPr>
            <a:r>
              <a:rPr lang="zh-CN" altLang="en-US" sz="1200" dirty="0"/>
              <a:t>回复</a:t>
            </a:r>
            <a:r>
              <a:rPr lang="en-US" altLang="zh-CN" sz="1200" dirty="0"/>
              <a:t>:RE: </a:t>
            </a:r>
            <a:r>
              <a:rPr lang="en-US" altLang="zh-CN" sz="1200" dirty="0" err="1"/>
              <a:t>xxxx</a:t>
            </a:r>
            <a:endParaRPr lang="en-US" altLang="zh-CN" sz="1200" dirty="0"/>
          </a:p>
          <a:p>
            <a:pPr lvl="3">
              <a:spcBef>
                <a:spcPts val="0"/>
              </a:spcBef>
              <a:spcAft>
                <a:spcPts val="600"/>
              </a:spcAft>
            </a:pPr>
            <a:r>
              <a:rPr lang="en-US" altLang="zh-CN" sz="1200" dirty="0"/>
              <a:t>[External] RE: </a:t>
            </a:r>
            <a:r>
              <a:rPr lang="en-US" altLang="zh-CN" sz="1200" dirty="0" err="1"/>
              <a:t>xxxx</a:t>
            </a:r>
            <a:r>
              <a:rPr lang="en-US" altLang="zh-CN" sz="1200" dirty="0"/>
              <a:t> … etc.</a:t>
            </a:r>
          </a:p>
          <a:p>
            <a:pPr marL="1371532" lvl="3" indent="0">
              <a:spcBef>
                <a:spcPts val="0"/>
              </a:spcBef>
              <a:spcAft>
                <a:spcPts val="600"/>
              </a:spcAft>
              <a:buNone/>
            </a:pPr>
            <a:r>
              <a:rPr lang="en-US" altLang="zh-CN" sz="1200" dirty="0"/>
              <a:t>which makes it very hard to track. PLEASE fix it to RE: </a:t>
            </a:r>
            <a:r>
              <a:rPr lang="en-US" altLang="zh-CN" sz="1200" dirty="0" err="1"/>
              <a:t>xxxx</a:t>
            </a:r>
            <a:r>
              <a:rPr lang="en-US" altLang="zh-CN" sz="1200" dirty="0"/>
              <a:t>!</a:t>
            </a:r>
            <a:endParaRPr lang="en-US" sz="1200" dirty="0"/>
          </a:p>
          <a:p>
            <a:pPr lvl="2">
              <a:spcBef>
                <a:spcPts val="0"/>
              </a:spcBef>
              <a:spcAft>
                <a:spcPts val="600"/>
              </a:spcAft>
            </a:pPr>
            <a:r>
              <a:rPr lang="en-US" sz="1200" dirty="0"/>
              <a:t>Some instruction how to </a:t>
            </a:r>
            <a:r>
              <a:rPr lang="en-US" sz="1200" dirty="0" err="1"/>
              <a:t>get“RE:”in</a:t>
            </a:r>
            <a:r>
              <a:rPr lang="en-US" sz="1200" dirty="0"/>
              <a:t> word: </a:t>
            </a:r>
          </a:p>
          <a:p>
            <a:pPr lvl="3">
              <a:spcBef>
                <a:spcPts val="0"/>
              </a:spcBef>
              <a:spcAft>
                <a:spcPts val="600"/>
              </a:spcAft>
            </a:pPr>
            <a:r>
              <a:rPr lang="en-US" altLang="zh-CN" sz="1200" u="sng" dirty="0">
                <a:hlinkClick r:id="rId2"/>
              </a:rPr>
              <a:t>https://www.extendoffice.com/documents/outlook/4495-outlook-reply-subject-prefix.html</a:t>
            </a:r>
            <a:r>
              <a:rPr lang="en-US" altLang="zh-CN" sz="1200" dirty="0"/>
              <a:t>  </a:t>
            </a:r>
          </a:p>
          <a:p>
            <a:pPr lvl="1">
              <a:spcBef>
                <a:spcPts val="0"/>
              </a:spcBef>
              <a:spcAft>
                <a:spcPts val="600"/>
              </a:spcAft>
            </a:pPr>
            <a:r>
              <a:rPr lang="en-US" altLang="zh-CN" sz="1200" dirty="0"/>
              <a:t>Please follow above naming nomenclature when providing your comments on </a:t>
            </a:r>
            <a:r>
              <a:rPr lang="en-US" altLang="zh-CN" sz="1200" dirty="0" err="1"/>
              <a:t>Tdoc</a:t>
            </a:r>
            <a:r>
              <a:rPr lang="en-US" altLang="zh-CN" sz="1200" dirty="0"/>
              <a:t> </a:t>
            </a:r>
            <a:r>
              <a:rPr lang="en-US" altLang="zh-CN" sz="1200" dirty="0" smtClean="0"/>
              <a:t>for revised </a:t>
            </a:r>
            <a:r>
              <a:rPr lang="en-US" altLang="zh-CN" sz="1200" dirty="0"/>
              <a:t>WFs/CRs/LS, …for other easy tracking.</a:t>
            </a:r>
          </a:p>
          <a:p>
            <a:pPr lvl="2">
              <a:spcBef>
                <a:spcPts val="0"/>
              </a:spcBef>
              <a:spcAft>
                <a:spcPts val="600"/>
              </a:spcAft>
            </a:pPr>
            <a:r>
              <a:rPr lang="en-US" altLang="zh-CN" sz="1200" dirty="0"/>
              <a:t>For CR/draft CR, provide comments for CRs by adding </a:t>
            </a:r>
            <a:r>
              <a:rPr lang="en-US" altLang="zh-CN" sz="1200" i="1" dirty="0"/>
              <a:t>New comments</a:t>
            </a:r>
            <a:r>
              <a:rPr lang="en-US" altLang="zh-CN" sz="1200" dirty="0"/>
              <a:t> and suggested changes with </a:t>
            </a:r>
            <a:r>
              <a:rPr lang="en-US" altLang="zh-CN" sz="1200" i="1" dirty="0"/>
              <a:t>Markup </a:t>
            </a:r>
            <a:r>
              <a:rPr lang="en-US" altLang="zh-CN" sz="1200" dirty="0"/>
              <a:t>in revised </a:t>
            </a:r>
            <a:r>
              <a:rPr lang="en-US" altLang="zh-CN" sz="1200" dirty="0" smtClean="0"/>
              <a:t>CRs</a:t>
            </a:r>
            <a:endParaRPr lang="en-US" altLang="zh-CN" sz="1200" dirty="0"/>
          </a:p>
          <a:p>
            <a:pPr lvl="1">
              <a:spcBef>
                <a:spcPts val="0"/>
              </a:spcBef>
              <a:spcAft>
                <a:spcPts val="600"/>
              </a:spcAft>
            </a:pPr>
            <a:endParaRPr lang="en-US" altLang="zh-CN" sz="1200" dirty="0">
              <a:solidFill>
                <a:srgbClr val="0000FF"/>
              </a:solidFill>
            </a:endParaRPr>
          </a:p>
          <a:p>
            <a:pPr marL="914354" lvl="2" indent="0">
              <a:spcBef>
                <a:spcPts val="0"/>
              </a:spcBef>
              <a:spcAft>
                <a:spcPts val="600"/>
              </a:spcAft>
              <a:buNone/>
            </a:pPr>
            <a:endParaRPr lang="en-US" sz="1200" dirty="0"/>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a:t>
            </a:r>
            <a:endParaRPr lang="ru-RU" b="1" dirty="0">
              <a:latin typeface="微软雅黑" panose="020B0503020204020204" pitchFamily="34" charset="-122"/>
              <a:ea typeface="微软雅黑" panose="020B0503020204020204" pitchFamily="34" charset="-122"/>
            </a:endParaRPr>
          </a:p>
        </p:txBody>
      </p:sp>
      <p:pic>
        <p:nvPicPr>
          <p:cNvPr id="5" name="图片 4"/>
          <p:cNvPicPr>
            <a:picLocks noChangeAspect="1"/>
          </p:cNvPicPr>
          <p:nvPr/>
        </p:nvPicPr>
        <p:blipFill>
          <a:blip r:embed="rId3"/>
          <a:stretch>
            <a:fillRect/>
          </a:stretch>
        </p:blipFill>
        <p:spPr>
          <a:xfrm>
            <a:off x="1394450" y="4454470"/>
            <a:ext cx="9904576" cy="1415931"/>
          </a:xfrm>
          <a:prstGeom prst="rect">
            <a:avLst/>
          </a:prstGeom>
        </p:spPr>
      </p:pic>
    </p:spTree>
    <p:extLst>
      <p:ext uri="{BB962C8B-B14F-4D97-AF65-F5344CB8AC3E}">
        <p14:creationId xmlns:p14="http://schemas.microsoft.com/office/powerpoint/2010/main" val="9621933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矩形 100"/>
          <p:cNvSpPr/>
          <p:nvPr/>
        </p:nvSpPr>
        <p:spPr bwMode="auto">
          <a:xfrm>
            <a:off x="3920791" y="3809510"/>
            <a:ext cx="1619951" cy="74924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smtClean="0">
              <a:ln>
                <a:noFill/>
              </a:ln>
              <a:solidFill>
                <a:schemeClr val="tx1"/>
              </a:solidFill>
              <a:effectLst/>
              <a:latin typeface="Calibri" pitchFamily="34" charset="0"/>
            </a:endParaRPr>
          </a:p>
        </p:txBody>
      </p:sp>
      <p:sp>
        <p:nvSpPr>
          <p:cNvPr id="81" name="矩形 80"/>
          <p:cNvSpPr/>
          <p:nvPr/>
        </p:nvSpPr>
        <p:spPr bwMode="auto">
          <a:xfrm>
            <a:off x="1637199" y="5186472"/>
            <a:ext cx="3903543"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smtClean="0">
              <a:ln>
                <a:noFill/>
              </a:ln>
              <a:solidFill>
                <a:schemeClr val="tx1"/>
              </a:solidFill>
              <a:effectLst/>
              <a:latin typeface="Calibri" pitchFamily="34" charset="0"/>
            </a:endParaRPr>
          </a:p>
        </p:txBody>
      </p:sp>
      <p:sp>
        <p:nvSpPr>
          <p:cNvPr id="80" name="矩形 79"/>
          <p:cNvSpPr/>
          <p:nvPr/>
        </p:nvSpPr>
        <p:spPr bwMode="auto">
          <a:xfrm>
            <a:off x="9116120" y="4566794"/>
            <a:ext cx="3075880"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smtClean="0">
              <a:ln>
                <a:noFill/>
              </a:ln>
              <a:solidFill>
                <a:schemeClr val="tx1"/>
              </a:solidFill>
              <a:effectLst/>
              <a:latin typeface="Calibri" pitchFamily="34" charset="0"/>
            </a:endParaRPr>
          </a:p>
        </p:txBody>
      </p:sp>
      <p:sp>
        <p:nvSpPr>
          <p:cNvPr id="79" name="矩形 78"/>
          <p:cNvSpPr/>
          <p:nvPr/>
        </p:nvSpPr>
        <p:spPr bwMode="auto">
          <a:xfrm>
            <a:off x="199384" y="4566795"/>
            <a:ext cx="4520607"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smtClean="0">
              <a:ln>
                <a:noFill/>
              </a:ln>
              <a:solidFill>
                <a:schemeClr val="tx1"/>
              </a:solidFill>
              <a:effectLst/>
              <a:latin typeface="Calibri" pitchFamily="34" charset="0"/>
            </a:endParaRPr>
          </a:p>
        </p:txBody>
      </p:sp>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General Aspects</a:t>
            </a:r>
            <a:r>
              <a:rPr lang="en-US" dirty="0">
                <a:latin typeface="微软雅黑" panose="020B0503020204020204" pitchFamily="34" charset="-122"/>
                <a:ea typeface="微软雅黑" panose="020B0503020204020204" pitchFamily="34" charset="-122"/>
              </a:rPr>
              <a:t> </a:t>
            </a:r>
            <a:endParaRPr lang="ru-RU"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178731"/>
            <a:ext cx="11699193" cy="5095171"/>
          </a:xfrm>
        </p:spPr>
        <p:txBody>
          <a:bodyPr/>
          <a:lstStyle/>
          <a:p>
            <a:pPr>
              <a:spcBef>
                <a:spcPts val="0"/>
              </a:spcBef>
              <a:spcAft>
                <a:spcPts val="600"/>
              </a:spcAft>
            </a:pPr>
            <a:r>
              <a:rPr lang="en-US" sz="1400" dirty="0" smtClean="0"/>
              <a:t>The face-to-face meeting </a:t>
            </a:r>
            <a:r>
              <a:rPr lang="en-US" sz="1400" dirty="0"/>
              <a:t>will take place during </a:t>
            </a:r>
            <a:r>
              <a:rPr lang="en-US" sz="1400" dirty="0" smtClean="0">
                <a:solidFill>
                  <a:srgbClr val="FF0000"/>
                </a:solidFill>
              </a:rPr>
              <a:t>November 13</a:t>
            </a:r>
            <a:r>
              <a:rPr lang="en-US" sz="1400" baseline="30000" dirty="0" smtClean="0">
                <a:solidFill>
                  <a:srgbClr val="FF0000"/>
                </a:solidFill>
              </a:rPr>
              <a:t>th</a:t>
            </a:r>
            <a:r>
              <a:rPr lang="en-US" sz="1400" dirty="0" smtClean="0">
                <a:solidFill>
                  <a:srgbClr val="FF0000"/>
                </a:solidFill>
              </a:rPr>
              <a:t> ~ November 17</a:t>
            </a:r>
            <a:r>
              <a:rPr lang="en-US" sz="1400" baseline="30000" dirty="0" smtClean="0">
                <a:solidFill>
                  <a:srgbClr val="FF0000"/>
                </a:solidFill>
              </a:rPr>
              <a:t>th</a:t>
            </a:r>
            <a:r>
              <a:rPr lang="en-US" sz="1400" dirty="0" smtClean="0">
                <a:solidFill>
                  <a:srgbClr val="FF0000"/>
                </a:solidFill>
              </a:rPr>
              <a:t>, 2023</a:t>
            </a:r>
            <a:r>
              <a:rPr lang="en-US" sz="1400" dirty="0" smtClean="0"/>
              <a:t>.</a:t>
            </a:r>
            <a:endParaRPr lang="en-US" sz="1400" dirty="0"/>
          </a:p>
          <a:p>
            <a:pPr lvl="1">
              <a:spcBef>
                <a:spcPts val="0"/>
              </a:spcBef>
              <a:spcAft>
                <a:spcPts val="600"/>
              </a:spcAft>
            </a:pPr>
            <a:r>
              <a:rPr lang="en-US" sz="1200" dirty="0" smtClean="0"/>
              <a:t>Three sessions in three separate rooms: Main, RRM, </a:t>
            </a:r>
            <a:r>
              <a:rPr lang="en-US" sz="1200" dirty="0" err="1" smtClean="0"/>
              <a:t>BSRF_Demod_test</a:t>
            </a:r>
            <a:r>
              <a:rPr lang="en-US" sz="1200" dirty="0" smtClean="0"/>
              <a:t>(</a:t>
            </a:r>
            <a:r>
              <a:rPr lang="en-US" sz="1200" dirty="0" err="1" smtClean="0"/>
              <a:t>BDaT</a:t>
            </a:r>
            <a:r>
              <a:rPr lang="en-US" sz="1200" dirty="0" smtClean="0"/>
              <a:t>). </a:t>
            </a:r>
            <a:r>
              <a:rPr lang="en-US" sz="1200" dirty="0" err="1" smtClean="0"/>
              <a:t>GoToWebinar</a:t>
            </a:r>
            <a:r>
              <a:rPr lang="en-US" sz="1200" dirty="0" smtClean="0"/>
              <a:t> (GTW) conference calls will be set each session. And the two-way remote participant can be supported. TOHRU will be used</a:t>
            </a:r>
            <a:r>
              <a:rPr lang="en-US" altLang="zh-CN" sz="1200" dirty="0" smtClean="0"/>
              <a:t>. A number of ad hoc sessions will be arranged (see Slide #7).</a:t>
            </a:r>
            <a:endParaRPr lang="en-US" sz="1200" dirty="0" smtClean="0"/>
          </a:p>
          <a:p>
            <a:pPr lvl="1">
              <a:spcBef>
                <a:spcPts val="0"/>
              </a:spcBef>
              <a:spcAft>
                <a:spcPts val="600"/>
              </a:spcAft>
            </a:pPr>
            <a:r>
              <a:rPr lang="en-US" sz="1200" dirty="0" smtClean="0"/>
              <a:t>Moderator will be designated to provide the summary for a topic before the meeting. In online discussions, session chairs will handle topics based on the moderator summary. Moderator does not need update the summary by collecting comments during the meeting.</a:t>
            </a:r>
          </a:p>
          <a:p>
            <a:pPr marL="342882" lvl="1" indent="-342882">
              <a:spcBef>
                <a:spcPts val="0"/>
              </a:spcBef>
              <a:spcAft>
                <a:spcPts val="600"/>
              </a:spcAft>
              <a:buBlip>
                <a:blip r:embed="rId2"/>
              </a:buBlip>
            </a:pPr>
            <a:r>
              <a:rPr lang="en-US" sz="1400" dirty="0">
                <a:cs typeface="+mn-cs"/>
              </a:rPr>
              <a:t>Deadline for </a:t>
            </a:r>
            <a:r>
              <a:rPr lang="en-US" sz="1400" dirty="0" err="1">
                <a:cs typeface="+mn-cs"/>
              </a:rPr>
              <a:t>Tdoc</a:t>
            </a:r>
            <a:r>
              <a:rPr lang="en-US" sz="1400" dirty="0">
                <a:cs typeface="+mn-cs"/>
              </a:rPr>
              <a:t> request &amp; submission deadline: </a:t>
            </a:r>
            <a:r>
              <a:rPr lang="en-US" sz="1400" dirty="0" smtClean="0">
                <a:solidFill>
                  <a:srgbClr val="FF0000"/>
                </a:solidFill>
                <a:cs typeface="+mn-cs"/>
              </a:rPr>
              <a:t>November 3</a:t>
            </a:r>
            <a:r>
              <a:rPr lang="en-US" sz="1400" baseline="30000" dirty="0" smtClean="0">
                <a:solidFill>
                  <a:srgbClr val="FF0000"/>
                </a:solidFill>
                <a:cs typeface="+mn-cs"/>
              </a:rPr>
              <a:t>rd</a:t>
            </a:r>
            <a:r>
              <a:rPr lang="en-US" sz="1400" dirty="0" smtClean="0">
                <a:solidFill>
                  <a:srgbClr val="FF0000"/>
                </a:solidFill>
                <a:cs typeface="+mn-cs"/>
              </a:rPr>
              <a:t> (Friday) 2023, </a:t>
            </a:r>
            <a:r>
              <a:rPr lang="en-US" sz="1400" dirty="0">
                <a:solidFill>
                  <a:srgbClr val="FF0000"/>
                </a:solidFill>
                <a:cs typeface="+mn-cs"/>
              </a:rPr>
              <a:t>23:59 UTC</a:t>
            </a:r>
            <a:r>
              <a:rPr lang="en-US" sz="1400" dirty="0">
                <a:cs typeface="+mn-cs"/>
              </a:rPr>
              <a:t>. </a:t>
            </a:r>
            <a:endParaRPr lang="en-US" sz="1400" dirty="0" smtClean="0">
              <a:cs typeface="+mn-cs"/>
            </a:endParaRPr>
          </a:p>
          <a:p>
            <a:pPr lvl="1">
              <a:spcBef>
                <a:spcPts val="0"/>
              </a:spcBef>
              <a:spcAft>
                <a:spcPts val="600"/>
              </a:spcAft>
            </a:pPr>
            <a:r>
              <a:rPr lang="en-US" sz="1200" dirty="0"/>
              <a:t>Other deadlines can be found in the following slides.</a:t>
            </a:r>
          </a:p>
          <a:p>
            <a:pPr>
              <a:spcBef>
                <a:spcPts val="0"/>
              </a:spcBef>
              <a:spcAft>
                <a:spcPts val="600"/>
              </a:spcAft>
            </a:pPr>
            <a:r>
              <a:rPr lang="en-US" altLang="zh-CN" sz="1400" dirty="0" smtClean="0"/>
              <a:t>One picture of meeting flows. See details in the corresponding slides.</a:t>
            </a:r>
            <a:endParaRPr lang="en-US" altLang="zh-CN" sz="1400" dirty="0"/>
          </a:p>
        </p:txBody>
      </p:sp>
      <p:sp>
        <p:nvSpPr>
          <p:cNvPr id="6" name="Rectangle 77">
            <a:extLst>
              <a:ext uri="{FF2B5EF4-FFF2-40B4-BE49-F238E27FC236}">
                <a16:creationId xmlns="" xmlns:a16="http://schemas.microsoft.com/office/drawing/2014/main" id="{18560DB6-8070-4A8A-B9C8-2CBC509A9ECA}"/>
              </a:ext>
            </a:extLst>
          </p:cNvPr>
          <p:cNvSpPr/>
          <p:nvPr/>
        </p:nvSpPr>
        <p:spPr>
          <a:xfrm>
            <a:off x="99337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7" name="Rectangle 77">
            <a:extLst>
              <a:ext uri="{FF2B5EF4-FFF2-40B4-BE49-F238E27FC236}">
                <a16:creationId xmlns="" xmlns:a16="http://schemas.microsoft.com/office/drawing/2014/main" id="{18560DB6-8070-4A8A-B9C8-2CBC509A9ECA}"/>
              </a:ext>
            </a:extLst>
          </p:cNvPr>
          <p:cNvSpPr/>
          <p:nvPr/>
        </p:nvSpPr>
        <p:spPr>
          <a:xfrm>
            <a:off x="248401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 name="Rectangle 77">
            <a:extLst>
              <a:ext uri="{FF2B5EF4-FFF2-40B4-BE49-F238E27FC236}">
                <a16:creationId xmlns="" xmlns:a16="http://schemas.microsoft.com/office/drawing/2014/main" id="{18560DB6-8070-4A8A-B9C8-2CBC509A9ECA}"/>
              </a:ext>
            </a:extLst>
          </p:cNvPr>
          <p:cNvSpPr/>
          <p:nvPr/>
        </p:nvSpPr>
        <p:spPr>
          <a:xfrm>
            <a:off x="397466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9" name="Rectangle 77">
            <a:extLst>
              <a:ext uri="{FF2B5EF4-FFF2-40B4-BE49-F238E27FC236}">
                <a16:creationId xmlns="" xmlns:a16="http://schemas.microsoft.com/office/drawing/2014/main" id="{18560DB6-8070-4A8A-B9C8-2CBC509A9ECA}"/>
              </a:ext>
            </a:extLst>
          </p:cNvPr>
          <p:cNvSpPr/>
          <p:nvPr/>
        </p:nvSpPr>
        <p:spPr>
          <a:xfrm>
            <a:off x="471999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0" name="Rectangle 77">
            <a:extLst>
              <a:ext uri="{FF2B5EF4-FFF2-40B4-BE49-F238E27FC236}">
                <a16:creationId xmlns="" xmlns:a16="http://schemas.microsoft.com/office/drawing/2014/main" id="{18560DB6-8070-4A8A-B9C8-2CBC509A9ECA}"/>
              </a:ext>
            </a:extLst>
          </p:cNvPr>
          <p:cNvSpPr/>
          <p:nvPr/>
        </p:nvSpPr>
        <p:spPr>
          <a:xfrm>
            <a:off x="546531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smtClean="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1" name="Rectangle 77">
            <a:extLst>
              <a:ext uri="{FF2B5EF4-FFF2-40B4-BE49-F238E27FC236}">
                <a16:creationId xmlns="" xmlns:a16="http://schemas.microsoft.com/office/drawing/2014/main" id="{18560DB6-8070-4A8A-B9C8-2CBC509A9ECA}"/>
              </a:ext>
            </a:extLst>
          </p:cNvPr>
          <p:cNvSpPr/>
          <p:nvPr/>
        </p:nvSpPr>
        <p:spPr>
          <a:xfrm>
            <a:off x="621063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2" name="Rectangle 77">
            <a:extLst>
              <a:ext uri="{FF2B5EF4-FFF2-40B4-BE49-F238E27FC236}">
                <a16:creationId xmlns="" xmlns:a16="http://schemas.microsoft.com/office/drawing/2014/main" id="{18560DB6-8070-4A8A-B9C8-2CBC509A9ECA}"/>
              </a:ext>
            </a:extLst>
          </p:cNvPr>
          <p:cNvSpPr/>
          <p:nvPr/>
        </p:nvSpPr>
        <p:spPr>
          <a:xfrm>
            <a:off x="695596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3" name="Rectangle 77">
            <a:extLst>
              <a:ext uri="{FF2B5EF4-FFF2-40B4-BE49-F238E27FC236}">
                <a16:creationId xmlns="" xmlns:a16="http://schemas.microsoft.com/office/drawing/2014/main" id="{18560DB6-8070-4A8A-B9C8-2CBC509A9ECA}"/>
              </a:ext>
            </a:extLst>
          </p:cNvPr>
          <p:cNvSpPr/>
          <p:nvPr/>
        </p:nvSpPr>
        <p:spPr>
          <a:xfrm>
            <a:off x="770128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4" name="Rectangle 77">
            <a:extLst>
              <a:ext uri="{FF2B5EF4-FFF2-40B4-BE49-F238E27FC236}">
                <a16:creationId xmlns="" xmlns:a16="http://schemas.microsoft.com/office/drawing/2014/main" id="{18560DB6-8070-4A8A-B9C8-2CBC509A9ECA}"/>
              </a:ext>
            </a:extLst>
          </p:cNvPr>
          <p:cNvSpPr/>
          <p:nvPr/>
        </p:nvSpPr>
        <p:spPr>
          <a:xfrm>
            <a:off x="844661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5" name="Rectangle 77">
            <a:extLst>
              <a:ext uri="{FF2B5EF4-FFF2-40B4-BE49-F238E27FC236}">
                <a16:creationId xmlns="" xmlns:a16="http://schemas.microsoft.com/office/drawing/2014/main" id="{18560DB6-8070-4A8A-B9C8-2CBC509A9ECA}"/>
              </a:ext>
            </a:extLst>
          </p:cNvPr>
          <p:cNvSpPr/>
          <p:nvPr/>
        </p:nvSpPr>
        <p:spPr>
          <a:xfrm>
            <a:off x="919193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6" name="Rectangle 77">
            <a:extLst>
              <a:ext uri="{FF2B5EF4-FFF2-40B4-BE49-F238E27FC236}">
                <a16:creationId xmlns="" xmlns:a16="http://schemas.microsoft.com/office/drawing/2014/main" id="{18560DB6-8070-4A8A-B9C8-2CBC509A9ECA}"/>
              </a:ext>
            </a:extLst>
          </p:cNvPr>
          <p:cNvSpPr/>
          <p:nvPr/>
        </p:nvSpPr>
        <p:spPr>
          <a:xfrm>
            <a:off x="993725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7" name="Rectangle 77">
            <a:extLst>
              <a:ext uri="{FF2B5EF4-FFF2-40B4-BE49-F238E27FC236}">
                <a16:creationId xmlns="" xmlns:a16="http://schemas.microsoft.com/office/drawing/2014/main" id="{18560DB6-8070-4A8A-B9C8-2CBC509A9ECA}"/>
              </a:ext>
            </a:extLst>
          </p:cNvPr>
          <p:cNvSpPr/>
          <p:nvPr/>
        </p:nvSpPr>
        <p:spPr>
          <a:xfrm>
            <a:off x="1068258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noProof="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1" name="Rectangle 67">
            <a:extLst>
              <a:ext uri="{FF2B5EF4-FFF2-40B4-BE49-F238E27FC236}">
                <a16:creationId xmlns="" xmlns:a16="http://schemas.microsoft.com/office/drawing/2014/main" id="{61214404-3E99-431F-A1D1-0A44E2021497}"/>
              </a:ext>
            </a:extLst>
          </p:cNvPr>
          <p:cNvSpPr/>
          <p:nvPr/>
        </p:nvSpPr>
        <p:spPr>
          <a:xfrm>
            <a:off x="248047" y="3224131"/>
            <a:ext cx="3701296" cy="360000"/>
          </a:xfrm>
          <a:prstGeom prst="rect">
            <a:avLst/>
          </a:prstGeom>
          <a:solidFill>
            <a:schemeClr val="tx2">
              <a:lumMod val="60000"/>
              <a:lumOff val="40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smtClean="0">
                <a:ln>
                  <a:noFill/>
                </a:ln>
                <a:solidFill>
                  <a:srgbClr val="FFFFFF"/>
                </a:solidFill>
                <a:effectLst/>
                <a:uLnTx/>
                <a:uFillTx/>
                <a:latin typeface="微软雅黑" panose="020B0503020204020204" pitchFamily="34" charset="-122"/>
                <a:ea typeface="微软雅黑" panose="020B0503020204020204" pitchFamily="34" charset="-122"/>
              </a:rPr>
              <a:t>Pre-meeting (</a:t>
            </a:r>
            <a:r>
              <a:rPr lang="en-GB" sz="800" kern="0" dirty="0" smtClean="0">
                <a:solidFill>
                  <a:srgbClr val="FFFFFF"/>
                </a:solidFill>
                <a:latin typeface="微软雅黑" panose="020B0503020204020204" pitchFamily="34" charset="-122"/>
                <a:ea typeface="微软雅黑" panose="020B0503020204020204" pitchFamily="34" charset="-122"/>
              </a:rPr>
              <a:t>Nov</a:t>
            </a:r>
            <a:r>
              <a:rPr kumimoji="0" lang="en-GB" sz="800" b="0" i="0" u="none" strike="noStrike" kern="0" cap="none" spc="0" normalizeH="0" baseline="0" noProof="0" dirty="0" smtClean="0">
                <a:ln>
                  <a:noFill/>
                </a:ln>
                <a:solidFill>
                  <a:srgbClr val="FFFFFF"/>
                </a:solidFill>
                <a:effectLst/>
                <a:uLnTx/>
                <a:uFillTx/>
                <a:latin typeface="微软雅黑" panose="020B0503020204020204" pitchFamily="34" charset="-122"/>
                <a:ea typeface="微软雅黑" panose="020B0503020204020204" pitchFamily="34" charset="-122"/>
              </a:rPr>
              <a:t> </a:t>
            </a:r>
            <a:r>
              <a:rPr lang="en-GB" sz="800" kern="0" dirty="0" smtClean="0">
                <a:solidFill>
                  <a:srgbClr val="FFFFFF"/>
                </a:solidFill>
                <a:latin typeface="微软雅黑" panose="020B0503020204020204" pitchFamily="34" charset="-122"/>
                <a:ea typeface="微软雅黑" panose="020B0503020204020204" pitchFamily="34" charset="-122"/>
              </a:rPr>
              <a:t>6</a:t>
            </a:r>
            <a:r>
              <a:rPr kumimoji="0" lang="en-GB" sz="800" b="0" i="0" u="none" strike="noStrike" kern="0" cap="none" spc="0" normalizeH="0" baseline="0" noProof="0" dirty="0" smtClean="0">
                <a:ln>
                  <a:noFill/>
                </a:ln>
                <a:solidFill>
                  <a:srgbClr val="FFFFFF"/>
                </a:solidFill>
                <a:effectLst/>
                <a:uLnTx/>
                <a:uFillTx/>
                <a:latin typeface="微软雅黑" panose="020B0503020204020204" pitchFamily="34" charset="-122"/>
                <a:ea typeface="微软雅黑" panose="020B0503020204020204" pitchFamily="34" charset="-122"/>
              </a:rPr>
              <a:t>~10) </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2" name="Rectangle 67">
            <a:extLst>
              <a:ext uri="{FF2B5EF4-FFF2-40B4-BE49-F238E27FC236}">
                <a16:creationId xmlns="" xmlns:a16="http://schemas.microsoft.com/office/drawing/2014/main" id="{61214404-3E99-431F-A1D1-0A44E2021497}"/>
              </a:ext>
            </a:extLst>
          </p:cNvPr>
          <p:cNvSpPr/>
          <p:nvPr/>
        </p:nvSpPr>
        <p:spPr>
          <a:xfrm>
            <a:off x="4719991" y="3224131"/>
            <a:ext cx="2773122"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1</a:t>
            </a:r>
            <a:r>
              <a:rPr lang="en-GB" sz="800" kern="0" baseline="30000" dirty="0" smtClean="0">
                <a:solidFill>
                  <a:srgbClr val="FFFFFF"/>
                </a:solidFill>
                <a:latin typeface="微软雅黑" panose="020B0503020204020204" pitchFamily="34" charset="-122"/>
                <a:ea typeface="微软雅黑" panose="020B0503020204020204" pitchFamily="34" charset="-122"/>
              </a:rPr>
              <a:t>st</a:t>
            </a:r>
            <a:r>
              <a:rPr lang="en-GB" sz="800" kern="0" dirty="0" smtClean="0">
                <a:solidFill>
                  <a:srgbClr val="FFFFFF"/>
                </a:solidFill>
                <a:latin typeface="微软雅黑" panose="020B0503020204020204" pitchFamily="34" charset="-122"/>
                <a:ea typeface="微软雅黑" panose="020B0503020204020204" pitchFamily="34" charset="-122"/>
              </a:rPr>
              <a:t> round (</a:t>
            </a:r>
            <a:r>
              <a:rPr lang="en-US" sz="800" kern="0" dirty="0" smtClean="0">
                <a:solidFill>
                  <a:srgbClr val="FFFFFF"/>
                </a:solidFill>
                <a:latin typeface="微软雅黑" panose="020B0503020204020204" pitchFamily="34" charset="-122"/>
                <a:ea typeface="微软雅黑" panose="020B0503020204020204" pitchFamily="34" charset="-122"/>
              </a:rPr>
              <a:t>Nov</a:t>
            </a:r>
            <a:r>
              <a:rPr lang="en-GB" sz="800" kern="0" dirty="0" smtClean="0">
                <a:solidFill>
                  <a:srgbClr val="FFFFFF"/>
                </a:solidFill>
                <a:latin typeface="微软雅黑" panose="020B0503020204020204" pitchFamily="34" charset="-122"/>
                <a:ea typeface="微软雅黑" panose="020B0503020204020204" pitchFamily="34" charset="-122"/>
              </a:rPr>
              <a:t> 13~16)</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3" name="Rectangle 67">
            <a:extLst>
              <a:ext uri="{FF2B5EF4-FFF2-40B4-BE49-F238E27FC236}">
                <a16:creationId xmlns="" xmlns:a16="http://schemas.microsoft.com/office/drawing/2014/main" id="{61214404-3E99-431F-A1D1-0A44E2021497}"/>
              </a:ext>
            </a:extLst>
          </p:cNvPr>
          <p:cNvSpPr/>
          <p:nvPr/>
        </p:nvSpPr>
        <p:spPr>
          <a:xfrm>
            <a:off x="9191936" y="3224131"/>
            <a:ext cx="2962208" cy="360000"/>
          </a:xfrm>
          <a:prstGeom prst="rect">
            <a:avLst/>
          </a:prstGeom>
          <a:solidFill>
            <a:srgbClr val="124191"/>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Post-meeting process</a:t>
            </a:r>
            <a:r>
              <a:rPr lang="en-GB" sz="800" kern="0" noProof="0" dirty="0" smtClean="0">
                <a:solidFill>
                  <a:srgbClr val="FFFFFF"/>
                </a:solidFill>
                <a:latin typeface="微软雅黑" panose="020B0503020204020204" pitchFamily="34" charset="-122"/>
                <a:ea typeface="微软雅黑" panose="020B0503020204020204" pitchFamily="34" charset="-122"/>
              </a:rPr>
              <a:t> ( </a:t>
            </a:r>
            <a:r>
              <a:rPr lang="en-GB" sz="800" kern="0" dirty="0" smtClean="0">
                <a:solidFill>
                  <a:srgbClr val="FFFFFF"/>
                </a:solidFill>
                <a:latin typeface="微软雅黑" panose="020B0503020204020204" pitchFamily="34" charset="-122"/>
                <a:ea typeface="微软雅黑" panose="020B0503020204020204" pitchFamily="34" charset="-122"/>
              </a:rPr>
              <a:t>Nov</a:t>
            </a:r>
            <a:r>
              <a:rPr lang="en-GB" sz="800" kern="0" noProof="0" dirty="0" smtClean="0">
                <a:solidFill>
                  <a:srgbClr val="FFFFFF"/>
                </a:solidFill>
                <a:latin typeface="微软雅黑" panose="020B0503020204020204" pitchFamily="34" charset="-122"/>
                <a:ea typeface="微软雅黑" panose="020B0503020204020204" pitchFamily="34" charset="-122"/>
              </a:rPr>
              <a:t> 20~23)</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4" name="Rectangle 67">
            <a:extLst>
              <a:ext uri="{FF2B5EF4-FFF2-40B4-BE49-F238E27FC236}">
                <a16:creationId xmlns="" xmlns:a16="http://schemas.microsoft.com/office/drawing/2014/main" id="{61214404-3E99-431F-A1D1-0A44E2021497}"/>
              </a:ext>
            </a:extLst>
          </p:cNvPr>
          <p:cNvSpPr/>
          <p:nvPr/>
        </p:nvSpPr>
        <p:spPr>
          <a:xfrm>
            <a:off x="8446638" y="3224131"/>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5" name="Rectangle 77">
            <a:extLst>
              <a:ext uri="{FF2B5EF4-FFF2-40B4-BE49-F238E27FC236}">
                <a16:creationId xmlns="" xmlns:a16="http://schemas.microsoft.com/office/drawing/2014/main" id="{18560DB6-8070-4A8A-B9C8-2CBC509A9ECA}"/>
              </a:ext>
            </a:extLst>
          </p:cNvPr>
          <p:cNvSpPr/>
          <p:nvPr/>
        </p:nvSpPr>
        <p:spPr>
          <a:xfrm>
            <a:off x="24804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6" name="Rectangle 77">
            <a:extLst>
              <a:ext uri="{FF2B5EF4-FFF2-40B4-BE49-F238E27FC236}">
                <a16:creationId xmlns="" xmlns:a16="http://schemas.microsoft.com/office/drawing/2014/main" id="{18560DB6-8070-4A8A-B9C8-2CBC509A9ECA}"/>
              </a:ext>
            </a:extLst>
          </p:cNvPr>
          <p:cNvSpPr/>
          <p:nvPr/>
        </p:nvSpPr>
        <p:spPr>
          <a:xfrm>
            <a:off x="173869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7" name="Rectangle 77">
            <a:extLst>
              <a:ext uri="{FF2B5EF4-FFF2-40B4-BE49-F238E27FC236}">
                <a16:creationId xmlns="" xmlns:a16="http://schemas.microsoft.com/office/drawing/2014/main" id="{18560DB6-8070-4A8A-B9C8-2CBC509A9ECA}"/>
              </a:ext>
            </a:extLst>
          </p:cNvPr>
          <p:cNvSpPr/>
          <p:nvPr/>
        </p:nvSpPr>
        <p:spPr>
          <a:xfrm>
            <a:off x="322934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8" name="Rectangle 77">
            <a:extLst>
              <a:ext uri="{FF2B5EF4-FFF2-40B4-BE49-F238E27FC236}">
                <a16:creationId xmlns="" xmlns:a16="http://schemas.microsoft.com/office/drawing/2014/main" id="{18560DB6-8070-4A8A-B9C8-2CBC509A9ECA}"/>
              </a:ext>
            </a:extLst>
          </p:cNvPr>
          <p:cNvSpPr/>
          <p:nvPr/>
        </p:nvSpPr>
        <p:spPr>
          <a:xfrm>
            <a:off x="11427910"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smtClean="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9" name="Rectangle 67">
            <a:extLst>
              <a:ext uri="{FF2B5EF4-FFF2-40B4-BE49-F238E27FC236}">
                <a16:creationId xmlns="" xmlns:a16="http://schemas.microsoft.com/office/drawing/2014/main" id="{61214404-3E99-431F-A1D1-0A44E2021497}"/>
              </a:ext>
            </a:extLst>
          </p:cNvPr>
          <p:cNvSpPr/>
          <p:nvPr/>
        </p:nvSpPr>
        <p:spPr>
          <a:xfrm>
            <a:off x="3971478" y="3222625"/>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54" name="Rectangle: Rounded Corners 201">
            <a:extLst>
              <a:ext uri="{FF2B5EF4-FFF2-40B4-BE49-F238E27FC236}">
                <a16:creationId xmlns="" xmlns:a16="http://schemas.microsoft.com/office/drawing/2014/main" id="{B6CDA6FF-6740-49E7-B14C-1831ED62E0F8}"/>
              </a:ext>
            </a:extLst>
          </p:cNvPr>
          <p:cNvSpPr/>
          <p:nvPr/>
        </p:nvSpPr>
        <p:spPr>
          <a:xfrm>
            <a:off x="255175"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Moderator assignment before Mon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5" name="Rectangle: Rounded Corners 201">
            <a:extLst>
              <a:ext uri="{FF2B5EF4-FFF2-40B4-BE49-F238E27FC236}">
                <a16:creationId xmlns="" xmlns:a16="http://schemas.microsoft.com/office/drawing/2014/main" id="{B6CDA6FF-6740-49E7-B14C-1831ED62E0F8}"/>
              </a:ext>
            </a:extLst>
          </p:cNvPr>
          <p:cNvSpPr/>
          <p:nvPr/>
        </p:nvSpPr>
        <p:spPr>
          <a:xfrm>
            <a:off x="67165" y="391648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err="1" smtClean="0">
                <a:ln>
                  <a:noFill/>
                </a:ln>
                <a:solidFill>
                  <a:srgbClr val="FFFFFF"/>
                </a:solidFill>
                <a:effectLst/>
                <a:uLnTx/>
                <a:uFillTx/>
                <a:latin typeface="+mj-ea"/>
                <a:ea typeface="+mj-ea"/>
                <a:cs typeface="+mn-cs"/>
              </a:rPr>
              <a:t>Tdoc</a:t>
            </a:r>
            <a:r>
              <a:rPr kumimoji="0" lang="en-US" sz="800" b="1" i="0" u="none" strike="noStrike" kern="0" cap="none" spc="0" normalizeH="0" baseline="0" noProof="0" dirty="0" smtClean="0">
                <a:ln>
                  <a:noFill/>
                </a:ln>
                <a:solidFill>
                  <a:srgbClr val="FFFFFF"/>
                </a:solidFill>
                <a:effectLst/>
                <a:uLnTx/>
                <a:uFillTx/>
                <a:latin typeface="+mj-ea"/>
                <a:ea typeface="+mj-ea"/>
                <a:cs typeface="+mn-cs"/>
              </a:rPr>
              <a:t> number</a:t>
            </a:r>
            <a:r>
              <a:rPr kumimoji="0" lang="en-US" sz="800" b="1" i="0" u="none" strike="noStrike" kern="0" cap="none" spc="0" normalizeH="0" noProof="0" dirty="0" smtClean="0">
                <a:ln>
                  <a:noFill/>
                </a:ln>
                <a:solidFill>
                  <a:srgbClr val="FFFFFF"/>
                </a:solidFill>
                <a:effectLst/>
                <a:uLnTx/>
                <a:uFillTx/>
                <a:latin typeface="+mj-ea"/>
                <a:ea typeface="+mj-ea"/>
                <a:cs typeface="+mn-cs"/>
              </a:rPr>
              <a:t> request &amp; submission</a:t>
            </a:r>
            <a:r>
              <a:rPr lang="en-US" sz="800" b="1" kern="0" dirty="0" smtClean="0">
                <a:solidFill>
                  <a:srgbClr val="FF3300"/>
                </a:solidFill>
                <a:latin typeface="+mj-ea"/>
                <a:ea typeface="+mj-ea"/>
                <a:cs typeface="+mn-cs"/>
              </a:rPr>
              <a:t> </a:t>
            </a:r>
            <a:endParaRPr kumimoji="0" lang="en-US" sz="800" b="1" i="0" u="none" strike="noStrike" kern="0" cap="none" spc="0" normalizeH="0" baseline="0" noProof="0" dirty="0">
              <a:ln>
                <a:noFill/>
              </a:ln>
              <a:solidFill>
                <a:srgbClr val="FF3300"/>
              </a:solidFill>
              <a:effectLst/>
              <a:uLnTx/>
              <a:uFillTx/>
              <a:latin typeface="+mj-ea"/>
              <a:ea typeface="+mj-ea"/>
              <a:cs typeface="+mn-cs"/>
            </a:endParaRPr>
          </a:p>
        </p:txBody>
      </p:sp>
      <p:sp>
        <p:nvSpPr>
          <p:cNvPr id="56" name="Rectangle: Rounded Corners 201">
            <a:extLst>
              <a:ext uri="{FF2B5EF4-FFF2-40B4-BE49-F238E27FC236}">
                <a16:creationId xmlns="" xmlns:a16="http://schemas.microsoft.com/office/drawing/2014/main" id="{B6CDA6FF-6740-49E7-B14C-1831ED62E0F8}"/>
              </a:ext>
            </a:extLst>
          </p:cNvPr>
          <p:cNvSpPr/>
          <p:nvPr/>
        </p:nvSpPr>
        <p:spPr>
          <a:xfrm>
            <a:off x="255175" y="557046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smtClean="0">
                <a:ln>
                  <a:noFill/>
                </a:ln>
                <a:solidFill>
                  <a:srgbClr val="FFFFFF"/>
                </a:solidFill>
                <a:effectLst/>
                <a:uLnTx/>
                <a:uFillTx/>
                <a:latin typeface="+mj-ea"/>
                <a:ea typeface="+mj-ea"/>
                <a:cs typeface="+mn-cs"/>
              </a:rPr>
              <a:t>Registration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7" name="Rectangle: Rounded Corners 201">
            <a:extLst>
              <a:ext uri="{FF2B5EF4-FFF2-40B4-BE49-F238E27FC236}">
                <a16:creationId xmlns="" xmlns:a16="http://schemas.microsoft.com/office/drawing/2014/main" id="{B6CDA6FF-6740-49E7-B14C-1831ED62E0F8}"/>
              </a:ext>
            </a:extLst>
          </p:cNvPr>
          <p:cNvSpPr/>
          <p:nvPr/>
        </p:nvSpPr>
        <p:spPr>
          <a:xfrm>
            <a:off x="1738695" y="4600978"/>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noProof="0" dirty="0" smtClean="0">
                <a:solidFill>
                  <a:srgbClr val="FFFFFF"/>
                </a:solidFill>
                <a:latin typeface="+mj-ea"/>
                <a:ea typeface="+mj-ea"/>
                <a:cs typeface="+mn-cs"/>
              </a:rPr>
              <a:t>Draft summary for topics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8" name="Rectangle: Rounded Corners 201">
            <a:extLst>
              <a:ext uri="{FF2B5EF4-FFF2-40B4-BE49-F238E27FC236}">
                <a16:creationId xmlns="" xmlns:a16="http://schemas.microsoft.com/office/drawing/2014/main" id="{B6CDA6FF-6740-49E7-B14C-1831ED62E0F8}"/>
              </a:ext>
            </a:extLst>
          </p:cNvPr>
          <p:cNvSpPr/>
          <p:nvPr/>
        </p:nvSpPr>
        <p:spPr>
          <a:xfrm>
            <a:off x="3229343" y="4600978"/>
            <a:ext cx="720000" cy="548674"/>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Formal </a:t>
            </a:r>
            <a:r>
              <a:rPr lang="en-US" sz="800" b="1" kern="0" dirty="0" err="1" smtClean="0">
                <a:solidFill>
                  <a:srgbClr val="FFFFFF"/>
                </a:solidFill>
                <a:latin typeface="+mj-ea"/>
                <a:ea typeface="+mj-ea"/>
                <a:cs typeface="+mn-cs"/>
              </a:rPr>
              <a:t>tdoc</a:t>
            </a:r>
            <a:r>
              <a:rPr lang="en-US" sz="800" b="1" kern="0" dirty="0" smtClean="0">
                <a:solidFill>
                  <a:srgbClr val="FFFFFF"/>
                </a:solidFill>
                <a:latin typeface="+mj-ea"/>
                <a:ea typeface="+mj-ea"/>
                <a:cs typeface="+mn-cs"/>
              </a:rPr>
              <a:t> of </a:t>
            </a:r>
            <a:r>
              <a:rPr lang="en-US" sz="800" b="1" kern="0" noProof="0" dirty="0" smtClean="0">
                <a:solidFill>
                  <a:srgbClr val="FFFFFF"/>
                </a:solidFill>
                <a:latin typeface="+mj-ea"/>
                <a:ea typeface="+mj-ea"/>
                <a:cs typeface="+mn-cs"/>
              </a:rPr>
              <a:t>summary submission by </a:t>
            </a:r>
            <a:r>
              <a:rPr lang="en-US" sz="800" b="1" kern="0" dirty="0" smtClean="0">
                <a:solidFill>
                  <a:srgbClr val="FFFFFF"/>
                </a:solidFill>
                <a:latin typeface="+mj-ea"/>
                <a:ea typeface="+mj-ea"/>
                <a:cs typeface="+mn-cs"/>
              </a:rPr>
              <a:t>Friday</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9" name="Rectangle: Rounded Corners 201">
            <a:extLst>
              <a:ext uri="{FF2B5EF4-FFF2-40B4-BE49-F238E27FC236}">
                <a16:creationId xmlns="" xmlns:a16="http://schemas.microsoft.com/office/drawing/2014/main" id="{B6CDA6FF-6740-49E7-B14C-1831ED62E0F8}"/>
              </a:ext>
            </a:extLst>
          </p:cNvPr>
          <p:cNvSpPr/>
          <p:nvPr/>
        </p:nvSpPr>
        <p:spPr>
          <a:xfrm>
            <a:off x="2484019" y="4600978"/>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Summary review &amp; comments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0" name="Rectangle: Rounded Corners 201">
            <a:extLst>
              <a:ext uri="{FF2B5EF4-FFF2-40B4-BE49-F238E27FC236}">
                <a16:creationId xmlns="" xmlns:a16="http://schemas.microsoft.com/office/drawing/2014/main" id="{B6CDA6FF-6740-49E7-B14C-1831ED62E0F8}"/>
              </a:ext>
            </a:extLst>
          </p:cNvPr>
          <p:cNvSpPr/>
          <p:nvPr/>
        </p:nvSpPr>
        <p:spPr>
          <a:xfrm>
            <a:off x="1738695"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Initial list for block approval for basket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1" name="Rectangle: Rounded Corners 201">
            <a:extLst>
              <a:ext uri="{FF2B5EF4-FFF2-40B4-BE49-F238E27FC236}">
                <a16:creationId xmlns="" xmlns:a16="http://schemas.microsoft.com/office/drawing/2014/main" id="{B6CDA6FF-6740-49E7-B14C-1831ED62E0F8}"/>
              </a:ext>
            </a:extLst>
          </p:cNvPr>
          <p:cNvSpPr/>
          <p:nvPr/>
        </p:nvSpPr>
        <p:spPr>
          <a:xfrm>
            <a:off x="3229343" y="520732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Deadline for flag for block  approval</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2" name="Rectangle: Rounded Corners 201">
            <a:extLst>
              <a:ext uri="{FF2B5EF4-FFF2-40B4-BE49-F238E27FC236}">
                <a16:creationId xmlns="" xmlns:a16="http://schemas.microsoft.com/office/drawing/2014/main" id="{B6CDA6FF-6740-49E7-B14C-1831ED62E0F8}"/>
              </a:ext>
            </a:extLst>
          </p:cNvPr>
          <p:cNvSpPr/>
          <p:nvPr/>
        </p:nvSpPr>
        <p:spPr>
          <a:xfrm>
            <a:off x="4719991"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updated list </a:t>
            </a:r>
            <a:r>
              <a:rPr lang="en-US" sz="800" b="1" kern="0" dirty="0" smtClean="0">
                <a:solidFill>
                  <a:srgbClr val="FFFFFF"/>
                </a:solidFill>
                <a:latin typeface="+mj-ea"/>
                <a:ea typeface="+mj-ea"/>
                <a:cs typeface="+mn-cs"/>
              </a:rPr>
              <a:t>for block approval</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3" name="Rectangle: Rounded Corners 201">
            <a:extLst>
              <a:ext uri="{FF2B5EF4-FFF2-40B4-BE49-F238E27FC236}">
                <a16:creationId xmlns="" xmlns:a16="http://schemas.microsoft.com/office/drawing/2014/main" id="{B6CDA6FF-6740-49E7-B14C-1831ED62E0F8}"/>
              </a:ext>
            </a:extLst>
          </p:cNvPr>
          <p:cNvSpPr/>
          <p:nvPr/>
        </p:nvSpPr>
        <p:spPr>
          <a:xfrm>
            <a:off x="5676429" y="5775537"/>
            <a:ext cx="1788420"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Update of meeting notes per day</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err="1" smtClean="0">
                <a:solidFill>
                  <a:srgbClr val="FFFFFF"/>
                </a:solidFill>
                <a:latin typeface="+mj-ea"/>
                <a:ea typeface="+mj-ea"/>
                <a:cs typeface="+mn-cs"/>
              </a:rPr>
              <a:t>Tdoc</a:t>
            </a:r>
            <a:r>
              <a:rPr lang="en-US" sz="800" b="1" kern="0" dirty="0" smtClean="0">
                <a:solidFill>
                  <a:srgbClr val="FFFFFF"/>
                </a:solidFill>
                <a:latin typeface="+mj-ea"/>
                <a:ea typeface="+mj-ea"/>
                <a:cs typeface="+mn-cs"/>
              </a:rPr>
              <a:t> allocation </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4" name="Rectangle: Rounded Corners 201">
            <a:extLst>
              <a:ext uri="{FF2B5EF4-FFF2-40B4-BE49-F238E27FC236}">
                <a16:creationId xmlns="" xmlns:a16="http://schemas.microsoft.com/office/drawing/2014/main" id="{B6CDA6FF-6740-49E7-B14C-1831ED62E0F8}"/>
              </a:ext>
            </a:extLst>
          </p:cNvPr>
          <p:cNvSpPr/>
          <p:nvPr/>
        </p:nvSpPr>
        <p:spPr>
          <a:xfrm>
            <a:off x="5659510" y="3916489"/>
            <a:ext cx="1788420" cy="474429"/>
          </a:xfrm>
          <a:prstGeom prst="roundRect">
            <a:avLst>
              <a:gd name="adj" fmla="val 11677"/>
            </a:avLst>
          </a:prstGeom>
          <a:gradFill flip="none" rotWithShape="1">
            <a:gsLst>
              <a:gs pos="55000">
                <a:srgbClr val="1E9657"/>
              </a:gs>
              <a:gs pos="0">
                <a:srgbClr val="1E9657"/>
              </a:gs>
              <a:gs pos="65000">
                <a:srgbClr val="92D050"/>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WF/CR </a:t>
            </a:r>
            <a:r>
              <a:rPr lang="en-US" sz="800" b="1" kern="0" dirty="0" smtClean="0">
                <a:solidFill>
                  <a:srgbClr val="FFFFFF"/>
                </a:solidFill>
                <a:latin typeface="+mj-ea"/>
                <a:ea typeface="+mj-ea"/>
                <a:cs typeface="+mn-cs"/>
              </a:rPr>
              <a:t>template</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Draft TS/TR</a:t>
            </a:r>
            <a:endParaRPr lang="en-US" sz="800" b="1" kern="0" dirty="0">
              <a:solidFill>
                <a:srgbClr val="FFFFFF"/>
              </a:solidFill>
              <a:latin typeface="+mj-ea"/>
              <a:ea typeface="+mj-ea"/>
              <a:cs typeface="+mn-cs"/>
            </a:endParaRPr>
          </a:p>
        </p:txBody>
      </p:sp>
      <p:sp>
        <p:nvSpPr>
          <p:cNvPr id="65" name="Rectangle: Rounded Corners 201">
            <a:extLst>
              <a:ext uri="{FF2B5EF4-FFF2-40B4-BE49-F238E27FC236}">
                <a16:creationId xmlns="" xmlns:a16="http://schemas.microsoft.com/office/drawing/2014/main" id="{B6CDA6FF-6740-49E7-B14C-1831ED62E0F8}"/>
              </a:ext>
            </a:extLst>
          </p:cNvPr>
          <p:cNvSpPr/>
          <p:nvPr/>
        </p:nvSpPr>
        <p:spPr>
          <a:xfrm>
            <a:off x="7696717" y="5560943"/>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Check-in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6" name="Rectangle: Rounded Corners 201">
            <a:extLst>
              <a:ext uri="{FF2B5EF4-FFF2-40B4-BE49-F238E27FC236}">
                <a16:creationId xmlns="" xmlns:a16="http://schemas.microsoft.com/office/drawing/2014/main" id="{B6CDA6FF-6740-49E7-B14C-1831ED62E0F8}"/>
              </a:ext>
            </a:extLst>
          </p:cNvPr>
          <p:cNvSpPr/>
          <p:nvPr/>
        </p:nvSpPr>
        <p:spPr>
          <a:xfrm>
            <a:off x="5679526" y="4600978"/>
            <a:ext cx="1788420" cy="988771"/>
          </a:xfrm>
          <a:prstGeom prst="roundRect">
            <a:avLst>
              <a:gd name="adj" fmla="val 11677"/>
            </a:avLst>
          </a:prstGeom>
          <a:gradFill flip="none" rotWithShape="1">
            <a:gsLst>
              <a:gs pos="55000">
                <a:srgbClr val="1E9657"/>
              </a:gs>
              <a:gs pos="0">
                <a:srgbClr val="1E9657"/>
              </a:gs>
              <a:gs pos="66000">
                <a:srgbClr val="92D050"/>
              </a:gs>
              <a:gs pos="100000">
                <a:schemeClr val="bg1"/>
              </a:gs>
            </a:gsLst>
            <a:path path="circle">
              <a:fillToRect l="50000" t="50000" r="50000" b="50000"/>
            </a:path>
            <a:tileRect/>
          </a:gradFill>
          <a:ln w="9525" cap="flat" cmpd="sng" algn="ctr">
            <a:solidFill>
              <a:schemeClr val="bg1"/>
            </a:solid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Online </a:t>
            </a:r>
            <a:r>
              <a:rPr lang="en-US" sz="800" b="1" kern="0" dirty="0" smtClean="0">
                <a:solidFill>
                  <a:srgbClr val="FFFFFF"/>
                </a:solidFill>
                <a:latin typeface="+mj-ea"/>
                <a:ea typeface="+mj-ea"/>
                <a:cs typeface="+mn-cs"/>
              </a:rPr>
              <a:t>discussions &amp;</a:t>
            </a:r>
            <a:endParaRPr lang="en-US" sz="800" b="1" kern="0" dirty="0">
              <a:solidFill>
                <a:srgbClr val="FFFFFF"/>
              </a:solidFill>
              <a:latin typeface="+mj-ea"/>
              <a:ea typeface="+mj-ea"/>
              <a:cs typeface="+mn-cs"/>
            </a:endParaRPr>
          </a:p>
          <a:p>
            <a:pPr marL="0" marR="0" lvl="0" indent="0" algn="ctr" defTabSz="514299" eaLnBrk="1" fontAlgn="auto" latinLnBrk="0" hangingPunct="1">
              <a:lnSpc>
                <a:spcPct val="100000"/>
              </a:lnSpc>
              <a:spcBef>
                <a:spcPts val="0"/>
              </a:spcBef>
              <a:spcAft>
                <a:spcPts val="300"/>
              </a:spcAft>
              <a:buClrTx/>
              <a:buSzTx/>
              <a:buFontTx/>
              <a:buNone/>
              <a:tabLst/>
              <a:defRPr/>
            </a:pPr>
            <a:r>
              <a:rPr lang="en-US" sz="800" b="1" kern="0" dirty="0">
                <a:solidFill>
                  <a:srgbClr val="FFFFFF"/>
                </a:solidFill>
                <a:latin typeface="+mj-ea"/>
                <a:ea typeface="+mj-ea"/>
                <a:cs typeface="+mn-cs"/>
              </a:rPr>
              <a:t>GTW conference </a:t>
            </a:r>
            <a:r>
              <a:rPr lang="en-US" sz="800" b="1" kern="0" dirty="0" smtClean="0">
                <a:solidFill>
                  <a:srgbClr val="FFFFFF"/>
                </a:solidFill>
                <a:latin typeface="+mj-ea"/>
                <a:ea typeface="+mj-ea"/>
                <a:cs typeface="+mn-cs"/>
              </a:rPr>
              <a:t>call</a:t>
            </a:r>
          </a:p>
          <a:p>
            <a:pPr marL="0" marR="0" lvl="0" indent="0" algn="ctr" defTabSz="514299" eaLnBrk="1" fontAlgn="auto" latinLnBrk="0" hangingPunct="1">
              <a:lnSpc>
                <a:spcPct val="100000"/>
              </a:lnSpc>
              <a:spcBef>
                <a:spcPts val="0"/>
              </a:spcBef>
              <a:spcAft>
                <a:spcPts val="300"/>
              </a:spcAft>
              <a:buClrTx/>
              <a:buSzTx/>
              <a:buFontTx/>
              <a:buNone/>
              <a:tabLst/>
              <a:defRPr/>
            </a:pPr>
            <a:r>
              <a:rPr lang="en-US" sz="800" b="1" kern="0" dirty="0" smtClean="0">
                <a:solidFill>
                  <a:srgbClr val="FFFFFF"/>
                </a:solidFill>
                <a:latin typeface="+mj-ea"/>
                <a:ea typeface="+mj-ea"/>
                <a:cs typeface="+mn-cs"/>
              </a:rPr>
              <a:t>TOHRU</a:t>
            </a:r>
          </a:p>
          <a:p>
            <a:pPr algn="ctr" defTabSz="514299" eaLnBrk="1" fontAlgn="auto" hangingPunct="1">
              <a:spcBef>
                <a:spcPts val="0"/>
              </a:spcBef>
              <a:spcAft>
                <a:spcPts val="300"/>
              </a:spcAft>
              <a:defRPr/>
            </a:pP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request (</a:t>
            </a:r>
            <a:r>
              <a:rPr lang="en-US" sz="800" b="1" kern="0" dirty="0" err="1">
                <a:solidFill>
                  <a:srgbClr val="FFFFFF"/>
                </a:solidFill>
                <a:latin typeface="+mj-ea"/>
                <a:ea typeface="+mj-ea"/>
                <a:cs typeface="+mn-cs"/>
              </a:rPr>
              <a:t>new&amp;revision</a:t>
            </a:r>
            <a:r>
              <a:rPr lang="en-US" sz="800" b="1" kern="0" dirty="0">
                <a:solidFill>
                  <a:srgbClr val="FFFFFF"/>
                </a:solidFill>
                <a:latin typeface="+mj-ea"/>
                <a:ea typeface="+mj-ea"/>
                <a:cs typeface="+mn-cs"/>
              </a:rPr>
              <a:t>)</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Upload </a:t>
            </a:r>
            <a:r>
              <a:rPr lang="en-US" sz="800" b="1" kern="0" dirty="0" err="1" smtClean="0">
                <a:solidFill>
                  <a:srgbClr val="FFFFFF"/>
                </a:solidFill>
                <a:latin typeface="+mj-ea"/>
                <a:ea typeface="+mj-ea"/>
                <a:cs typeface="+mn-cs"/>
              </a:rPr>
              <a:t>tdocs</a:t>
            </a:r>
            <a:r>
              <a:rPr lang="en-US" sz="800" b="1" kern="0" dirty="0" smtClean="0">
                <a:solidFill>
                  <a:srgbClr val="FFFFFF"/>
                </a:solidFill>
                <a:latin typeface="+mj-ea"/>
                <a:ea typeface="+mj-ea"/>
                <a:cs typeface="+mn-cs"/>
              </a:rPr>
              <a:t> (10.10.10.10) </a:t>
            </a:r>
            <a:r>
              <a:rPr lang="en-US" altLang="zh-CN" sz="800" b="1" kern="0" dirty="0" smtClean="0">
                <a:solidFill>
                  <a:srgbClr val="FFFFFF"/>
                </a:solidFill>
                <a:latin typeface="+mj-ea"/>
                <a:ea typeface="+mj-ea"/>
                <a:cs typeface="+mn-cs"/>
              </a:rPr>
              <a:t>&amp; </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How to access contributions</a:t>
            </a:r>
          </a:p>
        </p:txBody>
      </p:sp>
      <p:sp>
        <p:nvSpPr>
          <p:cNvPr id="67" name="Rectangle: Rounded Corners 201">
            <a:extLst>
              <a:ext uri="{FF2B5EF4-FFF2-40B4-BE49-F238E27FC236}">
                <a16:creationId xmlns="" xmlns:a16="http://schemas.microsoft.com/office/drawing/2014/main" id="{B6CDA6FF-6740-49E7-B14C-1831ED62E0F8}"/>
              </a:ext>
            </a:extLst>
          </p:cNvPr>
          <p:cNvSpPr/>
          <p:nvPr/>
        </p:nvSpPr>
        <p:spPr>
          <a:xfrm>
            <a:off x="3979184" y="5770085"/>
            <a:ext cx="720000" cy="565437"/>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Meeting schedule &amp; Ad hoc chair assignment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8" name="Rectangle 67">
            <a:extLst>
              <a:ext uri="{FF2B5EF4-FFF2-40B4-BE49-F238E27FC236}">
                <a16:creationId xmlns="" xmlns:a16="http://schemas.microsoft.com/office/drawing/2014/main" id="{61214404-3E99-431F-A1D1-0A44E2021497}"/>
              </a:ext>
            </a:extLst>
          </p:cNvPr>
          <p:cNvSpPr/>
          <p:nvPr/>
        </p:nvSpPr>
        <p:spPr>
          <a:xfrm>
            <a:off x="7507681" y="3224131"/>
            <a:ext cx="913606"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2</a:t>
            </a:r>
            <a:r>
              <a:rPr lang="en-GB" sz="800" kern="0" baseline="30000" dirty="0" smtClean="0">
                <a:solidFill>
                  <a:srgbClr val="FFFFFF"/>
                </a:solidFill>
                <a:latin typeface="微软雅黑" panose="020B0503020204020204" pitchFamily="34" charset="-122"/>
                <a:ea typeface="微软雅黑" panose="020B0503020204020204" pitchFamily="34" charset="-122"/>
              </a:rPr>
              <a:t>nd</a:t>
            </a:r>
            <a:r>
              <a:rPr lang="en-GB" sz="800" kern="0" dirty="0" smtClean="0">
                <a:solidFill>
                  <a:srgbClr val="FFFFFF"/>
                </a:solidFill>
                <a:latin typeface="微软雅黑" panose="020B0503020204020204" pitchFamily="34" charset="-122"/>
                <a:ea typeface="微软雅黑" panose="020B0503020204020204" pitchFamily="34" charset="-122"/>
              </a:rPr>
              <a:t> round (</a:t>
            </a:r>
            <a:r>
              <a:rPr lang="en-US" sz="800" kern="0" dirty="0" smtClean="0">
                <a:solidFill>
                  <a:srgbClr val="FFFFFF"/>
                </a:solidFill>
                <a:latin typeface="微软雅黑" panose="020B0503020204020204" pitchFamily="34" charset="-122"/>
                <a:ea typeface="微软雅黑" panose="020B0503020204020204" pitchFamily="34" charset="-122"/>
              </a:rPr>
              <a:t>Nov 16</a:t>
            </a:r>
            <a:r>
              <a:rPr lang="en-GB" sz="800" kern="0" dirty="0" smtClean="0">
                <a:solidFill>
                  <a:srgbClr val="FFFFFF"/>
                </a:solidFill>
                <a:latin typeface="微软雅黑" panose="020B0503020204020204" pitchFamily="34" charset="-122"/>
                <a:ea typeface="微软雅黑" panose="020B0503020204020204" pitchFamily="34" charset="-122"/>
              </a:rPr>
              <a:t>~17)</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69" name="Rectangle: Rounded Corners 201">
            <a:extLst>
              <a:ext uri="{FF2B5EF4-FFF2-40B4-BE49-F238E27FC236}">
                <a16:creationId xmlns="" xmlns:a16="http://schemas.microsoft.com/office/drawing/2014/main" id="{B6CDA6FF-6740-49E7-B14C-1831ED62E0F8}"/>
              </a:ext>
            </a:extLst>
          </p:cNvPr>
          <p:cNvSpPr/>
          <p:nvPr/>
        </p:nvSpPr>
        <p:spPr>
          <a:xfrm>
            <a:off x="9177146"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List of email threads for post-meeting </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1" name="Rectangle: Rounded Corners 201">
            <a:extLst>
              <a:ext uri="{FF2B5EF4-FFF2-40B4-BE49-F238E27FC236}">
                <a16:creationId xmlns="" xmlns:a16="http://schemas.microsoft.com/office/drawing/2014/main" id="{B6CDA6FF-6740-49E7-B14C-1831ED62E0F8}"/>
              </a:ext>
            </a:extLst>
          </p:cNvPr>
          <p:cNvSpPr/>
          <p:nvPr/>
        </p:nvSpPr>
        <p:spPr>
          <a:xfrm>
            <a:off x="9938797" y="4600978"/>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Submission of </a:t>
            </a:r>
            <a:r>
              <a:rPr lang="en-US" sz="800" b="1" kern="0" dirty="0" err="1" smtClean="0">
                <a:solidFill>
                  <a:srgbClr val="FFFFFF"/>
                </a:solidFill>
                <a:latin typeface="+mj-ea"/>
                <a:ea typeface="+mj-ea"/>
                <a:cs typeface="+mn-cs"/>
              </a:rPr>
              <a:t>tdoc</a:t>
            </a:r>
            <a:r>
              <a:rPr lang="en-US" sz="800" b="1" kern="0" dirty="0" smtClean="0">
                <a:solidFill>
                  <a:srgbClr val="FFFFFF"/>
                </a:solidFill>
                <a:latin typeface="+mj-ea"/>
                <a:ea typeface="+mj-ea"/>
                <a:cs typeface="+mn-cs"/>
              </a:rPr>
              <a:t> of post-meeting</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2" name="Rectangle: Rounded Corners 201">
            <a:extLst>
              <a:ext uri="{FF2B5EF4-FFF2-40B4-BE49-F238E27FC236}">
                <a16:creationId xmlns="" xmlns:a16="http://schemas.microsoft.com/office/drawing/2014/main" id="{B6CDA6FF-6740-49E7-B14C-1831ED62E0F8}"/>
              </a:ext>
            </a:extLst>
          </p:cNvPr>
          <p:cNvSpPr/>
          <p:nvPr/>
        </p:nvSpPr>
        <p:spPr>
          <a:xfrm>
            <a:off x="10673040" y="4600978"/>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Comments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3" name="Rectangle: Rounded Corners 201">
            <a:extLst>
              <a:ext uri="{FF2B5EF4-FFF2-40B4-BE49-F238E27FC236}">
                <a16:creationId xmlns="" xmlns:a16="http://schemas.microsoft.com/office/drawing/2014/main" id="{B6CDA6FF-6740-49E7-B14C-1831ED62E0F8}"/>
              </a:ext>
            </a:extLst>
          </p:cNvPr>
          <p:cNvSpPr/>
          <p:nvPr/>
        </p:nvSpPr>
        <p:spPr>
          <a:xfrm>
            <a:off x="11427910"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Approve </a:t>
            </a:r>
            <a:r>
              <a:rPr lang="en-US" sz="800" b="1" kern="0" dirty="0" err="1" smtClean="0">
                <a:solidFill>
                  <a:srgbClr val="FFFFFF"/>
                </a:solidFill>
                <a:latin typeface="+mj-ea"/>
                <a:ea typeface="+mj-ea"/>
                <a:cs typeface="+mn-cs"/>
              </a:rPr>
              <a:t>tdocs</a:t>
            </a:r>
            <a:r>
              <a:rPr lang="en-US" sz="800" b="1" kern="0" dirty="0" smtClean="0">
                <a:solidFill>
                  <a:srgbClr val="FFFFFF"/>
                </a:solidFill>
                <a:latin typeface="+mj-ea"/>
                <a:ea typeface="+mj-ea"/>
                <a:cs typeface="+mn-cs"/>
              </a:rPr>
              <a:t> for post-meeting</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5" name="Rectangle: Rounded Corners 201">
            <a:extLst>
              <a:ext uri="{FF2B5EF4-FFF2-40B4-BE49-F238E27FC236}">
                <a16:creationId xmlns="" xmlns:a16="http://schemas.microsoft.com/office/drawing/2014/main" id="{B6CDA6FF-6740-49E7-B14C-1831ED62E0F8}"/>
              </a:ext>
            </a:extLst>
          </p:cNvPr>
          <p:cNvSpPr/>
          <p:nvPr/>
        </p:nvSpPr>
        <p:spPr>
          <a:xfrm>
            <a:off x="10359490" y="3916489"/>
            <a:ext cx="1410208"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Pre-RAN Action </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MCC 3GU parsing tool</a:t>
            </a:r>
          </a:p>
        </p:txBody>
      </p:sp>
      <p:sp>
        <p:nvSpPr>
          <p:cNvPr id="76" name="Rectangle: Rounded Corners 201">
            <a:extLst>
              <a:ext uri="{FF2B5EF4-FFF2-40B4-BE49-F238E27FC236}">
                <a16:creationId xmlns="" xmlns:a16="http://schemas.microsoft.com/office/drawing/2014/main" id="{B6CDA6FF-6740-49E7-B14C-1831ED62E0F8}"/>
              </a:ext>
            </a:extLst>
          </p:cNvPr>
          <p:cNvSpPr/>
          <p:nvPr/>
        </p:nvSpPr>
        <p:spPr>
          <a:xfrm>
            <a:off x="9603581" y="2895419"/>
            <a:ext cx="720000" cy="252000"/>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For chairs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7" name="Rectangle: Rounded Corners 201">
            <a:extLst>
              <a:ext uri="{FF2B5EF4-FFF2-40B4-BE49-F238E27FC236}">
                <a16:creationId xmlns="" xmlns:a16="http://schemas.microsoft.com/office/drawing/2014/main" id="{B6CDA6FF-6740-49E7-B14C-1831ED62E0F8}"/>
              </a:ext>
            </a:extLst>
          </p:cNvPr>
          <p:cNvSpPr/>
          <p:nvPr/>
        </p:nvSpPr>
        <p:spPr>
          <a:xfrm>
            <a:off x="10517057" y="2895419"/>
            <a:ext cx="720000" cy="252000"/>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For moderator</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8" name="Rectangle: Rounded Corners 201">
            <a:extLst>
              <a:ext uri="{FF2B5EF4-FFF2-40B4-BE49-F238E27FC236}">
                <a16:creationId xmlns="" xmlns:a16="http://schemas.microsoft.com/office/drawing/2014/main" id="{B6CDA6FF-6740-49E7-B14C-1831ED62E0F8}"/>
              </a:ext>
            </a:extLst>
          </p:cNvPr>
          <p:cNvSpPr/>
          <p:nvPr/>
        </p:nvSpPr>
        <p:spPr>
          <a:xfrm>
            <a:off x="11427910" y="2895419"/>
            <a:ext cx="720000" cy="2520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noProof="0" dirty="0" smtClean="0">
                <a:solidFill>
                  <a:srgbClr val="FFFFFF"/>
                </a:solidFill>
                <a:latin typeface="+mj-ea"/>
                <a:ea typeface="+mj-ea"/>
                <a:cs typeface="+mn-cs"/>
              </a:rPr>
              <a:t>For delegates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83" name="文本框 82"/>
          <p:cNvSpPr txBox="1"/>
          <p:nvPr/>
        </p:nvSpPr>
        <p:spPr>
          <a:xfrm>
            <a:off x="1614104" y="4337804"/>
            <a:ext cx="2196435" cy="246221"/>
          </a:xfrm>
          <a:prstGeom prst="rect">
            <a:avLst/>
          </a:prstGeom>
          <a:noFill/>
        </p:spPr>
        <p:txBody>
          <a:bodyPr wrap="none" rtlCol="0">
            <a:spAutoFit/>
          </a:bodyPr>
          <a:lstStyle/>
          <a:p>
            <a:r>
              <a:rPr lang="en-US" sz="1000" b="1" dirty="0" smtClean="0">
                <a:latin typeface="+mj-ea"/>
                <a:ea typeface="+mj-ea"/>
              </a:rPr>
              <a:t>Topic Moderator &amp; summary: slide #5</a:t>
            </a:r>
            <a:endParaRPr lang="en-US" sz="1000" b="1" dirty="0">
              <a:latin typeface="+mj-ea"/>
              <a:ea typeface="+mj-ea"/>
            </a:endParaRPr>
          </a:p>
        </p:txBody>
      </p:sp>
      <p:sp>
        <p:nvSpPr>
          <p:cNvPr id="84" name="文本框 83"/>
          <p:cNvSpPr txBox="1"/>
          <p:nvPr/>
        </p:nvSpPr>
        <p:spPr>
          <a:xfrm>
            <a:off x="1863818" y="5766643"/>
            <a:ext cx="2056973" cy="246221"/>
          </a:xfrm>
          <a:prstGeom prst="rect">
            <a:avLst/>
          </a:prstGeom>
          <a:noFill/>
        </p:spPr>
        <p:txBody>
          <a:bodyPr wrap="none" rtlCol="0">
            <a:spAutoFit/>
          </a:bodyPr>
          <a:lstStyle/>
          <a:p>
            <a:r>
              <a:rPr lang="en-US" sz="1000" b="1" dirty="0">
                <a:latin typeface="+mj-ea"/>
                <a:ea typeface="+mj-ea"/>
              </a:rPr>
              <a:t>Basket WIs Block </a:t>
            </a:r>
            <a:r>
              <a:rPr lang="en-US" sz="1000" b="1" dirty="0" smtClean="0">
                <a:latin typeface="+mj-ea"/>
                <a:ea typeface="+mj-ea"/>
              </a:rPr>
              <a:t>approval: slide #6</a:t>
            </a:r>
            <a:endParaRPr lang="en-US" sz="1000" b="1" dirty="0">
              <a:latin typeface="+mj-ea"/>
              <a:ea typeface="+mj-ea"/>
            </a:endParaRPr>
          </a:p>
        </p:txBody>
      </p:sp>
      <p:sp>
        <p:nvSpPr>
          <p:cNvPr id="85" name="文本框 84"/>
          <p:cNvSpPr txBox="1"/>
          <p:nvPr/>
        </p:nvSpPr>
        <p:spPr>
          <a:xfrm>
            <a:off x="9906920" y="5132427"/>
            <a:ext cx="1864613" cy="246221"/>
          </a:xfrm>
          <a:prstGeom prst="rect">
            <a:avLst/>
          </a:prstGeom>
          <a:noFill/>
        </p:spPr>
        <p:txBody>
          <a:bodyPr wrap="none" rtlCol="0">
            <a:spAutoFit/>
          </a:bodyPr>
          <a:lstStyle/>
          <a:p>
            <a:r>
              <a:rPr lang="en-US" sz="1000" b="1" dirty="0" smtClean="0">
                <a:latin typeface="+mj-ea"/>
                <a:ea typeface="+mj-ea"/>
              </a:rPr>
              <a:t>Post-meeting process: slide #14</a:t>
            </a:r>
            <a:endParaRPr lang="en-US" sz="1000" b="1" dirty="0">
              <a:latin typeface="+mj-ea"/>
              <a:ea typeface="+mj-ea"/>
            </a:endParaRPr>
          </a:p>
        </p:txBody>
      </p:sp>
      <p:sp>
        <p:nvSpPr>
          <p:cNvPr id="87" name="文本框 86"/>
          <p:cNvSpPr txBox="1"/>
          <p:nvPr/>
        </p:nvSpPr>
        <p:spPr>
          <a:xfrm>
            <a:off x="780585" y="3973708"/>
            <a:ext cx="721672" cy="246221"/>
          </a:xfrm>
          <a:prstGeom prst="rect">
            <a:avLst/>
          </a:prstGeom>
          <a:noFill/>
        </p:spPr>
        <p:txBody>
          <a:bodyPr wrap="none" rtlCol="0">
            <a:spAutoFit/>
          </a:bodyPr>
          <a:lstStyle/>
          <a:p>
            <a:r>
              <a:rPr lang="en-US" sz="1000" b="1" dirty="0" smtClean="0">
                <a:latin typeface="+mj-ea"/>
                <a:ea typeface="+mj-ea"/>
              </a:rPr>
              <a:t>Slide #3/4</a:t>
            </a:r>
            <a:endParaRPr lang="en-US" sz="1000" b="1" dirty="0">
              <a:latin typeface="+mj-ea"/>
              <a:ea typeface="+mj-ea"/>
            </a:endParaRPr>
          </a:p>
        </p:txBody>
      </p:sp>
      <p:sp>
        <p:nvSpPr>
          <p:cNvPr id="88" name="文本框 87"/>
          <p:cNvSpPr txBox="1"/>
          <p:nvPr/>
        </p:nvSpPr>
        <p:spPr>
          <a:xfrm>
            <a:off x="7434785" y="4644982"/>
            <a:ext cx="601447" cy="246221"/>
          </a:xfrm>
          <a:prstGeom prst="rect">
            <a:avLst/>
          </a:prstGeom>
          <a:noFill/>
        </p:spPr>
        <p:txBody>
          <a:bodyPr wrap="none" rtlCol="0">
            <a:spAutoFit/>
          </a:bodyPr>
          <a:lstStyle/>
          <a:p>
            <a:r>
              <a:rPr lang="en-US" sz="1000" b="1" dirty="0" smtClean="0">
                <a:latin typeface="+mj-ea"/>
                <a:ea typeface="+mj-ea"/>
              </a:rPr>
              <a:t>Slide #7</a:t>
            </a:r>
            <a:endParaRPr lang="en-US" sz="1000" b="1" dirty="0">
              <a:latin typeface="+mj-ea"/>
              <a:ea typeface="+mj-ea"/>
            </a:endParaRPr>
          </a:p>
        </p:txBody>
      </p:sp>
      <p:sp>
        <p:nvSpPr>
          <p:cNvPr id="89" name="文本框 88"/>
          <p:cNvSpPr txBox="1"/>
          <p:nvPr/>
        </p:nvSpPr>
        <p:spPr>
          <a:xfrm>
            <a:off x="7434785" y="4871908"/>
            <a:ext cx="667170" cy="246221"/>
          </a:xfrm>
          <a:prstGeom prst="rect">
            <a:avLst/>
          </a:prstGeom>
          <a:noFill/>
        </p:spPr>
        <p:txBody>
          <a:bodyPr wrap="none" rtlCol="0">
            <a:spAutoFit/>
          </a:bodyPr>
          <a:lstStyle/>
          <a:p>
            <a:r>
              <a:rPr lang="en-US" sz="1000" b="1" dirty="0" smtClean="0">
                <a:latin typeface="+mj-ea"/>
                <a:ea typeface="+mj-ea"/>
              </a:rPr>
              <a:t>Slide #12</a:t>
            </a:r>
            <a:endParaRPr lang="en-US" sz="1000" b="1" dirty="0">
              <a:latin typeface="+mj-ea"/>
              <a:ea typeface="+mj-ea"/>
            </a:endParaRPr>
          </a:p>
        </p:txBody>
      </p:sp>
      <p:sp>
        <p:nvSpPr>
          <p:cNvPr id="90" name="文本框 89"/>
          <p:cNvSpPr txBox="1"/>
          <p:nvPr/>
        </p:nvSpPr>
        <p:spPr>
          <a:xfrm>
            <a:off x="7434785" y="5032701"/>
            <a:ext cx="601447" cy="246221"/>
          </a:xfrm>
          <a:prstGeom prst="rect">
            <a:avLst/>
          </a:prstGeom>
          <a:noFill/>
        </p:spPr>
        <p:txBody>
          <a:bodyPr wrap="none" rtlCol="0">
            <a:spAutoFit/>
          </a:bodyPr>
          <a:lstStyle/>
          <a:p>
            <a:r>
              <a:rPr lang="en-US" sz="1000" b="1" dirty="0" smtClean="0">
                <a:latin typeface="+mj-ea"/>
                <a:ea typeface="+mj-ea"/>
              </a:rPr>
              <a:t>Slide #8</a:t>
            </a:r>
            <a:endParaRPr lang="en-US" sz="1000" b="1" dirty="0">
              <a:latin typeface="+mj-ea"/>
              <a:ea typeface="+mj-ea"/>
            </a:endParaRPr>
          </a:p>
        </p:txBody>
      </p:sp>
      <p:sp>
        <p:nvSpPr>
          <p:cNvPr id="91" name="文本框 90"/>
          <p:cNvSpPr txBox="1"/>
          <p:nvPr/>
        </p:nvSpPr>
        <p:spPr>
          <a:xfrm>
            <a:off x="7434785" y="3973708"/>
            <a:ext cx="601447" cy="246221"/>
          </a:xfrm>
          <a:prstGeom prst="rect">
            <a:avLst/>
          </a:prstGeom>
          <a:noFill/>
        </p:spPr>
        <p:txBody>
          <a:bodyPr wrap="none" rtlCol="0">
            <a:spAutoFit/>
          </a:bodyPr>
          <a:lstStyle/>
          <a:p>
            <a:r>
              <a:rPr lang="en-US" sz="1000" b="1" dirty="0" smtClean="0">
                <a:latin typeface="+mj-ea"/>
                <a:ea typeface="+mj-ea"/>
              </a:rPr>
              <a:t>Slide #9</a:t>
            </a:r>
            <a:endParaRPr lang="en-US" sz="1000" b="1" dirty="0">
              <a:latin typeface="+mj-ea"/>
              <a:ea typeface="+mj-ea"/>
            </a:endParaRPr>
          </a:p>
        </p:txBody>
      </p:sp>
      <p:sp>
        <p:nvSpPr>
          <p:cNvPr id="92" name="文本框 91"/>
          <p:cNvSpPr txBox="1"/>
          <p:nvPr/>
        </p:nvSpPr>
        <p:spPr>
          <a:xfrm>
            <a:off x="7434785" y="4159016"/>
            <a:ext cx="853119" cy="246221"/>
          </a:xfrm>
          <a:prstGeom prst="rect">
            <a:avLst/>
          </a:prstGeom>
          <a:noFill/>
        </p:spPr>
        <p:txBody>
          <a:bodyPr wrap="none" rtlCol="0">
            <a:spAutoFit/>
          </a:bodyPr>
          <a:lstStyle/>
          <a:p>
            <a:r>
              <a:rPr lang="en-US" sz="1000" b="1" dirty="0" smtClean="0">
                <a:latin typeface="+mj-ea"/>
                <a:ea typeface="+mj-ea"/>
              </a:rPr>
              <a:t>Slide #10/11</a:t>
            </a:r>
            <a:endParaRPr lang="en-US" sz="1000" b="1" dirty="0">
              <a:latin typeface="+mj-ea"/>
              <a:ea typeface="+mj-ea"/>
            </a:endParaRPr>
          </a:p>
        </p:txBody>
      </p:sp>
      <p:sp>
        <p:nvSpPr>
          <p:cNvPr id="93" name="文本框 92"/>
          <p:cNvSpPr txBox="1"/>
          <p:nvPr/>
        </p:nvSpPr>
        <p:spPr>
          <a:xfrm>
            <a:off x="9713619" y="3963635"/>
            <a:ext cx="667170" cy="246221"/>
          </a:xfrm>
          <a:prstGeom prst="rect">
            <a:avLst/>
          </a:prstGeom>
          <a:noFill/>
        </p:spPr>
        <p:txBody>
          <a:bodyPr wrap="none" rtlCol="0">
            <a:spAutoFit/>
          </a:bodyPr>
          <a:lstStyle/>
          <a:p>
            <a:r>
              <a:rPr lang="en-US" sz="1000" b="1" dirty="0" smtClean="0">
                <a:latin typeface="+mj-ea"/>
                <a:ea typeface="+mj-ea"/>
              </a:rPr>
              <a:t>Slide #15</a:t>
            </a:r>
          </a:p>
        </p:txBody>
      </p:sp>
      <p:sp>
        <p:nvSpPr>
          <p:cNvPr id="94" name="文本框 93"/>
          <p:cNvSpPr txBox="1"/>
          <p:nvPr/>
        </p:nvSpPr>
        <p:spPr>
          <a:xfrm>
            <a:off x="938601" y="5681550"/>
            <a:ext cx="667170" cy="246221"/>
          </a:xfrm>
          <a:prstGeom prst="rect">
            <a:avLst/>
          </a:prstGeom>
          <a:noFill/>
        </p:spPr>
        <p:txBody>
          <a:bodyPr wrap="none" rtlCol="0">
            <a:spAutoFit/>
          </a:bodyPr>
          <a:lstStyle/>
          <a:p>
            <a:r>
              <a:rPr lang="en-US" sz="1000" b="1" dirty="0" smtClean="0">
                <a:latin typeface="+mj-ea"/>
                <a:ea typeface="+mj-ea"/>
              </a:rPr>
              <a:t>Slide #13</a:t>
            </a:r>
            <a:endParaRPr lang="en-US" sz="1000" b="1" dirty="0">
              <a:latin typeface="+mj-ea"/>
              <a:ea typeface="+mj-ea"/>
            </a:endParaRPr>
          </a:p>
        </p:txBody>
      </p:sp>
      <p:sp>
        <p:nvSpPr>
          <p:cNvPr id="95" name="文本框 94"/>
          <p:cNvSpPr txBox="1"/>
          <p:nvPr/>
        </p:nvSpPr>
        <p:spPr>
          <a:xfrm>
            <a:off x="8385535" y="5679039"/>
            <a:ext cx="667170" cy="246221"/>
          </a:xfrm>
          <a:prstGeom prst="rect">
            <a:avLst/>
          </a:prstGeom>
          <a:noFill/>
        </p:spPr>
        <p:txBody>
          <a:bodyPr wrap="none" rtlCol="0">
            <a:spAutoFit/>
          </a:bodyPr>
          <a:lstStyle/>
          <a:p>
            <a:r>
              <a:rPr lang="en-US" sz="1000" b="1" dirty="0" smtClean="0">
                <a:latin typeface="+mj-ea"/>
                <a:ea typeface="+mj-ea"/>
              </a:rPr>
              <a:t>Slide #13</a:t>
            </a:r>
            <a:endParaRPr lang="en-US" sz="1000" b="1" dirty="0">
              <a:latin typeface="+mj-ea"/>
              <a:ea typeface="+mj-ea"/>
            </a:endParaRPr>
          </a:p>
        </p:txBody>
      </p:sp>
      <p:sp>
        <p:nvSpPr>
          <p:cNvPr id="96" name="文本框 95"/>
          <p:cNvSpPr txBox="1"/>
          <p:nvPr/>
        </p:nvSpPr>
        <p:spPr>
          <a:xfrm>
            <a:off x="7375239" y="6052103"/>
            <a:ext cx="601447" cy="246221"/>
          </a:xfrm>
          <a:prstGeom prst="rect">
            <a:avLst/>
          </a:prstGeom>
          <a:noFill/>
        </p:spPr>
        <p:txBody>
          <a:bodyPr wrap="none" rtlCol="0">
            <a:spAutoFit/>
          </a:bodyPr>
          <a:lstStyle/>
          <a:p>
            <a:r>
              <a:rPr lang="en-US" sz="1000" b="1" dirty="0" smtClean="0">
                <a:latin typeface="+mj-ea"/>
                <a:ea typeface="+mj-ea"/>
              </a:rPr>
              <a:t>Slide #8</a:t>
            </a:r>
            <a:endParaRPr lang="en-US" sz="1000" b="1" dirty="0">
              <a:latin typeface="+mj-ea"/>
              <a:ea typeface="+mj-ea"/>
            </a:endParaRPr>
          </a:p>
        </p:txBody>
      </p:sp>
      <p:sp>
        <p:nvSpPr>
          <p:cNvPr id="97" name="文本框 96"/>
          <p:cNvSpPr txBox="1"/>
          <p:nvPr/>
        </p:nvSpPr>
        <p:spPr>
          <a:xfrm>
            <a:off x="7436940" y="5258895"/>
            <a:ext cx="667170" cy="246221"/>
          </a:xfrm>
          <a:prstGeom prst="rect">
            <a:avLst/>
          </a:prstGeom>
          <a:noFill/>
        </p:spPr>
        <p:txBody>
          <a:bodyPr wrap="none" rtlCol="0">
            <a:spAutoFit/>
          </a:bodyPr>
          <a:lstStyle/>
          <a:p>
            <a:r>
              <a:rPr lang="en-US" sz="1000" b="1" dirty="0" smtClean="0">
                <a:latin typeface="+mj-ea"/>
                <a:ea typeface="+mj-ea"/>
              </a:rPr>
              <a:t>Slide #17</a:t>
            </a:r>
            <a:endParaRPr lang="en-US" sz="1000" b="1" dirty="0">
              <a:latin typeface="+mj-ea"/>
              <a:ea typeface="+mj-ea"/>
            </a:endParaRPr>
          </a:p>
        </p:txBody>
      </p:sp>
      <p:sp>
        <p:nvSpPr>
          <p:cNvPr id="70" name="文本框 69"/>
          <p:cNvSpPr txBox="1"/>
          <p:nvPr/>
        </p:nvSpPr>
        <p:spPr>
          <a:xfrm>
            <a:off x="4733239" y="5853446"/>
            <a:ext cx="886362" cy="338554"/>
          </a:xfrm>
          <a:prstGeom prst="rect">
            <a:avLst/>
          </a:prstGeom>
          <a:noFill/>
        </p:spPr>
        <p:txBody>
          <a:bodyPr wrap="square" rtlCol="0">
            <a:spAutoFit/>
          </a:bodyPr>
          <a:lstStyle/>
          <a:p>
            <a:r>
              <a:rPr lang="en-US" sz="800" b="1" dirty="0" smtClean="0">
                <a:latin typeface="+mj-ea"/>
                <a:ea typeface="+mj-ea"/>
              </a:rPr>
              <a:t>Provided before meeting</a:t>
            </a:r>
            <a:endParaRPr lang="en-US" sz="800" b="1" dirty="0">
              <a:latin typeface="+mj-ea"/>
              <a:ea typeface="+mj-ea"/>
            </a:endParaRPr>
          </a:p>
        </p:txBody>
      </p:sp>
      <p:sp>
        <p:nvSpPr>
          <p:cNvPr id="74" name="Rectangle 67">
            <a:extLst>
              <a:ext uri="{FF2B5EF4-FFF2-40B4-BE49-F238E27FC236}">
                <a16:creationId xmlns="" xmlns:a16="http://schemas.microsoft.com/office/drawing/2014/main" id="{61214404-3E99-431F-A1D1-0A44E2021497}"/>
              </a:ext>
            </a:extLst>
          </p:cNvPr>
          <p:cNvSpPr/>
          <p:nvPr/>
        </p:nvSpPr>
        <p:spPr>
          <a:xfrm>
            <a:off x="4875915" y="6281847"/>
            <a:ext cx="3722103" cy="141787"/>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Quiet Period (</a:t>
            </a:r>
            <a:r>
              <a:rPr lang="en-US" sz="800" kern="0" dirty="0" smtClean="0">
                <a:solidFill>
                  <a:srgbClr val="FFFFFF"/>
                </a:solidFill>
                <a:latin typeface="微软雅黑" panose="020B0503020204020204" pitchFamily="34" charset="-122"/>
                <a:ea typeface="微软雅黑" panose="020B0503020204020204" pitchFamily="34" charset="-122"/>
              </a:rPr>
              <a:t>0:00 </a:t>
            </a:r>
            <a:r>
              <a:rPr lang="en-US" sz="800" kern="0" dirty="0">
                <a:solidFill>
                  <a:srgbClr val="FFFFFF"/>
                </a:solidFill>
                <a:latin typeface="微软雅黑" panose="020B0503020204020204" pitchFamily="34" charset="-122"/>
                <a:ea typeface="微软雅黑" panose="020B0503020204020204" pitchFamily="34" charset="-122"/>
              </a:rPr>
              <a:t>am ~ 7:00 am </a:t>
            </a:r>
            <a:r>
              <a:rPr lang="en-US" sz="800" kern="0" dirty="0" smtClean="0">
                <a:solidFill>
                  <a:srgbClr val="FFFFFF"/>
                </a:solidFill>
                <a:latin typeface="微软雅黑" panose="020B0503020204020204" pitchFamily="34" charset="-122"/>
                <a:ea typeface="微软雅黑" panose="020B0503020204020204" pitchFamily="34" charset="-122"/>
              </a:rPr>
              <a:t>meeting venue Local </a:t>
            </a:r>
            <a:r>
              <a:rPr lang="en-US" sz="800" kern="0" dirty="0">
                <a:solidFill>
                  <a:srgbClr val="FFFFFF"/>
                </a:solidFill>
                <a:latin typeface="微软雅黑" panose="020B0503020204020204" pitchFamily="34" charset="-122"/>
                <a:ea typeface="微软雅黑" panose="020B0503020204020204" pitchFamily="34" charset="-122"/>
              </a:rPr>
              <a:t>time </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2" name="文本框 81"/>
          <p:cNvSpPr txBox="1"/>
          <p:nvPr/>
        </p:nvSpPr>
        <p:spPr>
          <a:xfrm>
            <a:off x="6955963" y="6441542"/>
            <a:ext cx="2323072" cy="246221"/>
          </a:xfrm>
          <a:prstGeom prst="rect">
            <a:avLst/>
          </a:prstGeom>
          <a:noFill/>
        </p:spPr>
        <p:txBody>
          <a:bodyPr wrap="none" rtlCol="0">
            <a:spAutoFit/>
          </a:bodyPr>
          <a:lstStyle/>
          <a:p>
            <a:r>
              <a:rPr lang="en-US" sz="1000" b="1" dirty="0" smtClean="0">
                <a:latin typeface="+mj-ea"/>
                <a:ea typeface="+mj-ea"/>
              </a:rPr>
              <a:t>No email are expected in RAN4 reflector</a:t>
            </a:r>
            <a:endParaRPr lang="en-US" sz="1000" b="1" dirty="0">
              <a:latin typeface="+mj-ea"/>
              <a:ea typeface="+mj-ea"/>
            </a:endParaRPr>
          </a:p>
        </p:txBody>
      </p:sp>
      <p:sp>
        <p:nvSpPr>
          <p:cNvPr id="86" name="文本框 85"/>
          <p:cNvSpPr txBox="1"/>
          <p:nvPr/>
        </p:nvSpPr>
        <p:spPr>
          <a:xfrm>
            <a:off x="780037" y="4116572"/>
            <a:ext cx="853119" cy="246221"/>
          </a:xfrm>
          <a:prstGeom prst="rect">
            <a:avLst/>
          </a:prstGeom>
          <a:noFill/>
        </p:spPr>
        <p:txBody>
          <a:bodyPr wrap="none" rtlCol="0">
            <a:spAutoFit/>
          </a:bodyPr>
          <a:lstStyle/>
          <a:p>
            <a:r>
              <a:rPr lang="en-US" sz="1000" b="1" dirty="0" smtClean="0">
                <a:latin typeface="+mj-ea"/>
                <a:ea typeface="+mj-ea"/>
              </a:rPr>
              <a:t>Slide #18/21</a:t>
            </a:r>
            <a:endParaRPr lang="en-US" sz="1000" b="1" dirty="0">
              <a:latin typeface="+mj-ea"/>
              <a:ea typeface="+mj-ea"/>
            </a:endParaRPr>
          </a:p>
        </p:txBody>
      </p:sp>
      <p:sp>
        <p:nvSpPr>
          <p:cNvPr id="99" name="Rectangle: Rounded Corners 201">
            <a:extLst>
              <a:ext uri="{FF2B5EF4-FFF2-40B4-BE49-F238E27FC236}">
                <a16:creationId xmlns="" xmlns:a16="http://schemas.microsoft.com/office/drawing/2014/main" id="{B6CDA6FF-6740-49E7-B14C-1831ED62E0F8}"/>
              </a:ext>
            </a:extLst>
          </p:cNvPr>
          <p:cNvSpPr/>
          <p:nvPr/>
        </p:nvSpPr>
        <p:spPr>
          <a:xfrm>
            <a:off x="3955964" y="3870984"/>
            <a:ext cx="720000" cy="773998"/>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Moderator</a:t>
            </a:r>
            <a:r>
              <a:rPr kumimoji="0" lang="en-US" sz="800" b="1" i="0" u="none" strike="noStrike" kern="0" cap="none" spc="0" normalizeH="0" baseline="0" noProof="0" dirty="0" smtClean="0">
                <a:ln>
                  <a:noFill/>
                </a:ln>
                <a:solidFill>
                  <a:srgbClr val="FFFFFF"/>
                </a:solidFill>
                <a:effectLst/>
                <a:uLnTx/>
                <a:uFillTx/>
                <a:latin typeface="+mj-ea"/>
                <a:ea typeface="+mj-ea"/>
                <a:cs typeface="+mn-cs"/>
              </a:rPr>
              <a:t> trigger </a:t>
            </a:r>
            <a:r>
              <a:rPr kumimoji="0" lang="en-US" sz="800" b="1" i="0" u="none" strike="noStrike" kern="0" cap="none" spc="0" normalizeH="0" baseline="0" noProof="0" dirty="0" err="1" smtClean="0">
                <a:ln>
                  <a:noFill/>
                </a:ln>
                <a:solidFill>
                  <a:srgbClr val="FFFFFF"/>
                </a:solidFill>
                <a:effectLst/>
                <a:uLnTx/>
                <a:uFillTx/>
                <a:latin typeface="+mj-ea"/>
                <a:ea typeface="+mj-ea"/>
                <a:cs typeface="+mn-cs"/>
              </a:rPr>
              <a:t>nwm</a:t>
            </a:r>
            <a:r>
              <a:rPr kumimoji="0" lang="en-US" sz="800" b="1" i="0" u="none" strike="noStrike" kern="0" cap="none" spc="0" normalizeH="0" baseline="0" noProof="0" dirty="0" smtClean="0">
                <a:ln>
                  <a:noFill/>
                </a:ln>
                <a:solidFill>
                  <a:srgbClr val="FFFFFF"/>
                </a:solidFill>
                <a:effectLst/>
                <a:uLnTx/>
                <a:uFillTx/>
                <a:latin typeface="+mj-ea"/>
                <a:ea typeface="+mj-ea"/>
                <a:cs typeface="+mn-cs"/>
              </a:rPr>
              <a:t>: feedback  maintenance &amp; sp</a:t>
            </a:r>
            <a:r>
              <a:rPr kumimoji="0" lang="en-US" sz="800" b="1" i="0" u="none" strike="noStrike" kern="0" cap="none" spc="0" normalizeH="0" noProof="0" dirty="0" smtClean="0">
                <a:ln>
                  <a:noFill/>
                </a:ln>
                <a:solidFill>
                  <a:srgbClr val="FFFFFF"/>
                </a:solidFill>
                <a:effectLst/>
                <a:uLnTx/>
                <a:uFillTx/>
                <a:latin typeface="+mj-ea"/>
                <a:ea typeface="+mj-ea"/>
                <a:cs typeface="+mn-cs"/>
              </a:rPr>
              <a:t>ectrum related</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100" name="Rectangle: Rounded Corners 201">
            <a:extLst>
              <a:ext uri="{FF2B5EF4-FFF2-40B4-BE49-F238E27FC236}">
                <a16:creationId xmlns="" xmlns:a16="http://schemas.microsoft.com/office/drawing/2014/main" id="{B6CDA6FF-6740-49E7-B14C-1831ED62E0F8}"/>
              </a:ext>
            </a:extLst>
          </p:cNvPr>
          <p:cNvSpPr/>
          <p:nvPr/>
        </p:nvSpPr>
        <p:spPr>
          <a:xfrm>
            <a:off x="4719991" y="3870984"/>
            <a:ext cx="720000" cy="64595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algn="ctr" defTabSz="514299" eaLnBrk="1" fontAlgn="auto" hangingPunct="1">
              <a:spcBef>
                <a:spcPts val="0"/>
              </a:spcBef>
              <a:spcAft>
                <a:spcPts val="0"/>
              </a:spcAft>
              <a:defRPr/>
            </a:pPr>
            <a:r>
              <a:rPr lang="en-US" altLang="zh-CN" sz="800" b="1" kern="0" dirty="0" smtClean="0">
                <a:solidFill>
                  <a:srgbClr val="FFFFFF"/>
                </a:solidFill>
              </a:rPr>
              <a:t>Flag maintenance &amp; spectrum @</a:t>
            </a:r>
            <a:r>
              <a:rPr lang="en-US" altLang="zh-CN" sz="800" b="1" kern="0" dirty="0" err="1" smtClean="0">
                <a:solidFill>
                  <a:srgbClr val="FFFFFF"/>
                </a:solidFill>
              </a:rPr>
              <a:t>nwm</a:t>
            </a:r>
            <a:endParaRPr lang="en-US" sz="800" b="1" kern="0" dirty="0">
              <a:solidFill>
                <a:srgbClr val="FFFFFF"/>
              </a:solidFill>
              <a:latin typeface="+mj-ea"/>
              <a:ea typeface="+mj-ea"/>
              <a:cs typeface="+mn-cs"/>
            </a:endParaRPr>
          </a:p>
        </p:txBody>
      </p:sp>
      <p:sp>
        <p:nvSpPr>
          <p:cNvPr id="102" name="文本框 101"/>
          <p:cNvSpPr txBox="1"/>
          <p:nvPr/>
        </p:nvSpPr>
        <p:spPr>
          <a:xfrm>
            <a:off x="2342197" y="3968472"/>
            <a:ext cx="1665841" cy="246221"/>
          </a:xfrm>
          <a:prstGeom prst="rect">
            <a:avLst/>
          </a:prstGeom>
          <a:noFill/>
        </p:spPr>
        <p:txBody>
          <a:bodyPr wrap="none" rtlCol="0">
            <a:spAutoFit/>
          </a:bodyPr>
          <a:lstStyle/>
          <a:p>
            <a:r>
              <a:rPr lang="en-US" sz="1000" b="1" dirty="0" smtClean="0">
                <a:latin typeface="+mj-ea"/>
                <a:ea typeface="+mj-ea"/>
              </a:rPr>
              <a:t>NWM flag process Slide #16</a:t>
            </a:r>
            <a:endParaRPr lang="en-US" sz="1000" b="1" dirty="0">
              <a:latin typeface="+mj-ea"/>
              <a:ea typeface="+mj-ea"/>
            </a:endParaRPr>
          </a:p>
        </p:txBody>
      </p:sp>
      <p:sp>
        <p:nvSpPr>
          <p:cNvPr id="98" name="文本框 97"/>
          <p:cNvSpPr txBox="1"/>
          <p:nvPr/>
        </p:nvSpPr>
        <p:spPr>
          <a:xfrm>
            <a:off x="9712193" y="4098943"/>
            <a:ext cx="667170" cy="246221"/>
          </a:xfrm>
          <a:prstGeom prst="rect">
            <a:avLst/>
          </a:prstGeom>
          <a:noFill/>
        </p:spPr>
        <p:txBody>
          <a:bodyPr wrap="none" rtlCol="0">
            <a:spAutoFit/>
          </a:bodyPr>
          <a:lstStyle/>
          <a:p>
            <a:r>
              <a:rPr lang="en-US" sz="1000" b="1" dirty="0" smtClean="0">
                <a:latin typeface="+mj-ea"/>
                <a:ea typeface="+mj-ea"/>
              </a:rPr>
              <a:t>Slide #18</a:t>
            </a:r>
          </a:p>
        </p:txBody>
      </p:sp>
      <p:sp>
        <p:nvSpPr>
          <p:cNvPr id="103" name="文本框 102"/>
          <p:cNvSpPr txBox="1"/>
          <p:nvPr/>
        </p:nvSpPr>
        <p:spPr>
          <a:xfrm>
            <a:off x="2695776" y="6120014"/>
            <a:ext cx="792205" cy="215444"/>
          </a:xfrm>
          <a:prstGeom prst="rect">
            <a:avLst/>
          </a:prstGeom>
          <a:solidFill>
            <a:srgbClr val="1E9657"/>
          </a:solidFill>
        </p:spPr>
        <p:txBody>
          <a:bodyPr wrap="none" rtlCol="0">
            <a:spAutoFit/>
          </a:bodyPr>
          <a:lstStyle/>
          <a:p>
            <a:r>
              <a:rPr lang="en-US" sz="800" b="1" dirty="0" smtClean="0">
                <a:solidFill>
                  <a:schemeClr val="bg1"/>
                </a:solidFill>
                <a:latin typeface="+mj-ea"/>
                <a:ea typeface="+mj-ea"/>
              </a:rPr>
              <a:t>Meeting room</a:t>
            </a:r>
          </a:p>
        </p:txBody>
      </p:sp>
      <p:sp>
        <p:nvSpPr>
          <p:cNvPr id="104" name="Rectangle: Rounded Corners 201">
            <a:extLst>
              <a:ext uri="{FF2B5EF4-FFF2-40B4-BE49-F238E27FC236}">
                <a16:creationId xmlns="" xmlns:a16="http://schemas.microsoft.com/office/drawing/2014/main" id="{B6CDA6FF-6740-49E7-B14C-1831ED62E0F8}"/>
              </a:ext>
            </a:extLst>
          </p:cNvPr>
          <p:cNvSpPr/>
          <p:nvPr/>
        </p:nvSpPr>
        <p:spPr>
          <a:xfrm>
            <a:off x="4752113" y="4600978"/>
            <a:ext cx="486682"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Rel-18 feature list/UE capability</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105" name="Rectangle: Rounded Corners 201">
            <a:extLst>
              <a:ext uri="{FF2B5EF4-FFF2-40B4-BE49-F238E27FC236}">
                <a16:creationId xmlns="" xmlns:a16="http://schemas.microsoft.com/office/drawing/2014/main" id="{B6CDA6FF-6740-49E7-B14C-1831ED62E0F8}"/>
              </a:ext>
            </a:extLst>
          </p:cNvPr>
          <p:cNvSpPr/>
          <p:nvPr/>
        </p:nvSpPr>
        <p:spPr>
          <a:xfrm>
            <a:off x="8076087" y="4600978"/>
            <a:ext cx="466599"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Rel-18 feature list/UE capability</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106" name="文本框 105"/>
          <p:cNvSpPr txBox="1"/>
          <p:nvPr/>
        </p:nvSpPr>
        <p:spPr>
          <a:xfrm>
            <a:off x="5164068" y="4729306"/>
            <a:ext cx="667170" cy="246221"/>
          </a:xfrm>
          <a:prstGeom prst="rect">
            <a:avLst/>
          </a:prstGeom>
          <a:noFill/>
        </p:spPr>
        <p:txBody>
          <a:bodyPr wrap="none" rtlCol="0">
            <a:spAutoFit/>
          </a:bodyPr>
          <a:lstStyle/>
          <a:p>
            <a:r>
              <a:rPr lang="en-US" sz="1000" b="1" dirty="0" smtClean="0">
                <a:latin typeface="+mj-ea"/>
                <a:ea typeface="+mj-ea"/>
              </a:rPr>
              <a:t>Slide #23</a:t>
            </a:r>
            <a:endParaRPr lang="en-US" sz="1000" b="1" dirty="0">
              <a:latin typeface="+mj-ea"/>
              <a:ea typeface="+mj-ea"/>
            </a:endParaRPr>
          </a:p>
        </p:txBody>
      </p:sp>
      <p:sp>
        <p:nvSpPr>
          <p:cNvPr id="107" name="文本框 106"/>
          <p:cNvSpPr txBox="1"/>
          <p:nvPr/>
        </p:nvSpPr>
        <p:spPr>
          <a:xfrm>
            <a:off x="2027755" y="6104625"/>
            <a:ext cx="684803" cy="246221"/>
          </a:xfrm>
          <a:prstGeom prst="rect">
            <a:avLst/>
          </a:prstGeom>
          <a:noFill/>
        </p:spPr>
        <p:txBody>
          <a:bodyPr wrap="none" rtlCol="0">
            <a:spAutoFit/>
          </a:bodyPr>
          <a:lstStyle/>
          <a:p>
            <a:r>
              <a:rPr lang="en-US" sz="1000" b="1" dirty="0" smtClean="0">
                <a:latin typeface="+mj-ea"/>
                <a:ea typeface="+mj-ea"/>
              </a:rPr>
              <a:t>Slide </a:t>
            </a:r>
            <a:r>
              <a:rPr lang="en-US" altLang="zh-CN" sz="1000" b="1" dirty="0" smtClean="0">
                <a:latin typeface="+mj-ea"/>
                <a:ea typeface="+mj-ea"/>
              </a:rPr>
              <a:t>#</a:t>
            </a:r>
            <a:r>
              <a:rPr lang="en-US" sz="1000" b="1" dirty="0" smtClean="0">
                <a:latin typeface="+mj-ea"/>
                <a:ea typeface="+mj-ea"/>
              </a:rPr>
              <a:t>22</a:t>
            </a:r>
            <a:endParaRPr lang="en-US" sz="1000" b="1" dirty="0">
              <a:latin typeface="+mj-ea"/>
              <a:ea typeface="+mj-ea"/>
            </a:endParaRPr>
          </a:p>
        </p:txBody>
      </p:sp>
    </p:spTree>
    <p:extLst>
      <p:ext uri="{BB962C8B-B14F-4D97-AF65-F5344CB8AC3E}">
        <p14:creationId xmlns:p14="http://schemas.microsoft.com/office/powerpoint/2010/main" val="15060130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17182" cy="5095171"/>
          </a:xfrm>
        </p:spPr>
        <p:txBody>
          <a:bodyPr/>
          <a:lstStyle/>
          <a:p>
            <a:pPr marL="342882" lvl="2" indent="-342882">
              <a:spcBef>
                <a:spcPts val="0"/>
              </a:spcBef>
              <a:spcAft>
                <a:spcPts val="600"/>
              </a:spcAft>
              <a:buBlip>
                <a:blip r:embed="rId2"/>
              </a:buBlip>
            </a:pPr>
            <a:r>
              <a:rPr lang="en-US" altLang="zh-CN" sz="1400" dirty="0">
                <a:cs typeface="+mn-cs"/>
              </a:rPr>
              <a:t>Role of moderators</a:t>
            </a:r>
          </a:p>
          <a:p>
            <a:pPr lvl="1">
              <a:spcBef>
                <a:spcPts val="0"/>
              </a:spcBef>
              <a:spcAft>
                <a:spcPts val="600"/>
              </a:spcAft>
            </a:pPr>
            <a:r>
              <a:rPr lang="en-US" altLang="zh-CN" sz="1200" dirty="0"/>
              <a:t>Moderator is a neutral technical competent facilitator of discussion and is expected to provide summaries timely and impartially, and try their best way to drive progress.</a:t>
            </a:r>
          </a:p>
          <a:p>
            <a:pPr lvl="1">
              <a:spcBef>
                <a:spcPts val="0"/>
              </a:spcBef>
              <a:spcAft>
                <a:spcPts val="600"/>
              </a:spcAft>
            </a:pPr>
            <a:r>
              <a:rPr lang="en-US" altLang="zh-CN" sz="1200" b="1" dirty="0" smtClean="0"/>
              <a:t>Moderator is expected to drive the progress based on the consensus and continue organizing the discussions in the 2</a:t>
            </a:r>
            <a:r>
              <a:rPr lang="en-US" altLang="zh-CN" sz="1200" b="1" baseline="30000" dirty="0" smtClean="0"/>
              <a:t>nd</a:t>
            </a:r>
            <a:r>
              <a:rPr lang="en-US" altLang="zh-CN" sz="1200" b="1" dirty="0" smtClean="0"/>
              <a:t> round if there are concerns received from companies.</a:t>
            </a:r>
          </a:p>
          <a:p>
            <a:pPr lvl="1">
              <a:spcBef>
                <a:spcPts val="0"/>
              </a:spcBef>
              <a:spcAft>
                <a:spcPts val="600"/>
              </a:spcAft>
            </a:pPr>
            <a:r>
              <a:rPr lang="en-US" altLang="zh-CN" sz="1200" dirty="0" smtClean="0"/>
              <a:t>Feedback </a:t>
            </a:r>
            <a:r>
              <a:rPr lang="en-US" altLang="zh-CN" sz="1200" dirty="0"/>
              <a:t>on moderator performance is expected to be given privately to the Chair.</a:t>
            </a:r>
          </a:p>
          <a:p>
            <a:pPr lvl="1">
              <a:spcBef>
                <a:spcPts val="0"/>
              </a:spcBef>
              <a:spcAft>
                <a:spcPts val="600"/>
              </a:spcAft>
            </a:pPr>
            <a:r>
              <a:rPr lang="en-US" altLang="zh-CN" sz="1200" dirty="0" err="1"/>
              <a:t>Tdoc</a:t>
            </a:r>
            <a:r>
              <a:rPr lang="en-US" altLang="zh-CN" sz="1200" dirty="0"/>
              <a:t> of a moderator summary is sourced as “Moderator (company name</a:t>
            </a:r>
            <a:r>
              <a:rPr lang="en-US" altLang="zh-CN" sz="1200" dirty="0" smtClean="0"/>
              <a:t>)”.</a:t>
            </a:r>
          </a:p>
          <a:p>
            <a:pPr lvl="1">
              <a:spcBef>
                <a:spcPts val="0"/>
              </a:spcBef>
              <a:spcAft>
                <a:spcPts val="600"/>
              </a:spcAft>
            </a:pPr>
            <a:endParaRPr lang="en-US" altLang="zh-CN" sz="1200" dirty="0" smtClean="0"/>
          </a:p>
          <a:p>
            <a:pPr marL="342882" lvl="2" indent="-342882">
              <a:spcBef>
                <a:spcPts val="0"/>
              </a:spcBef>
              <a:spcAft>
                <a:spcPts val="600"/>
              </a:spcAft>
              <a:buBlip>
                <a:blip r:embed="rId2"/>
              </a:buBlip>
            </a:pPr>
            <a:r>
              <a:rPr lang="en-US" altLang="zh-CN" sz="1400" dirty="0" smtClean="0">
                <a:cs typeface="+mn-cs"/>
              </a:rPr>
              <a:t>NWM</a:t>
            </a:r>
          </a:p>
          <a:p>
            <a:pPr lvl="1">
              <a:spcBef>
                <a:spcPts val="0"/>
              </a:spcBef>
              <a:spcAft>
                <a:spcPts val="600"/>
              </a:spcAft>
            </a:pPr>
            <a:r>
              <a:rPr lang="en-US" altLang="zh-CN" sz="1200" dirty="0"/>
              <a:t>Please refer to the following document for NWM </a:t>
            </a:r>
            <a:r>
              <a:rPr lang="en-US" altLang="zh-CN" sz="1200" dirty="0" smtClean="0"/>
              <a:t>tool at</a:t>
            </a:r>
            <a:r>
              <a:rPr lang="en-US" altLang="zh-CN" sz="1200" dirty="0"/>
              <a:t> </a:t>
            </a:r>
            <a:r>
              <a:rPr lang="en-US" altLang="zh-CN" sz="1200" dirty="0" smtClean="0">
                <a:hlinkClick r:id="rId3"/>
              </a:rPr>
              <a:t>https://www.3gpp.org/ftp/tsg_ran/WG4_Radio/TSGR4_109/Invitation/</a:t>
            </a:r>
            <a:endParaRPr lang="en-US" altLang="zh-CN" sz="1200" dirty="0" smtClean="0"/>
          </a:p>
          <a:p>
            <a:pPr lvl="1">
              <a:spcBef>
                <a:spcPts val="0"/>
              </a:spcBef>
              <a:spcAft>
                <a:spcPts val="600"/>
              </a:spcAft>
            </a:pPr>
            <a:endParaRPr lang="en-US" altLang="zh-CN" sz="1200" dirty="0"/>
          </a:p>
          <a:p>
            <a:pPr marL="342882" lvl="2" indent="-342882">
              <a:spcBef>
                <a:spcPts val="0"/>
              </a:spcBef>
              <a:spcAft>
                <a:spcPts val="600"/>
              </a:spcAft>
              <a:buBlip>
                <a:blip r:embed="rId2"/>
              </a:buBlip>
            </a:pPr>
            <a:r>
              <a:rPr lang="en-US" altLang="zh-CN" sz="1400" dirty="0" smtClean="0">
                <a:cs typeface="+mn-cs"/>
              </a:rPr>
              <a:t>To facilitate the GTW and future face-to-face meeting arrangement, it is highly encouraged that experts do not cover multiple areas across Main, RRM and </a:t>
            </a:r>
            <a:r>
              <a:rPr lang="en-US" altLang="zh-CN" sz="1400" dirty="0" err="1" smtClean="0">
                <a:cs typeface="+mn-cs"/>
              </a:rPr>
              <a:t>BSRF_Demod_Test</a:t>
            </a:r>
            <a:r>
              <a:rPr lang="en-US" altLang="zh-CN" sz="1400" dirty="0" smtClean="0">
                <a:cs typeface="+mn-cs"/>
              </a:rPr>
              <a:t> sessions</a:t>
            </a:r>
            <a:endParaRPr lang="en-US" altLang="zh-CN" sz="1400" dirty="0">
              <a:cs typeface="+mn-cs"/>
            </a:endParaRPr>
          </a:p>
          <a:p>
            <a:pPr lvl="1">
              <a:spcBef>
                <a:spcPts val="0"/>
              </a:spcBef>
              <a:spcAft>
                <a:spcPts val="600"/>
              </a:spcAft>
            </a:pPr>
            <a:r>
              <a:rPr lang="en-US" altLang="zh-CN" sz="1200" dirty="0" smtClean="0"/>
              <a:t>Sessions chairs will try to do proper schedule to avoid conflict of sessions for experts, but with more and more delegates covers multiple areas it is challenging for session chairs to do it.</a:t>
            </a:r>
            <a:endParaRPr lang="en-US" altLang="zh-CN" sz="1400" dirty="0">
              <a:cs typeface="+mn-cs"/>
            </a:endParaRPr>
          </a:p>
          <a:p>
            <a:pPr lvl="1">
              <a:spcBef>
                <a:spcPts val="0"/>
              </a:spcBef>
              <a:spcAft>
                <a:spcPts val="600"/>
              </a:spcAft>
            </a:pPr>
            <a:endParaRPr lang="ru-RU" altLang="zh-CN" sz="1200" dirty="0" smtClean="0"/>
          </a:p>
          <a:p>
            <a:pPr marL="0" indent="0">
              <a:spcBef>
                <a:spcPts val="0"/>
              </a:spcBef>
              <a:spcAft>
                <a:spcPts val="600"/>
              </a:spcAft>
              <a:buNone/>
            </a:pPr>
            <a:endParaRPr lang="en-US" altLang="zh-CN" sz="1600" dirty="0"/>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 (cont.) </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8015805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17182" cy="5095171"/>
          </a:xfrm>
        </p:spPr>
        <p:txBody>
          <a:bodyPr/>
          <a:lstStyle/>
          <a:p>
            <a:pPr marL="342882" lvl="2" indent="-342882">
              <a:spcBef>
                <a:spcPts val="0"/>
              </a:spcBef>
              <a:spcAft>
                <a:spcPts val="600"/>
              </a:spcAft>
              <a:buBlip>
                <a:blip r:embed="rId2"/>
              </a:buBlip>
            </a:pPr>
            <a:r>
              <a:rPr lang="en-US" altLang="zh-CN" sz="1400" dirty="0" smtClean="0">
                <a:cs typeface="+mn-cs"/>
              </a:rPr>
              <a:t>Guidance for </a:t>
            </a:r>
            <a:r>
              <a:rPr lang="en-US" altLang="zh-CN" sz="1400" dirty="0" err="1" smtClean="0">
                <a:cs typeface="+mn-cs"/>
              </a:rPr>
              <a:t>Tdoc</a:t>
            </a:r>
            <a:r>
              <a:rPr lang="en-US" altLang="zh-CN" sz="1400" dirty="0" smtClean="0">
                <a:cs typeface="+mn-cs"/>
              </a:rPr>
              <a:t> “type”, ”</a:t>
            </a:r>
            <a:r>
              <a:rPr lang="en-US" altLang="zh-CN" sz="1400" dirty="0" err="1" smtClean="0">
                <a:cs typeface="+mn-cs"/>
              </a:rPr>
              <a:t>For”and</a:t>
            </a:r>
            <a:r>
              <a:rPr lang="en-US" altLang="zh-CN" sz="1400" dirty="0" smtClean="0">
                <a:cs typeface="+mn-cs"/>
              </a:rPr>
              <a:t> other information when you request a </a:t>
            </a:r>
            <a:r>
              <a:rPr lang="en-US" altLang="zh-CN" sz="1400" dirty="0" err="1" smtClean="0">
                <a:cs typeface="+mn-cs"/>
              </a:rPr>
              <a:t>tdoc</a:t>
            </a:r>
            <a:endParaRPr lang="en-US" altLang="zh-CN" sz="1400" dirty="0">
              <a:cs typeface="+mn-cs"/>
            </a:endParaRPr>
          </a:p>
          <a:p>
            <a:pPr marL="0" indent="0">
              <a:spcBef>
                <a:spcPts val="0"/>
              </a:spcBef>
              <a:spcAft>
                <a:spcPts val="600"/>
              </a:spcAft>
              <a:buNone/>
            </a:pPr>
            <a:endParaRPr lang="en-US" altLang="zh-CN" sz="1600" dirty="0"/>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 (cont.) </a:t>
            </a:r>
            <a:endParaRPr lang="ru-RU" b="1" dirty="0">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extLst>
              <p:ext uri="{D42A27DB-BD31-4B8C-83A1-F6EECF244321}">
                <p14:modId xmlns:p14="http://schemas.microsoft.com/office/powerpoint/2010/main" val="765416453"/>
              </p:ext>
            </p:extLst>
          </p:nvPr>
        </p:nvGraphicFramePr>
        <p:xfrm>
          <a:off x="307649" y="1703222"/>
          <a:ext cx="11622279" cy="4622800"/>
        </p:xfrm>
        <a:graphic>
          <a:graphicData uri="http://schemas.openxmlformats.org/drawingml/2006/table">
            <a:tbl>
              <a:tblPr firstRow="1" bandRow="1">
                <a:tableStyleId>{073A0DAA-6AF3-43AB-8588-CEC1D06C72B9}</a:tableStyleId>
              </a:tblPr>
              <a:tblGrid>
                <a:gridCol w="2871387"/>
                <a:gridCol w="1215255"/>
                <a:gridCol w="1247864"/>
                <a:gridCol w="6287773"/>
              </a:tblGrid>
              <a:tr h="370840">
                <a:tc>
                  <a:txBody>
                    <a:bodyPr/>
                    <a:lstStyle/>
                    <a:p>
                      <a:r>
                        <a:rPr lang="en-US" altLang="zh-CN" sz="1200" dirty="0" err="1" smtClean="0">
                          <a:latin typeface="+mj-ea"/>
                          <a:ea typeface="+mj-ea"/>
                        </a:rPr>
                        <a:t>Tdoc</a:t>
                      </a:r>
                      <a:r>
                        <a:rPr lang="en-US" altLang="zh-CN" sz="1200" dirty="0" smtClean="0">
                          <a:latin typeface="+mj-ea"/>
                          <a:ea typeface="+mj-ea"/>
                        </a:rPr>
                        <a:t> to be requested</a:t>
                      </a:r>
                      <a:r>
                        <a:rPr lang="en-US" altLang="zh-CN" sz="1200" baseline="0" dirty="0" smtClean="0">
                          <a:latin typeface="+mj-ea"/>
                          <a:ea typeface="+mj-ea"/>
                        </a:rPr>
                        <a:t> </a:t>
                      </a:r>
                      <a:endParaRPr lang="zh-CN" altLang="en-US" sz="1200" dirty="0">
                        <a:latin typeface="+mj-ea"/>
                        <a:ea typeface="+mj-ea"/>
                      </a:endParaRPr>
                    </a:p>
                  </a:txBody>
                  <a:tcPr/>
                </a:tc>
                <a:tc>
                  <a:txBody>
                    <a:bodyPr/>
                    <a:lstStyle/>
                    <a:p>
                      <a:r>
                        <a:rPr lang="en-US" altLang="zh-CN" sz="1200" dirty="0" smtClean="0">
                          <a:latin typeface="+mj-ea"/>
                          <a:ea typeface="+mj-ea"/>
                        </a:rPr>
                        <a:t>Type</a:t>
                      </a:r>
                      <a:endParaRPr lang="zh-CN" altLang="en-US" sz="1200" dirty="0">
                        <a:latin typeface="+mj-ea"/>
                        <a:ea typeface="+mj-ea"/>
                      </a:endParaRPr>
                    </a:p>
                  </a:txBody>
                  <a:tcPr/>
                </a:tc>
                <a:tc>
                  <a:txBody>
                    <a:bodyPr/>
                    <a:lstStyle/>
                    <a:p>
                      <a:r>
                        <a:rPr lang="en-US" altLang="zh-CN" sz="1200" dirty="0" smtClean="0">
                          <a:latin typeface="+mj-ea"/>
                          <a:ea typeface="+mj-ea"/>
                        </a:rPr>
                        <a:t>For</a:t>
                      </a:r>
                      <a:endParaRPr lang="zh-CN" altLang="en-US" sz="1200" dirty="0">
                        <a:latin typeface="+mj-ea"/>
                        <a:ea typeface="+mj-ea"/>
                      </a:endParaRPr>
                    </a:p>
                  </a:txBody>
                  <a:tcPr/>
                </a:tc>
                <a:tc>
                  <a:txBody>
                    <a:bodyPr/>
                    <a:lstStyle/>
                    <a:p>
                      <a:r>
                        <a:rPr lang="en-US" altLang="zh-CN" sz="1200" dirty="0" smtClean="0">
                          <a:latin typeface="+mj-ea"/>
                          <a:ea typeface="+mj-ea"/>
                        </a:rPr>
                        <a:t>Other information</a:t>
                      </a:r>
                      <a:endParaRPr lang="zh-CN" altLang="en-US" sz="1200" dirty="0">
                        <a:latin typeface="+mj-ea"/>
                        <a:ea typeface="+mj-ea"/>
                      </a:endParaRPr>
                    </a:p>
                  </a:txBody>
                  <a:tcPr/>
                </a:tc>
              </a:tr>
              <a:tr h="370840">
                <a:tc>
                  <a:txBody>
                    <a:bodyPr/>
                    <a:lstStyle/>
                    <a:p>
                      <a:r>
                        <a:rPr lang="en-US" altLang="zh-CN" sz="1200" dirty="0" smtClean="0">
                          <a:latin typeface="+mj-ea"/>
                          <a:ea typeface="+mj-ea"/>
                        </a:rPr>
                        <a:t>Discussion paper</a:t>
                      </a:r>
                      <a:endParaRPr lang="zh-CN" altLang="en-US" sz="1200" dirty="0">
                        <a:latin typeface="+mj-ea"/>
                        <a:ea typeface="+mj-ea"/>
                      </a:endParaRPr>
                    </a:p>
                  </a:txBody>
                  <a:tcPr/>
                </a:tc>
                <a:tc>
                  <a:txBody>
                    <a:bodyPr/>
                    <a:lstStyle/>
                    <a:p>
                      <a:r>
                        <a:rPr lang="en-US" altLang="zh-CN" sz="1200" dirty="0" smtClean="0">
                          <a:latin typeface="+mj-ea"/>
                          <a:ea typeface="+mj-ea"/>
                        </a:rPr>
                        <a:t>Discussion</a:t>
                      </a:r>
                      <a:endParaRPr lang="zh-CN" altLang="en-US" sz="1200" dirty="0">
                        <a:latin typeface="+mj-ea"/>
                        <a:ea typeface="+mj-ea"/>
                      </a:endParaRPr>
                    </a:p>
                  </a:txBody>
                  <a:tcPr/>
                </a:tc>
                <a:tc>
                  <a:txBody>
                    <a:bodyPr/>
                    <a:lstStyle/>
                    <a:p>
                      <a:r>
                        <a:rPr lang="en-US" altLang="zh-CN" sz="1200" dirty="0" smtClean="0">
                          <a:latin typeface="+mj-ea"/>
                          <a:ea typeface="+mj-ea"/>
                        </a:rPr>
                        <a:t>Discussion</a:t>
                      </a:r>
                      <a:endParaRPr lang="zh-CN" altLang="en-US" sz="1200" dirty="0">
                        <a:latin typeface="+mj-ea"/>
                        <a:ea typeface="+mj-ea"/>
                      </a:endParaRPr>
                    </a:p>
                  </a:txBody>
                  <a:tcPr/>
                </a:tc>
                <a:tc>
                  <a:txBody>
                    <a:bodyPr/>
                    <a:lstStyle/>
                    <a:p>
                      <a:endParaRPr lang="zh-CN" altLang="en-US" sz="1200" dirty="0">
                        <a:latin typeface="+mj-ea"/>
                        <a:ea typeface="+mj-ea"/>
                      </a:endParaRPr>
                    </a:p>
                  </a:txBody>
                  <a:tcPr/>
                </a:tc>
              </a:tr>
              <a:tr h="370840">
                <a:tc>
                  <a:txBody>
                    <a:bodyPr/>
                    <a:lstStyle/>
                    <a:p>
                      <a:r>
                        <a:rPr lang="en-US" altLang="zh-CN" sz="1200" dirty="0" smtClean="0">
                          <a:latin typeface="+mj-ea"/>
                          <a:ea typeface="+mj-ea"/>
                        </a:rPr>
                        <a:t>Paper with proposals to be approved</a:t>
                      </a:r>
                      <a:endParaRPr lang="zh-CN" altLang="en-US" sz="1200" dirty="0">
                        <a:latin typeface="+mj-ea"/>
                        <a:ea typeface="+mj-ea"/>
                      </a:endParaRPr>
                    </a:p>
                  </a:txBody>
                  <a:tcPr/>
                </a:tc>
                <a:tc>
                  <a:txBody>
                    <a:bodyPr/>
                    <a:lstStyle/>
                    <a:p>
                      <a:r>
                        <a:rPr lang="en-US" altLang="zh-CN" sz="1200" dirty="0" smtClean="0">
                          <a:latin typeface="+mj-ea"/>
                          <a:ea typeface="+mj-ea"/>
                        </a:rPr>
                        <a:t>Other</a:t>
                      </a:r>
                      <a:endParaRPr lang="zh-CN" altLang="en-US" sz="1200" dirty="0">
                        <a:latin typeface="+mj-ea"/>
                        <a:ea typeface="+mj-ea"/>
                      </a:endParaRPr>
                    </a:p>
                  </a:txBody>
                  <a:tcPr/>
                </a:tc>
                <a:tc>
                  <a:txBody>
                    <a:bodyPr/>
                    <a:lstStyle/>
                    <a:p>
                      <a:r>
                        <a:rPr lang="en-US" altLang="zh-CN" sz="1200" dirty="0" smtClean="0">
                          <a:latin typeface="+mj-ea"/>
                          <a:ea typeface="+mj-ea"/>
                        </a:rPr>
                        <a:t>Approval</a:t>
                      </a:r>
                      <a:endParaRPr lang="zh-CN" altLang="en-US" sz="1200" dirty="0">
                        <a:latin typeface="+mj-ea"/>
                        <a:ea typeface="+mj-ea"/>
                      </a:endParaRPr>
                    </a:p>
                  </a:txBody>
                  <a:tcPr/>
                </a:tc>
                <a:tc>
                  <a:txBody>
                    <a:bodyPr/>
                    <a:lstStyle/>
                    <a:p>
                      <a:endParaRPr lang="zh-CN" altLang="en-US" sz="1200" dirty="0">
                        <a:latin typeface="+mj-ea"/>
                        <a:ea typeface="+mj-ea"/>
                      </a:endParaRPr>
                    </a:p>
                  </a:txBody>
                  <a:tcPr/>
                </a:tc>
              </a:tr>
              <a:tr h="370840">
                <a:tc>
                  <a:txBody>
                    <a:bodyPr/>
                    <a:lstStyle/>
                    <a:p>
                      <a:r>
                        <a:rPr lang="en-US" altLang="zh-CN" sz="1200" dirty="0" smtClean="0">
                          <a:latin typeface="+mj-ea"/>
                          <a:ea typeface="+mj-ea"/>
                        </a:rPr>
                        <a:t>Way forward</a:t>
                      </a:r>
                      <a:endParaRPr lang="zh-CN" altLang="en-US" sz="1200" dirty="0">
                        <a:latin typeface="+mj-ea"/>
                        <a:ea typeface="+mj-ea"/>
                      </a:endParaRPr>
                    </a:p>
                  </a:txBody>
                  <a:tcPr/>
                </a:tc>
                <a:tc>
                  <a:txBody>
                    <a:bodyPr/>
                    <a:lstStyle/>
                    <a:p>
                      <a:r>
                        <a:rPr lang="en-US" altLang="zh-CN" sz="1200" dirty="0" smtClean="0">
                          <a:latin typeface="+mj-ea"/>
                          <a:ea typeface="+mj-ea"/>
                        </a:rPr>
                        <a:t>Other</a:t>
                      </a:r>
                      <a:endParaRPr lang="zh-CN" altLang="en-US" sz="1200" dirty="0">
                        <a:latin typeface="+mj-ea"/>
                        <a:ea typeface="+mj-ea"/>
                      </a:endParaRPr>
                    </a:p>
                  </a:txBody>
                  <a:tcPr/>
                </a:tc>
                <a:tc>
                  <a:txBody>
                    <a:bodyPr/>
                    <a:lstStyle/>
                    <a:p>
                      <a:r>
                        <a:rPr lang="en-US" altLang="zh-CN" sz="1200" dirty="0" smtClean="0">
                          <a:latin typeface="+mj-ea"/>
                          <a:ea typeface="+mj-ea"/>
                        </a:rPr>
                        <a:t>Approval</a:t>
                      </a:r>
                      <a:endParaRPr lang="zh-CN" altLang="en-US" sz="1200" dirty="0">
                        <a:latin typeface="+mj-ea"/>
                        <a:ea typeface="+mj-ea"/>
                      </a:endParaRPr>
                    </a:p>
                  </a:txBody>
                  <a:tcPr/>
                </a:tc>
                <a:tc>
                  <a:txBody>
                    <a:bodyPr/>
                    <a:lstStyle/>
                    <a:p>
                      <a:endParaRPr lang="zh-CN" altLang="en-US" sz="1200" dirty="0">
                        <a:latin typeface="+mj-ea"/>
                        <a:ea typeface="+mj-ea"/>
                      </a:endParaRPr>
                    </a:p>
                  </a:txBody>
                  <a:tcPr/>
                </a:tc>
              </a:tr>
              <a:tr h="370840">
                <a:tc>
                  <a:txBody>
                    <a:bodyPr/>
                    <a:lstStyle/>
                    <a:p>
                      <a:r>
                        <a:rPr lang="en-US" altLang="zh-CN" sz="1200" dirty="0" smtClean="0">
                          <a:latin typeface="+mj-ea"/>
                          <a:ea typeface="+mj-ea"/>
                        </a:rPr>
                        <a:t>(Reply) LS on ….</a:t>
                      </a:r>
                      <a:endParaRPr lang="zh-CN" altLang="en-US" sz="1200" dirty="0">
                        <a:latin typeface="+mj-ea"/>
                        <a:ea typeface="+mj-ea"/>
                      </a:endParaRPr>
                    </a:p>
                  </a:txBody>
                  <a:tcPr/>
                </a:tc>
                <a:tc>
                  <a:txBody>
                    <a:bodyPr/>
                    <a:lstStyle/>
                    <a:p>
                      <a:r>
                        <a:rPr lang="en-US" altLang="zh-CN" sz="1200" dirty="0" smtClean="0">
                          <a:latin typeface="+mj-ea"/>
                          <a:ea typeface="+mj-ea"/>
                        </a:rPr>
                        <a:t>LS out</a:t>
                      </a:r>
                      <a:endParaRPr lang="zh-CN" altLang="en-US" sz="1200" dirty="0">
                        <a:latin typeface="+mj-ea"/>
                        <a:ea typeface="+mj-ea"/>
                      </a:endParaRPr>
                    </a:p>
                  </a:txBody>
                  <a:tcPr/>
                </a:tc>
                <a:tc>
                  <a:txBody>
                    <a:bodyPr/>
                    <a:lstStyle/>
                    <a:p>
                      <a:r>
                        <a:rPr lang="en-US" altLang="zh-CN" sz="1200" dirty="0" smtClean="0">
                          <a:latin typeface="+mj-ea"/>
                          <a:ea typeface="+mj-ea"/>
                        </a:rPr>
                        <a:t>Approval</a:t>
                      </a:r>
                      <a:endParaRPr lang="zh-CN" altLang="en-US" sz="1200" dirty="0">
                        <a:latin typeface="+mj-ea"/>
                        <a:ea typeface="+mj-ea"/>
                      </a:endParaRPr>
                    </a:p>
                  </a:txBody>
                  <a:tcPr/>
                </a:tc>
                <a:tc>
                  <a:txBody>
                    <a:bodyPr/>
                    <a:lstStyle/>
                    <a:p>
                      <a:r>
                        <a:rPr lang="en-US" altLang="zh-CN" sz="1200" dirty="0" smtClean="0">
                          <a:latin typeface="+mj-ea"/>
                          <a:ea typeface="+mj-ea"/>
                        </a:rPr>
                        <a:t>Release, Related WIs,</a:t>
                      </a:r>
                      <a:r>
                        <a:rPr lang="en-US" altLang="zh-CN" sz="1200" baseline="0" dirty="0" smtClean="0">
                          <a:latin typeface="+mj-ea"/>
                          <a:ea typeface="+mj-ea"/>
                        </a:rPr>
                        <a:t> </a:t>
                      </a:r>
                      <a:r>
                        <a:rPr lang="en-US" altLang="zh-CN" sz="1200" dirty="0" smtClean="0">
                          <a:latin typeface="+mj-ea"/>
                          <a:ea typeface="+mj-ea"/>
                        </a:rPr>
                        <a:t>Reply to (if available), to, CC</a:t>
                      </a:r>
                      <a:endParaRPr lang="zh-CN" altLang="en-US" sz="1200" dirty="0">
                        <a:latin typeface="+mj-ea"/>
                        <a:ea typeface="+mj-ea"/>
                      </a:endParaRPr>
                    </a:p>
                  </a:txBody>
                  <a:tcPr/>
                </a:tc>
              </a:tr>
              <a:tr h="370840">
                <a:tc>
                  <a:txBody>
                    <a:bodyPr/>
                    <a:lstStyle/>
                    <a:p>
                      <a:r>
                        <a:rPr lang="en-US" altLang="zh-CN" sz="1200" dirty="0" smtClean="0">
                          <a:latin typeface="+mj-ea"/>
                          <a:ea typeface="+mj-ea"/>
                        </a:rPr>
                        <a:t>CR on…</a:t>
                      </a:r>
                      <a:endParaRPr lang="zh-CN" altLang="en-US" sz="1200" dirty="0">
                        <a:latin typeface="+mj-ea"/>
                        <a:ea typeface="+mj-ea"/>
                      </a:endParaRPr>
                    </a:p>
                  </a:txBody>
                  <a:tcPr/>
                </a:tc>
                <a:tc>
                  <a:txBody>
                    <a:bodyPr/>
                    <a:lstStyle/>
                    <a:p>
                      <a:r>
                        <a:rPr lang="en-US" altLang="zh-CN" sz="1200" dirty="0" smtClean="0">
                          <a:latin typeface="+mj-ea"/>
                          <a:ea typeface="+mj-ea"/>
                        </a:rPr>
                        <a:t>CR</a:t>
                      </a:r>
                      <a:endParaRPr lang="zh-CN" altLang="en-US" sz="1200" dirty="0">
                        <a:latin typeface="+mj-ea"/>
                        <a:ea typeface="+mj-ea"/>
                      </a:endParaRPr>
                    </a:p>
                  </a:txBody>
                  <a:tcPr/>
                </a:tc>
                <a:tc>
                  <a:txBody>
                    <a:bodyPr/>
                    <a:lstStyle/>
                    <a:p>
                      <a:r>
                        <a:rPr lang="en-US" altLang="zh-CN" sz="1200" dirty="0" smtClean="0">
                          <a:latin typeface="+mj-ea"/>
                          <a:ea typeface="+mj-ea"/>
                        </a:rPr>
                        <a:t>Agreement</a:t>
                      </a:r>
                      <a:endParaRPr lang="zh-CN" altLang="en-US" sz="1200" dirty="0">
                        <a:latin typeface="+mj-ea"/>
                        <a:ea typeface="+mj-ea"/>
                      </a:endParaRPr>
                    </a:p>
                  </a:txBody>
                  <a:tcPr/>
                </a:tc>
                <a:tc>
                  <a:txBody>
                    <a:bodyPr/>
                    <a:lstStyle/>
                    <a:p>
                      <a:r>
                        <a:rPr lang="en-US" altLang="zh-CN" sz="1200" dirty="0" smtClean="0">
                          <a:latin typeface="+mj-ea"/>
                          <a:ea typeface="+mj-ea"/>
                        </a:rPr>
                        <a:t>Release,</a:t>
                      </a:r>
                      <a:r>
                        <a:rPr lang="en-US" altLang="zh-CN" sz="1200" baseline="0" dirty="0" smtClean="0">
                          <a:latin typeface="+mj-ea"/>
                          <a:ea typeface="+mj-ea"/>
                        </a:rPr>
                        <a:t> Spec (latest version), Version, Related WIs, Is revision of (if it is a revision of previous agreed CR), CR category</a:t>
                      </a:r>
                    </a:p>
                  </a:txBody>
                  <a:tcPr/>
                </a:tc>
              </a:tr>
              <a:tr h="370840">
                <a:tc>
                  <a:txBody>
                    <a:bodyPr/>
                    <a:lstStyle/>
                    <a:p>
                      <a:r>
                        <a:rPr lang="en-US" altLang="zh-CN" sz="1200" dirty="0" smtClean="0">
                          <a:latin typeface="+mj-ea"/>
                          <a:ea typeface="+mj-ea"/>
                        </a:rPr>
                        <a:t>Big CR on …</a:t>
                      </a:r>
                      <a:endParaRPr lang="zh-CN" altLang="en-US" sz="1200" dirty="0">
                        <a:latin typeface="+mj-ea"/>
                        <a:ea typeface="+mj-ea"/>
                      </a:endParaRPr>
                    </a:p>
                  </a:txBody>
                  <a:tcPr/>
                </a:tc>
                <a:tc>
                  <a:txBody>
                    <a:bodyPr/>
                    <a:lstStyle/>
                    <a:p>
                      <a:r>
                        <a:rPr lang="en-US" altLang="zh-CN" sz="1200" dirty="0" smtClean="0">
                          <a:latin typeface="+mj-ea"/>
                          <a:ea typeface="+mj-ea"/>
                        </a:rPr>
                        <a:t>CR</a:t>
                      </a:r>
                      <a:endParaRPr lang="zh-CN" altLang="en-US" sz="1200" dirty="0">
                        <a:latin typeface="+mj-ea"/>
                        <a:ea typeface="+mj-ea"/>
                      </a:endParaRPr>
                    </a:p>
                  </a:txBody>
                  <a:tcPr/>
                </a:tc>
                <a:tc>
                  <a:txBody>
                    <a:bodyPr/>
                    <a:lstStyle/>
                    <a:p>
                      <a:r>
                        <a:rPr lang="en-US" altLang="zh-CN" sz="1200" dirty="0" smtClean="0">
                          <a:latin typeface="+mj-ea"/>
                          <a:ea typeface="+mj-ea"/>
                        </a:rPr>
                        <a:t>Agreement</a:t>
                      </a:r>
                      <a:endParaRPr lang="zh-CN" altLang="en-US" sz="1200" dirty="0">
                        <a:latin typeface="+mj-ea"/>
                        <a:ea typeface="+mj-ea"/>
                      </a:endParaRPr>
                    </a:p>
                  </a:txBody>
                  <a:tcPr/>
                </a:tc>
                <a:tc>
                  <a:txBody>
                    <a:bodyPr/>
                    <a:lstStyle/>
                    <a:p>
                      <a:r>
                        <a:rPr lang="en-US" altLang="zh-CN" sz="1200" dirty="0" smtClean="0">
                          <a:latin typeface="+mj-ea"/>
                          <a:ea typeface="+mj-ea"/>
                        </a:rPr>
                        <a:t>Release,</a:t>
                      </a:r>
                      <a:r>
                        <a:rPr lang="en-US" altLang="zh-CN" sz="1200" baseline="0" dirty="0" smtClean="0">
                          <a:latin typeface="+mj-ea"/>
                          <a:ea typeface="+mj-ea"/>
                        </a:rPr>
                        <a:t> Spec (latest version), Version, Related WIs, Is revision of (if it is a revision of previous agreed CR), CR category</a:t>
                      </a:r>
                    </a:p>
                  </a:txBody>
                  <a:tcPr/>
                </a:tc>
              </a:tr>
              <a:tr h="370840">
                <a:tc>
                  <a:txBody>
                    <a:bodyPr/>
                    <a:lstStyle/>
                    <a:p>
                      <a:r>
                        <a:rPr lang="en-US" altLang="zh-CN" sz="1200" dirty="0" smtClean="0">
                          <a:latin typeface="+mj-ea"/>
                          <a:ea typeface="+mj-ea"/>
                        </a:rPr>
                        <a:t>Draft CR on…</a:t>
                      </a:r>
                      <a:endParaRPr lang="zh-CN" altLang="en-US" sz="1200" dirty="0">
                        <a:latin typeface="+mj-ea"/>
                        <a:ea typeface="+mj-ea"/>
                      </a:endParaRPr>
                    </a:p>
                  </a:txBody>
                  <a:tcPr/>
                </a:tc>
                <a:tc>
                  <a:txBody>
                    <a:bodyPr/>
                    <a:lstStyle/>
                    <a:p>
                      <a:r>
                        <a:rPr lang="en-US" altLang="zh-CN" sz="1200" dirty="0" err="1" smtClean="0">
                          <a:latin typeface="+mj-ea"/>
                          <a:ea typeface="+mj-ea"/>
                        </a:rPr>
                        <a:t>draftCR</a:t>
                      </a:r>
                      <a:endParaRPr lang="zh-CN" altLang="en-US" sz="1200" dirty="0">
                        <a:latin typeface="+mj-ea"/>
                        <a:ea typeface="+mj-ea"/>
                      </a:endParaRPr>
                    </a:p>
                  </a:txBody>
                  <a:tcPr/>
                </a:tc>
                <a:tc>
                  <a:txBody>
                    <a:bodyPr/>
                    <a:lstStyle/>
                    <a:p>
                      <a:r>
                        <a:rPr lang="en-US" altLang="zh-CN" sz="1200" dirty="0" smtClean="0">
                          <a:latin typeface="+mj-ea"/>
                          <a:ea typeface="+mj-ea"/>
                        </a:rPr>
                        <a:t>Endorsement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 CR category</a:t>
                      </a:r>
                    </a:p>
                  </a:txBody>
                  <a:tcPr/>
                </a:tc>
              </a:tr>
              <a:tr h="370840">
                <a:tc>
                  <a:txBody>
                    <a:bodyPr/>
                    <a:lstStyle/>
                    <a:p>
                      <a:r>
                        <a:rPr lang="en-US" altLang="zh-CN" sz="1200" dirty="0" smtClean="0">
                          <a:latin typeface="+mj-ea"/>
                          <a:ea typeface="+mj-ea"/>
                        </a:rPr>
                        <a:t>Draft big CR on …</a:t>
                      </a:r>
                      <a:endParaRPr lang="zh-CN" altLang="en-US" sz="1200" dirty="0">
                        <a:latin typeface="+mj-ea"/>
                        <a:ea typeface="+mj-ea"/>
                      </a:endParaRPr>
                    </a:p>
                  </a:txBody>
                  <a:tcPr/>
                </a:tc>
                <a:tc>
                  <a:txBody>
                    <a:bodyPr/>
                    <a:lstStyle/>
                    <a:p>
                      <a:r>
                        <a:rPr lang="en-US" altLang="zh-CN" sz="1200" dirty="0" err="1" smtClean="0">
                          <a:latin typeface="+mj-ea"/>
                          <a:ea typeface="+mj-ea"/>
                        </a:rPr>
                        <a:t>draftCR</a:t>
                      </a:r>
                      <a:endParaRPr lang="zh-CN" altLang="en-US" sz="1200" dirty="0">
                        <a:latin typeface="+mj-ea"/>
                        <a:ea typeface="+mj-ea"/>
                      </a:endParaRPr>
                    </a:p>
                  </a:txBody>
                  <a:tcPr/>
                </a:tc>
                <a:tc>
                  <a:txBody>
                    <a:bodyPr/>
                    <a:lstStyle/>
                    <a:p>
                      <a:r>
                        <a:rPr lang="en-US" altLang="zh-CN" sz="1200" dirty="0" smtClean="0">
                          <a:latin typeface="+mj-ea"/>
                          <a:ea typeface="+mj-ea"/>
                        </a:rPr>
                        <a:t>Endorsement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 CR category</a:t>
                      </a:r>
                    </a:p>
                  </a:txBody>
                  <a:tcPr/>
                </a:tc>
              </a:tr>
              <a:tr h="370840">
                <a:tc>
                  <a:txBody>
                    <a:bodyPr/>
                    <a:lstStyle/>
                    <a:p>
                      <a:r>
                        <a:rPr lang="en-US" altLang="zh-CN" sz="1200" dirty="0" smtClean="0">
                          <a:latin typeface="+mj-ea"/>
                          <a:ea typeface="+mj-ea"/>
                        </a:rPr>
                        <a:t>TP</a:t>
                      </a:r>
                      <a:r>
                        <a:rPr lang="en-US" altLang="zh-CN" sz="1200" baseline="0" dirty="0" smtClean="0">
                          <a:latin typeface="+mj-ea"/>
                          <a:ea typeface="+mj-ea"/>
                        </a:rPr>
                        <a:t> for …</a:t>
                      </a:r>
                      <a:endParaRPr lang="zh-CN" altLang="en-US" sz="1200" dirty="0">
                        <a:latin typeface="+mj-ea"/>
                        <a:ea typeface="+mj-ea"/>
                      </a:endParaRPr>
                    </a:p>
                  </a:txBody>
                  <a:tcPr/>
                </a:tc>
                <a:tc>
                  <a:txBody>
                    <a:bodyPr/>
                    <a:lstStyle/>
                    <a:p>
                      <a:r>
                        <a:rPr lang="en-US" altLang="zh-CN" sz="1200" dirty="0" err="1" smtClean="0">
                          <a:latin typeface="+mj-ea"/>
                          <a:ea typeface="+mj-ea"/>
                        </a:rPr>
                        <a:t>pCR</a:t>
                      </a:r>
                      <a:endParaRPr lang="zh-CN" altLang="en-US" sz="1200" dirty="0">
                        <a:latin typeface="+mj-ea"/>
                        <a:ea typeface="+mj-ea"/>
                      </a:endParaRPr>
                    </a:p>
                  </a:txBody>
                  <a:tcPr/>
                </a:tc>
                <a:tc>
                  <a:txBody>
                    <a:bodyPr/>
                    <a:lstStyle/>
                    <a:p>
                      <a:r>
                        <a:rPr lang="en-US" altLang="zh-CN" sz="1200" dirty="0" smtClean="0">
                          <a:latin typeface="+mj-ea"/>
                          <a:ea typeface="+mj-ea"/>
                        </a:rPr>
                        <a:t>Approval</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a:t>
                      </a:r>
                    </a:p>
                  </a:txBody>
                  <a:tcPr/>
                </a:tc>
              </a:tr>
              <a:tr h="370840">
                <a:tc>
                  <a:txBody>
                    <a:bodyPr/>
                    <a:lstStyle/>
                    <a:p>
                      <a:r>
                        <a:rPr lang="en-US" altLang="zh-CN" sz="1200" dirty="0" smtClean="0">
                          <a:latin typeface="+mj-ea"/>
                          <a:ea typeface="+mj-ea"/>
                        </a:rPr>
                        <a:t>TR 3x.xxx…</a:t>
                      </a:r>
                      <a:endParaRPr lang="zh-CN" altLang="en-US" sz="1200" dirty="0">
                        <a:latin typeface="+mj-ea"/>
                        <a:ea typeface="+mj-ea"/>
                      </a:endParaRPr>
                    </a:p>
                  </a:txBody>
                  <a:tcPr/>
                </a:tc>
                <a:tc>
                  <a:txBody>
                    <a:bodyPr/>
                    <a:lstStyle/>
                    <a:p>
                      <a:r>
                        <a:rPr lang="en-US" altLang="zh-CN" sz="1200" dirty="0" smtClean="0">
                          <a:latin typeface="+mj-ea"/>
                          <a:ea typeface="+mj-ea"/>
                        </a:rPr>
                        <a:t>draft</a:t>
                      </a:r>
                      <a:r>
                        <a:rPr lang="en-US" altLang="zh-CN" sz="1200" baseline="0" dirty="0" smtClean="0">
                          <a:latin typeface="+mj-ea"/>
                          <a:ea typeface="+mj-ea"/>
                        </a:rPr>
                        <a:t> TR</a:t>
                      </a:r>
                      <a:endParaRPr lang="zh-CN" altLang="en-US" sz="1200" dirty="0">
                        <a:latin typeface="+mj-ea"/>
                        <a:ea typeface="+mj-ea"/>
                      </a:endParaRPr>
                    </a:p>
                  </a:txBody>
                  <a:tcPr/>
                </a:tc>
                <a:tc>
                  <a:txBody>
                    <a:bodyPr/>
                    <a:lstStyle/>
                    <a:p>
                      <a:r>
                        <a:rPr lang="en-US" altLang="zh-CN" sz="1200" dirty="0" smtClean="0">
                          <a:latin typeface="+mj-ea"/>
                          <a:ea typeface="+mj-ea"/>
                        </a:rPr>
                        <a:t>Agreement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a:t>
                      </a:r>
                    </a:p>
                  </a:txBody>
                  <a:tcPr/>
                </a:tc>
              </a:tr>
              <a:tr h="370840">
                <a:tc>
                  <a:txBody>
                    <a:bodyPr/>
                    <a:lstStyle/>
                    <a:p>
                      <a:r>
                        <a:rPr lang="en-US" altLang="zh-CN" sz="1200" dirty="0" smtClean="0">
                          <a:latin typeface="+mj-ea"/>
                          <a:ea typeface="+mj-ea"/>
                        </a:rPr>
                        <a:t>(New)</a:t>
                      </a:r>
                      <a:r>
                        <a:rPr lang="en-US" altLang="zh-CN" sz="1200" baseline="0" dirty="0" smtClean="0">
                          <a:latin typeface="+mj-ea"/>
                          <a:ea typeface="+mj-ea"/>
                        </a:rPr>
                        <a:t> TS 3x.xxx</a:t>
                      </a:r>
                      <a:endParaRPr lang="zh-CN" altLang="en-US" sz="1200" dirty="0">
                        <a:latin typeface="+mj-ea"/>
                        <a:ea typeface="+mj-ea"/>
                      </a:endParaRPr>
                    </a:p>
                  </a:txBody>
                  <a:tcPr/>
                </a:tc>
                <a:tc>
                  <a:txBody>
                    <a:bodyPr/>
                    <a:lstStyle/>
                    <a:p>
                      <a:r>
                        <a:rPr lang="en-US" altLang="zh-CN" sz="1200" dirty="0" smtClean="0">
                          <a:latin typeface="+mj-ea"/>
                          <a:ea typeface="+mj-ea"/>
                        </a:rPr>
                        <a:t>draft</a:t>
                      </a:r>
                      <a:r>
                        <a:rPr lang="en-US" altLang="zh-CN" sz="1200" baseline="0" dirty="0" smtClean="0">
                          <a:latin typeface="+mj-ea"/>
                          <a:ea typeface="+mj-ea"/>
                        </a:rPr>
                        <a:t> TS</a:t>
                      </a:r>
                      <a:endParaRPr lang="zh-CN" altLang="en-US" sz="1200" dirty="0">
                        <a:latin typeface="+mj-ea"/>
                        <a:ea typeface="+mj-ea"/>
                      </a:endParaRPr>
                    </a:p>
                  </a:txBody>
                  <a:tcPr/>
                </a:tc>
                <a:tc>
                  <a:txBody>
                    <a:bodyPr/>
                    <a:lstStyle/>
                    <a:p>
                      <a:r>
                        <a:rPr lang="en-US" altLang="zh-CN" sz="1200" dirty="0" smtClean="0">
                          <a:latin typeface="+mj-ea"/>
                          <a:ea typeface="+mj-ea"/>
                        </a:rPr>
                        <a:t>Agreement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a:t>
                      </a:r>
                    </a:p>
                  </a:txBody>
                  <a:tcPr/>
                </a:tc>
              </a:tr>
            </a:tbl>
          </a:graphicData>
        </a:graphic>
      </p:graphicFrame>
    </p:spTree>
    <p:extLst>
      <p:ext uri="{BB962C8B-B14F-4D97-AF65-F5344CB8AC3E}">
        <p14:creationId xmlns:p14="http://schemas.microsoft.com/office/powerpoint/2010/main" val="3275221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4905286" cy="1726253"/>
          </a:xfrm>
        </p:spPr>
        <p:txBody>
          <a:bodyPr/>
          <a:lstStyle/>
          <a:p>
            <a:pPr marL="342882" lvl="2" indent="-342882">
              <a:spcBef>
                <a:spcPts val="0"/>
              </a:spcBef>
              <a:spcAft>
                <a:spcPts val="600"/>
              </a:spcAft>
              <a:buBlip>
                <a:blip r:embed="rId2"/>
              </a:buBlip>
            </a:pPr>
            <a:r>
              <a:rPr lang="en-US" altLang="zh-CN" sz="1400" dirty="0" smtClean="0">
                <a:cs typeface="+mn-cs"/>
              </a:rPr>
              <a:t>RAN4 meeting rooms:</a:t>
            </a:r>
          </a:p>
          <a:p>
            <a:pPr lvl="1">
              <a:spcBef>
                <a:spcPts val="0"/>
              </a:spcBef>
              <a:spcAft>
                <a:spcPts val="600"/>
              </a:spcAft>
            </a:pPr>
            <a:r>
              <a:rPr lang="en-GB" altLang="zh-CN" sz="1200" dirty="0" smtClean="0"/>
              <a:t>Main </a:t>
            </a:r>
            <a:r>
              <a:rPr lang="en-GB" altLang="zh-CN" sz="1200" dirty="0" err="1" smtClean="0"/>
              <a:t>Sessi</a:t>
            </a:r>
            <a:r>
              <a:rPr lang="en-US" altLang="zh-CN" sz="1200" dirty="0" smtClean="0"/>
              <a:t>on: TBD</a:t>
            </a:r>
            <a:endParaRPr lang="en-GB" altLang="zh-CN" sz="1200" dirty="0" smtClean="0"/>
          </a:p>
          <a:p>
            <a:pPr lvl="1">
              <a:spcBef>
                <a:spcPts val="0"/>
              </a:spcBef>
              <a:spcAft>
                <a:spcPts val="600"/>
              </a:spcAft>
            </a:pPr>
            <a:r>
              <a:rPr lang="en-GB" altLang="zh-CN" sz="1200" dirty="0" smtClean="0"/>
              <a:t>RRM Session: </a:t>
            </a:r>
            <a:r>
              <a:rPr lang="en-US" altLang="zh-CN" sz="1200" dirty="0" smtClean="0"/>
              <a:t>TBD</a:t>
            </a:r>
            <a:endParaRPr lang="en-GB" altLang="zh-CN" sz="1200" dirty="0" smtClean="0"/>
          </a:p>
          <a:p>
            <a:pPr lvl="1">
              <a:spcBef>
                <a:spcPts val="0"/>
              </a:spcBef>
              <a:spcAft>
                <a:spcPts val="600"/>
              </a:spcAft>
            </a:pPr>
            <a:r>
              <a:rPr lang="en-US" altLang="zh-CN" sz="1200" dirty="0" err="1" smtClean="0"/>
              <a:t>BSRF_Demod_test</a:t>
            </a:r>
            <a:r>
              <a:rPr lang="en-US" altLang="zh-CN" sz="1200" dirty="0" smtClean="0"/>
              <a:t> (</a:t>
            </a:r>
            <a:r>
              <a:rPr lang="en-US" altLang="zh-CN" sz="1200" dirty="0" err="1" smtClean="0"/>
              <a:t>BDaT</a:t>
            </a:r>
            <a:r>
              <a:rPr lang="en-US" altLang="zh-CN" sz="1200" dirty="0" smtClean="0"/>
              <a:t>): TBD</a:t>
            </a:r>
            <a:endParaRPr lang="en-GB" altLang="zh-CN" sz="1200" dirty="0" smtClean="0">
              <a:solidFill>
                <a:srgbClr val="000000"/>
              </a:solidFill>
              <a:latin typeface="Arial" panose="020B0604020202020204" pitchFamily="34" charset="0"/>
            </a:endParaRPr>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smtClean="0">
                <a:latin typeface="微软雅黑" panose="020B0503020204020204" pitchFamily="34" charset="-122"/>
                <a:ea typeface="微软雅黑" panose="020B0503020204020204" pitchFamily="34" charset="-122"/>
              </a:rPr>
              <a:t>Meeting rooms</a:t>
            </a:r>
            <a:r>
              <a:rPr lang="en-US" b="1" dirty="0" smtClean="0">
                <a:latin typeface="微软雅黑" panose="020B0503020204020204" pitchFamily="34" charset="-122"/>
                <a:ea typeface="微软雅黑" panose="020B0503020204020204" pitchFamily="34" charset="-122"/>
              </a:rPr>
              <a:t> </a:t>
            </a:r>
            <a:endParaRPr lang="ru-RU" b="1" dirty="0">
              <a:latin typeface="微软雅黑" panose="020B0503020204020204" pitchFamily="34" charset="-122"/>
              <a:ea typeface="微软雅黑" panose="020B0503020204020204" pitchFamily="34" charset="-122"/>
            </a:endParaRPr>
          </a:p>
        </p:txBody>
      </p:sp>
      <p:sp>
        <p:nvSpPr>
          <p:cNvPr id="10" name="Content Placeholder 2">
            <a:extLst>
              <a:ext uri="{FF2B5EF4-FFF2-40B4-BE49-F238E27FC236}">
                <a16:creationId xmlns="" xmlns:a16="http://schemas.microsoft.com/office/drawing/2014/main" id="{B1BE6906-4FA3-42DA-8E86-BA4DD12F41A6}"/>
              </a:ext>
            </a:extLst>
          </p:cNvPr>
          <p:cNvSpPr txBox="1">
            <a:spLocks/>
          </p:cNvSpPr>
          <p:nvPr/>
        </p:nvSpPr>
        <p:spPr bwMode="auto">
          <a:xfrm>
            <a:off x="6161456" y="1273321"/>
            <a:ext cx="4905286" cy="1726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82" indent="-342882" algn="l" rtl="0" eaLnBrk="0" fontAlgn="base" hangingPunct="0">
              <a:spcBef>
                <a:spcPct val="20000"/>
              </a:spcBef>
              <a:spcAft>
                <a:spcPct val="0"/>
              </a:spcAft>
              <a:buBlip>
                <a:blip r:embed="rId2"/>
              </a:buBlip>
              <a:defRPr sz="2800">
                <a:solidFill>
                  <a:schemeClr val="tx1"/>
                </a:solidFill>
                <a:latin typeface="微软雅黑" panose="020B0503020204020204" pitchFamily="34" charset="-122"/>
                <a:ea typeface="微软雅黑" panose="020B0503020204020204" pitchFamily="34" charset="-122"/>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微软雅黑" panose="020B0503020204020204" pitchFamily="34" charset="-122"/>
                <a:ea typeface="微软雅黑" panose="020B0503020204020204" pitchFamily="34" charset="-122"/>
              </a:defRPr>
            </a:lvl2pPr>
            <a:lvl3pPr marL="1142943"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3pPr>
            <a:lvl4pPr marL="1600121"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4pPr>
            <a:lvl5pPr marL="2057298"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a:lstStyle>
          <a:p>
            <a:pPr marL="342882" lvl="2" indent="-342882">
              <a:spcBef>
                <a:spcPts val="0"/>
              </a:spcBef>
              <a:spcAft>
                <a:spcPts val="600"/>
              </a:spcAft>
              <a:buFont typeface="Arial" charset="0"/>
              <a:buBlip>
                <a:blip r:embed="rId2"/>
              </a:buBlip>
            </a:pPr>
            <a:r>
              <a:rPr lang="en-US" altLang="zh-CN" sz="1400" kern="0" dirty="0" smtClean="0">
                <a:cs typeface="+mn-cs"/>
              </a:rPr>
              <a:t>RAN4 ad hoc meeting room:</a:t>
            </a:r>
          </a:p>
          <a:p>
            <a:pPr lvl="1">
              <a:spcBef>
                <a:spcPts val="0"/>
              </a:spcBef>
              <a:spcAft>
                <a:spcPts val="600"/>
              </a:spcAft>
            </a:pPr>
            <a:r>
              <a:rPr lang="en-GB" altLang="zh-CN" sz="1200" kern="0" dirty="0" smtClean="0">
                <a:solidFill>
                  <a:srgbClr val="000000"/>
                </a:solidFill>
                <a:latin typeface="Arial" panose="020B0604020202020204" pitchFamily="34" charset="0"/>
              </a:rPr>
              <a:t>Ad hoc room: TBD</a:t>
            </a:r>
            <a:endParaRPr lang="en-US" altLang="zh-CN" sz="1200" kern="0" dirty="0" smtClean="0"/>
          </a:p>
          <a:p>
            <a:pPr marL="0" indent="0">
              <a:spcBef>
                <a:spcPts val="0"/>
              </a:spcBef>
              <a:spcAft>
                <a:spcPts val="600"/>
              </a:spcAft>
              <a:buFontTx/>
              <a:buNone/>
            </a:pPr>
            <a:endParaRPr lang="en-US" altLang="zh-CN" sz="1600" kern="0" dirty="0"/>
          </a:p>
        </p:txBody>
      </p:sp>
    </p:spTree>
    <p:extLst>
      <p:ext uri="{BB962C8B-B14F-4D97-AF65-F5344CB8AC3E}">
        <p14:creationId xmlns:p14="http://schemas.microsoft.com/office/powerpoint/2010/main" val="8409449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smtClean="0">
                <a:latin typeface="微软雅黑" panose="020B0503020204020204" pitchFamily="34" charset="-122"/>
                <a:ea typeface="微软雅黑" panose="020B0503020204020204" pitchFamily="34" charset="-122"/>
              </a:rPr>
              <a:t>Rel-18 feature list/UE capability</a:t>
            </a:r>
            <a:r>
              <a:rPr lang="en-US" b="1" dirty="0" smtClean="0">
                <a:latin typeface="微软雅黑" panose="020B0503020204020204" pitchFamily="34" charset="-122"/>
                <a:ea typeface="微软雅黑" panose="020B0503020204020204" pitchFamily="34" charset="-122"/>
              </a:rPr>
              <a:t> </a:t>
            </a:r>
            <a:endParaRPr lang="ru-RU" b="1" dirty="0">
              <a:latin typeface="微软雅黑" panose="020B0503020204020204" pitchFamily="34" charset="-122"/>
              <a:ea typeface="微软雅黑" panose="020B0503020204020204" pitchFamily="34" charset="-122"/>
            </a:endParaRPr>
          </a:p>
        </p:txBody>
      </p:sp>
      <p:sp>
        <p:nvSpPr>
          <p:cNvPr id="7"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17182" cy="5095171"/>
          </a:xfrm>
        </p:spPr>
        <p:txBody>
          <a:bodyPr/>
          <a:lstStyle/>
          <a:p>
            <a:pPr marL="342882" lvl="1" indent="-342882">
              <a:spcBef>
                <a:spcPts val="0"/>
              </a:spcBef>
              <a:spcAft>
                <a:spcPts val="600"/>
              </a:spcAft>
              <a:buBlip>
                <a:blip r:embed="rId2"/>
              </a:buBlip>
            </a:pPr>
            <a:r>
              <a:rPr lang="en-US" sz="1400" dirty="0" smtClean="0">
                <a:solidFill>
                  <a:srgbClr val="000000"/>
                </a:solidFill>
              </a:rPr>
              <a:t>Discussions on Rel-18 feature list/UE capabilities</a:t>
            </a:r>
          </a:p>
          <a:p>
            <a:pPr lvl="1">
              <a:spcBef>
                <a:spcPts val="0"/>
              </a:spcBef>
              <a:spcAft>
                <a:spcPts val="600"/>
              </a:spcAft>
            </a:pPr>
            <a:r>
              <a:rPr lang="en-US" sz="1200" dirty="0"/>
              <a:t>The dedicated agenda for Rel-18 feature list/UE capability will be </a:t>
            </a:r>
            <a:r>
              <a:rPr lang="en-US" sz="1200" dirty="0" smtClean="0"/>
              <a:t>set, and the topic thread &amp; moderator will be assigned</a:t>
            </a:r>
            <a:endParaRPr lang="en-US" sz="1200" dirty="0"/>
          </a:p>
          <a:p>
            <a:pPr lvl="1">
              <a:spcBef>
                <a:spcPts val="0"/>
              </a:spcBef>
              <a:spcAft>
                <a:spcPts val="600"/>
              </a:spcAft>
            </a:pPr>
            <a:r>
              <a:rPr lang="en-US" sz="1200" dirty="0" smtClean="0"/>
              <a:t>Moderator will provide the template for Rel-18 feature list/UE capabilities before the meeting</a:t>
            </a:r>
          </a:p>
          <a:p>
            <a:pPr lvl="1">
              <a:spcBef>
                <a:spcPts val="0"/>
              </a:spcBef>
              <a:spcAft>
                <a:spcPts val="600"/>
              </a:spcAft>
            </a:pPr>
            <a:r>
              <a:rPr lang="en-US" sz="1200" dirty="0" smtClean="0"/>
              <a:t>For the newly proposed UE </a:t>
            </a:r>
            <a:r>
              <a:rPr lang="en-US" sz="1200" dirty="0" smtClean="0"/>
              <a:t>capabilities</a:t>
            </a:r>
            <a:endParaRPr lang="en-US" sz="1200" dirty="0" smtClean="0"/>
          </a:p>
          <a:p>
            <a:pPr lvl="2">
              <a:spcBef>
                <a:spcPts val="0"/>
              </a:spcBef>
              <a:spcAft>
                <a:spcPts val="600"/>
              </a:spcAft>
            </a:pPr>
            <a:r>
              <a:rPr lang="en-US" sz="1200" dirty="0" smtClean="0"/>
              <a:t>The proponents need submit the contribution with details to the agenda of the corresponding WI, and the decision should be made under the agenda of the individual WI. </a:t>
            </a:r>
            <a:endParaRPr lang="en-US" sz="1200" dirty="0"/>
          </a:p>
          <a:p>
            <a:pPr lvl="2">
              <a:spcBef>
                <a:spcPts val="0"/>
              </a:spcBef>
              <a:spcAft>
                <a:spcPts val="600"/>
              </a:spcAft>
            </a:pPr>
            <a:r>
              <a:rPr lang="en-US" altLang="zh-CN" sz="1200" dirty="0"/>
              <a:t>The proponents </a:t>
            </a:r>
            <a:r>
              <a:rPr lang="en-US" altLang="zh-CN" sz="1200" dirty="0" smtClean="0"/>
              <a:t>also need </a:t>
            </a:r>
            <a:r>
              <a:rPr lang="en-US" altLang="zh-CN" sz="1200" dirty="0"/>
              <a:t>submit the contribution to the dedicated </a:t>
            </a:r>
            <a:r>
              <a:rPr lang="en-US" altLang="zh-CN" sz="1200" dirty="0" smtClean="0"/>
              <a:t>agenda for Rel-18 feature list/UE capability. After the decision is made under the agenda of the individual WI, the corresponding UE capability will be captured in the Rel-18 feature list</a:t>
            </a:r>
            <a:r>
              <a:rPr lang="en-US" altLang="zh-CN" sz="1200" dirty="0" smtClean="0"/>
              <a:t>.</a:t>
            </a:r>
          </a:p>
          <a:p>
            <a:pPr lvl="2">
              <a:spcBef>
                <a:spcPts val="0"/>
              </a:spcBef>
              <a:spcAft>
                <a:spcPts val="600"/>
              </a:spcAft>
            </a:pPr>
            <a:r>
              <a:rPr lang="en-US" altLang="zh-CN" sz="1200" dirty="0" smtClean="0"/>
              <a:t>If there is no corresponding agenda, the proponents can directly submit the contributions with technique details in the dedicated agenda for Rel-18 feature list/UE capability, and the decision will be made under the </a:t>
            </a:r>
            <a:r>
              <a:rPr lang="en-US" altLang="zh-CN" sz="1200" smtClean="0"/>
              <a:t>dedicated agenda.</a:t>
            </a:r>
            <a:endParaRPr lang="en-US" altLang="zh-CN" sz="1200" dirty="0" smtClean="0"/>
          </a:p>
          <a:p>
            <a:pPr lvl="1">
              <a:spcBef>
                <a:spcPts val="0"/>
              </a:spcBef>
              <a:spcAft>
                <a:spcPts val="600"/>
              </a:spcAft>
            </a:pPr>
            <a:r>
              <a:rPr lang="en-US" altLang="zh-CN" sz="1200" dirty="0"/>
              <a:t>For the previous </a:t>
            </a:r>
            <a:r>
              <a:rPr lang="en-US" altLang="zh-CN" sz="1200" dirty="0" smtClean="0"/>
              <a:t>agreed UE capabilities,</a:t>
            </a:r>
            <a:endParaRPr lang="en-US" altLang="zh-CN" sz="1200" dirty="0"/>
          </a:p>
          <a:p>
            <a:pPr lvl="2">
              <a:spcBef>
                <a:spcPts val="0"/>
              </a:spcBef>
              <a:spcAft>
                <a:spcPts val="600"/>
              </a:spcAft>
            </a:pPr>
            <a:r>
              <a:rPr lang="en-US" altLang="zh-CN" sz="1200" dirty="0" smtClean="0"/>
              <a:t>The rapporteur or other interested companies can submit the contributions with all the details following the template under the dedicated agenda for Rel-18 feature list, and the review and necessary discussion will be held under the dedicated agenda.</a:t>
            </a:r>
          </a:p>
          <a:p>
            <a:pPr lvl="1">
              <a:spcBef>
                <a:spcPts val="0"/>
              </a:spcBef>
              <a:spcAft>
                <a:spcPts val="600"/>
              </a:spcAft>
            </a:pPr>
            <a:r>
              <a:rPr lang="en-US" altLang="zh-CN" sz="1200" dirty="0" smtClean="0"/>
              <a:t>During the meeting, the feature list will be reviewed and will be discussed in the joint sessions.</a:t>
            </a:r>
            <a:endParaRPr lang="en-US" altLang="zh-CN" sz="1200" dirty="0"/>
          </a:p>
          <a:p>
            <a:pPr marL="457176" lvl="1" indent="0">
              <a:spcBef>
                <a:spcPts val="0"/>
              </a:spcBef>
              <a:spcAft>
                <a:spcPts val="600"/>
              </a:spcAft>
              <a:buNone/>
            </a:pPr>
            <a:endParaRPr lang="en-US" altLang="zh-CN" sz="1200" dirty="0">
              <a:solidFill>
                <a:srgbClr val="0000FF"/>
              </a:solidFill>
            </a:endParaRPr>
          </a:p>
          <a:p>
            <a:pPr marL="914354" lvl="2" indent="0">
              <a:spcBef>
                <a:spcPts val="0"/>
              </a:spcBef>
              <a:spcAft>
                <a:spcPts val="600"/>
              </a:spcAft>
              <a:buNone/>
            </a:pPr>
            <a:endParaRPr lang="en-US" sz="1200" dirty="0"/>
          </a:p>
        </p:txBody>
      </p:sp>
      <p:sp>
        <p:nvSpPr>
          <p:cNvPr id="9"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CN"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897004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b="1" dirty="0">
                <a:latin typeface="微软雅黑" panose="020B0503020204020204" pitchFamily="34" charset="-122"/>
                <a:ea typeface="微软雅黑" panose="020B0503020204020204" pitchFamily="34" charset="-122"/>
              </a:rPr>
              <a:t>Thanks!</a:t>
            </a:r>
            <a:endParaRPr lang="zh-CN" altLang="en-US" b="1" dirty="0">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p:txBody>
          <a:bodyPr/>
          <a:lstStyle/>
          <a:p>
            <a:r>
              <a:rPr lang="en-US" altLang="zh-CN" sz="2400" dirty="0"/>
              <a:t>Wish a successful RAN4 meeting</a:t>
            </a:r>
            <a:endParaRPr lang="zh-CN" altLang="en-US" sz="2400" dirty="0"/>
          </a:p>
        </p:txBody>
      </p:sp>
    </p:spTree>
    <p:extLst>
      <p:ext uri="{BB962C8B-B14F-4D97-AF65-F5344CB8AC3E}">
        <p14:creationId xmlns:p14="http://schemas.microsoft.com/office/powerpoint/2010/main" val="6750111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number request &amp; submission</a:t>
            </a: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smtClean="0"/>
              <a:t>The </a:t>
            </a:r>
            <a:r>
              <a:rPr lang="en-US" altLang="zh-CN" sz="1400" dirty="0" err="1" smtClean="0"/>
              <a:t>tdoc</a:t>
            </a:r>
            <a:r>
              <a:rPr lang="en-US" altLang="zh-CN" sz="1400" dirty="0" smtClean="0"/>
              <a:t> request and </a:t>
            </a:r>
            <a:r>
              <a:rPr lang="en-US" altLang="zh-CN" sz="1400" dirty="0"/>
              <a:t>submission deadline is </a:t>
            </a:r>
            <a:r>
              <a:rPr lang="en-US" altLang="zh-CN" sz="1400" dirty="0" smtClean="0">
                <a:solidFill>
                  <a:srgbClr val="FF0000"/>
                </a:solidFill>
              </a:rPr>
              <a:t>November 3</a:t>
            </a:r>
            <a:r>
              <a:rPr lang="en-US" altLang="zh-CN" sz="1400" baseline="30000" dirty="0" smtClean="0">
                <a:solidFill>
                  <a:srgbClr val="FF0000"/>
                </a:solidFill>
              </a:rPr>
              <a:t>rd</a:t>
            </a:r>
            <a:r>
              <a:rPr lang="en-US" altLang="zh-CN" sz="1400" dirty="0" smtClean="0">
                <a:solidFill>
                  <a:srgbClr val="FF0000"/>
                </a:solidFill>
              </a:rPr>
              <a:t> (</a:t>
            </a:r>
            <a:r>
              <a:rPr lang="en-US" altLang="zh-CN" sz="1400" dirty="0">
                <a:solidFill>
                  <a:srgbClr val="FF0000"/>
                </a:solidFill>
              </a:rPr>
              <a:t>Friday) 2023, 23:59 UTC</a:t>
            </a:r>
            <a:r>
              <a:rPr lang="en-US" altLang="zh-CN" sz="1400" dirty="0" smtClean="0"/>
              <a:t>. </a:t>
            </a:r>
            <a:r>
              <a:rPr lang="en-US" altLang="zh-CN" sz="1400" dirty="0" err="1"/>
              <a:t>Tdoc</a:t>
            </a:r>
            <a:r>
              <a:rPr lang="en-US" altLang="zh-CN" sz="1400" dirty="0"/>
              <a:t> which is requested and/or submitted after deadline will not be treated</a:t>
            </a:r>
            <a:r>
              <a:rPr lang="en-US" altLang="zh-CN" sz="1400" dirty="0" smtClean="0"/>
              <a:t>. (the following guidance applies if the corresponding agenda(s) are set)</a:t>
            </a:r>
            <a:endParaRPr lang="en-US" altLang="zh-CN" sz="1400" dirty="0"/>
          </a:p>
          <a:p>
            <a:pPr lvl="1">
              <a:spcBef>
                <a:spcPts val="0"/>
              </a:spcBef>
              <a:spcAft>
                <a:spcPts val="600"/>
              </a:spcAft>
            </a:pPr>
            <a:r>
              <a:rPr lang="en-US" altLang="zh-CN" sz="1200" dirty="0"/>
              <a:t>Please refer to RAN4 Meeting Efficiency Improvements (R4-2114691) for </a:t>
            </a:r>
            <a:r>
              <a:rPr lang="en-US" altLang="zh-CN" sz="1200" dirty="0" err="1"/>
              <a:t>tdoc</a:t>
            </a:r>
            <a:r>
              <a:rPr lang="en-US" altLang="zh-CN" sz="1200" dirty="0"/>
              <a:t> submission and </a:t>
            </a:r>
            <a:r>
              <a:rPr lang="en-US" altLang="zh-CN" sz="1200" dirty="0" smtClean="0"/>
              <a:t>handling, where the principle is applied for Rel-18.</a:t>
            </a:r>
            <a:endParaRPr lang="en-US" altLang="zh-CN" sz="1200" dirty="0"/>
          </a:p>
          <a:p>
            <a:pPr lvl="1">
              <a:spcBef>
                <a:spcPts val="0"/>
              </a:spcBef>
              <a:spcAft>
                <a:spcPts val="600"/>
              </a:spcAft>
            </a:pPr>
            <a:r>
              <a:rPr lang="en-US" altLang="zh-CN" sz="1200" dirty="0"/>
              <a:t>CRs/Big </a:t>
            </a:r>
            <a:r>
              <a:rPr lang="en-US" altLang="zh-CN" sz="1200" dirty="0" smtClean="0"/>
              <a:t>CRs/TP/Revised </a:t>
            </a:r>
            <a:r>
              <a:rPr lang="en-US" altLang="zh-CN" sz="1200" dirty="0"/>
              <a:t>WIDs are allowed this meeting. Please follow additional restrictions in </a:t>
            </a:r>
            <a:r>
              <a:rPr lang="en-US" altLang="zh-CN" sz="1200" dirty="0" smtClean="0"/>
              <a:t>the frozen </a:t>
            </a:r>
            <a:r>
              <a:rPr lang="en-US" altLang="zh-CN" sz="1200" dirty="0"/>
              <a:t>agenda</a:t>
            </a:r>
            <a:r>
              <a:rPr lang="en-US" altLang="zh-CN" sz="1200" dirty="0" smtClean="0"/>
              <a:t>.</a:t>
            </a:r>
            <a:endParaRPr lang="en-US" altLang="zh-CN" sz="1400" dirty="0" smtClean="0">
              <a:cs typeface="+mn-cs"/>
            </a:endParaRPr>
          </a:p>
          <a:p>
            <a:pPr marL="342882" lvl="1" indent="-342882">
              <a:spcBef>
                <a:spcPts val="0"/>
              </a:spcBef>
              <a:spcAft>
                <a:spcPts val="600"/>
              </a:spcAft>
              <a:buBlip>
                <a:blip r:embed="rId2"/>
              </a:buBlip>
            </a:pPr>
            <a:r>
              <a:rPr lang="en-US" altLang="zh-CN" sz="1400" dirty="0" smtClean="0">
                <a:cs typeface="+mn-cs"/>
              </a:rPr>
              <a:t>In the ordinary meeting preceded by a </a:t>
            </a:r>
            <a:r>
              <a:rPr lang="en-US" altLang="zh-CN" sz="1400" dirty="0" err="1" smtClean="0">
                <a:cs typeface="+mn-cs"/>
              </a:rPr>
              <a:t>bis</a:t>
            </a:r>
            <a:r>
              <a:rPr lang="en-US" altLang="zh-CN" sz="1400" dirty="0" smtClean="0">
                <a:cs typeface="+mn-cs"/>
              </a:rPr>
              <a:t> meeting, </a:t>
            </a:r>
            <a:r>
              <a:rPr lang="en-US" altLang="zh-CN" sz="1400" dirty="0" smtClean="0"/>
              <a:t>if </a:t>
            </a:r>
            <a:r>
              <a:rPr lang="en-US" altLang="zh-CN" sz="1400" dirty="0"/>
              <a:t>further change(s) </a:t>
            </a:r>
            <a:r>
              <a:rPr lang="en-US" altLang="zh-CN" sz="1400" dirty="0" smtClean="0"/>
              <a:t>were </a:t>
            </a:r>
            <a:r>
              <a:rPr lang="en-US" altLang="zh-CN" sz="1400" dirty="0"/>
              <a:t>needed on top of the agreed CR/endorsed draft CR in the </a:t>
            </a:r>
            <a:r>
              <a:rPr lang="en-US" altLang="zh-CN" sz="1400" dirty="0" err="1"/>
              <a:t>bis</a:t>
            </a:r>
            <a:r>
              <a:rPr lang="en-US" altLang="zh-CN" sz="1400" dirty="0"/>
              <a:t> meeting, the new CR/draft CR should be based on the latest version of specifications and to capture the agreed CRs/endorsed draft CRs in the previous </a:t>
            </a:r>
            <a:r>
              <a:rPr lang="en-US" altLang="zh-CN" sz="1400" dirty="0" err="1"/>
              <a:t>bis</a:t>
            </a:r>
            <a:r>
              <a:rPr lang="en-US" altLang="zh-CN" sz="1400" dirty="0"/>
              <a:t> meeting with change marks in the new CR.</a:t>
            </a:r>
            <a:r>
              <a:rPr lang="en-US" altLang="zh-CN" sz="1400" dirty="0" smtClean="0">
                <a:cs typeface="+mn-cs"/>
              </a:rPr>
              <a:t> </a:t>
            </a:r>
            <a:endParaRPr lang="en-US" altLang="zh-CN" sz="1400" dirty="0">
              <a:cs typeface="+mn-cs"/>
            </a:endParaRPr>
          </a:p>
          <a:p>
            <a:pPr marL="342882" lvl="1" indent="-342882">
              <a:spcBef>
                <a:spcPts val="0"/>
              </a:spcBef>
              <a:spcAft>
                <a:spcPts val="600"/>
              </a:spcAft>
              <a:buBlip>
                <a:blip r:embed="rId2"/>
              </a:buBlip>
            </a:pPr>
            <a:r>
              <a:rPr lang="en-US" altLang="zh-CN" sz="1400" dirty="0">
                <a:cs typeface="+mn-cs"/>
              </a:rPr>
              <a:t>For Rel-15/16 maintenance, </a:t>
            </a:r>
            <a:r>
              <a:rPr lang="en-US" altLang="zh-CN" sz="1400" dirty="0" smtClean="0">
                <a:cs typeface="+mn-cs"/>
              </a:rPr>
              <a:t>please </a:t>
            </a:r>
            <a:r>
              <a:rPr lang="en-US" altLang="zh-CN" sz="1400" dirty="0" smtClean="0">
                <a:solidFill>
                  <a:srgbClr val="FF0000"/>
                </a:solidFill>
                <a:cs typeface="+mn-cs"/>
              </a:rPr>
              <a:t>submit formal CRs</a:t>
            </a:r>
            <a:r>
              <a:rPr lang="en-US" altLang="zh-CN" sz="1400" dirty="0" smtClean="0">
                <a:cs typeface="+mn-cs"/>
              </a:rPr>
              <a:t>. </a:t>
            </a:r>
            <a:endParaRPr lang="en-US" altLang="zh-CN" sz="1400" dirty="0">
              <a:cs typeface="+mn-cs"/>
            </a:endParaRPr>
          </a:p>
          <a:p>
            <a:pPr marL="342882" lvl="1" indent="-342882">
              <a:spcBef>
                <a:spcPts val="0"/>
              </a:spcBef>
              <a:spcAft>
                <a:spcPts val="600"/>
              </a:spcAft>
              <a:buBlip>
                <a:blip r:embed="rId2"/>
              </a:buBlip>
            </a:pPr>
            <a:r>
              <a:rPr lang="en-US" altLang="zh-CN" sz="1400" dirty="0">
                <a:cs typeface="+mn-cs"/>
              </a:rPr>
              <a:t>For </a:t>
            </a:r>
            <a:r>
              <a:rPr lang="en-US" altLang="zh-CN" sz="1400" dirty="0" smtClean="0">
                <a:cs typeface="+mn-cs"/>
              </a:rPr>
              <a:t>Rel-17 and Rel-18 maintenance, please </a:t>
            </a:r>
            <a:r>
              <a:rPr lang="en-US" altLang="zh-CN" sz="1400" dirty="0">
                <a:solidFill>
                  <a:srgbClr val="FF0000"/>
                </a:solidFill>
              </a:rPr>
              <a:t>submit formal CRs </a:t>
            </a:r>
            <a:r>
              <a:rPr lang="en-US" altLang="zh-CN" sz="1400" dirty="0" smtClean="0">
                <a:cs typeface="+mn-cs"/>
              </a:rPr>
              <a:t>and follow additional guidance from RAN4 Chair in the meeting agenda</a:t>
            </a:r>
          </a:p>
          <a:p>
            <a:pPr lvl="1">
              <a:spcBef>
                <a:spcPts val="0"/>
              </a:spcBef>
              <a:spcAft>
                <a:spcPts val="600"/>
              </a:spcAft>
            </a:pPr>
            <a:r>
              <a:rPr lang="en-US" altLang="zh-CN" sz="1200" dirty="0" smtClean="0"/>
              <a:t>See the guidance on Slide </a:t>
            </a:r>
            <a:r>
              <a:rPr lang="en-US" altLang="zh-CN" sz="1200" dirty="0"/>
              <a:t>#5 in R4-2114691, which are copied below </a:t>
            </a:r>
          </a:p>
          <a:p>
            <a:pPr lvl="2">
              <a:lnSpc>
                <a:spcPct val="110000"/>
              </a:lnSpc>
              <a:spcBef>
                <a:spcPts val="0"/>
              </a:spcBef>
              <a:spcAft>
                <a:spcPts val="600"/>
              </a:spcAft>
            </a:pPr>
            <a:r>
              <a:rPr lang="en-US" altLang="zh-CN" sz="1200" i="1" dirty="0"/>
              <a:t>Maximum one discussion paper </a:t>
            </a:r>
            <a:r>
              <a:rPr lang="it-IT" altLang="zh-CN" sz="1200" i="1" dirty="0"/>
              <a:t>per AI per </a:t>
            </a:r>
            <a:r>
              <a:rPr lang="it-IT" altLang="zh-CN" sz="1200" i="1" dirty="0" smtClean="0"/>
              <a:t>company/organization</a:t>
            </a:r>
            <a:endParaRPr lang="it-IT" altLang="zh-CN" sz="1200" i="1" dirty="0"/>
          </a:p>
          <a:p>
            <a:pPr lvl="2">
              <a:lnSpc>
                <a:spcPct val="110000"/>
              </a:lnSpc>
              <a:spcBef>
                <a:spcPts val="0"/>
              </a:spcBef>
              <a:spcAft>
                <a:spcPts val="600"/>
              </a:spcAft>
            </a:pPr>
            <a:r>
              <a:rPr lang="en-US" altLang="zh-CN" sz="1200" i="1" dirty="0"/>
              <a:t>No limit on the number of non-editorial CRs as along as the CRs are to make essential corrections. Additional restrictions for selected AIs may be applied subject to RAN4 Chair decision</a:t>
            </a:r>
            <a:r>
              <a:rPr lang="en-US" altLang="zh-CN" sz="1200" dirty="0" smtClean="0"/>
              <a:t>.</a:t>
            </a:r>
          </a:p>
          <a:p>
            <a:pPr marL="342882" lvl="1" indent="-342882">
              <a:lnSpc>
                <a:spcPct val="110000"/>
              </a:lnSpc>
              <a:spcBef>
                <a:spcPts val="0"/>
              </a:spcBef>
              <a:spcAft>
                <a:spcPts val="600"/>
              </a:spcAft>
              <a:buBlip>
                <a:blip r:embed="rId2"/>
              </a:buBlip>
            </a:pPr>
            <a:r>
              <a:rPr lang="en-US" altLang="zh-CN" sz="1400" dirty="0">
                <a:cs typeface="+mn-cs"/>
              </a:rPr>
              <a:t>For all maintenance CRs</a:t>
            </a:r>
            <a:r>
              <a:rPr lang="en-US" altLang="zh-CN" sz="1400" dirty="0" smtClean="0">
                <a:cs typeface="+mn-cs"/>
              </a:rPr>
              <a:t>,</a:t>
            </a:r>
          </a:p>
          <a:p>
            <a:pPr lvl="1">
              <a:lnSpc>
                <a:spcPct val="110000"/>
              </a:lnSpc>
              <a:spcBef>
                <a:spcPts val="0"/>
              </a:spcBef>
              <a:spcAft>
                <a:spcPts val="600"/>
              </a:spcAft>
            </a:pPr>
            <a:r>
              <a:rPr lang="en-US" altLang="zh-CN" sz="1200" dirty="0"/>
              <a:t>Companies should submit the Cat-F CRs with the corresponding Cat-A CRs in the same agenda to ensure that the CRs can be easily tracked. </a:t>
            </a:r>
            <a:r>
              <a:rPr lang="en-US" altLang="zh-CN" sz="1200" dirty="0" smtClean="0"/>
              <a:t>If no Cat-A CRs were submitted in the same agenda, </a:t>
            </a:r>
            <a:r>
              <a:rPr lang="en-US" altLang="zh-CN" sz="1200" dirty="0"/>
              <a:t>the CRs may just be endorsed or postponed</a:t>
            </a:r>
            <a:r>
              <a:rPr lang="en-US" altLang="zh-CN" sz="1200" dirty="0" smtClean="0"/>
              <a:t>.</a:t>
            </a:r>
          </a:p>
          <a:p>
            <a:pPr lvl="1">
              <a:lnSpc>
                <a:spcPct val="110000"/>
              </a:lnSpc>
              <a:spcBef>
                <a:spcPts val="0"/>
              </a:spcBef>
              <a:spcAft>
                <a:spcPts val="600"/>
              </a:spcAft>
            </a:pPr>
            <a:r>
              <a:rPr lang="en-US" altLang="zh-CN" sz="1200" dirty="0" smtClean="0"/>
              <a:t>For easily tracking the changes, it expected that one batch of CRs (Cat-F/A/…) should just cover a single topic rather than multiple topics. </a:t>
            </a:r>
          </a:p>
          <a:p>
            <a:pPr lvl="1">
              <a:lnSpc>
                <a:spcPct val="110000"/>
              </a:lnSpc>
              <a:spcBef>
                <a:spcPts val="0"/>
              </a:spcBef>
              <a:spcAft>
                <a:spcPts val="600"/>
              </a:spcAft>
            </a:pPr>
            <a:r>
              <a:rPr lang="en-US" altLang="zh-CN" sz="1200" dirty="0"/>
              <a:t>When </a:t>
            </a:r>
            <a:r>
              <a:rPr lang="en-US" altLang="zh-CN" sz="1200" dirty="0" smtClean="0"/>
              <a:t>reserving </a:t>
            </a:r>
            <a:r>
              <a:rPr lang="en-US" altLang="zh-CN" sz="1200" dirty="0" err="1" smtClean="0"/>
              <a:t>tdoc</a:t>
            </a:r>
            <a:r>
              <a:rPr lang="en-US" altLang="zh-CN" sz="1200" dirty="0" smtClean="0"/>
              <a:t> number and submitting contributions, </a:t>
            </a:r>
            <a:r>
              <a:rPr lang="en-US" altLang="zh-CN" sz="1200" dirty="0"/>
              <a:t>please add [</a:t>
            </a:r>
            <a:r>
              <a:rPr lang="en-US" altLang="zh-CN" sz="1200" dirty="0" err="1"/>
              <a:t>WI_code</a:t>
            </a:r>
            <a:r>
              <a:rPr lang="en-US" altLang="zh-CN" sz="1200" dirty="0"/>
              <a:t>] in the beginning of titles for both discussion files and CRs to facilitate handling of moderators and session chairs</a:t>
            </a:r>
          </a:p>
        </p:txBody>
      </p:sp>
    </p:spTree>
    <p:extLst>
      <p:ext uri="{BB962C8B-B14F-4D97-AF65-F5344CB8AC3E}">
        <p14:creationId xmlns:p14="http://schemas.microsoft.com/office/powerpoint/2010/main" val="1322249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number request &amp; submission </a:t>
            </a:r>
            <a:r>
              <a:rPr lang="en-US" altLang="zh-CN" b="1" dirty="0">
                <a:latin typeface="微软雅黑" panose="020B0503020204020204" pitchFamily="34" charset="-122"/>
                <a:ea typeface="微软雅黑" panose="020B0503020204020204" pitchFamily="34" charset="-122"/>
              </a:rPr>
              <a:t>(cont.) </a:t>
            </a:r>
            <a:endParaRPr lang="en-US" b="1"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99193" cy="5095171"/>
          </a:xfrm>
        </p:spPr>
        <p:txBody>
          <a:bodyPr/>
          <a:lstStyle/>
          <a:p>
            <a:pPr marL="342882" lvl="1" indent="-342882">
              <a:spcBef>
                <a:spcPts val="0"/>
              </a:spcBef>
              <a:spcAft>
                <a:spcPts val="600"/>
              </a:spcAft>
              <a:buBlip>
                <a:blip r:embed="rId2"/>
              </a:buBlip>
            </a:pPr>
            <a:r>
              <a:rPr lang="en-US" altLang="zh-CN" sz="1400" dirty="0" smtClean="0">
                <a:cs typeface="+mn-cs"/>
              </a:rPr>
              <a:t>For Rel-18 on-going SI/WI</a:t>
            </a:r>
          </a:p>
          <a:p>
            <a:pPr lvl="1">
              <a:spcBef>
                <a:spcPts val="0"/>
              </a:spcBef>
              <a:spcAft>
                <a:spcPts val="600"/>
              </a:spcAft>
            </a:pPr>
            <a:r>
              <a:rPr lang="en-US" altLang="zh-CN" sz="1200" dirty="0" smtClean="0"/>
              <a:t>For </a:t>
            </a:r>
            <a:r>
              <a:rPr lang="en-US" altLang="zh-CN" sz="1200" dirty="0"/>
              <a:t>all </a:t>
            </a:r>
            <a:r>
              <a:rPr lang="en-US" altLang="zh-CN" sz="1200" dirty="0" smtClean="0"/>
              <a:t>the non-spectrum </a:t>
            </a:r>
            <a:r>
              <a:rPr lang="en-US" altLang="zh-CN" sz="1200" dirty="0"/>
              <a:t>SI/WIs, </a:t>
            </a:r>
            <a:r>
              <a:rPr lang="en-US" altLang="zh-CN" sz="1200" dirty="0" smtClean="0"/>
              <a:t>rapporteur </a:t>
            </a:r>
            <a:r>
              <a:rPr lang="en-US" altLang="zh-CN" sz="1200" dirty="0"/>
              <a:t>shall provide RAN4 work plan for each of RF/RRM/</a:t>
            </a:r>
            <a:r>
              <a:rPr lang="en-US" altLang="zh-CN" sz="1200" dirty="0" err="1"/>
              <a:t>Demod</a:t>
            </a:r>
            <a:r>
              <a:rPr lang="en-US" altLang="zh-CN" sz="1200" dirty="0"/>
              <a:t> sessions prior to the start of the actual work.  </a:t>
            </a:r>
          </a:p>
          <a:p>
            <a:pPr lvl="2">
              <a:spcBef>
                <a:spcPts val="0"/>
              </a:spcBef>
              <a:spcAft>
                <a:spcPts val="600"/>
              </a:spcAft>
            </a:pPr>
            <a:r>
              <a:rPr lang="en-US" altLang="zh-CN" sz="1200" dirty="0"/>
              <a:t>The details can be found in RAN4 Meeting Efficiency Improvements (R4-2114691</a:t>
            </a:r>
            <a:r>
              <a:rPr lang="en-US" altLang="zh-CN" sz="1200" dirty="0" smtClean="0"/>
              <a:t>).</a:t>
            </a:r>
          </a:p>
          <a:p>
            <a:pPr lvl="2">
              <a:spcBef>
                <a:spcPts val="0"/>
              </a:spcBef>
              <a:spcAft>
                <a:spcPts val="600"/>
              </a:spcAft>
            </a:pPr>
            <a:r>
              <a:rPr lang="en-US" altLang="zh-CN" sz="1200" dirty="0"/>
              <a:t>It is encouraged that companies discuss and agreed on the work splitting first</a:t>
            </a:r>
            <a:r>
              <a:rPr lang="en-US" altLang="zh-CN" sz="1200" dirty="0" smtClean="0"/>
              <a:t>.</a:t>
            </a:r>
          </a:p>
          <a:p>
            <a:pPr lvl="1">
              <a:spcBef>
                <a:spcPts val="0"/>
              </a:spcBef>
              <a:spcAft>
                <a:spcPts val="600"/>
              </a:spcAft>
            </a:pPr>
            <a:r>
              <a:rPr lang="en-US" altLang="zh-CN" sz="1200" dirty="0" smtClean="0"/>
              <a:t>For all the spectrum related WIs, rapporteur needs follow the guidance below </a:t>
            </a:r>
          </a:p>
          <a:p>
            <a:pPr lvl="2">
              <a:spcBef>
                <a:spcPts val="0"/>
              </a:spcBef>
              <a:spcAft>
                <a:spcPts val="600"/>
              </a:spcAft>
            </a:pPr>
            <a:r>
              <a:rPr lang="en-US" altLang="zh-CN" sz="1200" dirty="0"/>
              <a:t>Reserve the </a:t>
            </a:r>
            <a:r>
              <a:rPr lang="en-US" altLang="zh-CN" sz="1200" dirty="0" err="1"/>
              <a:t>tdoc</a:t>
            </a:r>
            <a:r>
              <a:rPr lang="en-US" altLang="zh-CN" sz="1200" dirty="0"/>
              <a:t> numbers for revised WID/draft TR/big CRs before each ordinary meeting</a:t>
            </a:r>
          </a:p>
          <a:p>
            <a:pPr lvl="2">
              <a:spcBef>
                <a:spcPts val="0"/>
              </a:spcBef>
              <a:spcAft>
                <a:spcPts val="600"/>
              </a:spcAft>
            </a:pPr>
            <a:r>
              <a:rPr lang="en-US" altLang="zh-CN" sz="1200" dirty="0"/>
              <a:t>Reserve the </a:t>
            </a:r>
            <a:r>
              <a:rPr lang="en-US" altLang="zh-CN" sz="1200" dirty="0" err="1"/>
              <a:t>tdoc</a:t>
            </a:r>
            <a:r>
              <a:rPr lang="en-US" altLang="zh-CN" sz="1200" dirty="0"/>
              <a:t> numbers for draft TR/big draft CRs before each </a:t>
            </a:r>
            <a:r>
              <a:rPr lang="en-US" altLang="zh-CN" sz="1200" dirty="0" err="1"/>
              <a:t>bis</a:t>
            </a:r>
            <a:r>
              <a:rPr lang="en-US" altLang="zh-CN" sz="1200" dirty="0"/>
              <a:t> meeting</a:t>
            </a:r>
          </a:p>
          <a:p>
            <a:pPr lvl="1">
              <a:spcBef>
                <a:spcPts val="0"/>
              </a:spcBef>
              <a:spcAft>
                <a:spcPts val="600"/>
              </a:spcAft>
            </a:pPr>
            <a:r>
              <a:rPr lang="en-US" altLang="zh-CN" sz="1200" dirty="0" smtClean="0"/>
              <a:t>For </a:t>
            </a:r>
            <a:r>
              <a:rPr lang="en-US" altLang="zh-CN" sz="1200" dirty="0"/>
              <a:t>Rel-18 WIs, the limit of submitted </a:t>
            </a:r>
            <a:r>
              <a:rPr lang="en-US" altLang="zh-CN" sz="1200" dirty="0" err="1"/>
              <a:t>tdoc</a:t>
            </a:r>
            <a:r>
              <a:rPr lang="en-US" altLang="zh-CN" sz="1200" dirty="0"/>
              <a:t> follows the principle in RAN4 Meeting Efficiency Improvements (R4-2114691) </a:t>
            </a:r>
          </a:p>
          <a:p>
            <a:pPr lvl="2">
              <a:spcBef>
                <a:spcPts val="0"/>
              </a:spcBef>
              <a:spcAft>
                <a:spcPts val="600"/>
              </a:spcAft>
            </a:pPr>
            <a:r>
              <a:rPr lang="en-US" altLang="zh-CN" sz="1200" dirty="0"/>
              <a:t>Maximum one discussion paper per lowest level agenda item (AI) per company/organization. </a:t>
            </a:r>
          </a:p>
          <a:p>
            <a:pPr lvl="2">
              <a:spcBef>
                <a:spcPts val="0"/>
              </a:spcBef>
              <a:spcAft>
                <a:spcPts val="600"/>
              </a:spcAft>
            </a:pPr>
            <a:r>
              <a:rPr lang="en-US" altLang="zh-CN" sz="1200" dirty="0" smtClean="0"/>
              <a:t>The </a:t>
            </a:r>
            <a:r>
              <a:rPr lang="en-US" altLang="zh-CN" sz="1200" dirty="0"/>
              <a:t>big CR approach is applicable</a:t>
            </a:r>
            <a:r>
              <a:rPr lang="en-US" altLang="zh-CN" sz="1200" dirty="0"/>
              <a:t>. In principle, no formal CR is allowed, except for Rel-18 WIs </a:t>
            </a:r>
            <a:r>
              <a:rPr lang="en-US" altLang="zh-CN" sz="1200" dirty="0" smtClean="0"/>
              <a:t>to be </a:t>
            </a:r>
            <a:r>
              <a:rPr lang="en-US" altLang="zh-CN" sz="1200" dirty="0"/>
              <a:t>closed </a:t>
            </a:r>
            <a:r>
              <a:rPr lang="en-US" altLang="zh-CN" sz="1200" dirty="0" smtClean="0"/>
              <a:t>and </a:t>
            </a:r>
            <a:r>
              <a:rPr lang="en-US" altLang="zh-CN" sz="1200" dirty="0"/>
              <a:t>the spectrum related </a:t>
            </a:r>
            <a:r>
              <a:rPr lang="en-US" altLang="zh-CN" sz="1200" dirty="0" err="1"/>
              <a:t>WIs.</a:t>
            </a:r>
            <a:endParaRPr lang="en-US" altLang="zh-CN" sz="1200" dirty="0" smtClean="0"/>
          </a:p>
          <a:p>
            <a:pPr lvl="3">
              <a:spcBef>
                <a:spcPts val="0"/>
              </a:spcBef>
              <a:spcAft>
                <a:spcPts val="600"/>
              </a:spcAft>
            </a:pPr>
            <a:r>
              <a:rPr lang="en-US" altLang="zh-CN" sz="1200" dirty="0" smtClean="0"/>
              <a:t>Companies </a:t>
            </a:r>
            <a:r>
              <a:rPr lang="en-US" altLang="zh-CN" sz="1200" dirty="0"/>
              <a:t>shall follow CR work split and formal big CRs shall be submitted </a:t>
            </a:r>
            <a:r>
              <a:rPr lang="en-US" altLang="zh-CN" sz="1200" dirty="0" smtClean="0"/>
              <a:t>only by </a:t>
            </a:r>
            <a:r>
              <a:rPr lang="en-US" altLang="zh-CN" sz="1200" dirty="0" smtClean="0"/>
              <a:t>the assigned </a:t>
            </a:r>
            <a:r>
              <a:rPr lang="en-US" altLang="zh-CN" sz="1200" dirty="0" smtClean="0"/>
              <a:t>companies according to work split.</a:t>
            </a:r>
            <a:endParaRPr lang="en-US" altLang="zh-CN" sz="1200" dirty="0"/>
          </a:p>
          <a:p>
            <a:pPr lvl="3">
              <a:spcBef>
                <a:spcPts val="0"/>
              </a:spcBef>
              <a:spcAft>
                <a:spcPts val="600"/>
              </a:spcAft>
            </a:pPr>
            <a:r>
              <a:rPr lang="en-US" altLang="zh-CN" sz="1200" dirty="0"/>
              <a:t>Please use title starting with "Big CRs …”or "Draft Big CR" when you reserve a </a:t>
            </a:r>
            <a:r>
              <a:rPr lang="en-US" altLang="zh-CN" sz="1200" dirty="0" err="1"/>
              <a:t>Tdoc</a:t>
            </a:r>
            <a:r>
              <a:rPr lang="en-US" altLang="zh-CN" sz="1200" dirty="0"/>
              <a:t> number for a big CRs to facilitate work of MCC</a:t>
            </a:r>
            <a:r>
              <a:rPr lang="en-US" altLang="zh-CN" sz="1200" dirty="0" smtClean="0"/>
              <a:t>.</a:t>
            </a:r>
          </a:p>
          <a:p>
            <a:pPr lvl="3">
              <a:spcBef>
                <a:spcPts val="0"/>
              </a:spcBef>
              <a:spcAft>
                <a:spcPts val="600"/>
              </a:spcAft>
            </a:pPr>
            <a:r>
              <a:rPr lang="en-US" altLang="zh-CN" sz="1200" dirty="0" smtClean="0"/>
              <a:t>The other companies are expected to submit draft CRs based on the latest version of specifications with change marks in </a:t>
            </a:r>
            <a:r>
              <a:rPr lang="en-US" altLang="zh-CN" sz="1200" dirty="0" err="1" smtClean="0"/>
              <a:t>bis</a:t>
            </a:r>
            <a:r>
              <a:rPr lang="en-US" altLang="zh-CN" sz="1200" dirty="0" smtClean="0"/>
              <a:t> meeting.</a:t>
            </a:r>
            <a:endParaRPr lang="en-US" altLang="zh-CN" sz="1200" dirty="0" smtClean="0"/>
          </a:p>
          <a:p>
            <a:pPr lvl="2">
              <a:spcBef>
                <a:spcPts val="0"/>
              </a:spcBef>
              <a:spcAft>
                <a:spcPts val="600"/>
              </a:spcAft>
            </a:pPr>
            <a:r>
              <a:rPr lang="en-US" altLang="zh-CN" sz="1200" dirty="0" smtClean="0"/>
              <a:t>When WIs/SIs are to be closed in the following-up RAN plenary, rapporteur needs get the TR number from MCC before the WG meeting and reserve the </a:t>
            </a:r>
            <a:r>
              <a:rPr lang="en-US" altLang="zh-CN" sz="1200" dirty="0" err="1" smtClean="0"/>
              <a:t>tdoc</a:t>
            </a:r>
            <a:r>
              <a:rPr lang="en-US" altLang="zh-CN" sz="1200" dirty="0" smtClean="0"/>
              <a:t> numbers for draft TR/TS to merge all the agreement.</a:t>
            </a:r>
          </a:p>
          <a:p>
            <a:pPr marL="342882" lvl="1" indent="-342882">
              <a:spcBef>
                <a:spcPts val="0"/>
              </a:spcBef>
              <a:spcAft>
                <a:spcPts val="600"/>
              </a:spcAft>
              <a:buBlip>
                <a:blip r:embed="rId2"/>
              </a:buBlip>
            </a:pPr>
            <a:r>
              <a:rPr lang="en-GB" altLang="zh-CN" sz="1400" dirty="0" smtClean="0">
                <a:cs typeface="+mn-cs"/>
              </a:rPr>
              <a:t>Deadline </a:t>
            </a:r>
            <a:r>
              <a:rPr lang="en-GB" altLang="zh-CN" sz="1400" dirty="0">
                <a:cs typeface="+mn-cs"/>
              </a:rPr>
              <a:t>for a new band combination request</a:t>
            </a:r>
            <a:endParaRPr lang="en-US" altLang="zh-CN" sz="1400" dirty="0">
              <a:cs typeface="+mn-cs"/>
            </a:endParaRPr>
          </a:p>
          <a:p>
            <a:pPr lvl="1">
              <a:spcBef>
                <a:spcPts val="0"/>
              </a:spcBef>
              <a:spcAft>
                <a:spcPts val="600"/>
              </a:spcAft>
            </a:pPr>
            <a:r>
              <a:rPr lang="en-US" altLang="zh-CN" sz="1200" dirty="0"/>
              <a:t>Same deadline as RAN4 </a:t>
            </a:r>
            <a:r>
              <a:rPr lang="en-US" altLang="zh-CN" sz="1200" dirty="0" err="1"/>
              <a:t>Tdoc</a:t>
            </a:r>
            <a:r>
              <a:rPr lang="en-US" altLang="zh-CN" sz="1200" dirty="0"/>
              <a:t> submission.</a:t>
            </a:r>
            <a:endParaRPr lang="zh-CN" altLang="zh-CN" sz="1200" dirty="0"/>
          </a:p>
          <a:p>
            <a:pPr lvl="2">
              <a:spcBef>
                <a:spcPts val="0"/>
              </a:spcBef>
              <a:spcAft>
                <a:spcPts val="600"/>
              </a:spcAft>
            </a:pPr>
            <a:r>
              <a:rPr lang="en-US" altLang="zh-CN" sz="1200" dirty="0"/>
              <a:t>No request of adding new band combinations into basket WIs will be handled for </a:t>
            </a:r>
            <a:r>
              <a:rPr lang="en-US" altLang="zh-CN" sz="1200" dirty="0" err="1"/>
              <a:t>bis</a:t>
            </a:r>
            <a:r>
              <a:rPr lang="en-US" altLang="zh-CN" sz="1200" dirty="0"/>
              <a:t>-meeting and ad hoc meeting.</a:t>
            </a:r>
            <a:endParaRPr lang="zh-CN" altLang="zh-CN" sz="1200" dirty="0"/>
          </a:p>
          <a:p>
            <a:pPr lvl="2">
              <a:spcBef>
                <a:spcPts val="0"/>
              </a:spcBef>
              <a:spcAft>
                <a:spcPts val="600"/>
              </a:spcAft>
            </a:pPr>
            <a:r>
              <a:rPr lang="en-US" altLang="zh-CN" sz="1200" dirty="0"/>
              <a:t>No new band combination is allowed to be requested after the deadline</a:t>
            </a:r>
            <a:endParaRPr lang="zh-CN" altLang="zh-CN" sz="1200" dirty="0"/>
          </a:p>
          <a:p>
            <a:pPr lvl="3">
              <a:spcBef>
                <a:spcPts val="0"/>
              </a:spcBef>
              <a:spcAft>
                <a:spcPts val="600"/>
              </a:spcAft>
            </a:pPr>
            <a:r>
              <a:rPr lang="en-US" altLang="zh-CN" sz="1200" dirty="0"/>
              <a:t>It is allowed to only correct the missing fallback and add more supporting companies for the proposed band combinations.</a:t>
            </a:r>
            <a:endParaRPr lang="zh-CN" altLang="zh-CN" sz="1200" dirty="0"/>
          </a:p>
          <a:p>
            <a:pPr marL="0" lvl="1" indent="0">
              <a:spcBef>
                <a:spcPts val="0"/>
              </a:spcBef>
              <a:spcAft>
                <a:spcPts val="600"/>
              </a:spcAft>
              <a:buNone/>
            </a:pPr>
            <a:endParaRPr lang="en-US" altLang="zh-CN" sz="1400" dirty="0"/>
          </a:p>
          <a:p>
            <a:pPr lvl="1">
              <a:spcBef>
                <a:spcPts val="0"/>
              </a:spcBef>
              <a:spcAft>
                <a:spcPts val="600"/>
              </a:spcAft>
            </a:pPr>
            <a:endParaRPr lang="en-US" altLang="zh-CN" sz="1200" dirty="0"/>
          </a:p>
        </p:txBody>
      </p:sp>
    </p:spTree>
    <p:extLst>
      <p:ext uri="{BB962C8B-B14F-4D97-AF65-F5344CB8AC3E}">
        <p14:creationId xmlns:p14="http://schemas.microsoft.com/office/powerpoint/2010/main" val="19180027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Topic Moderator &amp; summary</a:t>
            </a: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smtClean="0"/>
              <a:t>List of topics will be provided by session chair</a:t>
            </a:r>
          </a:p>
          <a:p>
            <a:pPr lvl="1">
              <a:spcBef>
                <a:spcPts val="0"/>
              </a:spcBef>
              <a:spcAft>
                <a:spcPts val="600"/>
              </a:spcAft>
            </a:pPr>
            <a:r>
              <a:rPr lang="en-US" altLang="zh-CN" sz="1200" dirty="0"/>
              <a:t>A </a:t>
            </a:r>
            <a:r>
              <a:rPr lang="en-US" altLang="zh-CN" sz="1200" dirty="0" smtClean="0"/>
              <a:t>number </a:t>
            </a:r>
            <a:r>
              <a:rPr lang="en-US" altLang="zh-CN" sz="1200" dirty="0"/>
              <a:t>will be assigned for each topic, e.g., </a:t>
            </a:r>
            <a:r>
              <a:rPr lang="en-US" altLang="zh-CN" sz="1200" dirty="0">
                <a:solidFill>
                  <a:srgbClr val="FF0000"/>
                </a:solidFill>
              </a:rPr>
              <a:t>[</a:t>
            </a:r>
            <a:r>
              <a:rPr lang="en-US" altLang="zh-CN" sz="1200" dirty="0" smtClean="0">
                <a:solidFill>
                  <a:srgbClr val="FF0000"/>
                </a:solidFill>
              </a:rPr>
              <a:t>109][</a:t>
            </a:r>
            <a:r>
              <a:rPr lang="en-US" altLang="zh-CN" sz="1200" dirty="0">
                <a:solidFill>
                  <a:srgbClr val="FF0000"/>
                </a:solidFill>
              </a:rPr>
              <a:t>10x] </a:t>
            </a:r>
            <a:r>
              <a:rPr lang="en-US" altLang="zh-CN" sz="1200" dirty="0" smtClean="0"/>
              <a:t>XXX for main session, </a:t>
            </a:r>
            <a:r>
              <a:rPr lang="en-US" altLang="zh-CN" sz="1200" dirty="0"/>
              <a:t>which is similar to the number of email thread</a:t>
            </a:r>
          </a:p>
          <a:p>
            <a:pPr lvl="1">
              <a:spcBef>
                <a:spcPts val="0"/>
              </a:spcBef>
              <a:spcAft>
                <a:spcPts val="600"/>
              </a:spcAft>
            </a:pPr>
            <a:r>
              <a:rPr lang="en-US" altLang="zh-CN" sz="1200" dirty="0"/>
              <a:t>The intention is to facilitate the online/offline </a:t>
            </a:r>
            <a:r>
              <a:rPr lang="en-US" altLang="zh-CN" sz="1200" dirty="0" smtClean="0"/>
              <a:t>discussions</a:t>
            </a:r>
            <a:endParaRPr lang="en-US" altLang="zh-CN" sz="1200" dirty="0"/>
          </a:p>
          <a:p>
            <a:pPr lvl="1">
              <a:spcBef>
                <a:spcPts val="0"/>
              </a:spcBef>
              <a:spcAft>
                <a:spcPts val="600"/>
              </a:spcAft>
            </a:pPr>
            <a:r>
              <a:rPr lang="en-US" altLang="zh-CN" sz="1200" dirty="0" smtClean="0"/>
              <a:t>MCC will create the sub-folder for each topic in /inbox/drafts</a:t>
            </a:r>
            <a:endParaRPr lang="en-US" altLang="zh-CN" sz="1200" dirty="0"/>
          </a:p>
          <a:p>
            <a:pPr>
              <a:spcBef>
                <a:spcPts val="0"/>
              </a:spcBef>
              <a:spcAft>
                <a:spcPts val="600"/>
              </a:spcAft>
            </a:pPr>
            <a:r>
              <a:rPr lang="en-US" altLang="zh-CN" sz="1400" dirty="0" smtClean="0"/>
              <a:t>Topic Moderator </a:t>
            </a:r>
            <a:r>
              <a:rPr lang="en-US" altLang="zh-CN" sz="1400" dirty="0"/>
              <a:t>will be designated to provide the summary for a topic before the </a:t>
            </a:r>
            <a:r>
              <a:rPr lang="en-US" altLang="zh-CN" sz="1400" dirty="0" smtClean="0"/>
              <a:t>meeting</a:t>
            </a:r>
          </a:p>
          <a:p>
            <a:pPr lvl="1">
              <a:spcBef>
                <a:spcPts val="0"/>
              </a:spcBef>
              <a:spcAft>
                <a:spcPts val="600"/>
              </a:spcAft>
            </a:pPr>
            <a:r>
              <a:rPr lang="en-US" altLang="zh-CN" sz="1200" dirty="0" smtClean="0">
                <a:solidFill>
                  <a:srgbClr val="FF0000"/>
                </a:solidFill>
              </a:rPr>
              <a:t>Before November 5 (Monday)</a:t>
            </a:r>
            <a:r>
              <a:rPr lang="en-US" altLang="zh-CN" sz="1200" dirty="0" smtClean="0"/>
              <a:t>: Session chairs will provide the list of topics with moderator assignments.</a:t>
            </a:r>
          </a:p>
          <a:p>
            <a:pPr lvl="1">
              <a:spcBef>
                <a:spcPts val="0"/>
              </a:spcBef>
              <a:spcAft>
                <a:spcPts val="600"/>
              </a:spcAft>
            </a:pPr>
            <a:r>
              <a:rPr lang="en-US" altLang="zh-CN" sz="1200" dirty="0" smtClean="0">
                <a:solidFill>
                  <a:srgbClr val="FF0000"/>
                </a:solidFill>
              </a:rPr>
              <a:t>November 8 (Wednesday), </a:t>
            </a:r>
            <a:r>
              <a:rPr lang="en-US" altLang="zh-CN" sz="1200" dirty="0">
                <a:solidFill>
                  <a:srgbClr val="FF0000"/>
                </a:solidFill>
              </a:rPr>
              <a:t>17:00 UTC</a:t>
            </a:r>
            <a:r>
              <a:rPr lang="en-US" altLang="zh-CN" sz="1200" dirty="0"/>
              <a:t>: </a:t>
            </a:r>
            <a:r>
              <a:rPr lang="en-US" altLang="zh-CN" sz="1200" dirty="0" smtClean="0"/>
              <a:t>Moderators provide the initial summary for a topic</a:t>
            </a:r>
          </a:p>
          <a:p>
            <a:pPr lvl="1">
              <a:spcBef>
                <a:spcPts val="0"/>
              </a:spcBef>
              <a:spcAft>
                <a:spcPts val="600"/>
              </a:spcAft>
            </a:pPr>
            <a:r>
              <a:rPr lang="en-US" altLang="zh-CN" sz="1200" dirty="0" smtClean="0">
                <a:solidFill>
                  <a:srgbClr val="FF0000"/>
                </a:solidFill>
              </a:rPr>
              <a:t>November 9 (Thursday), 17:00 UTC</a:t>
            </a:r>
            <a:r>
              <a:rPr lang="en-US" altLang="zh-CN" sz="1200" dirty="0" smtClean="0"/>
              <a:t>: Deadline for companies review of initial summary</a:t>
            </a:r>
          </a:p>
          <a:p>
            <a:pPr lvl="1">
              <a:spcBef>
                <a:spcPts val="0"/>
              </a:spcBef>
              <a:spcAft>
                <a:spcPts val="600"/>
              </a:spcAft>
            </a:pPr>
            <a:r>
              <a:rPr lang="en-US" altLang="zh-CN" sz="1200" dirty="0" smtClean="0">
                <a:solidFill>
                  <a:srgbClr val="FF0000"/>
                </a:solidFill>
              </a:rPr>
              <a:t>November 10 (Friday), 17:00 UTC</a:t>
            </a:r>
            <a:r>
              <a:rPr lang="en-US" altLang="zh-CN" sz="1200" dirty="0" smtClean="0"/>
              <a:t>: Moderators submit the formal </a:t>
            </a:r>
            <a:r>
              <a:rPr lang="en-US" altLang="zh-CN" sz="1200" dirty="0" err="1" smtClean="0"/>
              <a:t>tdoc</a:t>
            </a:r>
            <a:r>
              <a:rPr lang="en-US" altLang="zh-CN" sz="1200" dirty="0" smtClean="0"/>
              <a:t> of summary for a topic</a:t>
            </a:r>
          </a:p>
          <a:p>
            <a:pPr lvl="1">
              <a:spcBef>
                <a:spcPts val="0"/>
              </a:spcBef>
              <a:spcAft>
                <a:spcPts val="600"/>
              </a:spcAft>
            </a:pPr>
            <a:r>
              <a:rPr lang="en-US" altLang="zh-CN" sz="1200" dirty="0" smtClean="0">
                <a:solidFill>
                  <a:srgbClr val="FF0000"/>
                </a:solidFill>
              </a:rPr>
              <a:t>November 12 (Sunday)</a:t>
            </a:r>
            <a:r>
              <a:rPr lang="en-US" altLang="zh-CN" sz="1200" dirty="0" smtClean="0"/>
              <a:t>: Session chairs share the initial meeting notes taking moderators summary in consideration</a:t>
            </a:r>
          </a:p>
          <a:p>
            <a:pPr marL="342882" lvl="1" indent="-342882">
              <a:spcBef>
                <a:spcPts val="0"/>
              </a:spcBef>
              <a:spcAft>
                <a:spcPts val="600"/>
              </a:spcAft>
              <a:buBlip>
                <a:blip r:embed="rId2"/>
              </a:buBlip>
            </a:pPr>
            <a:r>
              <a:rPr lang="en-US" altLang="zh-CN" sz="1400" dirty="0" smtClean="0">
                <a:cs typeface="+mn-cs"/>
              </a:rPr>
              <a:t>In </a:t>
            </a:r>
            <a:r>
              <a:rPr lang="en-US" altLang="zh-CN" sz="1400" dirty="0">
                <a:cs typeface="+mn-cs"/>
              </a:rPr>
              <a:t>online discussions, session chairs will handle topics based on the moderator summary. </a:t>
            </a:r>
            <a:endParaRPr lang="en-US" altLang="zh-CN" sz="1400" dirty="0" smtClean="0">
              <a:cs typeface="+mn-cs"/>
            </a:endParaRPr>
          </a:p>
          <a:p>
            <a:pPr lvl="1">
              <a:spcBef>
                <a:spcPts val="0"/>
              </a:spcBef>
              <a:spcAft>
                <a:spcPts val="600"/>
              </a:spcAft>
            </a:pPr>
            <a:r>
              <a:rPr lang="en-US" altLang="zh-CN" sz="1200" dirty="0" smtClean="0"/>
              <a:t>Online discussions will be organized based on the moderator summary topic by topic + presentation of the selected contributions</a:t>
            </a:r>
          </a:p>
          <a:p>
            <a:pPr lvl="1">
              <a:spcBef>
                <a:spcPts val="0"/>
              </a:spcBef>
              <a:spcAft>
                <a:spcPts val="600"/>
              </a:spcAft>
            </a:pPr>
            <a:r>
              <a:rPr lang="en-US" altLang="zh-CN" sz="1200" dirty="0" smtClean="0"/>
              <a:t>Delegates </a:t>
            </a:r>
            <a:r>
              <a:rPr lang="en-US" altLang="zh-CN" sz="1200" dirty="0"/>
              <a:t>do not need write comments in the summary document </a:t>
            </a:r>
            <a:r>
              <a:rPr lang="en-US" altLang="zh-CN" sz="1200" dirty="0" smtClean="0"/>
              <a:t>and moderator </a:t>
            </a:r>
            <a:r>
              <a:rPr lang="en-US" altLang="zh-CN" sz="1200" dirty="0"/>
              <a:t>does not need update the summary during the meeting</a:t>
            </a:r>
            <a:r>
              <a:rPr lang="en-US" altLang="zh-CN" sz="1200" dirty="0" smtClean="0"/>
              <a:t>.</a:t>
            </a:r>
          </a:p>
        </p:txBody>
      </p:sp>
    </p:spTree>
    <p:extLst>
      <p:ext uri="{BB962C8B-B14F-4D97-AF65-F5344CB8AC3E}">
        <p14:creationId xmlns:p14="http://schemas.microsoft.com/office/powerpoint/2010/main" val="33841430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790349" cy="5095171"/>
          </a:xfrm>
        </p:spPr>
        <p:txBody>
          <a:bodyPr/>
          <a:lstStyle/>
          <a:p>
            <a:pPr>
              <a:spcBef>
                <a:spcPts val="0"/>
              </a:spcBef>
              <a:spcAft>
                <a:spcPts val="600"/>
              </a:spcAft>
            </a:pPr>
            <a:r>
              <a:rPr lang="en-US" sz="1400" dirty="0"/>
              <a:t>Draft CRs/TPs for b</a:t>
            </a:r>
            <a:r>
              <a:rPr lang="en-US" altLang="zh-CN" sz="1400" dirty="0"/>
              <a:t>asket WIs (AI 9</a:t>
            </a:r>
            <a:r>
              <a:rPr lang="en-US" altLang="zh-CN" sz="1400" dirty="0" smtClean="0"/>
              <a:t>.1 </a:t>
            </a:r>
            <a:r>
              <a:rPr lang="en-US" altLang="zh-CN" sz="1400" dirty="0"/>
              <a:t>for LTE, AI </a:t>
            </a:r>
            <a:r>
              <a:rPr lang="en-US" altLang="zh-CN" sz="1400" dirty="0" smtClean="0"/>
              <a:t>7.3–7.13 </a:t>
            </a:r>
            <a:r>
              <a:rPr lang="en-US" altLang="zh-CN" sz="1400" dirty="0"/>
              <a:t>for NR)</a:t>
            </a:r>
            <a:r>
              <a:rPr lang="en-US" sz="1400" dirty="0"/>
              <a:t> will be handled following procedures/timelines below. </a:t>
            </a:r>
            <a:endParaRPr lang="en-US" sz="1200" dirty="0"/>
          </a:p>
          <a:p>
            <a:pPr>
              <a:spcBef>
                <a:spcPts val="0"/>
              </a:spcBef>
              <a:spcAft>
                <a:spcPts val="600"/>
              </a:spcAft>
            </a:pPr>
            <a:r>
              <a:rPr lang="en-US" sz="1400" dirty="0"/>
              <a:t>Procedures and timelines</a:t>
            </a:r>
          </a:p>
          <a:p>
            <a:pPr lvl="1">
              <a:spcBef>
                <a:spcPts val="0"/>
              </a:spcBef>
              <a:spcAft>
                <a:spcPts val="600"/>
              </a:spcAft>
            </a:pPr>
            <a:r>
              <a:rPr lang="en-US" altLang="zh-CN" sz="1200" dirty="0" smtClean="0">
                <a:solidFill>
                  <a:srgbClr val="FF0000"/>
                </a:solidFill>
              </a:rPr>
              <a:t>November 8 </a:t>
            </a:r>
            <a:r>
              <a:rPr lang="en-US" sz="1200" dirty="0" smtClean="0">
                <a:solidFill>
                  <a:srgbClr val="FF0000"/>
                </a:solidFill>
              </a:rPr>
              <a:t>(Wednesday)</a:t>
            </a:r>
            <a:r>
              <a:rPr lang="en-US" sz="1200" dirty="0" smtClean="0"/>
              <a:t>: </a:t>
            </a:r>
            <a:r>
              <a:rPr lang="en-US" sz="1200" dirty="0"/>
              <a:t>B</a:t>
            </a:r>
            <a:r>
              <a:rPr lang="en-US" altLang="zh-CN" sz="1200" dirty="0"/>
              <a:t>asket WI moderator will provide a list of contributions for flagging.</a:t>
            </a:r>
          </a:p>
          <a:p>
            <a:pPr lvl="1">
              <a:spcBef>
                <a:spcPts val="0"/>
              </a:spcBef>
              <a:spcAft>
                <a:spcPts val="600"/>
              </a:spcAft>
            </a:pPr>
            <a:r>
              <a:rPr lang="en-US" altLang="zh-CN" sz="1200" dirty="0" smtClean="0">
                <a:solidFill>
                  <a:srgbClr val="FF0000"/>
                </a:solidFill>
              </a:rPr>
              <a:t>November 10</a:t>
            </a:r>
            <a:r>
              <a:rPr lang="en-US" sz="1200" dirty="0" smtClean="0">
                <a:solidFill>
                  <a:srgbClr val="FF0000"/>
                </a:solidFill>
              </a:rPr>
              <a:t> (Friday</a:t>
            </a:r>
            <a:r>
              <a:rPr lang="en-US" altLang="zh-CN" sz="1200" dirty="0" smtClean="0">
                <a:solidFill>
                  <a:srgbClr val="FF0000"/>
                </a:solidFill>
              </a:rPr>
              <a:t>), </a:t>
            </a:r>
            <a:r>
              <a:rPr lang="en-US" altLang="zh-CN" sz="1200" dirty="0">
                <a:solidFill>
                  <a:srgbClr val="FF0000"/>
                </a:solidFill>
              </a:rPr>
              <a:t>17:00 UTC</a:t>
            </a:r>
            <a:r>
              <a:rPr lang="en-US" altLang="zh-CN" sz="1200" dirty="0"/>
              <a:t>: Flag deadline. Companies can use the basket email thread title and specific reason(s) for flag in the email, e.g., </a:t>
            </a: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a:p>
            <a:pPr lvl="1">
              <a:spcBef>
                <a:spcPts val="0"/>
              </a:spcBef>
              <a:spcAft>
                <a:spcPts val="600"/>
              </a:spcAft>
            </a:pPr>
            <a:r>
              <a:rPr lang="en-US" altLang="zh-CN" sz="1200" dirty="0" smtClean="0">
                <a:solidFill>
                  <a:srgbClr val="FF0000"/>
                </a:solidFill>
              </a:rPr>
              <a:t>November 13 </a:t>
            </a:r>
            <a:r>
              <a:rPr lang="en-US" sz="1200" dirty="0" smtClean="0">
                <a:solidFill>
                  <a:srgbClr val="FF0000"/>
                </a:solidFill>
              </a:rPr>
              <a:t>(Monday)</a:t>
            </a:r>
            <a:r>
              <a:rPr lang="en-US" sz="1200" dirty="0" smtClean="0"/>
              <a:t>: </a:t>
            </a:r>
            <a:r>
              <a:rPr lang="en-US" sz="1200" dirty="0"/>
              <a:t>Basket WI moderator will provide the updated list of contributions in which</a:t>
            </a:r>
          </a:p>
          <a:p>
            <a:pPr lvl="2">
              <a:spcBef>
                <a:spcPts val="0"/>
              </a:spcBef>
              <a:spcAft>
                <a:spcPts val="600"/>
              </a:spcAft>
            </a:pPr>
            <a:r>
              <a:rPr lang="en-US" sz="1200" dirty="0"/>
              <a:t>Those that </a:t>
            </a:r>
            <a:r>
              <a:rPr lang="en-US" altLang="zh-CN" sz="1200" dirty="0"/>
              <a:t>were not flagged will be considered as "agreeable”.</a:t>
            </a:r>
          </a:p>
          <a:p>
            <a:pPr lvl="2">
              <a:spcBef>
                <a:spcPts val="0"/>
              </a:spcBef>
              <a:spcAft>
                <a:spcPts val="600"/>
              </a:spcAft>
            </a:pPr>
            <a:r>
              <a:rPr lang="en-US" sz="1200" dirty="0"/>
              <a:t>Those that were flagged will be revised. The authors are encouraged to share the revisions as soon as possible for further comments.</a:t>
            </a:r>
          </a:p>
          <a:p>
            <a:pPr lvl="1">
              <a:spcBef>
                <a:spcPts val="0"/>
              </a:spcBef>
              <a:spcAft>
                <a:spcPts val="600"/>
              </a:spcAft>
            </a:pPr>
            <a:r>
              <a:rPr lang="en-US" altLang="zh-CN" sz="1200" dirty="0" smtClean="0">
                <a:solidFill>
                  <a:srgbClr val="FF0000"/>
                </a:solidFill>
              </a:rPr>
              <a:t>November 14 ~ November 17</a:t>
            </a:r>
            <a:r>
              <a:rPr lang="en-US" sz="1200" dirty="0" smtClean="0">
                <a:solidFill>
                  <a:srgbClr val="FF0000"/>
                </a:solidFill>
              </a:rPr>
              <a:t> (Tuesday ~ Friday)</a:t>
            </a:r>
            <a:r>
              <a:rPr lang="en-US" sz="1200" dirty="0" smtClean="0"/>
              <a:t>: The flagged </a:t>
            </a:r>
            <a:r>
              <a:rPr lang="en-US" sz="1200" dirty="0" err="1" smtClean="0"/>
              <a:t>tdocs</a:t>
            </a:r>
            <a:r>
              <a:rPr lang="en-US" sz="1200" dirty="0" smtClean="0"/>
              <a:t> will be discussed during the meeting</a:t>
            </a:r>
            <a:r>
              <a:rPr lang="en-US" altLang="zh-CN" sz="1200" dirty="0" smtClean="0"/>
              <a:t>.</a:t>
            </a:r>
            <a:endParaRPr lang="en-US" altLang="zh-CN" sz="1200" dirty="0"/>
          </a:p>
          <a:p>
            <a:pPr lvl="2">
              <a:spcBef>
                <a:spcPts val="0"/>
              </a:spcBef>
              <a:spcAft>
                <a:spcPts val="600"/>
              </a:spcAft>
            </a:pPr>
            <a:r>
              <a:rPr lang="en-US" altLang="zh-CN" sz="1200" dirty="0" smtClean="0"/>
              <a:t>Ad hoc session(s) may be scheduled pending on Chair arrangement</a:t>
            </a:r>
            <a:endParaRPr lang="en-US" altLang="zh-CN" sz="1200" dirty="0"/>
          </a:p>
          <a:p>
            <a:pPr lvl="2">
              <a:spcBef>
                <a:spcPts val="0"/>
              </a:spcBef>
              <a:spcAft>
                <a:spcPts val="600"/>
              </a:spcAft>
            </a:pPr>
            <a:r>
              <a:rPr lang="en-US" altLang="zh-CN" sz="1200" dirty="0" smtClean="0"/>
              <a:t>Online time slots will be scheduled for discussions and to make decisions for each flagged </a:t>
            </a:r>
            <a:r>
              <a:rPr lang="en-US" altLang="zh-CN" sz="1200" dirty="0" err="1" smtClean="0"/>
              <a:t>tdoc</a:t>
            </a:r>
            <a:endParaRPr lang="en-US" altLang="zh-CN" sz="1200" dirty="0"/>
          </a:p>
          <a:p>
            <a:pPr lvl="2">
              <a:spcBef>
                <a:spcPts val="0"/>
              </a:spcBef>
              <a:spcAft>
                <a:spcPts val="600"/>
              </a:spcAft>
            </a:pPr>
            <a:r>
              <a:rPr lang="en-US" altLang="zh-CN" sz="1200" dirty="0"/>
              <a:t>if the revision is agreeable by addressing received comments).</a:t>
            </a:r>
          </a:p>
          <a:p>
            <a:pPr lvl="1">
              <a:spcBef>
                <a:spcPts val="0"/>
              </a:spcBef>
              <a:spcAft>
                <a:spcPts val="600"/>
              </a:spcAft>
            </a:pPr>
            <a:r>
              <a:rPr lang="en-US" altLang="zh-CN" sz="1200" dirty="0" smtClean="0">
                <a:solidFill>
                  <a:srgbClr val="FF0000"/>
                </a:solidFill>
              </a:rPr>
              <a:t>November 21 (</a:t>
            </a:r>
            <a:r>
              <a:rPr lang="en-US" altLang="zh-CN" sz="1200" dirty="0">
                <a:solidFill>
                  <a:srgbClr val="FF0000"/>
                </a:solidFill>
              </a:rPr>
              <a:t>Tuesday</a:t>
            </a:r>
            <a:r>
              <a:rPr lang="en-US" altLang="zh-CN" sz="1200" dirty="0" smtClean="0">
                <a:solidFill>
                  <a:srgbClr val="FF0000"/>
                </a:solidFill>
              </a:rPr>
              <a:t>), </a:t>
            </a:r>
            <a:r>
              <a:rPr lang="en-US" altLang="zh-CN" sz="1200" dirty="0">
                <a:solidFill>
                  <a:srgbClr val="FF0000"/>
                </a:solidFill>
              </a:rPr>
              <a:t>17:00 UTC</a:t>
            </a:r>
            <a:r>
              <a:rPr lang="en-US" altLang="zh-CN" sz="1200" dirty="0"/>
              <a:t>: Updated TRs/draft TSs need be available for </a:t>
            </a:r>
            <a:r>
              <a:rPr lang="en-US" altLang="zh-CN" sz="1200" dirty="0" smtClean="0"/>
              <a:t>post-meeting email process.</a:t>
            </a:r>
            <a:endParaRPr lang="en-US" altLang="zh-CN" sz="1200" dirty="0"/>
          </a:p>
          <a:p>
            <a:pPr lvl="2">
              <a:spcBef>
                <a:spcPts val="0"/>
              </a:spcBef>
              <a:spcAft>
                <a:spcPts val="600"/>
              </a:spcAft>
            </a:pPr>
            <a:r>
              <a:rPr lang="en-US" altLang="zh-CN" sz="1200" dirty="0"/>
              <a:t>No technique discussions are expected during post-meeting </a:t>
            </a:r>
            <a:r>
              <a:rPr lang="en-US" altLang="zh-CN" sz="1200" dirty="0" smtClean="0"/>
              <a:t>process.</a:t>
            </a:r>
            <a:endParaRPr lang="en-US" altLang="zh-CN" sz="1200" dirty="0"/>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Basket WIs Block approval</a:t>
            </a:r>
            <a:endParaRPr lang="ru-RU" b="1" dirty="0">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953150544"/>
              </p:ext>
            </p:extLst>
          </p:nvPr>
        </p:nvGraphicFramePr>
        <p:xfrm>
          <a:off x="1955089" y="2475269"/>
          <a:ext cx="8380784" cy="548640"/>
        </p:xfrm>
        <a:graphic>
          <a:graphicData uri="http://schemas.openxmlformats.org/drawingml/2006/table">
            <a:tbl>
              <a:tblPr firstRow="1" bandRow="1">
                <a:tableStyleId>{073A0DAA-6AF3-43AB-8588-CEC1D06C72B9}</a:tableStyleId>
              </a:tblPr>
              <a:tblGrid>
                <a:gridCol w="2095196">
                  <a:extLst>
                    <a:ext uri="{9D8B030D-6E8A-4147-A177-3AD203B41FA5}">
                      <a16:colId xmlns:a16="http://schemas.microsoft.com/office/drawing/2014/main" xmlns="" val="20000"/>
                    </a:ext>
                  </a:extLst>
                </a:gridCol>
                <a:gridCol w="2095196">
                  <a:extLst>
                    <a:ext uri="{9D8B030D-6E8A-4147-A177-3AD203B41FA5}">
                      <a16:colId xmlns:a16="http://schemas.microsoft.com/office/drawing/2014/main" xmlns="" val="20001"/>
                    </a:ext>
                  </a:extLst>
                </a:gridCol>
                <a:gridCol w="2095196">
                  <a:extLst>
                    <a:ext uri="{9D8B030D-6E8A-4147-A177-3AD203B41FA5}">
                      <a16:colId xmlns:a16="http://schemas.microsoft.com/office/drawing/2014/main" xmlns="" val="20002"/>
                    </a:ext>
                  </a:extLst>
                </a:gridCol>
                <a:gridCol w="2095196"/>
              </a:tblGrid>
              <a:tr h="0">
                <a:tc>
                  <a:txBody>
                    <a:bodyPr/>
                    <a:lstStyle/>
                    <a:p>
                      <a:r>
                        <a:rPr lang="en-US" altLang="zh-CN" sz="1200" dirty="0" err="1">
                          <a:latin typeface="微软雅黑" panose="020B0503020204020204" pitchFamily="34" charset="-122"/>
                          <a:ea typeface="微软雅黑" panose="020B0503020204020204" pitchFamily="34" charset="-122"/>
                        </a:rPr>
                        <a:t>Tdoc</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Title</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Reason for discussion</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smtClean="0">
                          <a:latin typeface="微软雅黑" panose="020B0503020204020204" pitchFamily="34" charset="-122"/>
                          <a:ea typeface="微软雅黑" panose="020B0503020204020204" pitchFamily="34" charset="-122"/>
                        </a:rPr>
                        <a:t>Source company</a:t>
                      </a:r>
                      <a:endParaRPr lang="zh-CN" altLang="en-US" sz="12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xmlns="" val="10000"/>
                  </a:ext>
                </a:extLst>
              </a:tr>
              <a:tr h="0">
                <a:tc>
                  <a:txBody>
                    <a:bodyPr/>
                    <a:lstStyle/>
                    <a:p>
                      <a:r>
                        <a:rPr lang="en-US" altLang="zh-CN" sz="1200" dirty="0" smtClean="0">
                          <a:latin typeface="微软雅黑" panose="020B0503020204020204" pitchFamily="34" charset="-122"/>
                          <a:ea typeface="微软雅黑" panose="020B0503020204020204" pitchFamily="34" charset="-122"/>
                        </a:rPr>
                        <a:t>R4-2xxxxxx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smtClean="0">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14500155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Online discussion &amp; GTW conference call</a:t>
            </a: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smtClean="0"/>
              <a:t>During three online sessions, the two-way GTW conference calls will be set. For ad hoc session, MS </a:t>
            </a:r>
            <a:r>
              <a:rPr lang="en-US" altLang="zh-CN" sz="1400" dirty="0"/>
              <a:t>teams will be </a:t>
            </a:r>
            <a:r>
              <a:rPr lang="en-US" altLang="zh-CN" sz="1400" dirty="0" smtClean="0"/>
              <a:t>provided.</a:t>
            </a:r>
            <a:endParaRPr lang="en-US" altLang="zh-CN" sz="1400" dirty="0"/>
          </a:p>
          <a:p>
            <a:pPr lvl="1">
              <a:spcBef>
                <a:spcPts val="0"/>
              </a:spcBef>
              <a:spcAft>
                <a:spcPts val="600"/>
              </a:spcAft>
            </a:pPr>
            <a:r>
              <a:rPr lang="en-US" altLang="zh-CN" sz="1200" dirty="0" smtClean="0"/>
              <a:t>Remote </a:t>
            </a:r>
            <a:r>
              <a:rPr lang="en-US" altLang="zh-CN" sz="1200" dirty="0"/>
              <a:t>p</a:t>
            </a:r>
            <a:r>
              <a:rPr lang="en-US" altLang="zh-CN" sz="1200" dirty="0" smtClean="0"/>
              <a:t>articipating with two-way GTW is allowed and supported and two-way remote participants will be able to listen and comment</a:t>
            </a:r>
          </a:p>
          <a:p>
            <a:pPr lvl="1">
              <a:spcBef>
                <a:spcPts val="0"/>
              </a:spcBef>
              <a:spcAft>
                <a:spcPts val="600"/>
              </a:spcAft>
            </a:pPr>
            <a:r>
              <a:rPr lang="en-US" altLang="zh-CN" sz="1200" dirty="0"/>
              <a:t>No official objection from remote </a:t>
            </a:r>
            <a:r>
              <a:rPr lang="en-US" altLang="zh-CN" sz="1200" dirty="0" smtClean="0"/>
              <a:t>participants is allowed</a:t>
            </a:r>
          </a:p>
          <a:p>
            <a:pPr lvl="1">
              <a:spcBef>
                <a:spcPts val="0"/>
              </a:spcBef>
              <a:spcAft>
                <a:spcPts val="600"/>
              </a:spcAft>
            </a:pPr>
            <a:r>
              <a:rPr lang="en-US" altLang="zh-CN" sz="1200" dirty="0" smtClean="0"/>
              <a:t>Please </a:t>
            </a:r>
            <a:r>
              <a:rPr lang="en-US" altLang="zh-CN" sz="1200" dirty="0"/>
              <a:t>register timely to be eligible to take part in the GTW conference </a:t>
            </a:r>
            <a:r>
              <a:rPr lang="en-US" altLang="zh-CN" sz="1200" dirty="0" smtClean="0"/>
              <a:t>calls</a:t>
            </a:r>
          </a:p>
          <a:p>
            <a:pPr>
              <a:spcBef>
                <a:spcPts val="0"/>
              </a:spcBef>
              <a:spcAft>
                <a:spcPts val="600"/>
              </a:spcAft>
            </a:pPr>
            <a:r>
              <a:rPr lang="en-US" sz="1400" dirty="0" smtClean="0"/>
              <a:t>During online discussions</a:t>
            </a:r>
          </a:p>
          <a:p>
            <a:pPr lvl="1">
              <a:spcBef>
                <a:spcPts val="0"/>
              </a:spcBef>
              <a:spcAft>
                <a:spcPts val="600"/>
              </a:spcAft>
            </a:pPr>
            <a:r>
              <a:rPr lang="en-US" altLang="zh-CN" sz="1200" dirty="0" smtClean="0"/>
              <a:t>Session chairs will organize discussions based </a:t>
            </a:r>
            <a:r>
              <a:rPr lang="en-US" altLang="zh-CN" sz="1200" dirty="0"/>
              <a:t>on the moderator summary topic by topic + presentation of the selected </a:t>
            </a:r>
            <a:r>
              <a:rPr lang="en-US" altLang="zh-CN" sz="1200" dirty="0" smtClean="0"/>
              <a:t>contributions if needed</a:t>
            </a:r>
          </a:p>
          <a:p>
            <a:pPr lvl="1">
              <a:spcBef>
                <a:spcPts val="0"/>
              </a:spcBef>
              <a:spcAft>
                <a:spcPts val="600"/>
              </a:spcAft>
            </a:pPr>
            <a:r>
              <a:rPr lang="en-US" altLang="zh-CN" sz="1200" dirty="0" err="1" smtClean="0"/>
              <a:t>Tdocs</a:t>
            </a:r>
            <a:r>
              <a:rPr lang="en-US" altLang="zh-CN" sz="1200" dirty="0" smtClean="0"/>
              <a:t> for approval including CR/</a:t>
            </a:r>
            <a:r>
              <a:rPr lang="en-US" altLang="zh-CN" sz="1200" dirty="0" err="1" smtClean="0"/>
              <a:t>draftCR</a:t>
            </a:r>
            <a:r>
              <a:rPr lang="en-US" altLang="zh-CN" sz="1200" dirty="0" smtClean="0"/>
              <a:t>/TP/draft TS/draft TR/</a:t>
            </a:r>
            <a:r>
              <a:rPr lang="en-US" altLang="zh-CN" sz="1200" dirty="0" err="1" smtClean="0"/>
              <a:t>Lsout</a:t>
            </a:r>
            <a:r>
              <a:rPr lang="en-US" altLang="zh-CN" sz="1200" dirty="0" smtClean="0"/>
              <a:t> will be handled online</a:t>
            </a:r>
          </a:p>
          <a:p>
            <a:pPr lvl="1">
              <a:spcBef>
                <a:spcPts val="0"/>
              </a:spcBef>
              <a:spcAft>
                <a:spcPts val="600"/>
              </a:spcAft>
            </a:pPr>
            <a:r>
              <a:rPr lang="en-US" altLang="zh-CN" sz="1200" dirty="0" smtClean="0"/>
              <a:t>WF will be allocated by session chair during the online discussions</a:t>
            </a:r>
          </a:p>
          <a:p>
            <a:pPr lvl="2">
              <a:spcBef>
                <a:spcPts val="0"/>
              </a:spcBef>
              <a:spcAft>
                <a:spcPts val="600"/>
              </a:spcAft>
            </a:pPr>
            <a:r>
              <a:rPr lang="en-US" altLang="zh-CN" sz="1200" dirty="0" smtClean="0"/>
              <a:t>Please not reserve </a:t>
            </a:r>
            <a:r>
              <a:rPr lang="en-US" altLang="zh-CN" sz="1200" dirty="0" err="1" smtClean="0"/>
              <a:t>Tdoc</a:t>
            </a:r>
            <a:r>
              <a:rPr lang="en-US" altLang="zh-CN" sz="1200" dirty="0" smtClean="0"/>
              <a:t> number for WF before the meeting</a:t>
            </a:r>
            <a:endParaRPr lang="en-US" altLang="zh-CN" sz="1200" dirty="0"/>
          </a:p>
          <a:p>
            <a:pPr marL="342882" lvl="1" indent="-342882">
              <a:spcBef>
                <a:spcPts val="0"/>
              </a:spcBef>
              <a:spcAft>
                <a:spcPts val="600"/>
              </a:spcAft>
              <a:buBlip>
                <a:blip r:embed="rId2"/>
              </a:buBlip>
            </a:pPr>
            <a:r>
              <a:rPr lang="en-US" sz="1400" dirty="0" smtClean="0">
                <a:cs typeface="+mn-cs"/>
              </a:rPr>
              <a:t>Ad hoc sessions</a:t>
            </a:r>
          </a:p>
          <a:p>
            <a:pPr lvl="1">
              <a:spcBef>
                <a:spcPts val="0"/>
              </a:spcBef>
              <a:spcAft>
                <a:spcPts val="600"/>
              </a:spcAft>
            </a:pPr>
            <a:r>
              <a:rPr lang="en-US" sz="1200" dirty="0"/>
              <a:t>Ad hoc sessions will be scheduled by session chairs for detailed technique discussions for </a:t>
            </a:r>
            <a:r>
              <a:rPr lang="en-US" sz="1200" dirty="0" smtClean="0"/>
              <a:t>(a) </a:t>
            </a:r>
            <a:r>
              <a:rPr lang="en-US" sz="1200" dirty="0"/>
              <a:t>special </a:t>
            </a:r>
            <a:r>
              <a:rPr lang="en-US" sz="1200" dirty="0" smtClean="0"/>
              <a:t>topics</a:t>
            </a:r>
          </a:p>
          <a:p>
            <a:pPr lvl="1">
              <a:spcBef>
                <a:spcPts val="0"/>
              </a:spcBef>
              <a:spcAft>
                <a:spcPts val="600"/>
              </a:spcAft>
            </a:pPr>
            <a:r>
              <a:rPr lang="en-US" sz="1200" dirty="0" smtClean="0"/>
              <a:t>Ad hoc chairs will be designated by session chairs and the ad hoc minutes with recommendation are expected after ad hoc sessions</a:t>
            </a:r>
          </a:p>
          <a:p>
            <a:pPr lvl="1">
              <a:spcBef>
                <a:spcPts val="0"/>
              </a:spcBef>
              <a:spcAft>
                <a:spcPts val="600"/>
              </a:spcAft>
            </a:pPr>
            <a:r>
              <a:rPr lang="en-US" sz="1200" dirty="0" smtClean="0"/>
              <a:t>The two-way GTW or other type of conference calls may be provided for ad hoc sessions</a:t>
            </a:r>
            <a:endParaRPr lang="en-US" sz="1200" dirty="0"/>
          </a:p>
          <a:p>
            <a:pPr marL="342882" lvl="1" indent="-342882">
              <a:spcBef>
                <a:spcPts val="0"/>
              </a:spcBef>
              <a:spcAft>
                <a:spcPts val="600"/>
              </a:spcAft>
              <a:buBlip>
                <a:blip r:embed="rId2"/>
              </a:buBlip>
            </a:pPr>
            <a:r>
              <a:rPr lang="en-US" sz="1400" dirty="0" smtClean="0">
                <a:cs typeface="+mn-cs"/>
              </a:rPr>
              <a:t>Offline discussions</a:t>
            </a:r>
          </a:p>
          <a:p>
            <a:pPr lvl="1">
              <a:spcBef>
                <a:spcPts val="0"/>
              </a:spcBef>
              <a:spcAft>
                <a:spcPts val="600"/>
              </a:spcAft>
            </a:pPr>
            <a:r>
              <a:rPr lang="en-US" altLang="zh-CN" sz="1200" dirty="0"/>
              <a:t>The sub-folder for each topic will be created by MCC in the inbox folder, which is similar to those for email threads in e-meeting</a:t>
            </a:r>
          </a:p>
          <a:p>
            <a:pPr lvl="2">
              <a:spcBef>
                <a:spcPts val="0"/>
              </a:spcBef>
              <a:spcAft>
                <a:spcPts val="600"/>
              </a:spcAft>
            </a:pPr>
            <a:r>
              <a:rPr lang="en-US" altLang="zh-CN" sz="1200" dirty="0"/>
              <a:t>Companies can use the sub-folder to upload the new </a:t>
            </a:r>
            <a:r>
              <a:rPr lang="en-US" altLang="zh-CN" sz="1200" dirty="0" err="1"/>
              <a:t>tdocs</a:t>
            </a:r>
            <a:r>
              <a:rPr lang="en-US" altLang="zh-CN" sz="1200" dirty="0"/>
              <a:t> and/or revised </a:t>
            </a:r>
            <a:r>
              <a:rPr lang="en-US" altLang="zh-CN" sz="1200" dirty="0" err="1"/>
              <a:t>tdocs</a:t>
            </a:r>
            <a:r>
              <a:rPr lang="en-US" altLang="zh-CN" sz="1200" dirty="0"/>
              <a:t>, including WF/CR/draft CR/TPs… </a:t>
            </a:r>
            <a:endParaRPr lang="en-US" altLang="zh-CN" sz="1200" dirty="0" smtClean="0"/>
          </a:p>
          <a:p>
            <a:pPr lvl="1">
              <a:spcBef>
                <a:spcPts val="0"/>
              </a:spcBef>
              <a:spcAft>
                <a:spcPts val="600"/>
              </a:spcAft>
            </a:pPr>
            <a:r>
              <a:rPr lang="en-US" altLang="zh-CN" sz="1200" dirty="0" smtClean="0"/>
              <a:t>No </a:t>
            </a:r>
            <a:r>
              <a:rPr lang="en-US" altLang="zh-CN" sz="1200" dirty="0"/>
              <a:t>official email discussion will be arranged for this </a:t>
            </a:r>
            <a:r>
              <a:rPr lang="en-US" altLang="zh-CN" sz="1200" dirty="0" smtClean="0"/>
              <a:t>topic</a:t>
            </a:r>
          </a:p>
          <a:p>
            <a:pPr lvl="2">
              <a:spcBef>
                <a:spcPts val="0"/>
              </a:spcBef>
              <a:spcAft>
                <a:spcPts val="600"/>
              </a:spcAft>
            </a:pPr>
            <a:r>
              <a:rPr lang="en-US" altLang="zh-CN" sz="1200" dirty="0"/>
              <a:t>When authors of WF/draft CR/</a:t>
            </a:r>
            <a:r>
              <a:rPr lang="en-US" altLang="zh-CN" sz="1200" dirty="0" err="1"/>
              <a:t>LSout</a:t>
            </a:r>
            <a:r>
              <a:rPr lang="en-US" altLang="zh-CN" sz="1200" dirty="0"/>
              <a:t> or other delegates trigger the offline discussions by email, please use the subject of </a:t>
            </a:r>
            <a:r>
              <a:rPr lang="en-US" altLang="zh-CN" sz="1200" dirty="0">
                <a:solidFill>
                  <a:srgbClr val="FF0000"/>
                </a:solidFill>
              </a:rPr>
              <a:t>[</a:t>
            </a:r>
            <a:r>
              <a:rPr lang="en-US" altLang="zh-CN" sz="1200" dirty="0" smtClean="0">
                <a:solidFill>
                  <a:srgbClr val="FF0000"/>
                </a:solidFill>
              </a:rPr>
              <a:t>109][</a:t>
            </a:r>
            <a:r>
              <a:rPr lang="en-US" altLang="zh-CN" sz="1200" dirty="0">
                <a:solidFill>
                  <a:srgbClr val="FF0000"/>
                </a:solidFill>
              </a:rPr>
              <a:t>xxx] </a:t>
            </a:r>
            <a:r>
              <a:rPr lang="en-US" altLang="zh-CN" sz="1200" dirty="0"/>
              <a:t>XXX for </a:t>
            </a:r>
            <a:r>
              <a:rPr lang="en-US" altLang="zh-CN" sz="1200" dirty="0" smtClean="0"/>
              <a:t>Main/RRM/</a:t>
            </a:r>
            <a:r>
              <a:rPr lang="en-US" altLang="zh-CN" sz="1200" dirty="0" err="1" smtClean="0"/>
              <a:t>BSRF_Demod_Test</a:t>
            </a:r>
            <a:r>
              <a:rPr lang="en-US" altLang="zh-CN" sz="1200" dirty="0" smtClean="0"/>
              <a:t>(</a:t>
            </a:r>
            <a:r>
              <a:rPr lang="en-US" altLang="zh-CN" sz="1200" dirty="0" err="1" smtClean="0"/>
              <a:t>BDaT</a:t>
            </a:r>
            <a:r>
              <a:rPr lang="en-US" altLang="zh-CN" sz="1200" dirty="0" smtClean="0"/>
              <a:t>) </a:t>
            </a:r>
            <a:r>
              <a:rPr lang="en-US" altLang="zh-CN" sz="1200" dirty="0"/>
              <a:t>sessions, where XXX corresponds to topic </a:t>
            </a:r>
            <a:r>
              <a:rPr lang="en-US" altLang="zh-CN" sz="1200" dirty="0" smtClean="0"/>
              <a:t>name</a:t>
            </a:r>
          </a:p>
          <a:p>
            <a:pPr lvl="2">
              <a:spcBef>
                <a:spcPts val="0"/>
              </a:spcBef>
              <a:spcAft>
                <a:spcPts val="600"/>
              </a:spcAft>
            </a:pPr>
            <a:endParaRPr lang="en-US" altLang="zh-CN" sz="800" dirty="0"/>
          </a:p>
          <a:p>
            <a:pPr marL="342882" lvl="1" indent="-342882">
              <a:spcBef>
                <a:spcPts val="0"/>
              </a:spcBef>
              <a:spcAft>
                <a:spcPts val="600"/>
              </a:spcAft>
              <a:buBlip>
                <a:blip r:embed="rId2"/>
              </a:buBlip>
            </a:pPr>
            <a:endParaRPr lang="en-US" sz="1400" dirty="0">
              <a:cs typeface="+mn-cs"/>
            </a:endParaRPr>
          </a:p>
          <a:p>
            <a:pPr>
              <a:spcBef>
                <a:spcPts val="0"/>
              </a:spcBef>
              <a:spcAft>
                <a:spcPts val="600"/>
              </a:spcAft>
            </a:pPr>
            <a:endParaRPr lang="en-US" sz="1400" dirty="0"/>
          </a:p>
        </p:txBody>
      </p:sp>
    </p:spTree>
    <p:extLst>
      <p:ext uri="{BB962C8B-B14F-4D97-AF65-F5344CB8AC3E}">
        <p14:creationId xmlns:p14="http://schemas.microsoft.com/office/powerpoint/2010/main" val="38129911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request &amp; allocation </a:t>
            </a:r>
            <a:endParaRPr lang="ru-RU" b="1"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smtClean="0"/>
              <a:t>During the meeting, the </a:t>
            </a:r>
            <a:r>
              <a:rPr lang="en-US" altLang="zh-CN" sz="1400" dirty="0" err="1" smtClean="0"/>
              <a:t>tdoc</a:t>
            </a:r>
            <a:r>
              <a:rPr lang="en-US" altLang="zh-CN" sz="1400" dirty="0" smtClean="0"/>
              <a:t> number for revision or new </a:t>
            </a:r>
            <a:r>
              <a:rPr lang="en-US" altLang="zh-CN" sz="1400" dirty="0" err="1" smtClean="0"/>
              <a:t>tdoc</a:t>
            </a:r>
            <a:r>
              <a:rPr lang="en-US" altLang="zh-CN" sz="1400" dirty="0" smtClean="0"/>
              <a:t> will be allocated by session chairs according to the requests</a:t>
            </a:r>
          </a:p>
          <a:p>
            <a:pPr lvl="1">
              <a:spcBef>
                <a:spcPts val="0"/>
              </a:spcBef>
              <a:spcAft>
                <a:spcPts val="600"/>
              </a:spcAft>
            </a:pPr>
            <a:r>
              <a:rPr lang="en-US" altLang="zh-CN" sz="1200" dirty="0" smtClean="0"/>
              <a:t>Based on the online discussions, session chairs with help of MCC will allocate </a:t>
            </a:r>
            <a:r>
              <a:rPr lang="en-US" altLang="zh-CN" sz="1200" dirty="0" err="1" smtClean="0"/>
              <a:t>tdoc</a:t>
            </a:r>
            <a:r>
              <a:rPr lang="en-US" altLang="zh-CN" sz="1200" dirty="0" smtClean="0"/>
              <a:t> numbers</a:t>
            </a:r>
          </a:p>
          <a:p>
            <a:pPr lvl="1">
              <a:spcBef>
                <a:spcPts val="0"/>
              </a:spcBef>
              <a:spcAft>
                <a:spcPts val="600"/>
              </a:spcAft>
            </a:pPr>
            <a:r>
              <a:rPr lang="en-US" altLang="zh-CN" sz="1200" dirty="0" smtClean="0"/>
              <a:t>During coffee break, the delegates can request the </a:t>
            </a:r>
            <a:r>
              <a:rPr lang="en-US" altLang="zh-CN" sz="1200" dirty="0" err="1" smtClean="0"/>
              <a:t>tdoc</a:t>
            </a:r>
            <a:r>
              <a:rPr lang="en-US" altLang="zh-CN" sz="1200" dirty="0" smtClean="0"/>
              <a:t> in person from session chairs</a:t>
            </a:r>
          </a:p>
          <a:p>
            <a:pPr lvl="1">
              <a:spcBef>
                <a:spcPts val="0"/>
              </a:spcBef>
              <a:spcAft>
                <a:spcPts val="600"/>
              </a:spcAft>
            </a:pPr>
            <a:r>
              <a:rPr lang="en-US" altLang="zh-CN" sz="1200" dirty="0" smtClean="0"/>
              <a:t>Email thread like </a:t>
            </a:r>
            <a:r>
              <a:rPr lang="en-US" altLang="zh-CN" sz="1200" dirty="0">
                <a:latin typeface="+mj-ea"/>
              </a:rPr>
              <a:t>“[</a:t>
            </a:r>
            <a:r>
              <a:rPr lang="en-US" altLang="zh-CN" sz="1200" dirty="0" smtClean="0">
                <a:latin typeface="+mj-ea"/>
              </a:rPr>
              <a:t>1xx][</a:t>
            </a:r>
            <a:r>
              <a:rPr lang="en-US" altLang="zh-CN" sz="1200" dirty="0">
                <a:latin typeface="+mj-ea"/>
              </a:rPr>
              <a:t>X00] </a:t>
            </a:r>
            <a:r>
              <a:rPr lang="en-US" altLang="zh-CN" sz="1200" dirty="0" err="1">
                <a:latin typeface="+mj-ea"/>
              </a:rPr>
              <a:t>XXX_Session</a:t>
            </a:r>
            <a:r>
              <a:rPr lang="en-US" altLang="zh-CN" sz="1200" dirty="0">
                <a:latin typeface="+mj-ea"/>
              </a:rPr>
              <a:t> - </a:t>
            </a:r>
            <a:r>
              <a:rPr lang="en-US" altLang="zh-CN" sz="1200" dirty="0" err="1">
                <a:latin typeface="+mj-ea"/>
              </a:rPr>
              <a:t>tdoc</a:t>
            </a:r>
            <a:r>
              <a:rPr lang="en-US" altLang="zh-CN" sz="1200" dirty="0">
                <a:latin typeface="+mj-ea"/>
              </a:rPr>
              <a:t> </a:t>
            </a:r>
            <a:r>
              <a:rPr lang="en-US" altLang="zh-CN" sz="1200" dirty="0" err="1" smtClean="0">
                <a:latin typeface="+mj-ea"/>
              </a:rPr>
              <a:t>request”</a:t>
            </a:r>
            <a:r>
              <a:rPr lang="en-US" altLang="zh-CN" sz="1200" b="1" dirty="0" err="1" smtClean="0">
                <a:solidFill>
                  <a:srgbClr val="FF0000"/>
                </a:solidFill>
                <a:latin typeface="+mj-ea"/>
              </a:rPr>
              <a:t>WON</a:t>
            </a:r>
            <a:r>
              <a:rPr lang="en-US" altLang="zh-CN" sz="1200" b="1" dirty="0" err="1" smtClean="0">
                <a:solidFill>
                  <a:srgbClr val="FF0000"/>
                </a:solidFill>
                <a:latin typeface="+mj-ea"/>
                <a:ea typeface="+mj-ea"/>
              </a:rPr>
              <a:t>´T</a:t>
            </a:r>
            <a:r>
              <a:rPr lang="en-US" altLang="zh-CN" sz="1200" dirty="0" smtClean="0">
                <a:latin typeface="+mj-ea"/>
                <a:ea typeface="+mj-ea"/>
              </a:rPr>
              <a:t> be used for </a:t>
            </a:r>
            <a:r>
              <a:rPr lang="en-US" altLang="zh-CN" sz="1200" dirty="0" err="1" smtClean="0">
                <a:latin typeface="+mj-ea"/>
                <a:ea typeface="+mj-ea"/>
              </a:rPr>
              <a:t>tdoc</a:t>
            </a:r>
            <a:r>
              <a:rPr lang="en-US" altLang="zh-CN" sz="1200" dirty="0" smtClean="0">
                <a:latin typeface="+mj-ea"/>
                <a:ea typeface="+mj-ea"/>
              </a:rPr>
              <a:t> request and allocation since it is difficult for session chairs to handle email during face-to-face meeting.</a:t>
            </a:r>
            <a:endParaRPr lang="en-US" altLang="zh-CN" sz="1200" dirty="0">
              <a:latin typeface="+mj-ea"/>
              <a:ea typeface="+mj-ea"/>
            </a:endParaRPr>
          </a:p>
          <a:p>
            <a:pPr>
              <a:spcBef>
                <a:spcPts val="0"/>
              </a:spcBef>
              <a:spcAft>
                <a:spcPts val="600"/>
              </a:spcAft>
            </a:pPr>
            <a:r>
              <a:rPr lang="en-US" altLang="zh-CN" sz="1400" dirty="0"/>
              <a:t>For basket WIs, maintenance or other special topics, session chairs will allocate the </a:t>
            </a:r>
            <a:r>
              <a:rPr lang="en-US" altLang="zh-CN" sz="1400" dirty="0" err="1"/>
              <a:t>Tdoc</a:t>
            </a:r>
            <a:r>
              <a:rPr lang="en-US" altLang="zh-CN" sz="1400" dirty="0"/>
              <a:t> number for revision or new </a:t>
            </a:r>
            <a:r>
              <a:rPr lang="en-US" altLang="zh-CN" sz="1400" dirty="0" err="1"/>
              <a:t>tdocs</a:t>
            </a:r>
            <a:r>
              <a:rPr lang="en-US" altLang="zh-CN" sz="1400" dirty="0"/>
              <a:t> based on the recommendation in the topic moderators´ summary</a:t>
            </a:r>
            <a:r>
              <a:rPr lang="en-US" altLang="zh-CN" sz="1400" dirty="0" smtClean="0"/>
              <a:t>.</a:t>
            </a:r>
          </a:p>
          <a:p>
            <a:pPr>
              <a:spcBef>
                <a:spcPts val="0"/>
              </a:spcBef>
              <a:spcAft>
                <a:spcPts val="600"/>
              </a:spcAft>
            </a:pPr>
            <a:endParaRPr lang="en-US" altLang="zh-CN" sz="1400" dirty="0"/>
          </a:p>
          <a:p>
            <a:pPr>
              <a:spcBef>
                <a:spcPts val="0"/>
              </a:spcBef>
              <a:spcAft>
                <a:spcPts val="600"/>
              </a:spcAft>
            </a:pPr>
            <a:r>
              <a:rPr lang="en-US" altLang="zh-CN" sz="1400" dirty="0" smtClean="0"/>
              <a:t>For TEI, if you plan to trigger a new topic which has no corresponding WI code and have to submit CR(s) with TEI-xx as the work item code for this topic, please contact session Chairs first, because TEI topics are under monitoring by RAN</a:t>
            </a:r>
          </a:p>
          <a:p>
            <a:pPr lvl="1">
              <a:spcBef>
                <a:spcPts val="0"/>
              </a:spcBef>
              <a:spcAft>
                <a:spcPts val="600"/>
              </a:spcAft>
            </a:pPr>
            <a:r>
              <a:rPr lang="en-US" altLang="zh-CN" sz="1200" dirty="0"/>
              <a:t>Please submit the CRs by providing a TEI identifier and include it in the title of CRs</a:t>
            </a:r>
            <a:r>
              <a:rPr lang="en-US" altLang="zh-CN" sz="1200" dirty="0" smtClean="0"/>
              <a:t>.</a:t>
            </a:r>
          </a:p>
          <a:p>
            <a:pPr lvl="2">
              <a:spcBef>
                <a:spcPts val="0"/>
              </a:spcBef>
              <a:spcAft>
                <a:spcPts val="600"/>
              </a:spcAft>
            </a:pPr>
            <a:r>
              <a:rPr lang="en-US" altLang="zh-CN" sz="1200" dirty="0" smtClean="0"/>
              <a:t>Example of TEI identifier: </a:t>
            </a:r>
            <a:r>
              <a:rPr lang="en-GB" altLang="zh-CN" sz="1200" dirty="0"/>
              <a:t>[n77 Canada]</a:t>
            </a:r>
            <a:endParaRPr lang="en-US" altLang="zh-CN" sz="1200" dirty="0"/>
          </a:p>
          <a:p>
            <a:pPr lvl="1">
              <a:spcBef>
                <a:spcPts val="0"/>
              </a:spcBef>
              <a:spcAft>
                <a:spcPts val="600"/>
              </a:spcAft>
            </a:pPr>
            <a:r>
              <a:rPr lang="en-US" altLang="zh-CN" sz="1200" dirty="0"/>
              <a:t>The first CRs of one TEI </a:t>
            </a:r>
            <a:r>
              <a:rPr lang="en-US" altLang="zh-CN" sz="1200" dirty="0" smtClean="0"/>
              <a:t>topic to introduce a new should </a:t>
            </a:r>
            <a:r>
              <a:rPr lang="en-US" altLang="zh-CN" sz="1200" dirty="0"/>
              <a:t>be prepared as Cat-B </a:t>
            </a:r>
            <a:r>
              <a:rPr lang="en-US" altLang="zh-CN" sz="1200" dirty="0" smtClean="0"/>
              <a:t>CRs. The CRs which correct the specification for the previous TEI topics should be submitted as Cat-F or Cat-A.</a:t>
            </a:r>
            <a:endParaRPr lang="en-US" altLang="zh-CN" sz="1200" dirty="0"/>
          </a:p>
          <a:p>
            <a:pPr lvl="1">
              <a:spcBef>
                <a:spcPts val="0"/>
              </a:spcBef>
              <a:spcAft>
                <a:spcPts val="600"/>
              </a:spcAft>
            </a:pPr>
            <a:r>
              <a:rPr lang="en-US" altLang="zh-CN" sz="1200" dirty="0"/>
              <a:t>Please refer to RP-222624 for the rule of </a:t>
            </a:r>
            <a:r>
              <a:rPr lang="en-US" altLang="zh-CN" sz="1200" dirty="0" smtClean="0"/>
              <a:t>TEI.</a:t>
            </a:r>
            <a:endParaRPr lang="en-US" altLang="zh-CN" sz="1200" dirty="0"/>
          </a:p>
          <a:p>
            <a:pPr>
              <a:spcBef>
                <a:spcPts val="0"/>
              </a:spcBef>
              <a:spcAft>
                <a:spcPts val="600"/>
              </a:spcAft>
            </a:pPr>
            <a:endParaRPr lang="en-US" altLang="zh-CN" sz="1400" dirty="0" smtClean="0"/>
          </a:p>
        </p:txBody>
      </p:sp>
    </p:spTree>
    <p:extLst>
      <p:ext uri="{BB962C8B-B14F-4D97-AF65-F5344CB8AC3E}">
        <p14:creationId xmlns:p14="http://schemas.microsoft.com/office/powerpoint/2010/main" val="22615670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sz="1400" dirty="0" smtClean="0">
                <a:cs typeface="+mn-cs"/>
              </a:rPr>
              <a:t>The latest CR-Form template</a:t>
            </a:r>
            <a:r>
              <a:rPr lang="en-US" sz="1400" dirty="0">
                <a:cs typeface="+mn-cs"/>
              </a:rPr>
              <a:t> </a:t>
            </a:r>
            <a:r>
              <a:rPr lang="en-US" sz="1400" dirty="0" smtClean="0">
                <a:cs typeface="+mn-cs"/>
              </a:rPr>
              <a:t>can be found at</a:t>
            </a:r>
          </a:p>
          <a:p>
            <a:pPr lvl="1">
              <a:spcBef>
                <a:spcPts val="0"/>
              </a:spcBef>
              <a:spcAft>
                <a:spcPts val="600"/>
              </a:spcAft>
            </a:pPr>
            <a:r>
              <a:rPr lang="en-US" sz="1200" dirty="0">
                <a:hlinkClick r:id="rId3"/>
              </a:rPr>
              <a:t>https://</a:t>
            </a:r>
            <a:r>
              <a:rPr lang="en-US" sz="1200" dirty="0" smtClean="0">
                <a:hlinkClick r:id="rId3"/>
              </a:rPr>
              <a:t>www.3gpp.org/ftp/tsg_ran/WG4_Radio/TSGR4_109/Template</a:t>
            </a:r>
            <a:endParaRPr lang="en-US" sz="1200" dirty="0"/>
          </a:p>
          <a:p>
            <a:pPr lvl="1">
              <a:spcBef>
                <a:spcPts val="0"/>
              </a:spcBef>
              <a:spcAft>
                <a:spcPts val="600"/>
              </a:spcAft>
            </a:pPr>
            <a:r>
              <a:rPr lang="en-US" sz="1200" dirty="0">
                <a:cs typeface="+mn-cs"/>
              </a:rPr>
              <a:t>By using the official CR coversheet template you ensure that only official 3GPP styles go into your CR (For an insight into the styles please review the latest 3GPP drafting rules 21.801).</a:t>
            </a:r>
          </a:p>
          <a:p>
            <a:pPr marL="342882" lvl="1" indent="-342882">
              <a:spcBef>
                <a:spcPts val="0"/>
              </a:spcBef>
              <a:spcAft>
                <a:spcPts val="600"/>
              </a:spcAft>
              <a:buBlip>
                <a:blip r:embed="rId2"/>
              </a:buBlip>
            </a:pPr>
            <a:r>
              <a:rPr lang="en-US" sz="1400" dirty="0" smtClean="0">
                <a:cs typeface="+mn-cs"/>
              </a:rPr>
              <a:t>3GU </a:t>
            </a:r>
            <a:r>
              <a:rPr lang="en-US" sz="1400" dirty="0">
                <a:cs typeface="+mn-cs"/>
              </a:rPr>
              <a:t>tool</a:t>
            </a:r>
          </a:p>
          <a:p>
            <a:pPr lvl="1">
              <a:spcBef>
                <a:spcPts val="0"/>
              </a:spcBef>
              <a:spcAft>
                <a:spcPts val="600"/>
              </a:spcAft>
            </a:pPr>
            <a:r>
              <a:rPr lang="en-US" sz="1200" dirty="0" smtClean="0">
                <a:cs typeface="+mn-cs"/>
              </a:rPr>
              <a:t>There </a:t>
            </a:r>
            <a:r>
              <a:rPr lang="en-US" sz="1200" dirty="0">
                <a:cs typeface="+mn-cs"/>
              </a:rPr>
              <a:t>is a tool in 3GU which allows you to use the 3GU automatic pre-filled coversheet, so no need to fill in by hand all the CR details every time:</a:t>
            </a:r>
          </a:p>
          <a:p>
            <a:pPr lvl="1">
              <a:spcBef>
                <a:spcPts val="0"/>
              </a:spcBef>
              <a:spcAft>
                <a:spcPts val="600"/>
              </a:spcAft>
            </a:pPr>
            <a:r>
              <a:rPr lang="en-US" sz="1200" dirty="0" smtClean="0">
                <a:cs typeface="+mn-cs"/>
              </a:rPr>
              <a:t>If </a:t>
            </a:r>
            <a:r>
              <a:rPr lang="en-US" sz="1200" dirty="0">
                <a:cs typeface="+mn-cs"/>
              </a:rPr>
              <a:t>you go to the </a:t>
            </a:r>
            <a:r>
              <a:rPr lang="en-US" sz="1200" dirty="0" err="1">
                <a:cs typeface="+mn-cs"/>
              </a:rPr>
              <a:t>tdoc</a:t>
            </a:r>
            <a:r>
              <a:rPr lang="en-US" sz="1200" dirty="0">
                <a:cs typeface="+mn-cs"/>
              </a:rPr>
              <a:t> listing in 3GU (not the Excel </a:t>
            </a:r>
            <a:r>
              <a:rPr lang="en-US" sz="1200" dirty="0" err="1">
                <a:cs typeface="+mn-cs"/>
              </a:rPr>
              <a:t>Tdoc</a:t>
            </a:r>
            <a:r>
              <a:rPr lang="en-US" sz="1200" dirty="0">
                <a:cs typeface="+mn-cs"/>
              </a:rPr>
              <a:t> list but </a:t>
            </a:r>
            <a:r>
              <a:rPr lang="en-US" sz="1200" dirty="0" smtClean="0">
                <a:cs typeface="+mn-cs"/>
              </a:rPr>
              <a:t>the "online</a:t>
            </a:r>
            <a:r>
              <a:rPr lang="en-US" altLang="zh-CN" sz="1200" dirty="0" smtClean="0"/>
              <a:t>"</a:t>
            </a:r>
            <a:r>
              <a:rPr lang="en-US" altLang="zh-CN" sz="1200" dirty="0" smtClean="0">
                <a:cs typeface="+mn-cs"/>
              </a:rPr>
              <a:t> </a:t>
            </a:r>
            <a:r>
              <a:rPr lang="en-US" sz="1200" dirty="0" smtClean="0">
                <a:cs typeface="+mn-cs"/>
              </a:rPr>
              <a:t>listing </a:t>
            </a:r>
            <a:r>
              <a:rPr lang="en-US" sz="1200" dirty="0">
                <a:cs typeface="+mn-cs"/>
              </a:rPr>
              <a:t>of </a:t>
            </a:r>
            <a:r>
              <a:rPr lang="en-US" sz="1200" dirty="0" err="1">
                <a:cs typeface="+mn-cs"/>
              </a:rPr>
              <a:t>Tdocs</a:t>
            </a:r>
            <a:r>
              <a:rPr lang="en-US" sz="1200" dirty="0">
                <a:cs typeface="+mn-cs"/>
              </a:rPr>
              <a:t>), and select a CR (the spectacles logo), and if that CR is not yet uploaded, there is a small logo next to the </a:t>
            </a:r>
            <a:r>
              <a:rPr lang="en-US" altLang="zh-CN" sz="1200" dirty="0" smtClean="0"/>
              <a:t>"</a:t>
            </a:r>
            <a:r>
              <a:rPr lang="en-US" sz="1200" dirty="0" smtClean="0">
                <a:cs typeface="+mn-cs"/>
              </a:rPr>
              <a:t>Status</a:t>
            </a:r>
            <a:r>
              <a:rPr lang="en-US" sz="1200" dirty="0">
                <a:cs typeface="+mn-cs"/>
              </a:rPr>
              <a:t>: </a:t>
            </a:r>
            <a:r>
              <a:rPr lang="en-US" sz="1200" dirty="0" smtClean="0">
                <a:cs typeface="+mn-cs"/>
              </a:rPr>
              <a:t>reserved</a:t>
            </a:r>
            <a:r>
              <a:rPr lang="en-US" altLang="zh-CN" sz="1200" dirty="0" smtClean="0"/>
              <a:t>"</a:t>
            </a:r>
            <a:r>
              <a:rPr lang="en-US" sz="1200" dirty="0" smtClean="0">
                <a:cs typeface="+mn-cs"/>
              </a:rPr>
              <a:t> </a:t>
            </a:r>
            <a:r>
              <a:rPr lang="en-US" sz="1200" dirty="0">
                <a:cs typeface="+mn-cs"/>
              </a:rPr>
              <a:t>field which says </a:t>
            </a:r>
            <a:r>
              <a:rPr lang="en-US" altLang="zh-CN" sz="1200" dirty="0"/>
              <a:t>"</a:t>
            </a:r>
            <a:r>
              <a:rPr lang="en-US" sz="1200" dirty="0" smtClean="0">
                <a:cs typeface="+mn-cs"/>
              </a:rPr>
              <a:t>(</a:t>
            </a:r>
            <a:r>
              <a:rPr lang="en-US" sz="1200" dirty="0">
                <a:cs typeface="+mn-cs"/>
              </a:rPr>
              <a:t>Download prefilled cover page</a:t>
            </a:r>
            <a:r>
              <a:rPr lang="en-US" sz="1200" dirty="0" smtClean="0">
                <a:cs typeface="+mn-cs"/>
              </a:rPr>
              <a:t>)</a:t>
            </a:r>
            <a:r>
              <a:rPr lang="en-US" altLang="zh-CN" sz="1200" dirty="0" smtClean="0"/>
              <a:t>"</a:t>
            </a:r>
            <a:r>
              <a:rPr lang="en-US" sz="1200" dirty="0" smtClean="0">
                <a:cs typeface="+mn-cs"/>
              </a:rPr>
              <a:t>.</a:t>
            </a:r>
            <a:endParaRPr lang="en-US" sz="1200" dirty="0">
              <a:cs typeface="+mn-cs"/>
            </a:endParaRPr>
          </a:p>
          <a:p>
            <a:pPr lvl="1">
              <a:spcBef>
                <a:spcPts val="0"/>
              </a:spcBef>
              <a:spcAft>
                <a:spcPts val="600"/>
              </a:spcAft>
            </a:pPr>
            <a:r>
              <a:rPr lang="en-US" sz="1200" dirty="0" smtClean="0">
                <a:cs typeface="+mn-cs"/>
              </a:rPr>
              <a:t>Using </a:t>
            </a:r>
            <a:r>
              <a:rPr lang="en-US" sz="1200" dirty="0">
                <a:cs typeface="+mn-cs"/>
              </a:rPr>
              <a:t>the 3GU automatic pre-filled coversheet can also make sure your data in 3GU must match your coversheet data.</a:t>
            </a:r>
          </a:p>
          <a:p>
            <a:pPr marL="342882" lvl="1" indent="-342882">
              <a:spcBef>
                <a:spcPts val="0"/>
              </a:spcBef>
              <a:spcAft>
                <a:spcPts val="600"/>
              </a:spcAft>
              <a:buBlip>
                <a:blip r:embed="rId2"/>
              </a:buBlip>
            </a:pPr>
            <a:r>
              <a:rPr lang="en-US" sz="1400" dirty="0">
                <a:cs typeface="+mn-cs"/>
              </a:rPr>
              <a:t>New clauses</a:t>
            </a:r>
          </a:p>
          <a:p>
            <a:pPr lvl="1">
              <a:spcBef>
                <a:spcPts val="0"/>
              </a:spcBef>
              <a:spcAft>
                <a:spcPts val="600"/>
              </a:spcAft>
            </a:pPr>
            <a:r>
              <a:rPr lang="en-US" sz="1200" dirty="0"/>
              <a:t>You are encouraged to </a:t>
            </a:r>
            <a:r>
              <a:rPr lang="en-US" sz="1200" dirty="0" smtClean="0"/>
              <a:t>used "</a:t>
            </a:r>
            <a:r>
              <a:rPr lang="en-US" sz="1200" b="1" dirty="0" smtClean="0"/>
              <a:t>other comments</a:t>
            </a:r>
            <a:r>
              <a:rPr lang="en-US" altLang="zh-CN" sz="1200" dirty="0" smtClean="0"/>
              <a:t>" </a:t>
            </a:r>
            <a:r>
              <a:rPr lang="en-US" sz="1200" dirty="0" smtClean="0"/>
              <a:t>on </a:t>
            </a:r>
            <a:r>
              <a:rPr lang="en-US" sz="1200" dirty="0"/>
              <a:t>the CR coversheet to provide additional information for where you would like a new clause to be placed in the spec, if you have a </a:t>
            </a:r>
            <a:r>
              <a:rPr lang="en-US" sz="1200" dirty="0" smtClean="0"/>
              <a:t>preference.</a:t>
            </a:r>
          </a:p>
          <a:p>
            <a:pPr marL="342882" lvl="1" indent="-342882">
              <a:spcBef>
                <a:spcPts val="0"/>
              </a:spcBef>
              <a:spcAft>
                <a:spcPts val="600"/>
              </a:spcAft>
              <a:buBlip>
                <a:blip r:embed="rId2"/>
              </a:buBlip>
            </a:pPr>
            <a:r>
              <a:rPr lang="en-US" altLang="zh-CN" sz="1400" dirty="0" smtClean="0">
                <a:cs typeface="+mn-cs"/>
              </a:rPr>
              <a:t>Others</a:t>
            </a:r>
          </a:p>
          <a:p>
            <a:pPr lvl="1">
              <a:spcBef>
                <a:spcPts val="0"/>
              </a:spcBef>
              <a:spcAft>
                <a:spcPts val="600"/>
              </a:spcAft>
            </a:pPr>
            <a:r>
              <a:rPr lang="en-US" altLang="zh-CN" sz="1200" dirty="0">
                <a:cs typeface="+mn-cs"/>
              </a:rPr>
              <a:t>Companies are encouraged to write the CR based on the sequential order of clauses affected.</a:t>
            </a:r>
          </a:p>
          <a:p>
            <a:pPr lvl="1">
              <a:spcBef>
                <a:spcPts val="0"/>
              </a:spcBef>
              <a:spcAft>
                <a:spcPts val="600"/>
              </a:spcAft>
            </a:pPr>
            <a:r>
              <a:rPr lang="en-US" altLang="zh-CN" sz="1200" dirty="0">
                <a:cs typeface="+mn-cs"/>
              </a:rPr>
              <a:t>Please use the appropriate bullet </a:t>
            </a:r>
            <a:r>
              <a:rPr lang="en-US" altLang="zh-CN" sz="1200" dirty="0" smtClean="0">
                <a:cs typeface="+mn-cs"/>
              </a:rPr>
              <a:t>styles</a:t>
            </a:r>
            <a:endParaRPr lang="en-US" altLang="zh-CN" sz="1600" dirty="0"/>
          </a:p>
          <a:p>
            <a:pPr marL="342882" lvl="1" indent="-342882">
              <a:spcBef>
                <a:spcPts val="0"/>
              </a:spcBef>
              <a:spcAft>
                <a:spcPts val="600"/>
              </a:spcAft>
              <a:buBlip>
                <a:blip r:embed="rId2"/>
              </a:buBlip>
            </a:pPr>
            <a:endParaRPr lang="en-US" altLang="zh-CN" sz="1400" dirty="0" smtClean="0">
              <a:cs typeface="+mn-cs"/>
            </a:endParaRPr>
          </a:p>
          <a:p>
            <a:pPr marL="342882" lvl="1" indent="-342882">
              <a:spcBef>
                <a:spcPts val="0"/>
              </a:spcBef>
              <a:spcAft>
                <a:spcPts val="600"/>
              </a:spcAft>
              <a:buBlip>
                <a:blip r:embed="rId2"/>
              </a:buBlip>
            </a:pPr>
            <a:r>
              <a:rPr lang="en-US" altLang="zh-CN" sz="1400" dirty="0" smtClean="0">
                <a:cs typeface="+mn-cs"/>
              </a:rPr>
              <a:t>The </a:t>
            </a:r>
            <a:r>
              <a:rPr lang="en-US" altLang="zh-CN" sz="1400" dirty="0">
                <a:cs typeface="+mn-cs"/>
              </a:rPr>
              <a:t>WF template is provided in the </a:t>
            </a:r>
            <a:r>
              <a:rPr lang="en-US" altLang="zh-CN" sz="1400" dirty="0" smtClean="0">
                <a:cs typeface="+mn-cs"/>
              </a:rPr>
              <a:t>server</a:t>
            </a:r>
            <a:r>
              <a:rPr lang="en-US" altLang="zh-CN" sz="1400" dirty="0">
                <a:cs typeface="+mn-cs"/>
              </a:rPr>
              <a:t> </a:t>
            </a:r>
            <a:r>
              <a:rPr lang="en-US" altLang="zh-CN" sz="1400" dirty="0">
                <a:cs typeface="+mn-cs"/>
                <a:hlinkClick r:id="rId4"/>
              </a:rPr>
              <a:t>https://</a:t>
            </a:r>
            <a:r>
              <a:rPr lang="en-US" altLang="zh-CN" sz="1400" dirty="0" smtClean="0">
                <a:cs typeface="+mn-cs"/>
                <a:hlinkClick r:id="rId4"/>
              </a:rPr>
              <a:t>www.3gpp.org/ftp/tsg_ran/WG4_Radio/TSGR4_109/Templates</a:t>
            </a:r>
            <a:endParaRPr lang="en-US" altLang="zh-CN" sz="1400" dirty="0" smtClean="0">
              <a:cs typeface="+mn-cs"/>
            </a:endParaRPr>
          </a:p>
          <a:p>
            <a:pPr lvl="1">
              <a:spcBef>
                <a:spcPts val="0"/>
              </a:spcBef>
              <a:spcAft>
                <a:spcPts val="600"/>
              </a:spcAft>
            </a:pPr>
            <a:r>
              <a:rPr lang="en-US" altLang="zh-CN" sz="1200" dirty="0" smtClean="0">
                <a:cs typeface="+mn-cs"/>
              </a:rPr>
              <a:t>The </a:t>
            </a:r>
            <a:r>
              <a:rPr lang="en-US" altLang="zh-CN" sz="1200" dirty="0">
                <a:cs typeface="+mn-cs"/>
              </a:rPr>
              <a:t>clean version of final </a:t>
            </a:r>
            <a:r>
              <a:rPr lang="en-US" altLang="zh-CN" sz="1200" dirty="0" smtClean="0">
                <a:cs typeface="+mn-cs"/>
              </a:rPr>
              <a:t>formal </a:t>
            </a:r>
            <a:r>
              <a:rPr lang="en-US" altLang="zh-CN" sz="1200" dirty="0">
                <a:cs typeface="+mn-cs"/>
              </a:rPr>
              <a:t>WF </a:t>
            </a:r>
            <a:r>
              <a:rPr lang="en-US" altLang="zh-CN" sz="1200" dirty="0" err="1">
                <a:cs typeface="+mn-cs"/>
              </a:rPr>
              <a:t>Tdoc</a:t>
            </a:r>
            <a:r>
              <a:rPr lang="en-US" altLang="zh-CN" sz="1200" dirty="0">
                <a:cs typeface="+mn-cs"/>
              </a:rPr>
              <a:t> </a:t>
            </a:r>
            <a:r>
              <a:rPr lang="en-US" altLang="zh-CN" sz="1200" dirty="0" smtClean="0">
                <a:cs typeface="+mn-cs"/>
              </a:rPr>
              <a:t>is expected.</a:t>
            </a:r>
          </a:p>
          <a:p>
            <a:pPr lvl="1">
              <a:spcBef>
                <a:spcPts val="0"/>
              </a:spcBef>
              <a:spcAft>
                <a:spcPts val="600"/>
              </a:spcAft>
            </a:pPr>
            <a:r>
              <a:rPr lang="en-US" altLang="zh-CN" sz="1200" dirty="0" smtClean="0">
                <a:cs typeface="+mn-cs"/>
              </a:rPr>
              <a:t>No green highlighted is expected</a:t>
            </a: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605473" cy="1143001"/>
          </a:xfrm>
        </p:spPr>
        <p:txBody>
          <a:bodyPr/>
          <a:lstStyle/>
          <a:p>
            <a:r>
              <a:rPr lang="en-US" altLang="zh-CN" b="1" dirty="0">
                <a:latin typeface="微软雅黑" panose="020B0503020204020204" pitchFamily="34" charset="-122"/>
                <a:ea typeface="微软雅黑" panose="020B0503020204020204" pitchFamily="34" charset="-122"/>
              </a:rPr>
              <a:t>CR/WF template</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3836125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F070948-0CB2-4F99-ACC8-E715860BC6B9}">
  <ds:schemaRefs>
    <ds:schemaRef ds:uri="http://schemas.microsoft.com/sharepoint/v3/contenttype/forms"/>
  </ds:schemaRefs>
</ds:datastoreItem>
</file>

<file path=customXml/itemProps3.xml><?xml version="1.0" encoding="utf-8"?>
<ds:datastoreItem xmlns:ds="http://schemas.openxmlformats.org/officeDocument/2006/customXml" ds:itemID="{75C68143-B530-4487-9EA7-5BCC5970B48F}">
  <ds:schemaRefs>
    <ds:schemaRef ds:uri="http://www.w3.org/XML/1998/namespace"/>
    <ds:schemaRef ds:uri="http://schemas.microsoft.com/office/infopath/2007/PartnerControls"/>
    <ds:schemaRef ds:uri="http://purl.org/dc/dcmitype/"/>
    <ds:schemaRef ds:uri="http://schemas.microsoft.com/office/2006/documentManagement/types"/>
    <ds:schemaRef ds:uri="http://purl.org/dc/elements/1.1/"/>
    <ds:schemaRef ds:uri="http://schemas.openxmlformats.org/package/2006/metadata/core-properties"/>
    <ds:schemaRef ds:uri="http://purl.org/dc/terms/"/>
    <ds:schemaRef ds:uri="23d77754-4ccc-4c57-9291-cab09e81894a"/>
    <ds:schemaRef ds:uri="a915fe38-2618-47b6-8303-829fb71466d5"/>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361263</TotalTime>
  <Words>5029</Words>
  <Application>Microsoft Office PowerPoint</Application>
  <PresentationFormat>宽屏</PresentationFormat>
  <Paragraphs>447</Paragraphs>
  <Slides>24</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24</vt:i4>
      </vt:variant>
    </vt:vector>
  </HeadingPairs>
  <TitlesOfParts>
    <vt:vector size="32" baseType="lpstr">
      <vt:lpstr>黑体</vt:lpstr>
      <vt:lpstr>宋体</vt:lpstr>
      <vt:lpstr>微软雅黑</vt:lpstr>
      <vt:lpstr>Arial</vt:lpstr>
      <vt:lpstr>Arial Black</vt:lpstr>
      <vt:lpstr>Calibri</vt:lpstr>
      <vt:lpstr>Times New Roman</vt:lpstr>
      <vt:lpstr>3gpp</vt:lpstr>
      <vt:lpstr>RAN4#109 meeting Arrangements and Guidelines</vt:lpstr>
      <vt:lpstr>General Aspects </vt:lpstr>
      <vt:lpstr>Tdoc number request &amp; submission</vt:lpstr>
      <vt:lpstr>Tdoc number request &amp; submission (cont.) </vt:lpstr>
      <vt:lpstr>Topic Moderator &amp; summary</vt:lpstr>
      <vt:lpstr>Basket WIs Block approval</vt:lpstr>
      <vt:lpstr>Online discussion &amp; GTW conference call</vt:lpstr>
      <vt:lpstr>Tdoc request &amp; allocation </vt:lpstr>
      <vt:lpstr>CR/WF template</vt:lpstr>
      <vt:lpstr>Correctly preparation for TR and TS</vt:lpstr>
      <vt:lpstr>Correctly preparation for TR and TS (cont.)</vt:lpstr>
      <vt:lpstr>Guidance of TOHRU for GTW</vt:lpstr>
      <vt:lpstr>Register and check-in</vt:lpstr>
      <vt:lpstr>Post-meeting email process procedures/timelines  </vt:lpstr>
      <vt:lpstr>PowerPoint 演示文稿</vt:lpstr>
      <vt:lpstr>PowerPoint 演示文稿</vt:lpstr>
      <vt:lpstr>How to upload and access contributions</vt:lpstr>
      <vt:lpstr>MCC 3GU parsing tool</vt:lpstr>
      <vt:lpstr>Other guidelines</vt:lpstr>
      <vt:lpstr>Other guidelines (cont.) </vt:lpstr>
      <vt:lpstr>Other guidelines (cont.) </vt:lpstr>
      <vt:lpstr>Meeting rooms </vt:lpstr>
      <vt:lpstr>Rel-18 feature list/UE capability </vt:lpstr>
      <vt:lpstr>Thanks!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Huawei</cp:lastModifiedBy>
  <cp:revision>1644</cp:revision>
  <cp:lastPrinted>2016-09-15T08:31:35Z</cp:lastPrinted>
  <dcterms:created xsi:type="dcterms:W3CDTF">2009-11-27T05:15:11Z</dcterms:created>
  <dcterms:modified xsi:type="dcterms:W3CDTF">2023-10-18T10:56:18Z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TitusGUID">
    <vt:lpwstr>6f9c0495-a83c-462b-8664-67016d5bf2d5</vt:lpwstr>
  </property>
  <property fmtid="{D5CDD505-2E9C-101B-9397-08002B2CF9AE}" pid="4" name="CTP_TimeStamp">
    <vt:lpwstr>2020-06-04 10:01:06Z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ContentTypeId">
    <vt:lpwstr>0x010100F2552158F8185D44A8848B98AEA319AF</vt:lpwstr>
  </property>
  <property fmtid="{D5CDD505-2E9C-101B-9397-08002B2CF9AE}" pid="10" name="_2015_ms_pID_725343">
    <vt:lpwstr>(3)To8NxY02LrkJNRHNDoD6RgfJXcNo14VyI/02AktYamKtUhUS8TQXw30aMGXTZ3/Z1u8M/K9H
t4A77i9tZA+ljyIRQnBb4spgKeXslkaD0EwqrOkg3Pyh7zIXZF8IIBO3Ar0iwbZ7JCD+pO7+
qFvCPRsm1Y9Wq1ZRJHV3GkawyMa8ineynpM1gnGVWT2EeW60hqOkmwun7iZQdvvKDO3U/P4a
ZWQF5K8VriUwClK/e2</vt:lpwstr>
  </property>
  <property fmtid="{D5CDD505-2E9C-101B-9397-08002B2CF9AE}" pid="11" name="_2015_ms_pID_7253431">
    <vt:lpwstr>F6a2hU+PFPXFxgsbyMFwjv6gB5/5Vhb4dhVmPhbh7VmaaW4mA+rBIM
5d6jc1vz8lkfxZEXvJdFwBzWRDGY6JUgs6koOXBAcX+8Qov82Bu45To7k6wuUknX/CPaooRW
6Vgi0IKZJwrJZgnz3tULFSuHAS0aacBUofpNTdfcgxYhr33oijmR1KuAs0V7hg9h6pwFLoWQ
gQ7TuYOtP3DKu6V5f3brAKADAkjCFxvAOwhs</vt:lpwstr>
  </property>
  <property fmtid="{D5CDD505-2E9C-101B-9397-08002B2CF9AE}" pid="12" name="_2015_ms_pID_7253432">
    <vt:lpwstr>qA==</vt:lpwstr>
  </property>
  <property fmtid="{D5CDD505-2E9C-101B-9397-08002B2CF9AE}" pid="13" name="_readonly">
    <vt:lpwstr/>
  </property>
  <property fmtid="{D5CDD505-2E9C-101B-9397-08002B2CF9AE}" pid="14" name="_change">
    <vt:lpwstr/>
  </property>
  <property fmtid="{D5CDD505-2E9C-101B-9397-08002B2CF9AE}" pid="15" name="_full-control">
    <vt:lpwstr/>
  </property>
  <property fmtid="{D5CDD505-2E9C-101B-9397-08002B2CF9AE}" pid="16" name="sflag">
    <vt:lpwstr>1683096322</vt:lpwstr>
  </property>
</Properties>
</file>