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411" r:id="rId4"/>
    <p:sldId id="448" r:id="rId5"/>
    <p:sldId id="449" r:id="rId6"/>
    <p:sldId id="450" r:id="rId7"/>
    <p:sldId id="451" r:id="rId8"/>
    <p:sldId id="452" r:id="rId9"/>
    <p:sldId id="453" r:id="rId10"/>
    <p:sldId id="454" r:id="rId11"/>
    <p:sldId id="455" r:id="rId12"/>
    <p:sldId id="461" r:id="rId13"/>
    <p:sldId id="462" r:id="rId14"/>
    <p:sldId id="463" r:id="rId15"/>
    <p:sldId id="464" r:id="rId16"/>
    <p:sldId id="465" r:id="rId17"/>
    <p:sldId id="457" r:id="rId18"/>
    <p:sldId id="475" r:id="rId19"/>
    <p:sldId id="458" r:id="rId20"/>
    <p:sldId id="471" r:id="rId21"/>
    <p:sldId id="466" r:id="rId22"/>
    <p:sldId id="459" r:id="rId23"/>
    <p:sldId id="432"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C99"/>
    <a:srgbClr val="238AD9"/>
    <a:srgbClr val="8FC4ED"/>
    <a:srgbClr val="8FC0E4"/>
    <a:srgbClr val="6AAFE7"/>
    <a:srgbClr val="B9E7F7"/>
    <a:srgbClr val="55C3EB"/>
    <a:srgbClr val="8FD6F2"/>
    <a:srgbClr val="4F669B"/>
    <a:srgbClr val="959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8" d="100"/>
          <a:sy n="108" d="100"/>
        </p:scale>
        <p:origin x="786" y="-324"/>
      </p:cViewPr>
      <p:guideLst>
        <p:guide orient="horz"/>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218.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grpSp>
        <p:nvGrpSpPr>
          <p:cNvPr id="45" name="组合 44"/>
          <p:cNvGrpSpPr/>
          <p:nvPr userDrawn="1"/>
        </p:nvGrpSpPr>
        <p:grpSpPr>
          <a:xfrm>
            <a:off x="-1216025" y="4486275"/>
            <a:ext cx="2915920" cy="3907155"/>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flipH="1" flipV="1">
            <a:off x="10482580" y="-1617345"/>
            <a:ext cx="2916000" cy="3906000"/>
            <a:chOff x="-6871" y="-1500"/>
            <a:chExt cx="15712" cy="21060"/>
          </a:xfrm>
        </p:grpSpPr>
        <p:sp>
          <p:nvSpPr>
            <p:cNvPr id="8" name="任意多边形 7"/>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lvl1pPr>
              <a:defRPr baseline="0"/>
            </a:lvl1pPr>
          </a:lstStyle>
          <a:p>
            <a:r>
              <a:rPr lang="zh-CN" altLang="en-US"/>
              <a:t>单击此处编辑母版标题样式</a:t>
            </a:r>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grpSp>
        <p:nvGrpSpPr>
          <p:cNvPr id="45" name="组合 44"/>
          <p:cNvGrpSpPr/>
          <p:nvPr userDrawn="1"/>
        </p:nvGrpSpPr>
        <p:grpSpPr>
          <a:xfrm>
            <a:off x="-1216025" y="4486275"/>
            <a:ext cx="2915920" cy="3907155"/>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flipH="1" flipV="1">
            <a:off x="10482580" y="-1617345"/>
            <a:ext cx="2916000" cy="3906000"/>
            <a:chOff x="-6871" y="-1500"/>
            <a:chExt cx="15712" cy="21060"/>
          </a:xfrm>
        </p:grpSpPr>
        <p:sp>
          <p:nvSpPr>
            <p:cNvPr id="8" name="任意多边形 7"/>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1" Type="http://schemas.openxmlformats.org/officeDocument/2006/relationships/theme" Target="../theme/theme1.xml"/><Relationship Id="rId40" Type="http://schemas.openxmlformats.org/officeDocument/2006/relationships/tags" Target="../tags/tag85.xml"/><Relationship Id="rId4" Type="http://schemas.openxmlformats.org/officeDocument/2006/relationships/slideLayout" Target="../slideLayouts/slideLayout4.xml"/><Relationship Id="rId39" Type="http://schemas.openxmlformats.org/officeDocument/2006/relationships/tags" Target="../tags/tag84.xml"/><Relationship Id="rId38" Type="http://schemas.openxmlformats.org/officeDocument/2006/relationships/tags" Target="../tags/tag83.xml"/><Relationship Id="rId37" Type="http://schemas.openxmlformats.org/officeDocument/2006/relationships/tags" Target="../tags/tag82.xml"/><Relationship Id="rId36" Type="http://schemas.openxmlformats.org/officeDocument/2006/relationships/tags" Target="../tags/tag81.xml"/><Relationship Id="rId35" Type="http://schemas.openxmlformats.org/officeDocument/2006/relationships/tags" Target="../tags/tag80.xml"/><Relationship Id="rId34" Type="http://schemas.openxmlformats.org/officeDocument/2006/relationships/tags" Target="../tags/tag79.xml"/><Relationship Id="rId33" Type="http://schemas.openxmlformats.org/officeDocument/2006/relationships/tags" Target="../tags/tag78.xml"/><Relationship Id="rId32" Type="http://schemas.openxmlformats.org/officeDocument/2006/relationships/tags" Target="../tags/tag77.xml"/><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slideLayout" Target="../slideLayouts/slideLayout3.xml"/><Relationship Id="rId29" Type="http://schemas.openxmlformats.org/officeDocument/2006/relationships/tags" Target="../tags/tag74.xml"/><Relationship Id="rId28" Type="http://schemas.openxmlformats.org/officeDocument/2006/relationships/tags" Target="../tags/tag73.xml"/><Relationship Id="rId27" Type="http://schemas.openxmlformats.org/officeDocument/2006/relationships/tags" Target="../tags/tag7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slideLayout" Target="../slideLayouts/slideLayout2.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1" Type="http://schemas.openxmlformats.org/officeDocument/2006/relationships/theme" Target="../theme/theme2.xml"/><Relationship Id="rId40" Type="http://schemas.openxmlformats.org/officeDocument/2006/relationships/tags" Target="../tags/tag170.xml"/><Relationship Id="rId4" Type="http://schemas.openxmlformats.org/officeDocument/2006/relationships/slideLayout" Target="../slideLayouts/slideLayout15.xml"/><Relationship Id="rId39" Type="http://schemas.openxmlformats.org/officeDocument/2006/relationships/tags" Target="../tags/tag169.xml"/><Relationship Id="rId38" Type="http://schemas.openxmlformats.org/officeDocument/2006/relationships/tags" Target="../tags/tag168.xml"/><Relationship Id="rId37" Type="http://schemas.openxmlformats.org/officeDocument/2006/relationships/tags" Target="../tags/tag167.xml"/><Relationship Id="rId36" Type="http://schemas.openxmlformats.org/officeDocument/2006/relationships/tags" Target="../tags/tag166.xml"/><Relationship Id="rId35" Type="http://schemas.openxmlformats.org/officeDocument/2006/relationships/tags" Target="../tags/tag165.xml"/><Relationship Id="rId34" Type="http://schemas.openxmlformats.org/officeDocument/2006/relationships/tags" Target="../tags/tag164.xml"/><Relationship Id="rId33" Type="http://schemas.openxmlformats.org/officeDocument/2006/relationships/tags" Target="../tags/tag163.xml"/><Relationship Id="rId32" Type="http://schemas.openxmlformats.org/officeDocument/2006/relationships/tags" Target="../tags/tag162.xml"/><Relationship Id="rId31" Type="http://schemas.openxmlformats.org/officeDocument/2006/relationships/tags" Target="../tags/tag161.xml"/><Relationship Id="rId30" Type="http://schemas.openxmlformats.org/officeDocument/2006/relationships/tags" Target="../tags/tag160.xml"/><Relationship Id="rId3" Type="http://schemas.openxmlformats.org/officeDocument/2006/relationships/slideLayout" Target="../slideLayouts/slideLayout14.xml"/><Relationship Id="rId29" Type="http://schemas.openxmlformats.org/officeDocument/2006/relationships/tags" Target="../tags/tag159.xml"/><Relationship Id="rId28" Type="http://schemas.openxmlformats.org/officeDocument/2006/relationships/tags" Target="../tags/tag158.xml"/><Relationship Id="rId27" Type="http://schemas.openxmlformats.org/officeDocument/2006/relationships/tags" Target="../tags/tag157.xml"/><Relationship Id="rId26" Type="http://schemas.openxmlformats.org/officeDocument/2006/relationships/tags" Target="../tags/tag156.xml"/><Relationship Id="rId25" Type="http://schemas.openxmlformats.org/officeDocument/2006/relationships/tags" Target="../tags/tag155.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slideLayout" Target="../slideLayouts/slideLayout13.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grpSp>
        <p:nvGrpSpPr>
          <p:cNvPr id="45" name="组合 44"/>
          <p:cNvGrpSpPr/>
          <p:nvPr userDrawn="1"/>
        </p:nvGrpSpPr>
        <p:grpSpPr>
          <a:xfrm>
            <a:off x="-2824480" y="1210945"/>
            <a:ext cx="6750000" cy="9043200"/>
            <a:chOff x="-6871" y="-1500"/>
            <a:chExt cx="15712" cy="21060"/>
          </a:xfrm>
        </p:grpSpPr>
        <p:sp>
          <p:nvSpPr>
            <p:cNvPr id="29" name="任意多边形 28"/>
            <p:cNvSpPr/>
            <p:nvPr>
              <p:custDataLst>
                <p:tags r:id="rId13"/>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14"/>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custDataLst>
                <p:tags r:id="rId15"/>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custDataLst>
                <p:tags r:id="rId16"/>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17"/>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custDataLst>
                <p:tags r:id="rId18"/>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custDataLst>
                <p:tags r:id="rId19"/>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0"/>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21"/>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22"/>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23"/>
              </p:custDataLst>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24"/>
              </p:custDataLst>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custDataLst>
                <p:tags r:id="rId25"/>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26"/>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flipH="1" flipV="1">
            <a:off x="8304735" y="-3485515"/>
            <a:ext cx="6750430" cy="9043200"/>
            <a:chOff x="-6871" y="-1500"/>
            <a:chExt cx="15713" cy="21060"/>
          </a:xfrm>
        </p:grpSpPr>
        <p:sp>
          <p:nvSpPr>
            <p:cNvPr id="16" name="任意多边形 15"/>
            <p:cNvSpPr/>
            <p:nvPr>
              <p:custDataLst>
                <p:tags r:id="rId27"/>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28"/>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29"/>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custDataLst>
                <p:tags r:id="rId30"/>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31"/>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custDataLst>
                <p:tags r:id="rId32"/>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custDataLst>
                <p:tags r:id="rId33"/>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34"/>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custDataLst>
                <p:tags r:id="rId35"/>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custDataLst>
                <p:tags r:id="rId36"/>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custDataLst>
                <p:tags r:id="rId37"/>
              </p:custDataLst>
            </p:nvPr>
          </p:nvSpPr>
          <p:spPr>
            <a:xfrm>
              <a:off x="1566" y="10126"/>
              <a:ext cx="541" cy="541"/>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custDataLst>
                <p:tags r:id="rId38"/>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custDataLst>
                <p:tags r:id="rId39"/>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4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grpSp>
        <p:nvGrpSpPr>
          <p:cNvPr id="45" name="组合 44"/>
          <p:cNvGrpSpPr/>
          <p:nvPr userDrawn="1"/>
        </p:nvGrpSpPr>
        <p:grpSpPr>
          <a:xfrm>
            <a:off x="-2824480" y="1210945"/>
            <a:ext cx="6750000" cy="9043200"/>
            <a:chOff x="-6871" y="-1500"/>
            <a:chExt cx="15712" cy="21060"/>
          </a:xfrm>
        </p:grpSpPr>
        <p:sp>
          <p:nvSpPr>
            <p:cNvPr id="29" name="任意多边形 28"/>
            <p:cNvSpPr/>
            <p:nvPr>
              <p:custDataLst>
                <p:tags r:id="rId13"/>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14"/>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custDataLst>
                <p:tags r:id="rId15"/>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custDataLst>
                <p:tags r:id="rId16"/>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17"/>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custDataLst>
                <p:tags r:id="rId18"/>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custDataLst>
                <p:tags r:id="rId19"/>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0"/>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21"/>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22"/>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23"/>
              </p:custDataLst>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24"/>
              </p:custDataLst>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custDataLst>
                <p:tags r:id="rId25"/>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26"/>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flipH="1" flipV="1">
            <a:off x="8304735" y="-3485515"/>
            <a:ext cx="6750430" cy="9043200"/>
            <a:chOff x="-6871" y="-1500"/>
            <a:chExt cx="15713" cy="21060"/>
          </a:xfrm>
        </p:grpSpPr>
        <p:sp>
          <p:nvSpPr>
            <p:cNvPr id="16" name="任意多边形 15"/>
            <p:cNvSpPr/>
            <p:nvPr>
              <p:custDataLst>
                <p:tags r:id="rId27"/>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28"/>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29"/>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custDataLst>
                <p:tags r:id="rId30"/>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31"/>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custDataLst>
                <p:tags r:id="rId32"/>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custDataLst>
                <p:tags r:id="rId33"/>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34"/>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custDataLst>
                <p:tags r:id="rId35"/>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custDataLst>
                <p:tags r:id="rId36"/>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custDataLst>
                <p:tags r:id="rId37"/>
              </p:custDataLst>
            </p:nvPr>
          </p:nvSpPr>
          <p:spPr>
            <a:xfrm>
              <a:off x="1566" y="10126"/>
              <a:ext cx="541" cy="541"/>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custDataLst>
                <p:tags r:id="rId38"/>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custDataLst>
                <p:tags r:id="rId39"/>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40"/>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2.xml"/><Relationship Id="rId2" Type="http://schemas.openxmlformats.org/officeDocument/2006/relationships/image" Target="../media/image1.jpeg"/><Relationship Id="rId1" Type="http://schemas.openxmlformats.org/officeDocument/2006/relationships/tags" Target="../tags/tag17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tags" Target="../tags/tag19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tags" Target="../tags/tag20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3.xml"/><Relationship Id="rId1" Type="http://schemas.openxmlformats.org/officeDocument/2006/relationships/tags" Target="../tags/tag2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tags" Target="../tags/tag2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7.xml"/><Relationship Id="rId1" Type="http://schemas.openxmlformats.org/officeDocument/2006/relationships/tags" Target="../tags/tag20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9.xml"/><Relationship Id="rId2" Type="http://schemas.openxmlformats.org/officeDocument/2006/relationships/image" Target="../media/image20.jpeg"/><Relationship Id="rId1" Type="http://schemas.openxmlformats.org/officeDocument/2006/relationships/tags" Target="../tags/tag2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0.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3.xml"/><Relationship Id="rId4" Type="http://schemas.openxmlformats.org/officeDocument/2006/relationships/image" Target="../media/image23.jpeg"/><Relationship Id="rId3" Type="http://schemas.openxmlformats.org/officeDocument/2006/relationships/tags" Target="../tags/tag212.xml"/><Relationship Id="rId2" Type="http://schemas.openxmlformats.org/officeDocument/2006/relationships/image" Target="../media/image22.jpeg"/><Relationship Id="rId1" Type="http://schemas.openxmlformats.org/officeDocument/2006/relationships/tags" Target="../tags/tag2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3.xml"/><Relationship Id="rId7" Type="http://schemas.openxmlformats.org/officeDocument/2006/relationships/tags" Target="../tags/tag215.x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 Id="rId3" Type="http://schemas.openxmlformats.org/officeDocument/2006/relationships/oleObject" Target="../embeddings/oleObject1.bin"/><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image" Target="../media/image3.png"/><Relationship Id="rId3" Type="http://schemas.openxmlformats.org/officeDocument/2006/relationships/tags" Target="../tags/tag174.xml"/><Relationship Id="rId2" Type="http://schemas.openxmlformats.org/officeDocument/2006/relationships/image" Target="../media/image2.png"/><Relationship Id="rId10" Type="http://schemas.openxmlformats.org/officeDocument/2006/relationships/slideLayout" Target="../slideLayouts/slideLayout2.xml"/><Relationship Id="rId1" Type="http://schemas.openxmlformats.org/officeDocument/2006/relationships/tags" Target="../tags/tag17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image" Target="../media/image6.jpeg"/><Relationship Id="rId1" Type="http://schemas.openxmlformats.org/officeDocument/2006/relationships/tags" Target="../tags/tag178.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3.xml"/><Relationship Id="rId4" Type="http://schemas.openxmlformats.org/officeDocument/2006/relationships/image" Target="../media/image8.jpeg"/><Relationship Id="rId3" Type="http://schemas.openxmlformats.org/officeDocument/2006/relationships/tags" Target="../tags/tag182.xml"/><Relationship Id="rId2" Type="http://schemas.openxmlformats.org/officeDocument/2006/relationships/image" Target="../media/image7.jpeg"/><Relationship Id="rId1" Type="http://schemas.openxmlformats.org/officeDocument/2006/relationships/tags" Target="../tags/tag18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image" Target="../media/image10.jpeg"/><Relationship Id="rId3" Type="http://schemas.openxmlformats.org/officeDocument/2006/relationships/tags" Target="../tags/tag185.xml"/><Relationship Id="rId2" Type="http://schemas.openxmlformats.org/officeDocument/2006/relationships/image" Target="../media/image9.jpeg"/><Relationship Id="rId1" Type="http://schemas.openxmlformats.org/officeDocument/2006/relationships/tags" Target="../tags/tag18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8.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187.xml"/></Relationships>
</file>

<file path=ppt/slides/_rels/slide7.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image" Target="../media/image16.jpeg"/><Relationship Id="rId7" Type="http://schemas.openxmlformats.org/officeDocument/2006/relationships/tags" Target="../tags/tag192.xml"/><Relationship Id="rId6" Type="http://schemas.openxmlformats.org/officeDocument/2006/relationships/image" Target="../media/image15.jpeg"/><Relationship Id="rId5" Type="http://schemas.openxmlformats.org/officeDocument/2006/relationships/tags" Target="../tags/tag191.xml"/><Relationship Id="rId4" Type="http://schemas.openxmlformats.org/officeDocument/2006/relationships/image" Target="../media/image14.jpeg"/><Relationship Id="rId3" Type="http://schemas.openxmlformats.org/officeDocument/2006/relationships/tags" Target="../tags/tag190.xml"/><Relationship Id="rId2" Type="http://schemas.openxmlformats.org/officeDocument/2006/relationships/image" Target="../media/image13.jpeg"/><Relationship Id="rId10" Type="http://schemas.openxmlformats.org/officeDocument/2006/relationships/slideLayout" Target="../slideLayouts/slideLayout2.xml"/><Relationship Id="rId1" Type="http://schemas.openxmlformats.org/officeDocument/2006/relationships/tags" Target="../tags/tag189.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image" Target="../media/image18.jpeg"/><Relationship Id="rId3" Type="http://schemas.openxmlformats.org/officeDocument/2006/relationships/tags" Target="../tags/tag195.xml"/><Relationship Id="rId2" Type="http://schemas.openxmlformats.org/officeDocument/2006/relationships/image" Target="../media/image17.png"/><Relationship Id="rId1" Type="http://schemas.openxmlformats.org/officeDocument/2006/relationships/tags" Target="../tags/tag19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7.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圆角矩形 250"/>
          <p:cNvSpPr/>
          <p:nvPr/>
        </p:nvSpPr>
        <p:spPr>
          <a:xfrm>
            <a:off x="3437255" y="2820670"/>
            <a:ext cx="5468620" cy="549275"/>
          </a:xfrm>
          <a:prstGeom prst="roundRect">
            <a:avLst>
              <a:gd name="adj" fmla="val 50000"/>
            </a:avLst>
          </a:prstGeom>
          <a:solidFill>
            <a:srgbClr val="238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sym typeface="+mn-ea"/>
              </a:rPr>
              <a:t>09-13,October,2023,Xiamen,China</a:t>
            </a:r>
            <a:endParaRPr lang="en-US" altLang="zh-CN" sz="2400">
              <a:solidFill>
                <a:schemeClr val="bg1"/>
              </a:solidFill>
              <a:sym typeface="+mn-ea"/>
            </a:endParaRPr>
          </a:p>
        </p:txBody>
      </p:sp>
      <p:grpSp>
        <p:nvGrpSpPr>
          <p:cNvPr id="45" name="组合 44"/>
          <p:cNvGrpSpPr/>
          <p:nvPr/>
        </p:nvGrpSpPr>
        <p:grpSpPr>
          <a:xfrm>
            <a:off x="-2824480" y="1210945"/>
            <a:ext cx="6750000" cy="9043200"/>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20"/>
          <p:cNvSpPr/>
          <p:nvPr/>
        </p:nvSpPr>
        <p:spPr>
          <a:xfrm>
            <a:off x="9435465" y="-259715"/>
            <a:ext cx="8205470" cy="5611495"/>
          </a:xfrm>
          <a:custGeom>
            <a:avLst/>
            <a:gdLst>
              <a:gd name="connisteX0" fmla="*/ 0 w 8205450"/>
              <a:gd name="connsiteY0" fmla="*/ 0 h 5611609"/>
              <a:gd name="connisteX1" fmla="*/ 1650365 w 8205450"/>
              <a:gd name="connsiteY1" fmla="*/ 698500 h 5611609"/>
              <a:gd name="connisteX2" fmla="*/ 1840865 w 8205450"/>
              <a:gd name="connsiteY2" fmla="*/ 1917700 h 5611609"/>
              <a:gd name="connisteX3" fmla="*/ 3098165 w 8205450"/>
              <a:gd name="connsiteY3" fmla="*/ 2247900 h 5611609"/>
              <a:gd name="connisteX4" fmla="*/ 3123565 w 8205450"/>
              <a:gd name="connsiteY4" fmla="*/ 3606800 h 5611609"/>
              <a:gd name="connisteX5" fmla="*/ 4444365 w 8205450"/>
              <a:gd name="connsiteY5" fmla="*/ 3911600 h 5611609"/>
              <a:gd name="connisteX6" fmla="*/ 4634865 w 8205450"/>
              <a:gd name="connsiteY6" fmla="*/ 5384800 h 5611609"/>
              <a:gd name="connisteX7" fmla="*/ 6844665 w 8205450"/>
              <a:gd name="connsiteY7" fmla="*/ 5270500 h 5611609"/>
              <a:gd name="connisteX8" fmla="*/ 7898765 w 8205450"/>
              <a:gd name="connsiteY8" fmla="*/ 5486400 h 5611609"/>
              <a:gd name="connisteX9" fmla="*/ 2348865 w 8205450"/>
              <a:gd name="connsiteY9" fmla="*/ 5537200 h 5611609"/>
              <a:gd name="connisteX10" fmla="*/ -736600 w 8205450"/>
              <a:gd name="connsiteY10" fmla="*/ 4635500 h 56116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8205451" h="5611610">
                <a:moveTo>
                  <a:pt x="0" y="0"/>
                </a:moveTo>
                <a:cubicBezTo>
                  <a:pt x="326390" y="115570"/>
                  <a:pt x="1282065" y="314960"/>
                  <a:pt x="1650365" y="698500"/>
                </a:cubicBezTo>
                <a:cubicBezTo>
                  <a:pt x="2018665" y="1082040"/>
                  <a:pt x="1551305" y="1607820"/>
                  <a:pt x="1840865" y="1917700"/>
                </a:cubicBezTo>
                <a:cubicBezTo>
                  <a:pt x="2130425" y="2227580"/>
                  <a:pt x="2841625" y="1910080"/>
                  <a:pt x="3098165" y="2247900"/>
                </a:cubicBezTo>
                <a:cubicBezTo>
                  <a:pt x="3354705" y="2585720"/>
                  <a:pt x="2854325" y="3274060"/>
                  <a:pt x="3123565" y="3606800"/>
                </a:cubicBezTo>
                <a:cubicBezTo>
                  <a:pt x="3392805" y="3939540"/>
                  <a:pt x="4142105" y="3556000"/>
                  <a:pt x="4444365" y="3911600"/>
                </a:cubicBezTo>
                <a:cubicBezTo>
                  <a:pt x="4746625" y="4267200"/>
                  <a:pt x="4154805" y="5113020"/>
                  <a:pt x="4634865" y="5384800"/>
                </a:cubicBezTo>
                <a:cubicBezTo>
                  <a:pt x="5114925" y="5656580"/>
                  <a:pt x="6191885" y="5250180"/>
                  <a:pt x="6844665" y="5270500"/>
                </a:cubicBezTo>
                <a:cubicBezTo>
                  <a:pt x="7497445" y="5290820"/>
                  <a:pt x="8797925" y="5433060"/>
                  <a:pt x="7898765" y="5486400"/>
                </a:cubicBezTo>
                <a:cubicBezTo>
                  <a:pt x="6999605" y="5539740"/>
                  <a:pt x="4076065" y="5707380"/>
                  <a:pt x="2348865" y="5537200"/>
                </a:cubicBezTo>
              </a:path>
            </a:pathLst>
          </a:custGeom>
          <a:noFill/>
          <a:ln w="508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7739380" y="6358255"/>
            <a:ext cx="4124325" cy="143510"/>
            <a:chOff x="12188" y="10013"/>
            <a:chExt cx="6495" cy="226"/>
          </a:xfrm>
          <a:solidFill>
            <a:schemeClr val="bg1">
              <a:lumMod val="75000"/>
            </a:schemeClr>
          </a:solidFill>
        </p:grpSpPr>
        <p:sp>
          <p:nvSpPr>
            <p:cNvPr id="69" name="椭圆 68"/>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flipH="1">
            <a:off x="325120" y="327660"/>
            <a:ext cx="4124325" cy="143510"/>
            <a:chOff x="12188" y="10013"/>
            <a:chExt cx="6495" cy="226"/>
          </a:xfrm>
          <a:solidFill>
            <a:schemeClr val="bg1">
              <a:lumMod val="75000"/>
            </a:schemeClr>
          </a:solidFill>
        </p:grpSpPr>
        <p:sp>
          <p:nvSpPr>
            <p:cNvPr id="87" name="椭圆 86"/>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8726170" y="6062980"/>
            <a:ext cx="3133725" cy="111760"/>
            <a:chOff x="12188" y="10039"/>
            <a:chExt cx="4935" cy="176"/>
          </a:xfrm>
          <a:solidFill>
            <a:schemeClr val="bg1">
              <a:lumMod val="75000"/>
            </a:schemeClr>
          </a:solidFill>
        </p:grpSpPr>
        <p:sp>
          <p:nvSpPr>
            <p:cNvPr id="105" name="椭圆 104"/>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flipH="1">
            <a:off x="346710" y="671830"/>
            <a:ext cx="3133725" cy="111760"/>
            <a:chOff x="12188" y="10039"/>
            <a:chExt cx="4935" cy="176"/>
          </a:xfrm>
          <a:solidFill>
            <a:schemeClr val="bg1">
              <a:lumMod val="75000"/>
            </a:schemeClr>
          </a:solidFill>
        </p:grpSpPr>
        <p:sp>
          <p:nvSpPr>
            <p:cNvPr id="122" name="椭圆 121"/>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3258820" y="-12631420"/>
            <a:ext cx="6750000" cy="9043200"/>
            <a:chOff x="-6871" y="-1500"/>
            <a:chExt cx="15712" cy="21060"/>
          </a:xfrm>
        </p:grpSpPr>
        <p:sp>
          <p:nvSpPr>
            <p:cNvPr id="136" name="任意多边形 135"/>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flipH="1" flipV="1">
            <a:off x="7752921" y="-17668875"/>
            <a:ext cx="6748574" cy="9044940"/>
            <a:chOff x="-6871" y="-1500"/>
            <a:chExt cx="15713" cy="21060"/>
          </a:xfrm>
        </p:grpSpPr>
        <p:sp>
          <p:nvSpPr>
            <p:cNvPr id="151" name="任意多边形 150"/>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73" y="10038"/>
              <a:ext cx="404" cy="40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副标题 2"/>
          <p:cNvSpPr>
            <a:spLocks noGrp="1"/>
          </p:cNvSpPr>
          <p:nvPr>
            <p:ph type="subTitle" idx="1"/>
            <p:custDataLst>
              <p:tags r:id="rId1"/>
            </p:custDataLst>
          </p:nvPr>
        </p:nvSpPr>
        <p:spPr>
          <a:xfrm>
            <a:off x="2284730" y="1210945"/>
            <a:ext cx="7776845" cy="546100"/>
          </a:xfrm>
        </p:spPr>
        <p:txBody>
          <a:bodyPr/>
          <a:lstStyle/>
          <a:p>
            <a:pPr lvl="0" algn="ctr"/>
            <a:r>
              <a:rPr lang="en-US" altLang="zh-CN" b="1" dirty="0">
                <a:solidFill>
                  <a:schemeClr val="accent1">
                    <a:lumMod val="75000"/>
                  </a:schemeClr>
                </a:solidFill>
              </a:rPr>
              <a:t>CF3 has </a:t>
            </a:r>
            <a:r>
              <a:rPr lang="en-GB" altLang="zh-CN" b="1" dirty="0">
                <a:solidFill>
                  <a:schemeClr val="accent1">
                    <a:lumMod val="75000"/>
                  </a:schemeClr>
                </a:solidFill>
              </a:rPr>
              <a:t>the pleasure of welcoming you to</a:t>
            </a:r>
            <a:endParaRPr lang="en-GB" altLang="zh-CN" b="1" dirty="0">
              <a:solidFill>
                <a:schemeClr val="accent1">
                  <a:lumMod val="75000"/>
                </a:schemeClr>
              </a:solidFill>
            </a:endParaRPr>
          </a:p>
        </p:txBody>
      </p:sp>
      <p:sp>
        <p:nvSpPr>
          <p:cNvPr id="6" name="文本框 5"/>
          <p:cNvSpPr txBox="1"/>
          <p:nvPr/>
        </p:nvSpPr>
        <p:spPr>
          <a:xfrm>
            <a:off x="3409950" y="1945640"/>
            <a:ext cx="5311140" cy="583565"/>
          </a:xfrm>
          <a:prstGeom prst="rect">
            <a:avLst/>
          </a:prstGeom>
          <a:noFill/>
        </p:spPr>
        <p:txBody>
          <a:bodyPr wrap="square" rtlCol="0">
            <a:spAutoFit/>
          </a:bodyPr>
          <a:lstStyle/>
          <a:p>
            <a:pPr algn="ctr"/>
            <a:r>
              <a:rPr lang="en-US" altLang="zh-CN" sz="3200" b="1"/>
              <a:t>3GPP RAN4#</a:t>
            </a:r>
            <a:r>
              <a:rPr lang="en-US" altLang="zh-CN" sz="3200" b="1">
                <a:latin typeface="微软雅黑" panose="020B0503020204020204" pitchFamily="34" charset="-122"/>
                <a:ea typeface="微软雅黑" panose="020B0503020204020204" pitchFamily="34" charset="-122"/>
              </a:rPr>
              <a:t>108</a:t>
            </a:r>
            <a:r>
              <a:rPr lang="en-US" altLang="zh-CN" sz="3200" b="1"/>
              <a:t>-bis </a:t>
            </a:r>
            <a:endParaRPr lang="en-US" altLang="zh-CN" sz="3200" b="1"/>
          </a:p>
        </p:txBody>
      </p:sp>
      <p:pic>
        <p:nvPicPr>
          <p:cNvPr id="8" name="图片 7" descr="图形用户界面&#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695" y="3426764"/>
            <a:ext cx="6398260" cy="3231211"/>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Allocation-MON</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603250" y="1261745"/>
          <a:ext cx="10180320" cy="3404870"/>
        </p:xfrm>
        <a:graphic>
          <a:graphicData uri="http://schemas.openxmlformats.org/drawingml/2006/table">
            <a:tbl>
              <a:tblPr firstRow="1" firstCol="1" bandRow="1">
                <a:tableStyleId>{5C22544A-7EE6-4342-B048-85BDC9FD1C3A}</a:tableStyleId>
              </a:tblPr>
              <a:tblGrid>
                <a:gridCol w="1260475"/>
                <a:gridCol w="1939290"/>
                <a:gridCol w="2978150"/>
                <a:gridCol w="4002405"/>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t>
                      </a:r>
                      <a:r>
                        <a:rPr lang="en-US" altLang="zh-CN" sz="1800" kern="0" dirty="0">
                          <a:effectLst/>
                        </a:rPr>
                        <a:t>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010">
                <a:tc rowSpan="5">
                  <a:txBody>
                    <a:bodyPr/>
                    <a:lstStyle/>
                    <a:p>
                      <a:pPr algn="ctr">
                        <a:lnSpc>
                          <a:spcPct val="100000"/>
                        </a:lnSpc>
                        <a:spcAft>
                          <a:spcPts val="0"/>
                        </a:spcAft>
                      </a:pPr>
                      <a:r>
                        <a:rPr lang="en-US" altLang="en-GB" sz="1800" kern="0" dirty="0">
                          <a:effectLst/>
                        </a:rPr>
                        <a:t>9</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endParaRPr lang="en-US" sz="1800" kern="0" dirty="0">
                        <a:effectLst/>
                      </a:endParaRP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(MON)</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9:30-20:00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RAN4-1、RAN4-2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(2F)/300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tr>
              <a:tr h="922655">
                <a:tc vMerge="1">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bl>
          </a:graphicData>
        </a:graphic>
      </p:graphicFrame>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Allocation-TUES</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668655" y="969010"/>
          <a:ext cx="10180320" cy="3404870"/>
        </p:xfrm>
        <a:graphic>
          <a:graphicData uri="http://schemas.openxmlformats.org/drawingml/2006/table">
            <a:tbl>
              <a:tblPr firstRow="1" firstCol="1" bandRow="1">
                <a:tableStyleId>{5C22544A-7EE6-4342-B048-85BDC9FD1C3A}</a:tableStyleId>
              </a:tblPr>
              <a:tblGrid>
                <a:gridCol w="1260475"/>
                <a:gridCol w="1939290"/>
                <a:gridCol w="2978150"/>
                <a:gridCol w="4002405"/>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010">
                <a:tc rowSpan="5">
                  <a:txBody>
                    <a:bodyPr/>
                    <a:lstStyle/>
                    <a:p>
                      <a:pPr algn="ctr">
                        <a:lnSpc>
                          <a:spcPct val="100000"/>
                        </a:lnSpc>
                        <a:spcAft>
                          <a:spcPts val="0"/>
                        </a:spcAft>
                      </a:pPr>
                      <a:r>
                        <a:rPr lang="en-US" altLang="en-GB" sz="1800" kern="0" dirty="0">
                          <a:effectLst/>
                        </a:rPr>
                        <a:t>10</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endParaRPr lang="en-US" sz="1800" kern="0" dirty="0">
                        <a:effectLst/>
                      </a:endParaRP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(TUES)</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(2F)/200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tr>
              <a:tr h="922655">
                <a:tc vMerge="1">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bl>
          </a:graphicData>
        </a:graphic>
      </p:graphicFrame>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Allocation-WED</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668655" y="1214120"/>
          <a:ext cx="10180320" cy="3404870"/>
        </p:xfrm>
        <a:graphic>
          <a:graphicData uri="http://schemas.openxmlformats.org/drawingml/2006/table">
            <a:tbl>
              <a:tblPr firstRow="1" firstCol="1" bandRow="1">
                <a:tableStyleId>{5C22544A-7EE6-4342-B048-85BDC9FD1C3A}</a:tableStyleId>
              </a:tblPr>
              <a:tblGrid>
                <a:gridCol w="1260475"/>
                <a:gridCol w="1939290"/>
                <a:gridCol w="2978150"/>
                <a:gridCol w="4002405"/>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010">
                <a:tc rowSpan="5">
                  <a:txBody>
                    <a:bodyPr/>
                    <a:lstStyle/>
                    <a:p>
                      <a:pPr algn="ctr">
                        <a:lnSpc>
                          <a:spcPct val="100000"/>
                        </a:lnSpc>
                        <a:spcAft>
                          <a:spcPts val="0"/>
                        </a:spcAft>
                      </a:pPr>
                      <a:r>
                        <a:rPr lang="en-US" altLang="en-GB" sz="1800" kern="0" dirty="0">
                          <a:effectLst/>
                        </a:rPr>
                        <a:t>11</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endParaRPr lang="en-US" sz="1800" kern="0" dirty="0">
                        <a:effectLst/>
                      </a:endParaRP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(WED)</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9:30-20:00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(2F)/200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tr>
              <a:tr h="922655">
                <a:tc vMerge="1">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bl>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Allocation-THUR</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668655" y="1309370"/>
          <a:ext cx="10180320" cy="3404870"/>
        </p:xfrm>
        <a:graphic>
          <a:graphicData uri="http://schemas.openxmlformats.org/drawingml/2006/table">
            <a:tbl>
              <a:tblPr firstRow="1" firstCol="1" bandRow="1">
                <a:tableStyleId>{5C22544A-7EE6-4342-B048-85BDC9FD1C3A}</a:tableStyleId>
              </a:tblPr>
              <a:tblGrid>
                <a:gridCol w="1260475"/>
                <a:gridCol w="1939290"/>
                <a:gridCol w="2978150"/>
                <a:gridCol w="4002405"/>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010">
                <a:tc rowSpan="5">
                  <a:txBody>
                    <a:bodyPr/>
                    <a:lstStyle/>
                    <a:p>
                      <a:pPr algn="ctr">
                        <a:lnSpc>
                          <a:spcPct val="100000"/>
                        </a:lnSpc>
                        <a:spcAft>
                          <a:spcPts val="0"/>
                        </a:spcAft>
                      </a:pPr>
                      <a:r>
                        <a:rPr lang="en-US" altLang="en-GB" sz="1800" kern="0" dirty="0">
                          <a:effectLst/>
                        </a:rPr>
                        <a:t>12</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endParaRPr lang="en-US" sz="1800" kern="0" dirty="0">
                        <a:effectLst/>
                      </a:endParaRP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(THUR)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(2F)/200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10:10-20:00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tr>
              <a:tr h="922655">
                <a:tc vMerge="1">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bl>
          </a:graphicData>
        </a:graphic>
      </p:graphicFrame>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Allocation-FRI</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668655" y="1583055"/>
          <a:ext cx="10180320" cy="3404870"/>
        </p:xfrm>
        <a:graphic>
          <a:graphicData uri="http://schemas.openxmlformats.org/drawingml/2006/table">
            <a:tbl>
              <a:tblPr firstRow="1" firstCol="1" bandRow="1">
                <a:tableStyleId>{5C22544A-7EE6-4342-B048-85BDC9FD1C3A}</a:tableStyleId>
              </a:tblPr>
              <a:tblGrid>
                <a:gridCol w="1260475"/>
                <a:gridCol w="1939290"/>
                <a:gridCol w="2978150"/>
                <a:gridCol w="4002405"/>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010">
                <a:tc rowSpan="5">
                  <a:txBody>
                    <a:bodyPr/>
                    <a:lstStyle/>
                    <a:p>
                      <a:pPr algn="ctr">
                        <a:lnSpc>
                          <a:spcPct val="100000"/>
                        </a:lnSpc>
                        <a:spcAft>
                          <a:spcPts val="0"/>
                        </a:spcAft>
                      </a:pPr>
                      <a:r>
                        <a:rPr lang="en-US" altLang="en-GB" sz="1800" kern="0" dirty="0">
                          <a:effectLst/>
                        </a:rPr>
                        <a:t>13</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endParaRPr lang="en-US" sz="1800" kern="0" dirty="0">
                        <a:effectLst/>
                      </a:endParaRP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(FRI)</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08:00-17:00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(2F)/300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08:00-16:00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08:00-16:00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r h="461645">
                <a:tc vMerge="1">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08:00-16:00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tr>
              <a:tr h="922655">
                <a:tc vMerge="1">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r>
            </a:tbl>
          </a:graphicData>
        </a:graphic>
      </p:graphicFrame>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Floor Plan-2nd</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3"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737360" y="833120"/>
            <a:ext cx="7999730" cy="578294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p>
            <a:pPr algn="l"/>
            <a:r>
              <a:rPr lang="en-US" altLang="en-GB" sz="2400" spc="0" dirty="0">
                <a:solidFill>
                  <a:schemeClr val="tx1"/>
                </a:solidFill>
                <a:latin typeface="+mn-ea"/>
                <a:ea typeface="+mn-ea"/>
                <a:cs typeface="Times New Roman" panose="02020603050405020304" pitchFamily="18" charset="0"/>
              </a:rPr>
              <a:t>Time: 19:00-21:00,10, Oct. 2023</a:t>
            </a:r>
            <a:br>
              <a:rPr lang="en-US" altLang="en-GB" sz="2400" spc="0" dirty="0">
                <a:solidFill>
                  <a:schemeClr val="tx1"/>
                </a:solidFill>
                <a:latin typeface="+mn-ea"/>
                <a:ea typeface="+mn-ea"/>
                <a:cs typeface="Times New Roman" panose="02020603050405020304" pitchFamily="18" charset="0"/>
              </a:rPr>
            </a:br>
            <a:br>
              <a:rPr lang="en-US" altLang="en-GB" sz="2400" spc="0" dirty="0">
                <a:solidFill>
                  <a:schemeClr val="tx1"/>
                </a:solidFill>
                <a:latin typeface="+mn-ea"/>
                <a:ea typeface="+mn-ea"/>
                <a:cs typeface="Times New Roman" panose="02020603050405020304" pitchFamily="18" charset="0"/>
              </a:rPr>
            </a:br>
            <a:br>
              <a:rPr lang="en-US" altLang="en-GB" sz="2400" spc="0" dirty="0">
                <a:solidFill>
                  <a:schemeClr val="tx1"/>
                </a:solidFill>
                <a:latin typeface="+mn-ea"/>
                <a:ea typeface="+mn-ea"/>
                <a:cs typeface="Times New Roman" panose="02020603050405020304" pitchFamily="18" charset="0"/>
              </a:rPr>
            </a:br>
            <a:r>
              <a:rPr lang="en-US" altLang="en-GB" sz="2400" spc="0" dirty="0">
                <a:solidFill>
                  <a:schemeClr val="tx1"/>
                </a:solidFill>
                <a:latin typeface="+mn-ea"/>
                <a:ea typeface="+mn-ea"/>
                <a:cs typeface="Times New Roman" panose="02020603050405020304" pitchFamily="18" charset="0"/>
              </a:rPr>
              <a:t>Venue：TBD</a:t>
            </a:r>
            <a:br>
              <a:rPr lang="en-US" altLang="en-GB" sz="2400" spc="0" dirty="0">
                <a:solidFill>
                  <a:schemeClr val="tx1"/>
                </a:solidFill>
                <a:latin typeface="+mn-ea"/>
                <a:ea typeface="+mn-ea"/>
                <a:cs typeface="Times New Roman" panose="02020603050405020304" pitchFamily="18" charset="0"/>
              </a:rPr>
            </a:br>
            <a:endParaRPr lang="en-US" altLang="en-GB" sz="2400" spc="0" dirty="0">
              <a:solidFill>
                <a:schemeClr val="tx1"/>
              </a:solidFill>
              <a:latin typeface="+mn-ea"/>
              <a:ea typeface="+mn-ea"/>
              <a:cs typeface="Times New Roman" panose="02020603050405020304" pitchFamily="18" charset="0"/>
            </a:endParaRPr>
          </a:p>
        </p:txBody>
      </p:sp>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en-GB" sz="2400" b="1" dirty="0">
                  <a:solidFill>
                    <a:schemeClr val="tx1"/>
                  </a:solidFill>
                  <a:latin typeface="+mn-ea"/>
                  <a:cs typeface="Times New Roman" panose="02020603050405020304" pitchFamily="18" charset="0"/>
                  <a:sym typeface="+mn-ea"/>
                </a:rPr>
                <a:t>Welcome Reception</a:t>
              </a:r>
              <a:endParaRPr lang="en-US" altLang="en-GB" sz="2400" b="1" dirty="0">
                <a:solidFill>
                  <a:schemeClr val="tx1"/>
                </a:solidFill>
                <a:latin typeface="+mn-ea"/>
                <a:cs typeface="Times New Roman" panose="02020603050405020304" pitchFamily="18" charset="0"/>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8" name="图片 7"/>
          <p:cNvPicPr>
            <a:picLocks noChangeAspect="1"/>
          </p:cNvPicPr>
          <p:nvPr/>
        </p:nvPicPr>
        <p:blipFill>
          <a:blip r:embed="rId1"/>
          <a:stretch>
            <a:fillRect/>
          </a:stretch>
        </p:blipFill>
        <p:spPr>
          <a:xfrm>
            <a:off x="4170680" y="2908300"/>
            <a:ext cx="5724525" cy="3562985"/>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GB" altLang="zh-CN" sz="2400" b="1" dirty="0">
                  <a:solidFill>
                    <a:schemeClr val="tx1"/>
                  </a:solidFill>
                  <a:latin typeface="+mn-ea"/>
                  <a:cs typeface="Times New Roman" panose="02020603050405020304" pitchFamily="18" charset="0"/>
                  <a:sym typeface="+mn-ea"/>
                </a:rPr>
                <a:t>Restaurants</a:t>
              </a:r>
              <a:r>
                <a:rPr lang="en-US" altLang="en-GB" sz="2400" b="1" dirty="0">
                  <a:solidFill>
                    <a:schemeClr val="tx1"/>
                  </a:solidFill>
                  <a:latin typeface="+mn-ea"/>
                  <a:cs typeface="Times New Roman" panose="02020603050405020304" pitchFamily="18" charset="0"/>
                  <a:sym typeface="+mn-ea"/>
                </a:rPr>
                <a:t> in hotel</a:t>
              </a:r>
              <a:endParaRPr lang="en-US" altLang="en-GB" sz="2400" b="1" dirty="0">
                <a:solidFill>
                  <a:schemeClr val="tx1"/>
                </a:solidFill>
                <a:latin typeface="+mn-ea"/>
                <a:cs typeface="Times New Roman" panose="02020603050405020304" pitchFamily="18" charset="0"/>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8" name="图片 2" descr="L:\BD\PHOTO\酒店设施图 微\圆聚主题式自助餐厅3 Circle Themes Buffet Restaurant3.jpg"/>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a:xfrm>
            <a:off x="325755" y="1701800"/>
            <a:ext cx="5770245" cy="3850640"/>
          </a:xfrm>
          <a:prstGeom prst="rect">
            <a:avLst/>
          </a:prstGeom>
          <a:noFill/>
          <a:ln>
            <a:noFill/>
          </a:ln>
        </p:spPr>
      </p:pic>
      <p:pic>
        <p:nvPicPr>
          <p:cNvPr id="10" name="图片 3" descr="C:\Temp\1\WeChat Files\a26f3aea01782a9f101963e18144b31.jp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6249035" y="1701800"/>
            <a:ext cx="5774690" cy="3850005"/>
          </a:xfrm>
          <a:prstGeom prst="rect">
            <a:avLst/>
          </a:prstGeom>
          <a:noFill/>
          <a:ln>
            <a:noFill/>
          </a:ln>
        </p:spPr>
      </p:pic>
      <p:sp>
        <p:nvSpPr>
          <p:cNvPr id="100" name="文本框 99"/>
          <p:cNvSpPr txBox="1"/>
          <p:nvPr/>
        </p:nvSpPr>
        <p:spPr>
          <a:xfrm>
            <a:off x="564515" y="5698490"/>
            <a:ext cx="5080000" cy="922020"/>
          </a:xfrm>
          <a:prstGeom prst="rect">
            <a:avLst/>
          </a:prstGeom>
          <a:noFill/>
          <a:ln w="9525">
            <a:noFill/>
          </a:ln>
        </p:spPr>
        <p:txBody>
          <a:bodyPr>
            <a:spAutoFit/>
          </a:bodyPr>
          <a:p>
            <a:pPr indent="0"/>
            <a:r>
              <a:rPr lang="zh-CN" b="0">
                <a:latin typeface="Calibri" panose="020F0502020204030204" charset="0"/>
                <a:ea typeface="等线" panose="02010600030101010101" charset="-122"/>
              </a:rPr>
              <a:t>酒店圆聚自助餐厅（</a:t>
            </a:r>
            <a:r>
              <a:rPr lang="en-US" b="0">
                <a:latin typeface="Calibri" panose="020F0502020204030204" charset="0"/>
                <a:ea typeface="等线" panose="02010600030101010101" charset="-122"/>
              </a:rPr>
              <a:t>Circle</a:t>
            </a:r>
            <a:r>
              <a:rPr lang="en-US" b="0">
                <a:latin typeface="Calibri" panose="020F0502020204030204" charset="0"/>
                <a:ea typeface="等线" panose="02010600030101010101" charset="-122"/>
                <a:cs typeface="Times New Roman" panose="02020603050405020304" pitchFamily="18" charset="0"/>
              </a:rPr>
              <a:t> B</a:t>
            </a:r>
            <a:r>
              <a:rPr lang="en-US" b="0">
                <a:latin typeface="Calibri" panose="020F0502020204030204" charset="0"/>
                <a:ea typeface="等线" panose="02010600030101010101" charset="-122"/>
              </a:rPr>
              <a:t>uffet</a:t>
            </a:r>
            <a:r>
              <a:rPr lang="en-US" b="0">
                <a:latin typeface="Calibri" panose="020F0502020204030204" charset="0"/>
                <a:ea typeface="等线" panose="02010600030101010101" charset="-122"/>
                <a:cs typeface="Times New Roman" panose="02020603050405020304" pitchFamily="18" charset="0"/>
              </a:rPr>
              <a:t> Restaurant</a:t>
            </a:r>
            <a:r>
              <a:rPr lang="zh-CN" b="0">
                <a:latin typeface="Calibri" panose="020F0502020204030204" charset="0"/>
                <a:ea typeface="等线" panose="02010600030101010101" charset="-122"/>
              </a:rPr>
              <a:t>）自助午餐</a:t>
            </a:r>
            <a:r>
              <a:rPr lang="en-US" b="0">
                <a:latin typeface="Calibri" panose="020F0502020204030204" charset="0"/>
                <a:ea typeface="等线" panose="02010600030101010101" charset="-122"/>
                <a:cs typeface="Times New Roman" panose="02020603050405020304" pitchFamily="18" charset="0"/>
              </a:rPr>
              <a:t> B</a:t>
            </a:r>
            <a:r>
              <a:rPr lang="en-US" b="0">
                <a:latin typeface="Calibri" panose="020F0502020204030204" charset="0"/>
                <a:ea typeface="等线" panose="02010600030101010101" charset="-122"/>
              </a:rPr>
              <a:t>uffet</a:t>
            </a:r>
            <a:r>
              <a:rPr lang="en-US" b="0">
                <a:latin typeface="Calibri" panose="020F0502020204030204" charset="0"/>
                <a:ea typeface="等线" panose="02010600030101010101" charset="-122"/>
                <a:cs typeface="Times New Roman" panose="02020603050405020304" pitchFamily="18" charset="0"/>
              </a:rPr>
              <a:t> L</a:t>
            </a:r>
            <a:r>
              <a:rPr lang="en-US" b="0">
                <a:latin typeface="Calibri" panose="020F0502020204030204" charset="0"/>
                <a:ea typeface="等线" panose="02010600030101010101" charset="-122"/>
              </a:rPr>
              <a:t>unch</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168</a:t>
            </a:r>
            <a:endParaRPr lang="en-US" b="0">
              <a:latin typeface="Calibri" panose="020F0502020204030204" charset="0"/>
              <a:ea typeface="等线" panose="02010600030101010101" charset="-122"/>
              <a:cs typeface="Times New Roman" panose="02020603050405020304" pitchFamily="18" charset="0"/>
            </a:endParaRPr>
          </a:p>
          <a:p>
            <a:pPr indent="0"/>
            <a:r>
              <a:rPr lang="zh-CN" b="0">
                <a:latin typeface="Calibri" panose="020F0502020204030204" charset="0"/>
                <a:ea typeface="等线" panose="02010600030101010101" charset="-122"/>
              </a:rPr>
              <a:t>自助晚餐</a:t>
            </a:r>
            <a:r>
              <a:rPr lang="en-US" b="0">
                <a:latin typeface="Calibri" panose="020F0502020204030204" charset="0"/>
                <a:ea typeface="等线" panose="02010600030101010101" charset="-122"/>
                <a:cs typeface="Times New Roman" panose="02020603050405020304" pitchFamily="18" charset="0"/>
              </a:rPr>
              <a:t> B</a:t>
            </a:r>
            <a:r>
              <a:rPr lang="en-US" b="0">
                <a:latin typeface="Calibri" panose="020F0502020204030204" charset="0"/>
                <a:ea typeface="等线" panose="02010600030101010101" charset="-122"/>
              </a:rPr>
              <a:t>uffet</a:t>
            </a:r>
            <a:r>
              <a:rPr lang="en-US" b="0">
                <a:latin typeface="Calibri" panose="020F0502020204030204" charset="0"/>
                <a:ea typeface="等线" panose="02010600030101010101" charset="-122"/>
                <a:cs typeface="Times New Roman" panose="02020603050405020304" pitchFamily="18" charset="0"/>
              </a:rPr>
              <a:t> D</a:t>
            </a:r>
            <a:r>
              <a:rPr lang="en-US" b="0">
                <a:latin typeface="Calibri" panose="020F0502020204030204" charset="0"/>
                <a:ea typeface="等线" panose="02010600030101010101" charset="-122"/>
              </a:rPr>
              <a:t>inner</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218</a:t>
            </a:r>
            <a:endParaRPr lang="en-US" altLang="en-US" b="0">
              <a:latin typeface="Calibri" panose="020F0502020204030204" charset="0"/>
              <a:ea typeface="等线" panose="02010600030101010101" charset="-122"/>
            </a:endParaRPr>
          </a:p>
        </p:txBody>
      </p:sp>
      <p:sp>
        <p:nvSpPr>
          <p:cNvPr id="2" name="文本框 1"/>
          <p:cNvSpPr txBox="1"/>
          <p:nvPr/>
        </p:nvSpPr>
        <p:spPr>
          <a:xfrm>
            <a:off x="6457950" y="5698490"/>
            <a:ext cx="5080000" cy="922020"/>
          </a:xfrm>
          <a:prstGeom prst="rect">
            <a:avLst/>
          </a:prstGeom>
          <a:noFill/>
          <a:ln w="9525">
            <a:noFill/>
          </a:ln>
        </p:spPr>
        <p:txBody>
          <a:bodyPr>
            <a:spAutoFit/>
          </a:bodyPr>
          <a:p>
            <a:pPr indent="0"/>
            <a:r>
              <a:rPr lang="zh-CN" b="0">
                <a:latin typeface="Calibri" panose="020F0502020204030204" charset="0"/>
                <a:ea typeface="等线" panose="02010600030101010101" charset="-122"/>
              </a:rPr>
              <a:t>粤茗湾中餐厅（</a:t>
            </a:r>
            <a:r>
              <a:rPr lang="en-US" b="0">
                <a:latin typeface="Calibri" panose="020F0502020204030204" charset="0"/>
                <a:ea typeface="等线" panose="02010600030101010101" charset="-122"/>
              </a:rPr>
              <a:t>Yue</a:t>
            </a:r>
            <a:r>
              <a:rPr lang="en-US" b="0">
                <a:latin typeface="Calibri" panose="020F0502020204030204" charset="0"/>
                <a:ea typeface="等线" panose="02010600030101010101" charset="-122"/>
                <a:cs typeface="Times New Roman" panose="02020603050405020304" pitchFamily="18" charset="0"/>
              </a:rPr>
              <a:t> Ming Bay Chinese Restaurant</a:t>
            </a:r>
            <a:r>
              <a:rPr lang="zh-CN" b="0">
                <a:latin typeface="Calibri" panose="020F0502020204030204" charset="0"/>
                <a:ea typeface="等线" panose="02010600030101010101" charset="-122"/>
              </a:rPr>
              <a:t>）单人套餐</a:t>
            </a:r>
            <a:r>
              <a:rPr lang="en-US" b="0">
                <a:latin typeface="Calibri" panose="020F0502020204030204" charset="0"/>
                <a:ea typeface="等线" panose="02010600030101010101" charset="-122"/>
                <a:cs typeface="Times New Roman" panose="02020603050405020304" pitchFamily="18" charset="0"/>
              </a:rPr>
              <a:t>Single set</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128/</a:t>
            </a:r>
            <a:r>
              <a:rPr lang="en-US" b="0">
                <a:latin typeface="Calibri" panose="020F0502020204030204" charset="0"/>
                <a:ea typeface="等线" panose="02010600030101010101" charset="-122"/>
              </a:rPr>
              <a:t>set</a:t>
            </a:r>
            <a:r>
              <a:rPr lang="zh-CN" b="0">
                <a:latin typeface="Calibri" panose="020F0502020204030204" charset="0"/>
                <a:ea typeface="等线" panose="02010600030101010101" charset="-122"/>
              </a:rPr>
              <a:t>  </a:t>
            </a:r>
            <a:endParaRPr lang="zh-CN" b="0">
              <a:latin typeface="Calibri" panose="020F0502020204030204" charset="0"/>
              <a:ea typeface="等线" panose="02010600030101010101" charset="-122"/>
            </a:endParaRPr>
          </a:p>
          <a:p>
            <a:pPr indent="0"/>
            <a:r>
              <a:rPr lang="zh-CN" b="0">
                <a:latin typeface="Calibri" panose="020F0502020204030204" charset="0"/>
                <a:ea typeface="等线" panose="02010600030101010101" charset="-122"/>
              </a:rPr>
              <a:t>双人套餐</a:t>
            </a:r>
            <a:r>
              <a:rPr lang="en-US" b="0">
                <a:latin typeface="Calibri" panose="020F0502020204030204" charset="0"/>
                <a:ea typeface="等线" panose="02010600030101010101" charset="-122"/>
                <a:cs typeface="Times New Roman" panose="02020603050405020304" pitchFamily="18" charset="0"/>
              </a:rPr>
              <a:t>Set Menu for two</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399/</a:t>
            </a:r>
            <a:r>
              <a:rPr lang="en-US" b="0">
                <a:latin typeface="Calibri" panose="020F0502020204030204" charset="0"/>
                <a:ea typeface="等线" panose="02010600030101010101" charset="-122"/>
              </a:rPr>
              <a:t>set</a:t>
            </a:r>
            <a:endParaRPr lang="en-US" altLang="en-US" b="0">
              <a:latin typeface="Calibri" panose="020F0502020204030204" charset="0"/>
              <a:ea typeface="等线" panose="02010600030101010101" charset="-122"/>
            </a:endParaRPr>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GB" altLang="zh-CN" sz="2400" b="1" dirty="0">
                  <a:solidFill>
                    <a:schemeClr val="tx1"/>
                  </a:solidFill>
                  <a:latin typeface="+mn-ea"/>
                  <a:cs typeface="Times New Roman" panose="02020603050405020304" pitchFamily="18" charset="0"/>
                  <a:sym typeface="+mn-ea"/>
                </a:rPr>
                <a:t>Restaurants</a:t>
              </a:r>
              <a:r>
                <a:rPr lang="en-US" altLang="en-GB" sz="2400" b="1" dirty="0">
                  <a:solidFill>
                    <a:schemeClr val="tx1"/>
                  </a:solidFill>
                  <a:latin typeface="+mn-ea"/>
                  <a:cs typeface="Times New Roman" panose="02020603050405020304" pitchFamily="18" charset="0"/>
                  <a:sym typeface="+mn-ea"/>
                </a:rPr>
                <a:t> near hotel</a:t>
              </a:r>
              <a:endParaRPr lang="en-US" altLang="en-GB" sz="2400" b="1" dirty="0">
                <a:solidFill>
                  <a:schemeClr val="tx1"/>
                </a:solidFill>
                <a:latin typeface="+mn-ea"/>
                <a:cs typeface="Times New Roman" panose="02020603050405020304" pitchFamily="18" charset="0"/>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3" name="文本框 2"/>
          <p:cNvSpPr txBox="1"/>
          <p:nvPr/>
        </p:nvSpPr>
        <p:spPr>
          <a:xfrm>
            <a:off x="681355" y="1104265"/>
            <a:ext cx="10567670" cy="4538980"/>
          </a:xfrm>
          <a:prstGeom prst="rect">
            <a:avLst/>
          </a:prstGeom>
          <a:noFill/>
          <a:ln w="9525">
            <a:noFill/>
          </a:ln>
        </p:spPr>
        <p:txBody>
          <a:bodyPr wrap="square">
            <a:noAutofit/>
          </a:bodyPr>
          <a:p>
            <a:pPr marL="285750" indent="-285750">
              <a:buFont typeface="Arial" panose="020B0604020202020204" pitchFamily="34" charset="0"/>
              <a:buChar char="•"/>
            </a:pPr>
            <a:endParaRPr lang="en-US" b="0">
              <a:latin typeface="Calibri" panose="020F0502020204030204" charset="0"/>
              <a:ea typeface="等线" panose="02010600030101010101" charset="-122"/>
            </a:endParaRPr>
          </a:p>
          <a:p>
            <a:pPr marL="285750" indent="-285750">
              <a:buFont typeface="Arial" panose="020B0604020202020204" pitchFamily="34" charset="0"/>
              <a:buChar char="•"/>
            </a:pPr>
            <a:r>
              <a:rPr lang="zh-CN" b="0">
                <a:latin typeface="+mj-ea"/>
                <a:ea typeface="+mj-ea"/>
                <a:cs typeface="+mj-ea"/>
              </a:rPr>
              <a:t>尊宝披萨店（</a:t>
            </a:r>
            <a:r>
              <a:rPr lang="en-US" b="0">
                <a:latin typeface="+mj-ea"/>
                <a:ea typeface="+mj-ea"/>
                <a:cs typeface="+mj-ea"/>
              </a:rPr>
              <a:t>Zun Bao </a:t>
            </a:r>
            <a:r>
              <a:rPr lang="en-US" b="0">
                <a:latin typeface="+mj-ea"/>
                <a:ea typeface="+mj-ea"/>
                <a:cs typeface="+mj-ea"/>
              </a:rPr>
              <a:t>Pizza Restaurant</a:t>
            </a:r>
            <a:r>
              <a:rPr lang="zh-CN" b="0">
                <a:latin typeface="+mj-ea"/>
                <a:ea typeface="+mj-ea"/>
                <a:cs typeface="+mj-ea"/>
              </a:rPr>
              <a:t>）</a:t>
            </a:r>
            <a:r>
              <a:rPr lang="en-US" b="0">
                <a:latin typeface="+mj-ea"/>
                <a:ea typeface="+mj-ea"/>
                <a:cs typeface="+mj-ea"/>
              </a:rPr>
              <a:t> </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肯德基餐厅（</a:t>
            </a:r>
            <a:r>
              <a:rPr lang="en-US" b="0">
                <a:latin typeface="+mj-ea"/>
                <a:ea typeface="+mj-ea"/>
                <a:cs typeface="+mj-ea"/>
              </a:rPr>
              <a:t>KFC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星巴克</a:t>
            </a:r>
            <a:r>
              <a:rPr lang="en-US" b="0">
                <a:latin typeface="+mj-ea"/>
                <a:ea typeface="+mj-ea"/>
                <a:cs typeface="+mj-ea"/>
              </a:rPr>
              <a:t> </a:t>
            </a:r>
            <a:r>
              <a:rPr lang="en-US" b="0">
                <a:latin typeface="+mj-ea"/>
                <a:ea typeface="+mj-ea"/>
                <a:cs typeface="+mj-ea"/>
              </a:rPr>
              <a:t>(Starbucks)</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真馍坊西安面馆（</a:t>
            </a:r>
            <a:r>
              <a:rPr lang="en-US" b="0">
                <a:latin typeface="+mj-ea"/>
                <a:ea typeface="+mj-ea"/>
                <a:cs typeface="+mj-ea"/>
              </a:rPr>
              <a:t>Zhen M</a:t>
            </a:r>
            <a:r>
              <a:rPr lang="en-US" b="0">
                <a:latin typeface="+mj-ea"/>
                <a:ea typeface="+mj-ea"/>
                <a:cs typeface="+mj-ea"/>
              </a:rPr>
              <a:t>o F</a:t>
            </a:r>
            <a:r>
              <a:rPr lang="en-US" b="0">
                <a:latin typeface="+mj-ea"/>
                <a:ea typeface="+mj-ea"/>
                <a:cs typeface="+mj-ea"/>
              </a:rPr>
              <a:t>ang N</a:t>
            </a:r>
            <a:r>
              <a:rPr lang="en-US" b="0">
                <a:latin typeface="+mj-ea"/>
                <a:ea typeface="+mj-ea"/>
                <a:cs typeface="+mj-ea"/>
              </a:rPr>
              <a:t>oodle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白水洋餐厅（</a:t>
            </a:r>
            <a:r>
              <a:rPr lang="en-US" b="0">
                <a:latin typeface="+mj-ea"/>
                <a:ea typeface="+mj-ea"/>
                <a:cs typeface="+mj-ea"/>
              </a:rPr>
              <a:t>Bai Shui Yang Chinese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知鱼小馆中餐厅（</a:t>
            </a:r>
            <a:r>
              <a:rPr lang="en-US" b="0">
                <a:latin typeface="+mj-ea"/>
                <a:ea typeface="+mj-ea"/>
                <a:cs typeface="+mj-ea"/>
              </a:rPr>
              <a:t>Zhi Y</a:t>
            </a:r>
            <a:r>
              <a:rPr lang="en-US" b="0">
                <a:latin typeface="+mj-ea"/>
                <a:ea typeface="+mj-ea"/>
                <a:cs typeface="+mj-ea"/>
              </a:rPr>
              <a:t>u Chinese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港式茶餐厅（</a:t>
            </a:r>
            <a:r>
              <a:rPr lang="en-US" b="0">
                <a:latin typeface="+mj-ea"/>
                <a:ea typeface="+mj-ea"/>
                <a:cs typeface="+mj-ea"/>
              </a:rPr>
              <a:t>Hong Kong-style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遇见巧妈闽南餐厅（</a:t>
            </a:r>
            <a:r>
              <a:rPr lang="en-US" b="0">
                <a:latin typeface="+mj-ea"/>
                <a:ea typeface="+mj-ea"/>
                <a:cs typeface="+mj-ea"/>
              </a:rPr>
              <a:t>Yu Jian Qiao Ma Xiamen Food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同龙堂面馆（</a:t>
            </a:r>
            <a:r>
              <a:rPr lang="en-US" b="0">
                <a:latin typeface="+mj-ea"/>
                <a:ea typeface="+mj-ea"/>
                <a:cs typeface="+mj-ea"/>
              </a:rPr>
              <a:t>Tong Long Tang Chongqing N</a:t>
            </a:r>
            <a:r>
              <a:rPr lang="en-US" b="0">
                <a:latin typeface="+mj-ea"/>
                <a:ea typeface="+mj-ea"/>
                <a:cs typeface="+mj-ea"/>
              </a:rPr>
              <a:t>oodle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闽南猪脚饭餐厅（</a:t>
            </a:r>
            <a:r>
              <a:rPr lang="en-US" b="0">
                <a:latin typeface="+mj-ea"/>
                <a:ea typeface="+mj-ea"/>
                <a:cs typeface="+mj-ea"/>
              </a:rPr>
              <a:t>Min N</a:t>
            </a:r>
            <a:r>
              <a:rPr lang="en-US" b="0">
                <a:latin typeface="+mj-ea"/>
                <a:ea typeface="+mj-ea"/>
                <a:cs typeface="+mj-ea"/>
              </a:rPr>
              <a:t>an Chinese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春江潮餐厅（</a:t>
            </a:r>
            <a:r>
              <a:rPr lang="en-US" b="0">
                <a:latin typeface="+mj-ea"/>
                <a:ea typeface="+mj-ea"/>
                <a:cs typeface="+mj-ea"/>
              </a:rPr>
              <a:t>Chun J</a:t>
            </a:r>
            <a:r>
              <a:rPr lang="en-US" b="0">
                <a:latin typeface="+mj-ea"/>
                <a:ea typeface="+mj-ea"/>
                <a:cs typeface="+mj-ea"/>
              </a:rPr>
              <a:t>iang C</a:t>
            </a:r>
            <a:r>
              <a:rPr lang="en-US" b="0">
                <a:latin typeface="+mj-ea"/>
                <a:ea typeface="+mj-ea"/>
                <a:cs typeface="+mj-ea"/>
              </a:rPr>
              <a:t>hao C</a:t>
            </a:r>
            <a:r>
              <a:rPr lang="en-US" b="0">
                <a:latin typeface="+mj-ea"/>
                <a:ea typeface="+mj-ea"/>
                <a:cs typeface="+mj-ea"/>
              </a:rPr>
              <a:t>antonese cuisine Restaurant</a:t>
            </a:r>
            <a:r>
              <a:rPr lang="zh-CN" b="0">
                <a:latin typeface="+mj-ea"/>
                <a:ea typeface="+mj-ea"/>
                <a:cs typeface="+mj-ea"/>
              </a:rPr>
              <a:t>）</a:t>
            </a:r>
            <a:endParaRPr lang="en-US" b="0">
              <a:highlight>
                <a:srgbClr val="FFFF00"/>
              </a:highlight>
              <a:latin typeface="Calibri" panose="020F0502020204030204" charset="0"/>
              <a:ea typeface="等线" panose="02010600030101010101" charset="-122"/>
              <a:cs typeface="Times New Roman" panose="02020603050405020304" pitchFamily="18" charset="0"/>
            </a:endParaRPr>
          </a:p>
          <a:p>
            <a:endParaRPr lang="zh-CN" altLang="en-US" b="0">
              <a:latin typeface="Calibri" panose="020F0502020204030204" charset="0"/>
              <a:ea typeface="等线" panose="02010600030101010101"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How to Use Alipay and WeChat Pay</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3" name="文本框 2"/>
          <p:cNvSpPr txBox="1"/>
          <p:nvPr/>
        </p:nvSpPr>
        <p:spPr>
          <a:xfrm>
            <a:off x="214631" y="994300"/>
            <a:ext cx="117080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Alipay and WeChat Pay are two important payment methods in China. Learning how to use them will make your travel to China much easier. Click on the PDF link below to learn more.</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8" name="图片 7"/>
          <p:cNvPicPr>
            <a:picLocks noChangeAspect="1"/>
          </p:cNvPicPr>
          <p:nvPr/>
        </p:nvPicPr>
        <p:blipFill>
          <a:blip r:embed="rId1"/>
          <a:stretch>
            <a:fillRect/>
          </a:stretch>
        </p:blipFill>
        <p:spPr>
          <a:xfrm>
            <a:off x="3016468" y="2654423"/>
            <a:ext cx="1821862" cy="825531"/>
          </a:xfrm>
          <a:prstGeom prst="rect">
            <a:avLst/>
          </a:prstGeom>
        </p:spPr>
      </p:pic>
      <p:pic>
        <p:nvPicPr>
          <p:cNvPr id="11" name="图片 10"/>
          <p:cNvPicPr>
            <a:picLocks noChangeAspect="1"/>
          </p:cNvPicPr>
          <p:nvPr/>
        </p:nvPicPr>
        <p:blipFill>
          <a:blip r:embed="rId2"/>
          <a:stretch>
            <a:fillRect/>
          </a:stretch>
        </p:blipFill>
        <p:spPr>
          <a:xfrm>
            <a:off x="6747510" y="2761591"/>
            <a:ext cx="2110740" cy="753835"/>
          </a:xfrm>
          <a:prstGeom prst="rect">
            <a:avLst/>
          </a:prstGeom>
        </p:spPr>
      </p:pic>
      <p:graphicFrame>
        <p:nvGraphicFramePr>
          <p:cNvPr id="12" name="对象 11"/>
          <p:cNvGraphicFramePr>
            <a:graphicFrameLocks noChangeAspect="1"/>
          </p:cNvGraphicFramePr>
          <p:nvPr/>
        </p:nvGraphicFramePr>
        <p:xfrm>
          <a:off x="2318844" y="4041376"/>
          <a:ext cx="3236447" cy="904740"/>
        </p:xfrm>
        <a:graphic>
          <a:graphicData uri="http://schemas.openxmlformats.org/presentationml/2006/ole">
            <mc:AlternateContent xmlns:mc="http://schemas.openxmlformats.org/markup-compatibility/2006">
              <mc:Choice xmlns:v="urn:schemas-microsoft-com:vml" Requires="v">
                <p:oleObj spid="_x0000_s2" name="包装程序外壳对象" showAsIcon="1" r:id="rId3" imgW="1895475" imgH="523875" progId="Package">
                  <p:embed/>
                </p:oleObj>
              </mc:Choice>
              <mc:Fallback>
                <p:oleObj name="包装程序外壳对象" showAsIcon="1" r:id="rId3" imgW="1895475" imgH="523875" progId="Package">
                  <p:embed/>
                  <p:pic>
                    <p:nvPicPr>
                      <p:cNvPr id="0" name="对象 11"/>
                      <p:cNvPicPr/>
                      <p:nvPr/>
                    </p:nvPicPr>
                    <p:blipFill>
                      <a:blip r:embed="rId4"/>
                      <a:stretch>
                        <a:fillRect/>
                      </a:stretch>
                    </p:blipFill>
                    <p:spPr>
                      <a:xfrm>
                        <a:off x="2318844" y="4041376"/>
                        <a:ext cx="3236447" cy="9047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211194" y="4041376"/>
          <a:ext cx="3505415" cy="904740"/>
        </p:xfrm>
        <a:graphic>
          <a:graphicData uri="http://schemas.openxmlformats.org/presentationml/2006/ole">
            <mc:AlternateContent xmlns:mc="http://schemas.openxmlformats.org/markup-compatibility/2006">
              <mc:Choice xmlns:v="urn:schemas-microsoft-com:vml" Requires="v">
                <p:oleObj spid="_x0000_s7" name="包装程序外壳对象" showAsIcon="1" r:id="rId5" imgW="2295525" imgH="523875" progId="Package">
                  <p:embed/>
                </p:oleObj>
              </mc:Choice>
              <mc:Fallback>
                <p:oleObj name="包装程序外壳对象" showAsIcon="1" r:id="rId5" imgW="2295525" imgH="523875" progId="Package">
                  <p:embed/>
                  <p:pic>
                    <p:nvPicPr>
                      <p:cNvPr id="0" name="对象 1"/>
                      <p:cNvPicPr/>
                      <p:nvPr/>
                    </p:nvPicPr>
                    <p:blipFill>
                      <a:blip r:embed="rId6"/>
                      <a:stretch>
                        <a:fillRect/>
                      </a:stretch>
                    </p:blipFill>
                    <p:spPr>
                      <a:xfrm>
                        <a:off x="6211194" y="4041376"/>
                        <a:ext cx="3505415" cy="904740"/>
                      </a:xfrm>
                      <a:prstGeom prst="rect">
                        <a:avLst/>
                      </a:prstGeom>
                    </p:spPr>
                  </p:pic>
                </p:oleObj>
              </mc:Fallback>
            </mc:AlternateContent>
          </a:graphicData>
        </a:graphic>
      </p:graphicFrame>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Xiamen’s Location in China Map</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12" name="组合 11"/>
          <p:cNvGrpSpPr/>
          <p:nvPr/>
        </p:nvGrpSpPr>
        <p:grpSpPr>
          <a:xfrm>
            <a:off x="1249045" y="956945"/>
            <a:ext cx="9204960" cy="5698490"/>
            <a:chOff x="1967" y="1507"/>
            <a:chExt cx="14496" cy="8974"/>
          </a:xfrm>
        </p:grpSpPr>
        <p:pic>
          <p:nvPicPr>
            <p:cNvPr id="10" name="图片 9"/>
            <p:cNvPicPr>
              <a:picLocks noChangeAspect="1"/>
            </p:cNvPicPr>
            <p:nvPr>
              <p:custDataLst>
                <p:tags r:id="rId1"/>
              </p:custDataLst>
            </p:nvPr>
          </p:nvPicPr>
          <p:blipFill>
            <a:blip r:embed="rId2"/>
            <a:stretch>
              <a:fillRect/>
            </a:stretch>
          </p:blipFill>
          <p:spPr>
            <a:xfrm>
              <a:off x="11311" y="4782"/>
              <a:ext cx="5153" cy="51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图片 2"/>
            <p:cNvPicPr>
              <a:picLocks noChangeAspect="1"/>
            </p:cNvPicPr>
            <p:nvPr>
              <p:custDataLst>
                <p:tags r:id="rId3"/>
              </p:custDataLst>
            </p:nvPr>
          </p:nvPicPr>
          <p:blipFill>
            <a:blip r:embed="rId4"/>
            <a:stretch>
              <a:fillRect/>
            </a:stretch>
          </p:blipFill>
          <p:spPr>
            <a:xfrm>
              <a:off x="1967" y="1507"/>
              <a:ext cx="7156" cy="8975"/>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4" name="直接箭头连接符 3"/>
            <p:cNvCxnSpPr/>
            <p:nvPr>
              <p:custDataLst>
                <p:tags r:id="rId5"/>
              </p:custDataLst>
            </p:nvPr>
          </p:nvCxnSpPr>
          <p:spPr>
            <a:xfrm>
              <a:off x="7810" y="6705"/>
              <a:ext cx="3501" cy="101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7" name="图片 6" descr="3b333634323633323bd7f8b1ea"/>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2152" y="7054"/>
              <a:ext cx="661" cy="661"/>
            </a:xfrm>
            <a:prstGeom prst="rect">
              <a:avLst/>
            </a:prstGeom>
          </p:spPr>
        </p:pic>
      </p:grpSp>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Staff</a:t>
              </a: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2137410" y="2237740"/>
            <a:ext cx="7473950" cy="2676525"/>
          </a:xfrm>
          <a:prstGeom prst="rect">
            <a:avLst/>
          </a:prstGeom>
          <a:noFill/>
          <a:ln w="19050">
            <a:solidFill>
              <a:schemeClr val="bg1">
                <a:lumMod val="75000"/>
              </a:schemeClr>
            </a:solidFill>
            <a:prstDash val="dash"/>
          </a:ln>
        </p:spPr>
        <p:txBody>
          <a:bodyPr wrap="square" rtlCol="0">
            <a:spAutoFit/>
          </a:bodyPr>
          <a:lstStyle/>
          <a:p>
            <a:pPr marL="0" indent="457200">
              <a:lnSpc>
                <a:spcPct val="150000"/>
              </a:lnSpc>
              <a:buNone/>
            </a:pPr>
            <a:r>
              <a:rPr lang="en-US" altLang="zh-CN" sz="2400" dirty="0">
                <a:latin typeface="Times New Roman" panose="02020603050405020304" pitchFamily="18" charset="0"/>
                <a:cs typeface="Times New Roman" panose="02020603050405020304" pitchFamily="18" charset="0"/>
                <a:sym typeface="+mn-ea"/>
              </a:rPr>
              <a:t>If you need any assistance during your stay, you may go to staff at the Information desk outside the meeting room.For any emergency please contact us at:</a:t>
            </a:r>
            <a:endParaRPr lang="en-US" altLang="zh-CN" sz="2400" dirty="0">
              <a:latin typeface="Times New Roman" panose="02020603050405020304" pitchFamily="18" charset="0"/>
              <a:cs typeface="Times New Roman" panose="02020603050405020304" pitchFamily="18" charset="0"/>
            </a:endParaRPr>
          </a:p>
          <a:p>
            <a:pPr algn="ctr">
              <a:lnSpc>
                <a:spcPct val="150000"/>
              </a:lnSpc>
            </a:pPr>
            <a:r>
              <a:rPr lang="en-US" altLang="zh-CN" sz="2400" b="1" dirty="0">
                <a:solidFill>
                  <a:srgbClr val="C00000"/>
                </a:solidFill>
                <a:latin typeface="Times New Roman" panose="02020603050405020304" pitchFamily="18" charset="0"/>
                <a:cs typeface="Times New Roman" panose="02020603050405020304" pitchFamily="18" charset="0"/>
                <a:sym typeface="+mn-ea"/>
              </a:rPr>
              <a:t>Mr. </a:t>
            </a:r>
            <a:r>
              <a:rPr lang="en-US" altLang="zh-CN" sz="2400" b="1" dirty="0" err="1">
                <a:solidFill>
                  <a:srgbClr val="C00000"/>
                </a:solidFill>
                <a:latin typeface="Times New Roman" panose="02020603050405020304" pitchFamily="18" charset="0"/>
                <a:cs typeface="Times New Roman" panose="02020603050405020304" pitchFamily="18" charset="0"/>
                <a:sym typeface="+mn-ea"/>
              </a:rPr>
              <a:t>Shizhuo</a:t>
            </a:r>
            <a:r>
              <a:rPr lang="en-US" altLang="zh-CN" sz="2400" b="1" dirty="0">
                <a:solidFill>
                  <a:srgbClr val="C00000"/>
                </a:solidFill>
                <a:latin typeface="Times New Roman" panose="02020603050405020304" pitchFamily="18" charset="0"/>
                <a:cs typeface="Times New Roman" panose="02020603050405020304" pitchFamily="18" charset="0"/>
                <a:sym typeface="+mn-ea"/>
              </a:rPr>
              <a:t> ZHAO (+86-13671348485)</a:t>
            </a:r>
            <a:endParaRPr lang="en-US" altLang="zh-CN" sz="2400" b="1" dirty="0">
              <a:solidFill>
                <a:srgbClr val="C00000"/>
              </a:solidFill>
              <a:latin typeface="Times New Roman" panose="02020603050405020304" pitchFamily="18" charset="0"/>
              <a:cs typeface="Times New Roman" panose="02020603050405020304" pitchFamily="18" charset="0"/>
            </a:endParaRPr>
          </a:p>
          <a:p>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2824480" y="1210945"/>
            <a:ext cx="6750000" cy="9043200"/>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任意多边形 22"/>
          <p:cNvSpPr/>
          <p:nvPr/>
        </p:nvSpPr>
        <p:spPr>
          <a:xfrm>
            <a:off x="-1377950" y="3720465"/>
            <a:ext cx="5645150" cy="5057775"/>
          </a:xfrm>
          <a:custGeom>
            <a:avLst/>
            <a:gdLst>
              <a:gd name="connisteX0" fmla="*/ 0 w 10524490"/>
              <a:gd name="connsiteY0" fmla="*/ 0 h 9428480"/>
              <a:gd name="connisteX1" fmla="*/ 2578100 w 10524490"/>
              <a:gd name="connsiteY1" fmla="*/ 635000 h 9428480"/>
              <a:gd name="connisteX2" fmla="*/ 3136265 w 10524490"/>
              <a:gd name="connsiteY2" fmla="*/ 3655695 h 9428480"/>
              <a:gd name="connisteX3" fmla="*/ 5848350 w 10524490"/>
              <a:gd name="connsiteY3" fmla="*/ 4387215 h 9428480"/>
              <a:gd name="connisteX4" fmla="*/ 6406515 w 10524490"/>
              <a:gd name="connsiteY4" fmla="*/ 7080885 h 9428480"/>
              <a:gd name="connisteX5" fmla="*/ 9581515 w 10524490"/>
              <a:gd name="connsiteY5" fmla="*/ 7312025 h 9428480"/>
              <a:gd name="connisteX6" fmla="*/ 10524490 w 10524490"/>
              <a:gd name="connsiteY6" fmla="*/ 9428480 h 94284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524490" h="9428480">
                <a:moveTo>
                  <a:pt x="0" y="0"/>
                </a:moveTo>
                <a:cubicBezTo>
                  <a:pt x="504190" y="66675"/>
                  <a:pt x="1950720" y="-95885"/>
                  <a:pt x="2578100" y="635000"/>
                </a:cubicBezTo>
                <a:cubicBezTo>
                  <a:pt x="3205480" y="1365885"/>
                  <a:pt x="2482215" y="2905125"/>
                  <a:pt x="3136265" y="3655695"/>
                </a:cubicBezTo>
                <a:cubicBezTo>
                  <a:pt x="3790315" y="4406265"/>
                  <a:pt x="5194300" y="3702050"/>
                  <a:pt x="5848350" y="4387215"/>
                </a:cubicBezTo>
                <a:cubicBezTo>
                  <a:pt x="6502400" y="5072380"/>
                  <a:pt x="5659755" y="6496050"/>
                  <a:pt x="6406515" y="7080885"/>
                </a:cubicBezTo>
                <a:cubicBezTo>
                  <a:pt x="7153275" y="7665720"/>
                  <a:pt x="8757920" y="6842760"/>
                  <a:pt x="9581515" y="7312025"/>
                </a:cubicBezTo>
                <a:cubicBezTo>
                  <a:pt x="10405110" y="7781290"/>
                  <a:pt x="10399395" y="9010015"/>
                  <a:pt x="10524490" y="9428480"/>
                </a:cubicBezTo>
              </a:path>
            </a:pathLst>
          </a:custGeom>
          <a:noFill/>
          <a:ln w="5080">
            <a:solidFill>
              <a:schemeClr val="bg1">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flipH="1" flipV="1">
            <a:off x="8304735" y="-3485515"/>
            <a:ext cx="6750430" cy="9043200"/>
            <a:chOff x="-6871" y="-1500"/>
            <a:chExt cx="15713" cy="21060"/>
          </a:xfrm>
        </p:grpSpPr>
        <p:sp>
          <p:nvSpPr>
            <p:cNvPr id="16" name="任意多边形 15"/>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566" y="10126"/>
              <a:ext cx="541" cy="541"/>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20"/>
          <p:cNvSpPr/>
          <p:nvPr/>
        </p:nvSpPr>
        <p:spPr>
          <a:xfrm>
            <a:off x="9435465" y="-259715"/>
            <a:ext cx="8205470" cy="5611495"/>
          </a:xfrm>
          <a:custGeom>
            <a:avLst/>
            <a:gdLst>
              <a:gd name="connisteX0" fmla="*/ 0 w 8205450"/>
              <a:gd name="connsiteY0" fmla="*/ 0 h 5611609"/>
              <a:gd name="connisteX1" fmla="*/ 1650365 w 8205450"/>
              <a:gd name="connsiteY1" fmla="*/ 698500 h 5611609"/>
              <a:gd name="connisteX2" fmla="*/ 1840865 w 8205450"/>
              <a:gd name="connsiteY2" fmla="*/ 1917700 h 5611609"/>
              <a:gd name="connisteX3" fmla="*/ 3098165 w 8205450"/>
              <a:gd name="connsiteY3" fmla="*/ 2247900 h 5611609"/>
              <a:gd name="connisteX4" fmla="*/ 3123565 w 8205450"/>
              <a:gd name="connsiteY4" fmla="*/ 3606800 h 5611609"/>
              <a:gd name="connisteX5" fmla="*/ 4444365 w 8205450"/>
              <a:gd name="connsiteY5" fmla="*/ 3911600 h 5611609"/>
              <a:gd name="connisteX6" fmla="*/ 4634865 w 8205450"/>
              <a:gd name="connsiteY6" fmla="*/ 5384800 h 5611609"/>
              <a:gd name="connisteX7" fmla="*/ 6844665 w 8205450"/>
              <a:gd name="connsiteY7" fmla="*/ 5270500 h 5611609"/>
              <a:gd name="connisteX8" fmla="*/ 7898765 w 8205450"/>
              <a:gd name="connsiteY8" fmla="*/ 5486400 h 5611609"/>
              <a:gd name="connisteX9" fmla="*/ 2348865 w 8205450"/>
              <a:gd name="connsiteY9" fmla="*/ 5537200 h 5611609"/>
              <a:gd name="connisteX10" fmla="*/ -736600 w 8205450"/>
              <a:gd name="connsiteY10" fmla="*/ 4635500 h 56116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8205451" h="5611610">
                <a:moveTo>
                  <a:pt x="0" y="0"/>
                </a:moveTo>
                <a:cubicBezTo>
                  <a:pt x="326390" y="115570"/>
                  <a:pt x="1282065" y="314960"/>
                  <a:pt x="1650365" y="698500"/>
                </a:cubicBezTo>
                <a:cubicBezTo>
                  <a:pt x="2018665" y="1082040"/>
                  <a:pt x="1551305" y="1607820"/>
                  <a:pt x="1840865" y="1917700"/>
                </a:cubicBezTo>
                <a:cubicBezTo>
                  <a:pt x="2130425" y="2227580"/>
                  <a:pt x="2841625" y="1910080"/>
                  <a:pt x="3098165" y="2247900"/>
                </a:cubicBezTo>
                <a:cubicBezTo>
                  <a:pt x="3354705" y="2585720"/>
                  <a:pt x="2854325" y="3274060"/>
                  <a:pt x="3123565" y="3606800"/>
                </a:cubicBezTo>
                <a:cubicBezTo>
                  <a:pt x="3392805" y="3939540"/>
                  <a:pt x="4142105" y="3556000"/>
                  <a:pt x="4444365" y="3911600"/>
                </a:cubicBezTo>
                <a:cubicBezTo>
                  <a:pt x="4746625" y="4267200"/>
                  <a:pt x="4154805" y="5113020"/>
                  <a:pt x="4634865" y="5384800"/>
                </a:cubicBezTo>
                <a:cubicBezTo>
                  <a:pt x="5114925" y="5656580"/>
                  <a:pt x="6191885" y="5250180"/>
                  <a:pt x="6844665" y="5270500"/>
                </a:cubicBezTo>
                <a:cubicBezTo>
                  <a:pt x="7497445" y="5290820"/>
                  <a:pt x="8797925" y="5433060"/>
                  <a:pt x="7898765" y="5486400"/>
                </a:cubicBezTo>
                <a:cubicBezTo>
                  <a:pt x="6999605" y="5539740"/>
                  <a:pt x="4076065" y="5707380"/>
                  <a:pt x="2348865" y="5537200"/>
                </a:cubicBezTo>
              </a:path>
            </a:pathLst>
          </a:custGeom>
          <a:noFill/>
          <a:ln w="508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7739380" y="6358255"/>
            <a:ext cx="4124325" cy="143510"/>
            <a:chOff x="12188" y="10013"/>
            <a:chExt cx="6495" cy="226"/>
          </a:xfrm>
          <a:solidFill>
            <a:schemeClr val="bg1">
              <a:lumMod val="75000"/>
            </a:schemeClr>
          </a:solidFill>
        </p:grpSpPr>
        <p:sp>
          <p:nvSpPr>
            <p:cNvPr id="69" name="椭圆 68"/>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flipH="1">
            <a:off x="325120" y="327660"/>
            <a:ext cx="4124325" cy="143510"/>
            <a:chOff x="12188" y="10013"/>
            <a:chExt cx="6495" cy="226"/>
          </a:xfrm>
          <a:solidFill>
            <a:schemeClr val="bg1">
              <a:lumMod val="75000"/>
            </a:schemeClr>
          </a:solidFill>
        </p:grpSpPr>
        <p:sp>
          <p:nvSpPr>
            <p:cNvPr id="87" name="椭圆 86"/>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8726170" y="6062980"/>
            <a:ext cx="3133725" cy="111760"/>
            <a:chOff x="12188" y="10039"/>
            <a:chExt cx="4935" cy="176"/>
          </a:xfrm>
          <a:solidFill>
            <a:schemeClr val="bg1">
              <a:lumMod val="75000"/>
            </a:schemeClr>
          </a:solidFill>
        </p:grpSpPr>
        <p:sp>
          <p:nvSpPr>
            <p:cNvPr id="105" name="椭圆 104"/>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flipH="1">
            <a:off x="346710" y="671830"/>
            <a:ext cx="3133725" cy="111760"/>
            <a:chOff x="12188" y="10039"/>
            <a:chExt cx="4935" cy="176"/>
          </a:xfrm>
          <a:solidFill>
            <a:schemeClr val="bg1">
              <a:lumMod val="75000"/>
            </a:schemeClr>
          </a:solidFill>
        </p:grpSpPr>
        <p:sp>
          <p:nvSpPr>
            <p:cNvPr id="122" name="椭圆 121"/>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3258820" y="-12631420"/>
            <a:ext cx="6750000" cy="9043200"/>
            <a:chOff x="-6871" y="-1500"/>
            <a:chExt cx="15712" cy="21060"/>
          </a:xfrm>
        </p:grpSpPr>
        <p:sp>
          <p:nvSpPr>
            <p:cNvPr id="136" name="任意多边形 135"/>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flipH="1" flipV="1">
            <a:off x="7752921" y="-17668875"/>
            <a:ext cx="6748574" cy="9044940"/>
            <a:chOff x="-6871" y="-1500"/>
            <a:chExt cx="15713" cy="21060"/>
          </a:xfrm>
        </p:grpSpPr>
        <p:sp>
          <p:nvSpPr>
            <p:cNvPr id="151" name="任意多边形 150"/>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73" y="10038"/>
              <a:ext cx="404" cy="40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482850" y="2263775"/>
            <a:ext cx="7077075" cy="1568450"/>
            <a:chOff x="3908" y="3033"/>
            <a:chExt cx="11145" cy="2470"/>
          </a:xfrm>
        </p:grpSpPr>
        <p:sp>
          <p:nvSpPr>
            <p:cNvPr id="251" name="圆角矩形 250"/>
            <p:cNvSpPr/>
            <p:nvPr/>
          </p:nvSpPr>
          <p:spPr>
            <a:xfrm>
              <a:off x="3908" y="4554"/>
              <a:ext cx="9159" cy="949"/>
            </a:xfrm>
            <a:prstGeom prst="roundRect">
              <a:avLst>
                <a:gd name="adj" fmla="val 50000"/>
              </a:avLst>
            </a:prstGeom>
            <a:solidFill>
              <a:srgbClr val="238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909" y="3033"/>
              <a:ext cx="11144" cy="2470"/>
            </a:xfrm>
            <a:prstGeom prst="rect">
              <a:avLst/>
            </a:prstGeom>
            <a:noFill/>
          </p:spPr>
          <p:txBody>
            <a:bodyPr wrap="square" rtlCol="0">
              <a:spAutoFit/>
            </a:bodyPr>
            <a:lstStyle/>
            <a:p>
              <a:pPr>
                <a:lnSpc>
                  <a:spcPct val="150000"/>
                </a:lnSpc>
              </a:pPr>
              <a:r>
                <a:rPr lang="en-GB" altLang="zh-CN" sz="3200" b="1" dirty="0">
                  <a:solidFill>
                    <a:schemeClr val="tx1"/>
                  </a:solidFill>
                  <a:latin typeface="微软雅黑" panose="020B0503020204020204" pitchFamily="34" charset="-122"/>
                  <a:ea typeface="微软雅黑" panose="020B0503020204020204" pitchFamily="34" charset="-122"/>
                  <a:sym typeface="+mn-ea"/>
                </a:rPr>
                <a:t>Have a successful meeting and </a:t>
              </a:r>
              <a:r>
                <a:rPr lang="en-GB" altLang="zh-CN" sz="3200" b="1" dirty="0">
                  <a:solidFill>
                    <a:schemeClr val="bg1"/>
                  </a:solidFill>
                  <a:latin typeface="微软雅黑" panose="020B0503020204020204" pitchFamily="34" charset="-122"/>
                  <a:ea typeface="微软雅黑" panose="020B0503020204020204" pitchFamily="34" charset="-122"/>
                  <a:sym typeface="+mn-ea"/>
                </a:rPr>
                <a:t>enjoy your stay in </a:t>
              </a:r>
              <a:r>
                <a:rPr lang="en-US" altLang="en-GB" sz="3200" b="1" dirty="0">
                  <a:solidFill>
                    <a:schemeClr val="bg1"/>
                  </a:solidFill>
                  <a:latin typeface="微软雅黑" panose="020B0503020204020204" pitchFamily="34" charset="-122"/>
                  <a:ea typeface="微软雅黑" panose="020B0503020204020204" pitchFamily="34" charset="-122"/>
                  <a:sym typeface="+mn-ea"/>
                </a:rPr>
                <a:t>Xiamen</a:t>
              </a:r>
              <a:r>
                <a:rPr lang="en-GB" altLang="zh-CN" sz="3200" b="1" dirty="0">
                  <a:solidFill>
                    <a:schemeClr val="bg1"/>
                  </a:solidFill>
                  <a:latin typeface="微软雅黑" panose="020B0503020204020204" pitchFamily="34" charset="-122"/>
                  <a:ea typeface="微软雅黑" panose="020B0503020204020204" pitchFamily="34" charset="-122"/>
                  <a:sym typeface="+mn-ea"/>
                </a:rPr>
                <a:t>!</a:t>
              </a:r>
              <a:endParaRPr lang="en-GB" altLang="zh-CN" sz="3200" b="1" dirty="0">
                <a:solidFill>
                  <a:schemeClr val="bg1"/>
                </a:solidFill>
                <a:latin typeface="微软雅黑" panose="020B0503020204020204" pitchFamily="34" charset="-122"/>
                <a:ea typeface="微软雅黑" panose="020B0503020204020204" pitchFamily="34" charset="-122"/>
                <a:sym typeface="+mn-ea"/>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“Heron Island”</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3" name="文本框 2"/>
          <p:cNvSpPr txBox="1"/>
          <p:nvPr/>
        </p:nvSpPr>
        <p:spPr>
          <a:xfrm>
            <a:off x="4648835" y="1655445"/>
            <a:ext cx="4152900" cy="1014730"/>
          </a:xfrm>
          <a:prstGeom prst="rect">
            <a:avLst/>
          </a:prstGeom>
          <a:noFill/>
          <a:ln w="19050">
            <a:solidFill>
              <a:schemeClr val="bg1">
                <a:lumMod val="75000"/>
              </a:schemeClr>
            </a:solidFill>
            <a:prstDash val="dash"/>
          </a:ln>
        </p:spPr>
        <p:txBody>
          <a:bodyPr wrap="square" rtlCol="0">
            <a:spAutoFit/>
          </a:bodyPr>
          <a:lstStyle/>
          <a:p>
            <a:r>
              <a:rPr lang="zh-CN" altLang="en-US" sz="2000" b="1">
                <a:latin typeface="Times New Roman" panose="02020603050405020304" pitchFamily="18" charset="0"/>
                <a:cs typeface="Times New Roman" panose="02020603050405020304" pitchFamily="18" charset="0"/>
              </a:rPr>
              <a:t>In ancient times, Xiamen Island was the habitat of egrets, so it was also called '</a:t>
            </a:r>
            <a:r>
              <a:rPr lang="en-US" altLang="zh-CN" sz="2000" b="1">
                <a:latin typeface="Times New Roman" panose="02020603050405020304" pitchFamily="18" charset="0"/>
                <a:cs typeface="Times New Roman" panose="02020603050405020304" pitchFamily="18" charset="0"/>
              </a:rPr>
              <a:t>Heron</a:t>
            </a:r>
            <a:r>
              <a:rPr lang="zh-CN" altLang="en-US" sz="2000" b="1">
                <a:latin typeface="Times New Roman" panose="02020603050405020304" pitchFamily="18" charset="0"/>
                <a:cs typeface="Times New Roman" panose="02020603050405020304" pitchFamily="18" charset="0"/>
              </a:rPr>
              <a:t> Island '.</a:t>
            </a:r>
            <a:endParaRPr lang="zh-CN" altLang="en-US" sz="2000" b="1">
              <a:latin typeface="Times New Roman" panose="02020603050405020304" pitchFamily="18" charset="0"/>
              <a:cs typeface="Times New Roman" panose="02020603050405020304" pitchFamily="18" charset="0"/>
            </a:endParaRPr>
          </a:p>
        </p:txBody>
      </p:sp>
      <p:pic>
        <p:nvPicPr>
          <p:cNvPr id="100" name="图片 99"/>
          <p:cNvPicPr/>
          <p:nvPr>
            <p:custDataLst>
              <p:tags r:id="rId1"/>
            </p:custDataLst>
          </p:nvPr>
        </p:nvPicPr>
        <p:blipFill>
          <a:blip r:embed="rId2"/>
          <a:stretch>
            <a:fillRect/>
          </a:stretch>
        </p:blipFill>
        <p:spPr>
          <a:xfrm>
            <a:off x="1455420" y="1452880"/>
            <a:ext cx="2970530" cy="4280535"/>
          </a:xfrm>
          <a:prstGeom prst="rect">
            <a:avLst/>
          </a:prstGeom>
          <a:noFill/>
          <a:ln w="9525">
            <a:noFill/>
          </a:ln>
        </p:spPr>
      </p:pic>
      <p:sp>
        <p:nvSpPr>
          <p:cNvPr id="4" name="TextBox 1"/>
          <p:cNvSpPr txBox="1">
            <a:spLocks noChangeArrowheads="1"/>
          </p:cNvSpPr>
          <p:nvPr>
            <p:custDataLst>
              <p:tags r:id="rId3"/>
            </p:custDataLst>
          </p:nvPr>
        </p:nvSpPr>
        <p:spPr bwMode="auto">
          <a:xfrm>
            <a:off x="4648835" y="3220720"/>
            <a:ext cx="543179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zh-CN" dirty="0"/>
          </a:p>
          <a:p>
            <a:pPr>
              <a:buFont typeface="Arial" panose="020B0604020202020204" pitchFamily="34" charset="0"/>
              <a:buChar char="•"/>
            </a:pPr>
            <a:r>
              <a:rPr lang="en-US" altLang="zh-CN" dirty="0"/>
              <a:t>Established in 1394 a.d.</a:t>
            </a:r>
            <a:endParaRPr lang="en-US" altLang="zh-CN" dirty="0"/>
          </a:p>
          <a:p>
            <a:pPr>
              <a:buFont typeface="Arial" panose="020B0604020202020204" pitchFamily="34" charset="0"/>
              <a:buChar char="•"/>
            </a:pPr>
            <a:r>
              <a:rPr lang="en-US" altLang="zh-CN" dirty="0"/>
              <a:t>has won the UN Habitat Award.</a:t>
            </a:r>
            <a:endParaRPr lang="en-US" altLang="zh-CN" dirty="0"/>
          </a:p>
          <a:p>
            <a:pPr>
              <a:buFont typeface="Arial" panose="020B0604020202020204" pitchFamily="34" charset="0"/>
              <a:buChar char="•"/>
            </a:pPr>
            <a:r>
              <a:rPr lang="en-US" altLang="zh-CN" dirty="0"/>
              <a:t>Important central cities, ports and scenic tourist cities along the southeast coast of China.</a:t>
            </a:r>
            <a:endParaRPr lang="en-US" altLang="zh-CN" dirty="0"/>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Xiamen’s Attractions</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12" name="组合 11"/>
          <p:cNvGrpSpPr/>
          <p:nvPr/>
        </p:nvGrpSpPr>
        <p:grpSpPr>
          <a:xfrm>
            <a:off x="214630" y="1024890"/>
            <a:ext cx="10301605" cy="2404110"/>
            <a:chOff x="338" y="1614"/>
            <a:chExt cx="16223" cy="3786"/>
          </a:xfrm>
        </p:grpSpPr>
        <p:sp>
          <p:nvSpPr>
            <p:cNvPr id="2" name="文本框 1"/>
            <p:cNvSpPr txBox="1"/>
            <p:nvPr/>
          </p:nvSpPr>
          <p:spPr>
            <a:xfrm>
              <a:off x="5669" y="1614"/>
              <a:ext cx="2835" cy="628"/>
            </a:xfrm>
            <a:prstGeom prst="rect">
              <a:avLst/>
            </a:prstGeom>
            <a:noFill/>
            <a:ln w="19050">
              <a:solidFill>
                <a:schemeClr val="bg1">
                  <a:lumMod val="75000"/>
                </a:schemeClr>
              </a:solidFill>
              <a:prstDash val="dash"/>
            </a:ln>
          </p:spPr>
          <p:txBody>
            <a:bodyPr wrap="square" rtlCol="0">
              <a:spAutoFit/>
            </a:bodyPr>
            <a:lstStyle/>
            <a:p>
              <a:r>
                <a:rPr lang="en-US" altLang="zh-CN" sz="2000" b="1">
                  <a:latin typeface="Times New Roman" panose="02020603050405020304" pitchFamily="18" charset="0"/>
                  <a:cs typeface="Times New Roman" panose="02020603050405020304" pitchFamily="18" charset="0"/>
                </a:rPr>
                <a:t>G</a:t>
              </a:r>
              <a:r>
                <a:rPr lang="zh-CN" altLang="en-US" sz="2000" b="1">
                  <a:latin typeface="Times New Roman" panose="02020603050405020304" pitchFamily="18" charset="0"/>
                  <a:cs typeface="Times New Roman" panose="02020603050405020304" pitchFamily="18" charset="0"/>
                </a:rPr>
                <a:t>ulang island</a:t>
              </a:r>
              <a:endParaRPr lang="zh-CN" altLang="en-US" sz="2000" b="1">
                <a:latin typeface="Times New Roman" panose="02020603050405020304" pitchFamily="18" charset="0"/>
                <a:cs typeface="Times New Roman" panose="02020603050405020304" pitchFamily="18" charset="0"/>
              </a:endParaRPr>
            </a:p>
          </p:txBody>
        </p:sp>
        <p:pic>
          <p:nvPicPr>
            <p:cNvPr id="101" name="图片 100"/>
            <p:cNvPicPr/>
            <p:nvPr>
              <p:custDataLst>
                <p:tags r:id="rId1"/>
              </p:custDataLst>
            </p:nvPr>
          </p:nvPicPr>
          <p:blipFill>
            <a:blip r:embed="rId2"/>
            <a:stretch>
              <a:fillRect/>
            </a:stretch>
          </p:blipFill>
          <p:spPr>
            <a:xfrm>
              <a:off x="338" y="1614"/>
              <a:ext cx="5050" cy="3786"/>
            </a:xfrm>
            <a:prstGeom prst="rect">
              <a:avLst/>
            </a:prstGeom>
            <a:noFill/>
            <a:ln w="9525">
              <a:noFill/>
            </a:ln>
          </p:spPr>
        </p:pic>
        <p:sp>
          <p:nvSpPr>
            <p:cNvPr id="7" name="文本框 6"/>
            <p:cNvSpPr txBox="1"/>
            <p:nvPr/>
          </p:nvSpPr>
          <p:spPr>
            <a:xfrm>
              <a:off x="5669" y="2242"/>
              <a:ext cx="10893" cy="2761"/>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was selected as ' the head of the five most beautiful urban areas in China ' by the National Geographic Magazine, known as the ' sea garden '. Many buildings with Chinese and foreign architectural styles are well preserved on the island, which is known as the ' World Architecture Expo '. The residents of the island love music, and the piano has a high density and is praised as the island of Qin.</a:t>
              </a:r>
              <a:endParaRPr lang="zh-CN" altLang="en-US">
                <a:latin typeface="Times New Roman" panose="02020603050405020304" pitchFamily="18" charset="0"/>
                <a:cs typeface="Times New Roman" panose="02020603050405020304" pitchFamily="18" charset="0"/>
              </a:endParaRPr>
            </a:p>
          </p:txBody>
        </p:sp>
      </p:grpSp>
      <p:grpSp>
        <p:nvGrpSpPr>
          <p:cNvPr id="11" name="组合 10"/>
          <p:cNvGrpSpPr/>
          <p:nvPr/>
        </p:nvGrpSpPr>
        <p:grpSpPr>
          <a:xfrm>
            <a:off x="3825875" y="3266440"/>
            <a:ext cx="6831965" cy="3390900"/>
            <a:chOff x="7609" y="5003"/>
            <a:chExt cx="10759" cy="5340"/>
          </a:xfrm>
        </p:grpSpPr>
        <p:sp>
          <p:nvSpPr>
            <p:cNvPr id="8" name="文本框 7"/>
            <p:cNvSpPr txBox="1"/>
            <p:nvPr/>
          </p:nvSpPr>
          <p:spPr>
            <a:xfrm>
              <a:off x="9926" y="5825"/>
              <a:ext cx="3882" cy="580"/>
            </a:xfrm>
            <a:prstGeom prst="rect">
              <a:avLst/>
            </a:prstGeom>
            <a:noFill/>
            <a:ln w="19050">
              <a:solidFill>
                <a:schemeClr val="bg1">
                  <a:lumMod val="75000"/>
                </a:schemeClr>
              </a:solidFill>
              <a:prstDash val="dash"/>
            </a:ln>
          </p:spPr>
          <p:txBody>
            <a:bodyPr wrap="square" rtlCol="0">
              <a:spAutoFit/>
            </a:bodyPr>
            <a:lstStyle/>
            <a:p>
              <a:r>
                <a:rPr lang="en-US" altLang="zh-CN" b="1">
                  <a:latin typeface="Times New Roman" panose="02020603050405020304" pitchFamily="18" charset="0"/>
                  <a:cs typeface="Times New Roman" panose="02020603050405020304" pitchFamily="18" charset="0"/>
                </a:rPr>
                <a:t>S</a:t>
              </a:r>
              <a:r>
                <a:rPr lang="zh-CN" altLang="en-US" b="1">
                  <a:latin typeface="Times New Roman" panose="02020603050405020304" pitchFamily="18" charset="0"/>
                  <a:cs typeface="Times New Roman" panose="02020603050405020304" pitchFamily="18" charset="0"/>
                </a:rPr>
                <a:t>outhern </a:t>
              </a:r>
              <a:r>
                <a:rPr lang="en-US" altLang="zh-CN" b="1">
                  <a:latin typeface="Times New Roman" panose="02020603050405020304" pitchFamily="18" charset="0"/>
                  <a:cs typeface="Times New Roman" panose="02020603050405020304" pitchFamily="18" charset="0"/>
                </a:rPr>
                <a:t>P</a:t>
              </a:r>
              <a:r>
                <a:rPr lang="zh-CN" altLang="en-US" b="1">
                  <a:latin typeface="Times New Roman" panose="02020603050405020304" pitchFamily="18" charset="0"/>
                  <a:cs typeface="Times New Roman" panose="02020603050405020304" pitchFamily="18" charset="0"/>
                </a:rPr>
                <a:t>utuo temple</a:t>
              </a:r>
              <a:endParaRPr lang="zh-CN" altLang="en-US" b="1">
                <a:latin typeface="Times New Roman" panose="02020603050405020304" pitchFamily="18" charset="0"/>
                <a:cs typeface="Times New Roman" panose="02020603050405020304" pitchFamily="18" charset="0"/>
              </a:endParaRPr>
            </a:p>
          </p:txBody>
        </p:sp>
        <p:pic>
          <p:nvPicPr>
            <p:cNvPr id="102" name="图片 101"/>
            <p:cNvPicPr/>
            <p:nvPr>
              <p:custDataLst>
                <p:tags r:id="rId3"/>
              </p:custDataLst>
            </p:nvPr>
          </p:nvPicPr>
          <p:blipFill>
            <a:blip r:embed="rId4"/>
            <a:stretch>
              <a:fillRect/>
            </a:stretch>
          </p:blipFill>
          <p:spPr>
            <a:xfrm>
              <a:off x="14190" y="5003"/>
              <a:ext cx="4178" cy="5341"/>
            </a:xfrm>
            <a:prstGeom prst="rect">
              <a:avLst/>
            </a:prstGeom>
            <a:noFill/>
            <a:ln w="9525">
              <a:noFill/>
            </a:ln>
          </p:spPr>
        </p:pic>
        <p:sp>
          <p:nvSpPr>
            <p:cNvPr id="10" name="文本框 9"/>
            <p:cNvSpPr txBox="1"/>
            <p:nvPr/>
          </p:nvSpPr>
          <p:spPr>
            <a:xfrm>
              <a:off x="7609" y="6730"/>
              <a:ext cx="6400" cy="1888"/>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has a history of more than 1300 years. It is one of the Buddhist resorts in southern Fujian with beautiful scenery and magnificent momentum.</a:t>
              </a:r>
              <a:endParaRPr lang="zh-CN" altLang="en-US">
                <a:latin typeface="Times New Roman" panose="02020603050405020304" pitchFamily="18" charset="0"/>
                <a:cs typeface="Times New Roman" panose="02020603050405020304" pitchFamily="18" charset="0"/>
              </a:endParaRPr>
            </a:p>
          </p:txBody>
        </p:sp>
      </p:gr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Xiamen’s Attractions</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4" name="组合 3"/>
          <p:cNvGrpSpPr/>
          <p:nvPr/>
        </p:nvGrpSpPr>
        <p:grpSpPr>
          <a:xfrm>
            <a:off x="342265" y="913765"/>
            <a:ext cx="9394190" cy="2545715"/>
            <a:chOff x="539" y="1312"/>
            <a:chExt cx="14794" cy="4009"/>
          </a:xfrm>
        </p:grpSpPr>
        <p:sp>
          <p:nvSpPr>
            <p:cNvPr id="2" name="文本框 1"/>
            <p:cNvSpPr txBox="1"/>
            <p:nvPr/>
          </p:nvSpPr>
          <p:spPr>
            <a:xfrm>
              <a:off x="5931" y="1614"/>
              <a:ext cx="5640" cy="628"/>
            </a:xfrm>
            <a:prstGeom prst="rect">
              <a:avLst/>
            </a:prstGeom>
            <a:noFill/>
            <a:ln w="19050">
              <a:solidFill>
                <a:schemeClr val="bg1">
                  <a:lumMod val="75000"/>
                </a:schemeClr>
              </a:solidFill>
              <a:prstDash val="dash"/>
            </a:ln>
          </p:spPr>
          <p:txBody>
            <a:bodyPr wrap="square" rtlCol="0">
              <a:spAutoFit/>
            </a:bodyPr>
            <a:lstStyle/>
            <a:p>
              <a:r>
                <a:rPr sz="2000" b="1">
                  <a:latin typeface="Times New Roman" panose="02020603050405020304" pitchFamily="18" charset="0"/>
                  <a:cs typeface="Times New Roman" panose="02020603050405020304" pitchFamily="18" charset="0"/>
                </a:rPr>
                <a:t>Tianzhu Mountain Forest Park</a:t>
              </a:r>
              <a:endParaRPr sz="2000" b="1">
                <a:latin typeface="Times New Roman" panose="02020603050405020304" pitchFamily="18" charset="0"/>
                <a:cs typeface="Times New Roman" panose="02020603050405020304" pitchFamily="18" charset="0"/>
              </a:endParaRPr>
            </a:p>
          </p:txBody>
        </p:sp>
        <p:sp>
          <p:nvSpPr>
            <p:cNvPr id="7" name="文本框 6"/>
            <p:cNvSpPr txBox="1"/>
            <p:nvPr/>
          </p:nvSpPr>
          <p:spPr>
            <a:xfrm>
              <a:off x="5669" y="2242"/>
              <a:ext cx="9664" cy="1888"/>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There are more than 200 kinds of forest plants and more than 40 kinds of wild animals in the garden. Precious wild animals include leopards, forest musk deer, fruit foxes, foxes, leopard cats, brocade chickens, sheep, cuckoos and so on.</a:t>
              </a:r>
              <a:endParaRPr lang="zh-CN" altLang="en-US">
                <a:latin typeface="Times New Roman" panose="02020603050405020304" pitchFamily="18" charset="0"/>
                <a:cs typeface="Times New Roman" panose="02020603050405020304" pitchFamily="18" charset="0"/>
              </a:endParaRPr>
            </a:p>
          </p:txBody>
        </p:sp>
        <p:pic>
          <p:nvPicPr>
            <p:cNvPr id="103" name="图片 102"/>
            <p:cNvPicPr/>
            <p:nvPr>
              <p:custDataLst>
                <p:tags r:id="rId1"/>
              </p:custDataLst>
            </p:nvPr>
          </p:nvPicPr>
          <p:blipFill>
            <a:blip r:embed="rId2"/>
            <a:stretch>
              <a:fillRect/>
            </a:stretch>
          </p:blipFill>
          <p:spPr>
            <a:xfrm>
              <a:off x="539" y="1312"/>
              <a:ext cx="4968" cy="4009"/>
            </a:xfrm>
            <a:prstGeom prst="rect">
              <a:avLst/>
            </a:prstGeom>
            <a:noFill/>
            <a:ln w="9525">
              <a:noFill/>
            </a:ln>
          </p:spPr>
        </p:pic>
      </p:grpSp>
      <p:grpSp>
        <p:nvGrpSpPr>
          <p:cNvPr id="3" name="组合 2"/>
          <p:cNvGrpSpPr/>
          <p:nvPr/>
        </p:nvGrpSpPr>
        <p:grpSpPr>
          <a:xfrm>
            <a:off x="2115185" y="3853815"/>
            <a:ext cx="5563870" cy="2539365"/>
            <a:chOff x="4194" y="5825"/>
            <a:chExt cx="8762" cy="3999"/>
          </a:xfrm>
        </p:grpSpPr>
        <p:sp>
          <p:nvSpPr>
            <p:cNvPr id="8" name="文本框 7"/>
            <p:cNvSpPr txBox="1"/>
            <p:nvPr/>
          </p:nvSpPr>
          <p:spPr>
            <a:xfrm>
              <a:off x="9644" y="5825"/>
              <a:ext cx="2634" cy="580"/>
            </a:xfrm>
            <a:prstGeom prst="rect">
              <a:avLst/>
            </a:prstGeom>
            <a:noFill/>
            <a:ln w="19050">
              <a:solidFill>
                <a:schemeClr val="bg1">
                  <a:lumMod val="75000"/>
                </a:schemeClr>
              </a:solidFill>
              <a:prstDash val="dash"/>
            </a:ln>
          </p:spPr>
          <p:txBody>
            <a:bodyPr wrap="square" rtlCol="0">
              <a:spAutoFit/>
            </a:bodyPr>
            <a:lstStyle/>
            <a:p>
              <a:r>
                <a:rPr b="1">
                  <a:latin typeface="Times New Roman" panose="02020603050405020304" pitchFamily="18" charset="0"/>
                  <a:cs typeface="Times New Roman" panose="02020603050405020304" pitchFamily="18" charset="0"/>
                </a:rPr>
                <a:t>Piano</a:t>
              </a:r>
              <a:r>
                <a:rPr lang="zh-CN" altLang="en-US" b="1">
                  <a:latin typeface="Times New Roman" panose="02020603050405020304" pitchFamily="18" charset="0"/>
                  <a:cs typeface="Times New Roman" panose="02020603050405020304" pitchFamily="18" charset="0"/>
                </a:rPr>
                <a:t> </a:t>
              </a:r>
              <a:r>
                <a:rPr lang="en-US" altLang="zh-CN" b="1">
                  <a:latin typeface="Times New Roman" panose="02020603050405020304" pitchFamily="18" charset="0"/>
                  <a:cs typeface="Times New Roman" panose="02020603050405020304" pitchFamily="18" charset="0"/>
                </a:rPr>
                <a:t>M</a:t>
              </a:r>
              <a:r>
                <a:rPr lang="zh-CN" altLang="en-US" b="1">
                  <a:latin typeface="Times New Roman" panose="02020603050405020304" pitchFamily="18" charset="0"/>
                  <a:cs typeface="Times New Roman" panose="02020603050405020304" pitchFamily="18" charset="0"/>
                </a:rPr>
                <a:t>useum</a:t>
              </a:r>
              <a:endParaRPr lang="zh-CN" altLang="en-US" b="1">
                <a:latin typeface="Times New Roman" panose="02020603050405020304" pitchFamily="18" charset="0"/>
                <a:cs typeface="Times New Roman" panose="02020603050405020304" pitchFamily="18" charset="0"/>
              </a:endParaRPr>
            </a:p>
          </p:txBody>
        </p:sp>
        <p:sp>
          <p:nvSpPr>
            <p:cNvPr id="10" name="文本框 9"/>
            <p:cNvSpPr txBox="1"/>
            <p:nvPr/>
          </p:nvSpPr>
          <p:spPr>
            <a:xfrm>
              <a:off x="4194" y="6627"/>
              <a:ext cx="8762" cy="3197"/>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 museum displays more than 40 ancient pianos collected by Hu Youyi, a patriotic overseas Chinese, including rare and precious gold-plated pianos, the world 's earliest four-corner pianos and the earliest and largest vertical pianos. There are ancient hand-shaking pianos, pedal automatic pianos from a hundred years ago, and eight-footed ancient pianos.</a:t>
              </a:r>
              <a:endParaRPr lang="zh-CN" altLang="en-US">
                <a:latin typeface="Times New Roman" panose="02020603050405020304" pitchFamily="18" charset="0"/>
                <a:cs typeface="Times New Roman" panose="02020603050405020304" pitchFamily="18" charset="0"/>
              </a:endParaRPr>
            </a:p>
          </p:txBody>
        </p:sp>
      </p:grpSp>
      <p:pic>
        <p:nvPicPr>
          <p:cNvPr id="110" name="图片 109"/>
          <p:cNvPicPr/>
          <p:nvPr>
            <p:custDataLst>
              <p:tags r:id="rId3"/>
            </p:custDataLst>
          </p:nvPr>
        </p:nvPicPr>
        <p:blipFill>
          <a:blip r:embed="rId4"/>
          <a:stretch>
            <a:fillRect/>
          </a:stretch>
        </p:blipFill>
        <p:spPr>
          <a:xfrm>
            <a:off x="7778750" y="3672205"/>
            <a:ext cx="3458845" cy="2641600"/>
          </a:xfrm>
          <a:prstGeom prst="rect">
            <a:avLst/>
          </a:prstGeom>
          <a:noFill/>
          <a:ln w="9525">
            <a:noFill/>
          </a:ln>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Entertainment</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4" name="组合 3"/>
          <p:cNvGrpSpPr/>
          <p:nvPr/>
        </p:nvGrpSpPr>
        <p:grpSpPr>
          <a:xfrm>
            <a:off x="3451860" y="1024890"/>
            <a:ext cx="7565390" cy="2152015"/>
            <a:chOff x="5669" y="1614"/>
            <a:chExt cx="11914" cy="3389"/>
          </a:xfrm>
        </p:grpSpPr>
        <p:sp>
          <p:nvSpPr>
            <p:cNvPr id="2" name="文本框 1"/>
            <p:cNvSpPr txBox="1"/>
            <p:nvPr/>
          </p:nvSpPr>
          <p:spPr>
            <a:xfrm>
              <a:off x="5931" y="1614"/>
              <a:ext cx="4465" cy="628"/>
            </a:xfrm>
            <a:prstGeom prst="rect">
              <a:avLst/>
            </a:prstGeom>
            <a:noFill/>
            <a:ln w="19050">
              <a:solidFill>
                <a:schemeClr val="bg1">
                  <a:lumMod val="75000"/>
                </a:schemeClr>
              </a:solidFill>
              <a:prstDash val="dash"/>
            </a:ln>
          </p:spPr>
          <p:txBody>
            <a:bodyPr wrap="square" rtlCol="0">
              <a:spAutoFit/>
            </a:bodyPr>
            <a:lstStyle/>
            <a:p>
              <a:r>
                <a:rPr sz="2000" b="1">
                  <a:latin typeface="Times New Roman" panose="02020603050405020304" pitchFamily="18" charset="0"/>
                  <a:cs typeface="Times New Roman" panose="02020603050405020304" pitchFamily="18" charset="0"/>
                </a:rPr>
                <a:t>Gaojia Opera</a:t>
              </a:r>
              <a:r>
                <a:rPr lang="zh-CN" sz="2000" b="1">
                  <a:latin typeface="Times New Roman" panose="02020603050405020304" pitchFamily="18" charset="0"/>
                  <a:cs typeface="Times New Roman" panose="02020603050405020304" pitchFamily="18" charset="0"/>
                </a:rPr>
                <a:t>（高甲戏）</a:t>
              </a:r>
              <a:endParaRPr lang="zh-CN" sz="2000" b="1">
                <a:latin typeface="Times New Roman" panose="02020603050405020304" pitchFamily="18" charset="0"/>
                <a:cs typeface="Times New Roman" panose="02020603050405020304" pitchFamily="18" charset="0"/>
              </a:endParaRPr>
            </a:p>
          </p:txBody>
        </p:sp>
        <p:sp>
          <p:nvSpPr>
            <p:cNvPr id="7" name="文本框 6"/>
            <p:cNvSpPr txBox="1"/>
            <p:nvPr/>
          </p:nvSpPr>
          <p:spPr>
            <a:xfrm>
              <a:off x="5669" y="2242"/>
              <a:ext cx="11914" cy="2761"/>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originated in Quanzhou, Fujian Province, also known as ' Gejia Opera ', ' Jiujiao Opera ', ' Daban ' and ' Tuban '.It is a local opera with the widest spread area and the largest audience among various operas in southern Fujian.It originated from a costume parade popular in rural areas of southern Fujian in the late Ming and early Qing Dynasties to dress up Liangshan heroes and perform martial arts techniques.</a:t>
              </a:r>
              <a:endParaRPr lang="zh-CN" altLang="en-US">
                <a:latin typeface="Times New Roman" panose="02020603050405020304" pitchFamily="18" charset="0"/>
                <a:cs typeface="Times New Roman" panose="02020603050405020304" pitchFamily="18" charset="0"/>
              </a:endParaRPr>
            </a:p>
          </p:txBody>
        </p:sp>
      </p:grpSp>
      <p:grpSp>
        <p:nvGrpSpPr>
          <p:cNvPr id="3" name="组合 2"/>
          <p:cNvGrpSpPr/>
          <p:nvPr/>
        </p:nvGrpSpPr>
        <p:grpSpPr>
          <a:xfrm>
            <a:off x="3128010" y="3529965"/>
            <a:ext cx="5473700" cy="2470785"/>
            <a:chOff x="5789" y="5315"/>
            <a:chExt cx="8620" cy="3891"/>
          </a:xfrm>
        </p:grpSpPr>
        <p:sp>
          <p:nvSpPr>
            <p:cNvPr id="8" name="文本框 7"/>
            <p:cNvSpPr txBox="1"/>
            <p:nvPr/>
          </p:nvSpPr>
          <p:spPr>
            <a:xfrm>
              <a:off x="8136" y="5315"/>
              <a:ext cx="6041" cy="1016"/>
            </a:xfrm>
            <a:prstGeom prst="rect">
              <a:avLst/>
            </a:prstGeom>
            <a:noFill/>
            <a:ln w="19050">
              <a:solidFill>
                <a:schemeClr val="bg1">
                  <a:lumMod val="75000"/>
                </a:schemeClr>
              </a:solidFill>
              <a:prstDash val="dash"/>
            </a:ln>
          </p:spPr>
          <p:txBody>
            <a:bodyPr wrap="square" rtlCol="0">
              <a:spAutoFit/>
            </a:bodyPr>
            <a:lstStyle/>
            <a:p>
              <a:r>
                <a:rPr b="1">
                  <a:latin typeface="Times New Roman" panose="02020603050405020304" pitchFamily="18" charset="0"/>
                  <a:cs typeface="Times New Roman" panose="02020603050405020304" pitchFamily="18" charset="0"/>
                </a:rPr>
                <a:t>The Xiamen Mountains-to-Sea Trail</a:t>
              </a:r>
              <a:r>
                <a:rPr lang="zh-CN" b="1">
                  <a:latin typeface="Times New Roman" panose="02020603050405020304" pitchFamily="18" charset="0"/>
                  <a:cs typeface="Times New Roman" panose="02020603050405020304" pitchFamily="18" charset="0"/>
                </a:rPr>
                <a:t>（厦门山海健康步道）</a:t>
              </a:r>
              <a:endParaRPr lang="zh-CN" b="1">
                <a:latin typeface="Times New Roman" panose="02020603050405020304" pitchFamily="18" charset="0"/>
                <a:cs typeface="Times New Roman" panose="02020603050405020304" pitchFamily="18" charset="0"/>
              </a:endParaRPr>
            </a:p>
          </p:txBody>
        </p:sp>
        <p:sp>
          <p:nvSpPr>
            <p:cNvPr id="10" name="文本框 9"/>
            <p:cNvSpPr txBox="1"/>
            <p:nvPr/>
          </p:nvSpPr>
          <p:spPr>
            <a:xfrm>
              <a:off x="5789" y="6445"/>
              <a:ext cx="8620" cy="2761"/>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 23-kilometer pedestrian walkway runs between the cruise port at Dongdu and the beach near Guanyin Mountain, linking eight local hilltops (Huwei, Xianyue, Yuan, Xueling, Hutou, Jin, Huzai and Guanyin), as well as three waterways (Yundang Lake, Wuyuan Bay and Hubian Reservoir).</a:t>
              </a:r>
              <a:endParaRPr lang="zh-CN" altLang="en-US">
                <a:latin typeface="Times New Roman" panose="02020603050405020304" pitchFamily="18" charset="0"/>
                <a:cs typeface="Times New Roman" panose="02020603050405020304" pitchFamily="18" charset="0"/>
              </a:endParaRPr>
            </a:p>
          </p:txBody>
        </p:sp>
      </p:grpSp>
      <p:pic>
        <p:nvPicPr>
          <p:cNvPr id="106" name="图片 105"/>
          <p:cNvPicPr/>
          <p:nvPr>
            <p:custDataLst>
              <p:tags r:id="rId1"/>
            </p:custDataLst>
          </p:nvPr>
        </p:nvPicPr>
        <p:blipFill>
          <a:blip r:embed="rId2"/>
          <a:stretch>
            <a:fillRect/>
          </a:stretch>
        </p:blipFill>
        <p:spPr>
          <a:xfrm>
            <a:off x="329565" y="887095"/>
            <a:ext cx="2889250" cy="2478405"/>
          </a:xfrm>
          <a:prstGeom prst="rect">
            <a:avLst/>
          </a:prstGeom>
          <a:noFill/>
          <a:ln w="9525">
            <a:noFill/>
          </a:ln>
        </p:spPr>
      </p:pic>
      <p:pic>
        <p:nvPicPr>
          <p:cNvPr id="100" name="图片 99"/>
          <p:cNvPicPr/>
          <p:nvPr/>
        </p:nvPicPr>
        <p:blipFill>
          <a:blip r:embed="rId3"/>
          <a:stretch>
            <a:fillRect/>
          </a:stretch>
        </p:blipFill>
        <p:spPr>
          <a:xfrm>
            <a:off x="8601710" y="3020695"/>
            <a:ext cx="2171700" cy="3359150"/>
          </a:xfrm>
          <a:prstGeom prst="rect">
            <a:avLst/>
          </a:prstGeom>
          <a:noFill/>
          <a:ln w="9525">
            <a:noFill/>
          </a:ln>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Local Food</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15" name="组合 14"/>
          <p:cNvGrpSpPr/>
          <p:nvPr/>
        </p:nvGrpSpPr>
        <p:grpSpPr>
          <a:xfrm>
            <a:off x="2190750" y="1095375"/>
            <a:ext cx="7585075" cy="5300345"/>
            <a:chOff x="2139" y="1483"/>
            <a:chExt cx="11945" cy="8347"/>
          </a:xfrm>
        </p:grpSpPr>
        <p:sp>
          <p:nvSpPr>
            <p:cNvPr id="11" name="文本框 10"/>
            <p:cNvSpPr txBox="1"/>
            <p:nvPr/>
          </p:nvSpPr>
          <p:spPr>
            <a:xfrm>
              <a:off x="2139" y="5019"/>
              <a:ext cx="4569"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Sand tea noodles（沙茶面）</a:t>
              </a:r>
              <a:endParaRPr lang="zh-CN" altLang="en-US">
                <a:latin typeface="Times New Roman" panose="02020603050405020304" pitchFamily="18" charset="0"/>
                <a:cs typeface="Times New Roman" panose="02020603050405020304" pitchFamily="18" charset="0"/>
              </a:endParaRPr>
            </a:p>
          </p:txBody>
        </p:sp>
        <p:sp>
          <p:nvSpPr>
            <p:cNvPr id="12" name="文本框 11"/>
            <p:cNvSpPr txBox="1"/>
            <p:nvPr/>
          </p:nvSpPr>
          <p:spPr>
            <a:xfrm>
              <a:off x="8695" y="5019"/>
              <a:ext cx="4182"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Oyster frying（海蛎煎）</a:t>
              </a:r>
              <a:endParaRPr lang="zh-CN" altLang="en-US">
                <a:latin typeface="Times New Roman" panose="02020603050405020304" pitchFamily="18" charset="0"/>
                <a:cs typeface="Times New Roman" panose="02020603050405020304" pitchFamily="18" charset="0"/>
              </a:endParaRPr>
            </a:p>
          </p:txBody>
        </p:sp>
        <p:sp>
          <p:nvSpPr>
            <p:cNvPr id="13" name="文本框 12"/>
            <p:cNvSpPr txBox="1"/>
            <p:nvPr/>
          </p:nvSpPr>
          <p:spPr>
            <a:xfrm>
              <a:off x="2139" y="9250"/>
              <a:ext cx="4748"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bamboo shoot jelly（土笋冻）</a:t>
              </a:r>
              <a:endParaRPr lang="zh-CN" altLang="en-US">
                <a:latin typeface="Times New Roman" panose="02020603050405020304" pitchFamily="18" charset="0"/>
                <a:cs typeface="Times New Roman" panose="02020603050405020304" pitchFamily="18" charset="0"/>
              </a:endParaRPr>
            </a:p>
          </p:txBody>
        </p:sp>
        <p:sp>
          <p:nvSpPr>
            <p:cNvPr id="14" name="文本框 13"/>
            <p:cNvSpPr txBox="1"/>
            <p:nvPr/>
          </p:nvSpPr>
          <p:spPr>
            <a:xfrm>
              <a:off x="8731" y="9223"/>
              <a:ext cx="5353"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Burned meat dumplings（烧肉粽）</a:t>
              </a:r>
              <a:endParaRPr lang="zh-CN" altLang="en-US">
                <a:latin typeface="Times New Roman" panose="02020603050405020304" pitchFamily="18" charset="0"/>
                <a:cs typeface="Times New Roman" panose="02020603050405020304" pitchFamily="18" charset="0"/>
              </a:endParaRPr>
            </a:p>
          </p:txBody>
        </p:sp>
        <p:pic>
          <p:nvPicPr>
            <p:cNvPr id="111" name="图片 110"/>
            <p:cNvPicPr/>
            <p:nvPr>
              <p:custDataLst>
                <p:tags r:id="rId1"/>
              </p:custDataLst>
            </p:nvPr>
          </p:nvPicPr>
          <p:blipFill>
            <a:blip r:embed="rId2"/>
            <a:stretch>
              <a:fillRect/>
            </a:stretch>
          </p:blipFill>
          <p:spPr>
            <a:xfrm>
              <a:off x="2139" y="1483"/>
              <a:ext cx="4528" cy="3396"/>
            </a:xfrm>
            <a:prstGeom prst="rect">
              <a:avLst/>
            </a:prstGeom>
            <a:noFill/>
            <a:ln w="9525">
              <a:noFill/>
            </a:ln>
            <a:effectLst>
              <a:outerShdw blurRad="50800" dist="38100" dir="2700000" algn="tl" rotWithShape="0">
                <a:prstClr val="black">
                  <a:alpha val="40000"/>
                </a:prstClr>
              </a:outerShdw>
            </a:effectLst>
          </p:spPr>
        </p:pic>
        <p:pic>
          <p:nvPicPr>
            <p:cNvPr id="112" name="图片 111"/>
            <p:cNvPicPr/>
            <p:nvPr>
              <p:custDataLst>
                <p:tags r:id="rId3"/>
              </p:custDataLst>
            </p:nvPr>
          </p:nvPicPr>
          <p:blipFill>
            <a:blip r:embed="rId4"/>
            <a:stretch>
              <a:fillRect/>
            </a:stretch>
          </p:blipFill>
          <p:spPr>
            <a:xfrm>
              <a:off x="8731" y="1483"/>
              <a:ext cx="4056" cy="3424"/>
            </a:xfrm>
            <a:prstGeom prst="rect">
              <a:avLst/>
            </a:prstGeom>
            <a:noFill/>
            <a:ln w="9525">
              <a:noFill/>
            </a:ln>
            <a:effectLst>
              <a:outerShdw blurRad="50800" dist="38100" dir="2700000" algn="tl" rotWithShape="0">
                <a:prstClr val="black">
                  <a:alpha val="40000"/>
                </a:prstClr>
              </a:outerShdw>
            </a:effectLst>
          </p:spPr>
        </p:pic>
        <p:pic>
          <p:nvPicPr>
            <p:cNvPr id="113" name="图片 112"/>
            <p:cNvPicPr/>
            <p:nvPr>
              <p:custDataLst>
                <p:tags r:id="rId5"/>
              </p:custDataLst>
            </p:nvPr>
          </p:nvPicPr>
          <p:blipFill>
            <a:blip r:embed="rId6"/>
            <a:stretch>
              <a:fillRect/>
            </a:stretch>
          </p:blipFill>
          <p:spPr>
            <a:xfrm>
              <a:off x="2139" y="5739"/>
              <a:ext cx="4494" cy="3371"/>
            </a:xfrm>
            <a:prstGeom prst="rect">
              <a:avLst/>
            </a:prstGeom>
            <a:noFill/>
            <a:ln w="9525">
              <a:noFill/>
            </a:ln>
            <a:effectLst>
              <a:outerShdw blurRad="50800" dist="38100" dir="2700000" algn="tl" rotWithShape="0">
                <a:prstClr val="black">
                  <a:alpha val="40000"/>
                </a:prstClr>
              </a:outerShdw>
            </a:effectLst>
          </p:spPr>
        </p:pic>
        <p:pic>
          <p:nvPicPr>
            <p:cNvPr id="114" name="图片 113"/>
            <p:cNvPicPr/>
            <p:nvPr>
              <p:custDataLst>
                <p:tags r:id="rId7"/>
              </p:custDataLst>
            </p:nvPr>
          </p:nvPicPr>
          <p:blipFill>
            <a:blip r:embed="rId8"/>
            <a:stretch>
              <a:fillRect/>
            </a:stretch>
          </p:blipFill>
          <p:spPr>
            <a:xfrm>
              <a:off x="8695" y="5741"/>
              <a:ext cx="5265" cy="3260"/>
            </a:xfrm>
            <a:prstGeom prst="rect">
              <a:avLst/>
            </a:prstGeom>
            <a:noFill/>
            <a:ln w="9525">
              <a:noFill/>
            </a:ln>
            <a:effectLst>
              <a:outerShdw blurRad="50800" dist="38100" dir="2700000" algn="tl" rotWithShape="0">
                <a:prstClr val="black">
                  <a:alpha val="40000"/>
                </a:prstClr>
              </a:outerShdw>
            </a:effectLst>
          </p:spPr>
        </p:pic>
      </p:gr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Hotel</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4905375" y="1092835"/>
            <a:ext cx="5400675" cy="398780"/>
          </a:xfrm>
          <a:prstGeom prst="rect">
            <a:avLst/>
          </a:prstGeom>
          <a:noFill/>
          <a:ln w="28575">
            <a:solidFill>
              <a:schemeClr val="bg1">
                <a:lumMod val="75000"/>
              </a:schemeClr>
            </a:solidFill>
            <a:prstDash val="dash"/>
          </a:ln>
        </p:spPr>
        <p:txBody>
          <a:bodyPr wrap="square" rtlCol="0">
            <a:spAutoFit/>
          </a:bodyPr>
          <a:lstStyle/>
          <a:p>
            <a:r>
              <a:rPr lang="zh-CN" altLang="en-US" sz="2000" b="1">
                <a:latin typeface="Times New Roman" panose="02020603050405020304" pitchFamily="18" charset="0"/>
                <a:cs typeface="Times New Roman" panose="02020603050405020304" pitchFamily="18" charset="0"/>
              </a:rPr>
              <a:t>DoubleTree by Hilton Xiamen-Wuyuan Bay</a:t>
            </a:r>
            <a:endParaRPr lang="zh-CN" altLang="en-US" sz="2000" b="1">
              <a:latin typeface="Times New Roman" panose="02020603050405020304" pitchFamily="18" charset="0"/>
              <a:cs typeface="Times New Roman" panose="02020603050405020304" pitchFamily="18" charset="0"/>
            </a:endParaRPr>
          </a:p>
        </p:txBody>
      </p:sp>
      <p:sp>
        <p:nvSpPr>
          <p:cNvPr id="4" name="文本框 3"/>
          <p:cNvSpPr txBox="1"/>
          <p:nvPr/>
        </p:nvSpPr>
        <p:spPr>
          <a:xfrm>
            <a:off x="4728210" y="1593215"/>
            <a:ext cx="6179185" cy="2306955"/>
          </a:xfrm>
          <a:prstGeom prst="rect">
            <a:avLst/>
          </a:prstGeom>
          <a:noFill/>
        </p:spPr>
        <p:txBody>
          <a:bodyPr wrap="square" rtlCol="0">
            <a:spAutoFit/>
          </a:bodyPr>
          <a:lstStyle/>
          <a:p>
            <a:pPr marL="285750" indent="-285750">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it </a:t>
            </a:r>
            <a:r>
              <a:rPr lang="zh-CN" altLang="en-US">
                <a:latin typeface="Times New Roman" panose="02020603050405020304" pitchFamily="18" charset="0"/>
                <a:cs typeface="Times New Roman" panose="02020603050405020304" pitchFamily="18" charset="0"/>
              </a:rPr>
              <a:t>is about 7km and 15 mins by car from Xiamen Gaoqi International Airport.</a:t>
            </a:r>
            <a:endParaRPr lang="zh-CN" altLang="en-US">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 fare for taxi from the Airport to the hotel is around CNY 25 per way. (Please take the taxi which can provide the invoice for your trip)</a:t>
            </a:r>
            <a:endParaRPr lang="zh-CN" altLang="en-US">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In case of taking a taxi, please print the following note which shows taxi driver the address of DoubleTree by Hilton Xiamen-Wuyuan Bay in both English and Chinese.</a:t>
            </a:r>
            <a:endParaRPr lang="zh-CN" altLang="en-US">
              <a:latin typeface="Times New Roman" panose="02020603050405020304" pitchFamily="18" charset="0"/>
              <a:cs typeface="Times New Roman" panose="02020603050405020304" pitchFamily="18" charset="0"/>
            </a:endParaRPr>
          </a:p>
        </p:txBody>
      </p:sp>
      <p:pic>
        <p:nvPicPr>
          <p:cNvPr id="7" name="图片 -2147482603"/>
          <p:cNvPicPr>
            <a:picLocks noChangeAspect="1"/>
          </p:cNvPicPr>
          <p:nvPr>
            <p:custDataLst>
              <p:tags r:id="rId1"/>
            </p:custDataLst>
          </p:nvPr>
        </p:nvPicPr>
        <p:blipFill>
          <a:blip r:embed="rId2"/>
          <a:stretch>
            <a:fillRect/>
          </a:stretch>
        </p:blipFill>
        <p:spPr>
          <a:xfrm>
            <a:off x="4346575" y="4377055"/>
            <a:ext cx="6942455" cy="1896110"/>
          </a:xfrm>
          <a:prstGeom prst="rect">
            <a:avLst/>
          </a:prstGeom>
          <a:noFill/>
          <a:ln w="9525">
            <a:noFill/>
          </a:ln>
          <a:effectLst>
            <a:outerShdw blurRad="50800" dist="38100" dir="2700000" algn="tl" rotWithShape="0">
              <a:prstClr val="black">
                <a:alpha val="40000"/>
              </a:prstClr>
            </a:outerShdw>
          </a:effectLst>
        </p:spPr>
      </p:pic>
      <p:pic>
        <p:nvPicPr>
          <p:cNvPr id="3" name="图片 -2147482611" descr="酒店外观-夜景 Hotel Exterior-Night View"/>
          <p:cNvPicPr>
            <a:picLocks noChangeAspect="1"/>
          </p:cNvPicPr>
          <p:nvPr>
            <p:custDataLst>
              <p:tags r:id="rId3"/>
            </p:custDataLst>
          </p:nvPr>
        </p:nvPicPr>
        <p:blipFill>
          <a:blip r:embed="rId4"/>
          <a:stretch>
            <a:fillRect/>
          </a:stretch>
        </p:blipFill>
        <p:spPr>
          <a:xfrm>
            <a:off x="62865" y="833120"/>
            <a:ext cx="4728210" cy="3150870"/>
          </a:xfrm>
          <a:prstGeom prst="rect">
            <a:avLst/>
          </a:prstGeom>
          <a:noFill/>
          <a:ln w="9525">
            <a:noFill/>
          </a:ln>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Hotel Location</a:t>
              </a:r>
              <a:endParaRPr lang="en-US" altLang="zh-CN" sz="2400" b="1">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2" name="图片 1"/>
          <p:cNvPicPr>
            <a:picLocks noChangeAspect="1"/>
          </p:cNvPicPr>
          <p:nvPr/>
        </p:nvPicPr>
        <p:blipFill>
          <a:blip r:embed="rId1"/>
          <a:stretch>
            <a:fillRect/>
          </a:stretch>
        </p:blipFill>
        <p:spPr>
          <a:xfrm>
            <a:off x="3976370" y="909955"/>
            <a:ext cx="4314190" cy="552323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wm#"/>
  <p:tag name="KSO_WM_TEMPLATE_CATEGORY" val="custom"/>
  <p:tag name="KSO_WM_TEMPLATE_INDEX" val="20205081"/>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05081"/>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wm#"/>
  <p:tag name="KSO_WM_TEMPLATE_CATEGORY" val="custom"/>
  <p:tag name="KSO_WM_TEMPLATE_INDEX" val="20205081"/>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wm#"/>
  <p:tag name="KSO_WM_TEMPLATE_CATEGORY" val="custom"/>
  <p:tag name="KSO_WM_TEMPLATE_INDEX" val="20205081"/>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wm#"/>
  <p:tag name="KSO_WM_TEMPLATE_CATEGORY" val="custom"/>
  <p:tag name="KSO_WM_TEMPLATE_INDEX" val="20205081"/>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wm#"/>
  <p:tag name="KSO_WM_TEMPLATE_CATEGORY" val="custom"/>
  <p:tag name="KSO_WM_TEMPLATE_INDEX" val="20205081"/>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 name="TABLE_ENDDRAG_ORIGIN_RECT" val="801*436"/>
  <p:tag name="TABLE_ENDDRAG_RECT" val="52*65*801*436"/>
</p:tagLst>
</file>

<file path=ppt/tags/tag19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 name="TABLE_ENDDRAG_ORIGIN_RECT" val="801*436"/>
  <p:tag name="TABLE_ENDDRAG_RECT" val="52*65*801*436"/>
</p:tagLst>
</file>

<file path=ppt/tags/tag201.xml><?xml version="1.0" encoding="utf-8"?>
<p:tagLst xmlns:p="http://schemas.openxmlformats.org/presentationml/2006/main">
  <p:tag name="KSO_WM_BEAUTIFY_FLAG" val="#wm#"/>
  <p:tag name="KSO_WM_TEMPLATE_CATEGORY" val="custom"/>
  <p:tag name="KSO_WM_TEMPLATE_INDEX" val="20205081"/>
</p:tagLst>
</file>

<file path=ppt/tags/tag202.xml><?xml version="1.0" encoding="utf-8"?>
<p:tagLst xmlns:p="http://schemas.openxmlformats.org/presentationml/2006/main">
  <p:tag name="KSO_WM_BEAUTIFY_FLAG" val=""/>
  <p:tag name="TABLE_ENDDRAG_ORIGIN_RECT" val="801*436"/>
  <p:tag name="TABLE_ENDDRAG_RECT" val="52*65*801*436"/>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 name="TABLE_ENDDRAG_ORIGIN_RECT" val="801*436"/>
  <p:tag name="TABLE_ENDDRAG_RECT" val="52*65*801*436"/>
</p:tagLst>
</file>

<file path=ppt/tags/tag205.xml><?xml version="1.0" encoding="utf-8"?>
<p:tagLst xmlns:p="http://schemas.openxmlformats.org/presentationml/2006/main">
  <p:tag name="KSO_WM_BEAUTIFY_FLAG" val="#wm#"/>
  <p:tag name="KSO_WM_TEMPLATE_CATEGORY" val="custom"/>
  <p:tag name="KSO_WM_TEMPLATE_INDEX" val="20205081"/>
</p:tagLst>
</file>

<file path=ppt/tags/tag206.xml><?xml version="1.0" encoding="utf-8"?>
<p:tagLst xmlns:p="http://schemas.openxmlformats.org/presentationml/2006/main">
  <p:tag name="KSO_WM_BEAUTIFY_FLAG" val=""/>
  <p:tag name="TABLE_ENDDRAG_ORIGIN_RECT" val="801*436"/>
  <p:tag name="TABLE_ENDDRAG_RECT" val="52*65*801*436"/>
</p:tagLst>
</file>

<file path=ppt/tags/tag207.xml><?xml version="1.0" encoding="utf-8"?>
<p:tagLst xmlns:p="http://schemas.openxmlformats.org/presentationml/2006/main">
  <p:tag name="KSO_WM_BEAUTIFY_FLAG" val="#wm#"/>
  <p:tag name="KSO_WM_TEMPLATE_CATEGORY" val="custom"/>
  <p:tag name="KSO_WM_TEMPLATE_INDEX" val="20205081"/>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TEMPLATE_CATEGORY" val="custom"/>
  <p:tag name="KSO_WM_TEMPLATE_INDEX" val="20205081"/>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wm#"/>
  <p:tag name="KSO_WM_TEMPLATE_CATEGORY" val="custom"/>
  <p:tag name="KSO_WM_TEMPLATE_INDEX" val="20205081"/>
</p:tagLst>
</file>

<file path=ppt/tags/tag214.xml><?xml version="1.0" encoding="utf-8"?>
<p:tagLst xmlns:p="http://schemas.openxmlformats.org/presentationml/2006/main">
  <p:tag name="KSO_WM_BEAUTIFY_FLAG" val="#wm#"/>
  <p:tag name="KSO_WM_TEMPLATE_CATEGORY" val="custom"/>
  <p:tag name="KSO_WM_TEMPLATE_INDEX" val="20205081"/>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wm#"/>
  <p:tag name="KSO_WM_TEMPLATE_CATEGORY" val="custom"/>
  <p:tag name="KSO_WM_TEMPLATE_INDEX" val="20205081"/>
</p:tagLst>
</file>

<file path=ppt/tags/tag2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8.xml><?xml version="1.0" encoding="utf-8"?>
<p:tagLst xmlns:p="http://schemas.openxmlformats.org/presentationml/2006/main">
  <p:tag name="COMMONDATA" val="eyJoZGlkIjoiNzFhODRjNzM4ZTIyY2IzMWE2MjlhZmNmOGVlODE1NzM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6016</Words>
  <Application>WPS 演示</Application>
  <PresentationFormat>宽屏</PresentationFormat>
  <Paragraphs>389</Paragraphs>
  <Slides>21</Slides>
  <Notes>0</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2</vt:i4>
      </vt:variant>
      <vt:variant>
        <vt:lpstr>幻灯片标题</vt:lpstr>
      </vt:variant>
      <vt:variant>
        <vt:i4>21</vt:i4>
      </vt:variant>
    </vt:vector>
  </HeadingPairs>
  <TitlesOfParts>
    <vt:vector size="36" baseType="lpstr">
      <vt:lpstr>Arial</vt:lpstr>
      <vt:lpstr>宋体</vt:lpstr>
      <vt:lpstr>Wingdings</vt:lpstr>
      <vt:lpstr>微软雅黑</vt:lpstr>
      <vt:lpstr>Wingdings</vt:lpstr>
      <vt:lpstr>Times New Roman</vt:lpstr>
      <vt:lpstr>Calibri</vt:lpstr>
      <vt:lpstr>Times New Roman</vt:lpstr>
      <vt:lpstr>Arial Unicode MS</vt:lpstr>
      <vt:lpstr>Calibri</vt:lpstr>
      <vt:lpstr>等线</vt:lpstr>
      <vt:lpstr>Office 主题​​</vt:lpstr>
      <vt:lpstr>1_Office 主题​​</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Time: 19:00-21:00,10, Oct. 2023   Venue：TBD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63135</dc:creator>
  <cp:lastModifiedBy>QI Xu</cp:lastModifiedBy>
  <cp:revision>186</cp:revision>
  <dcterms:created xsi:type="dcterms:W3CDTF">2019-06-19T02:08:00Z</dcterms:created>
  <dcterms:modified xsi:type="dcterms:W3CDTF">2023-09-27T06:06:16Z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DADB38158A924EF9B9EDA58CE97A9360_11</vt:lpwstr>
  </property>
</Properties>
</file>