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8"/>
  </p:notesMasterIdLst>
  <p:handoutMasterIdLst>
    <p:handoutMasterId r:id="rId29"/>
  </p:handoutMasterIdLst>
  <p:sldIdLst>
    <p:sldId id="934" r:id="rId5"/>
    <p:sldId id="996" r:id="rId6"/>
    <p:sldId id="997" r:id="rId7"/>
    <p:sldId id="1001" r:id="rId8"/>
    <p:sldId id="998" r:id="rId9"/>
    <p:sldId id="973" r:id="rId10"/>
    <p:sldId id="999" r:id="rId11"/>
    <p:sldId id="928" r:id="rId12"/>
    <p:sldId id="993" r:id="rId13"/>
    <p:sldId id="986" r:id="rId14"/>
    <p:sldId id="984" r:id="rId15"/>
    <p:sldId id="981" r:id="rId16"/>
    <p:sldId id="992" r:id="rId17"/>
    <p:sldId id="988" r:id="rId18"/>
    <p:sldId id="991" r:id="rId19"/>
    <p:sldId id="1007" r:id="rId20"/>
    <p:sldId id="1006" r:id="rId21"/>
    <p:sldId id="1008" r:id="rId22"/>
    <p:sldId id="1005" r:id="rId23"/>
    <p:sldId id="976" r:id="rId24"/>
    <p:sldId id="1003" r:id="rId25"/>
    <p:sldId id="1009" r:id="rId26"/>
    <p:sldId id="977" r:id="rId27"/>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FF3300"/>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5801" autoAdjust="0"/>
  </p:normalViewPr>
  <p:slideViewPr>
    <p:cSldViewPr snapToGrid="0">
      <p:cViewPr varScale="1">
        <p:scale>
          <a:sx n="112" d="100"/>
          <a:sy n="112" d="100"/>
        </p:scale>
        <p:origin x="870"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3gpp.org/ftp/tsg_ran/TSG_RAN/TSGR_94e/Templates/3GPP_TS-TR_Template.zip"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TSG_RAN/TSGR_94e/Templates/Spec_Submit.zip"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08/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3gpp.org/ftp/tsg_ran/WG4_Radio/TSGR4_108/Invitation/"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9.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ran/WG4_Radio/TSGR4_108bis/Templat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08bis/Templ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smtClean="0">
                <a:latin typeface="微软雅黑" panose="020B0503020204020204" pitchFamily="34" charset="-122"/>
                <a:ea typeface="微软雅黑" panose="020B0503020204020204" pitchFamily="34" charset="-122"/>
              </a:rPr>
              <a:t>RAN4#108bis meeting </a:t>
            </a:r>
            <a:r>
              <a:rPr lang="en-US" b="1" dirty="0">
                <a:latin typeface="微软雅黑" panose="020B0503020204020204" pitchFamily="34" charset="-122"/>
                <a:ea typeface="微软雅黑" panose="020B0503020204020204" pitchFamily="34" charset="-122"/>
              </a:rPr>
              <a:t>Arrangements and Guidelines</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a:t>
            </a:r>
            <a:r>
              <a:rPr lang="en-US" dirty="0" smtClean="0">
                <a:latin typeface="+mj-ea"/>
                <a:ea typeface="+mj-ea"/>
              </a:rPr>
              <a:t>Chair: </a:t>
            </a:r>
            <a:r>
              <a:rPr lang="en-US" dirty="0" smtClean="0"/>
              <a:t>Gene</a:t>
            </a:r>
            <a:r>
              <a:rPr lang="en-US" dirty="0" smtClean="0">
                <a:latin typeface="+mj-ea"/>
                <a:ea typeface="+mj-ea"/>
              </a:rPr>
              <a:t> Fong, </a:t>
            </a:r>
            <a:r>
              <a:rPr lang="en-US" dirty="0" smtClean="0"/>
              <a:t>Shan Yang</a:t>
            </a:r>
            <a:endParaRPr lang="en-US" dirty="0">
              <a:latin typeface="+mj-ea"/>
              <a:ea typeface="+mj-ea"/>
            </a:endParaRPr>
          </a:p>
        </p:txBody>
      </p:sp>
      <p:sp>
        <p:nvSpPr>
          <p:cNvPr id="2"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a:t>
            </a:r>
            <a:r>
              <a:rPr lang="en-US" sz="1400" b="1" dirty="0" smtClean="0">
                <a:latin typeface="微软雅黑" panose="020B0503020204020204" pitchFamily="34" charset="-122"/>
                <a:ea typeface="微软雅黑" panose="020B0503020204020204" pitchFamily="34" charset="-122"/>
              </a:rPr>
              <a:t>108</a:t>
            </a:r>
            <a:r>
              <a:rPr lang="en-US" altLang="zh-CN" sz="1400" b="1" dirty="0" smtClean="0">
                <a:latin typeface="微软雅黑" panose="020B0503020204020204" pitchFamily="34" charset="-122"/>
                <a:ea typeface="微软雅黑" panose="020B0503020204020204" pitchFamily="34" charset="-122"/>
              </a:rPr>
              <a:t>bis</a:t>
            </a:r>
            <a:r>
              <a:rPr lang="en-US" sz="1400" b="1" dirty="0">
                <a:latin typeface="微软雅黑" panose="020B0503020204020204" pitchFamily="34" charset="-122"/>
                <a:ea typeface="微软雅黑" panose="020B0503020204020204" pitchFamily="34" charset="-122"/>
              </a:rPr>
              <a:t>	</a:t>
            </a:r>
            <a:endParaRPr lang="en-US" sz="1400" dirty="0">
              <a:latin typeface="微软雅黑" panose="020B0503020204020204" pitchFamily="34" charset="-122"/>
              <a:ea typeface="微软雅黑" panose="020B0503020204020204" pitchFamily="34" charset="-122"/>
            </a:endParaRPr>
          </a:p>
          <a:p>
            <a:r>
              <a:rPr lang="en-US" sz="1400" b="1" dirty="0" smtClean="0">
                <a:latin typeface="微软雅黑" panose="020B0503020204020204" pitchFamily="34" charset="-122"/>
                <a:ea typeface="微软雅黑" panose="020B0503020204020204" pitchFamily="34" charset="-122"/>
              </a:rPr>
              <a:t>Xiamen, China, October 09</a:t>
            </a:r>
            <a:r>
              <a:rPr lang="en-US" sz="1400" b="1" baseline="30000" dirty="0" smtClean="0">
                <a:latin typeface="微软雅黑" panose="020B0503020204020204" pitchFamily="34" charset="-122"/>
                <a:ea typeface="微软雅黑" panose="020B0503020204020204" pitchFamily="34" charset="-122"/>
              </a:rPr>
              <a:t>th</a:t>
            </a:r>
            <a:r>
              <a:rPr lang="en-US" sz="1400" b="1" dirty="0" smtClean="0">
                <a:latin typeface="微软雅黑" panose="020B0503020204020204" pitchFamily="34" charset="-122"/>
                <a:ea typeface="微软雅黑" panose="020B0503020204020204" pitchFamily="34" charset="-122"/>
              </a:rPr>
              <a:t> – 13</a:t>
            </a:r>
            <a:r>
              <a:rPr lang="en-US" sz="1400" b="1" baseline="30000" dirty="0" smtClean="0">
                <a:latin typeface="微软雅黑" panose="020B0503020204020204" pitchFamily="34" charset="-122"/>
                <a:ea typeface="微软雅黑" panose="020B0503020204020204" pitchFamily="34" charset="-122"/>
              </a:rPr>
              <a:t>th</a:t>
            </a:r>
            <a:r>
              <a:rPr lang="en-US" sz="1400" b="1" dirty="0" smtClean="0">
                <a:latin typeface="微软雅黑" panose="020B0503020204020204" pitchFamily="34" charset="-122"/>
                <a:ea typeface="微软雅黑" panose="020B0503020204020204" pitchFamily="34" charset="-122"/>
              </a:rPr>
              <a:t> ,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a:t>
            </a:r>
            <a:r>
              <a:rPr lang="en-US" sz="1400" b="1" dirty="0" smtClean="0">
                <a:latin typeface="微软雅黑" panose="020B0503020204020204" pitchFamily="34" charset="-122"/>
                <a:ea typeface="微软雅黑" panose="020B0503020204020204" pitchFamily="34" charset="-122"/>
              </a:rPr>
              <a:t>2</a:t>
            </a:r>
            <a:endParaRPr lang="en-US"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7742490" y="274551"/>
            <a:ext cx="2519149" cy="338554"/>
          </a:xfrm>
          <a:prstGeom prst="rect">
            <a:avLst/>
          </a:prstGeom>
          <a:noFill/>
        </p:spPr>
        <p:txBody>
          <a:bodyPr wrap="square" rtlCol="0">
            <a:spAutoFit/>
          </a:bodyPr>
          <a:lstStyle/>
          <a:p>
            <a:pPr algn="r"/>
            <a:r>
              <a:rPr lang="en-US" sz="1600" b="1" dirty="0" smtClean="0">
                <a:latin typeface="+mj-ea"/>
                <a:ea typeface="+mj-ea"/>
              </a:rPr>
              <a:t>R4-23xxxxx</a:t>
            </a:r>
            <a:r>
              <a:rPr lang="en-US" sz="1600" b="1" dirty="0">
                <a:latin typeface="+mj-ea"/>
                <a:ea typeface="+mj-ea"/>
              </a:rPr>
              <a:t>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2"/>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the WID/SID capturing the new TS/TR is approved in RAN</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2"/>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3"/>
              </a:rPr>
              <a:t>3GPP_TS-TR_Template.zip</a:t>
            </a:r>
            <a:r>
              <a:rPr lang="en-US" altLang="zh-CN" sz="1200" dirty="0"/>
              <a:t> and </a:t>
            </a:r>
            <a:r>
              <a:rPr lang="en-US" altLang="zh-CN" sz="1200" dirty="0">
                <a:hlinkClick r:id="rId4"/>
              </a:rPr>
              <a:t>Spec_Submit.zip</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smtClean="0">
                <a:latin typeface="Times New Roman" panose="02020603050405020304" pitchFamily="18" charset="0"/>
                <a:cs typeface="Times New Roman" panose="02020603050405020304" pitchFamily="18" charset="0"/>
              </a:rPr>
              <a:t>2023</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a:t>
            </a:r>
            <a:r>
              <a:rPr lang="en-US" altLang="zh-CN" sz="1200" dirty="0" smtClean="0"/>
              <a:t>meeting for three online sessions</a:t>
            </a:r>
            <a:endParaRPr lang="en-US" altLang="zh-CN" sz="1200" dirty="0"/>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r>
              <a:rPr lang="en-GB" altLang="zh-CN" sz="1200" u="sng" dirty="0" smtClean="0">
                <a:hlinkClick r:id="rId3"/>
              </a:rPr>
              <a:t>/</a:t>
            </a:r>
            <a:endParaRPr lang="en-GB" altLang="zh-CN" sz="1200" u="sng" dirty="0" smtClean="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smtClean="0"/>
              <a:t>Meeting name (TOHRU </a:t>
            </a:r>
            <a:r>
              <a:rPr lang="en-GB" altLang="zh-CN" sz="1200" dirty="0"/>
              <a:t>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a:t>
            </a:r>
            <a:r>
              <a:rPr lang="en-US" altLang="zh-CN" sz="1200" dirty="0" smtClean="0"/>
              <a:t>RAN4_BSRF</a:t>
            </a:r>
          </a:p>
          <a:p>
            <a:pPr lvl="2">
              <a:spcBef>
                <a:spcPts val="0"/>
              </a:spcBef>
              <a:spcAft>
                <a:spcPts val="600"/>
              </a:spcAft>
            </a:pPr>
            <a:r>
              <a:rPr lang="en-US" altLang="zh-CN" sz="1200" dirty="0" smtClean="0"/>
              <a:t>NOTE: Ad hoc session: MS teams may be provided </a:t>
            </a:r>
          </a:p>
          <a:p>
            <a:pPr lvl="1">
              <a:spcBef>
                <a:spcPts val="0"/>
              </a:spcBef>
              <a:spcAft>
                <a:spcPts val="600"/>
              </a:spcAft>
            </a:pPr>
            <a:r>
              <a:rPr lang="en-US" altLang="zh-CN" sz="1200" dirty="0" smtClean="0"/>
              <a:t>Enter </a:t>
            </a:r>
            <a:r>
              <a:rPr lang="en-US" altLang="zh-CN" sz="1200" dirty="0"/>
              <a:t>your name </a:t>
            </a:r>
          </a:p>
          <a:p>
            <a:pPr lvl="2">
              <a:spcBef>
                <a:spcPts val="0"/>
              </a:spcBef>
              <a:spcAft>
                <a:spcPts val="600"/>
              </a:spcAft>
            </a:pPr>
            <a:r>
              <a:rPr lang="en-GB" altLang="zh-CN" sz="1200" b="1" dirty="0"/>
              <a:t>&lt;represented company&gt;, &lt;first name&gt; &lt;family name&gt;</a:t>
            </a:r>
            <a:r>
              <a:rPr lang="en-GB" altLang="zh-CN" sz="1200" dirty="0"/>
              <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a:t>
            </a:r>
            <a:r>
              <a:rPr lang="en-US" altLang="zh-CN" sz="1200" dirty="0" smtClean="0"/>
              <a:t>tool</a:t>
            </a:r>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t>https://</a:t>
            </a:r>
            <a:r>
              <a:rPr lang="en-US" altLang="zh-CN" sz="1200" dirty="0" smtClean="0"/>
              <a:t>www.3gpp.org/ftp/tsg_ran/WG4_Radio/TSGR4_108bis/Invitation</a:t>
            </a:r>
            <a:endParaRPr lang="en-US" altLang="zh-CN" sz="1200" dirty="0"/>
          </a:p>
          <a:p>
            <a:pPr lvl="2">
              <a:lnSpc>
                <a:spcPct val="150000"/>
              </a:lnSpc>
              <a:spcBef>
                <a:spcPts val="0"/>
              </a:spcBef>
              <a:spcAft>
                <a:spcPts val="0"/>
              </a:spcAft>
            </a:pPr>
            <a:endParaRPr lang="en-US" altLang="zh-CN" sz="1200" b="1" dirty="0">
              <a:solidFill>
                <a:srgbClr val="FF0000"/>
              </a:solidFill>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a:t>
            </a:r>
            <a:r>
              <a:rPr lang="en-US" altLang="zh-CN" b="1" dirty="0" smtClean="0">
                <a:latin typeface="微软雅黑" panose="020B0503020204020204" pitchFamily="34" charset="-122"/>
                <a:ea typeface="微软雅黑" panose="020B0503020204020204" pitchFamily="34" charset="-122"/>
              </a:rPr>
              <a:t>GTW</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4"/>
          <a:stretch>
            <a:fillRect/>
          </a:stretch>
        </p:blipFill>
        <p:spPr>
          <a:xfrm>
            <a:off x="7609668" y="3201604"/>
            <a:ext cx="3216190" cy="3549576"/>
          </a:xfrm>
          <a:prstGeom prst="rect">
            <a:avLst/>
          </a:prstGeom>
        </p:spPr>
      </p:pic>
      <p:pic>
        <p:nvPicPr>
          <p:cNvPr id="11" name="图片 10"/>
          <p:cNvPicPr>
            <a:picLocks noChangeAspect="1"/>
          </p:cNvPicPr>
          <p:nvPr/>
        </p:nvPicPr>
        <p:blipFill>
          <a:blip r:embed="rId5"/>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smtClean="0"/>
              <a:t>The registration deadline </a:t>
            </a:r>
            <a:r>
              <a:rPr lang="en-US" altLang="zh-CN" sz="1400" dirty="0"/>
              <a:t>is </a:t>
            </a:r>
            <a:r>
              <a:rPr lang="en-US" altLang="zh-CN" sz="1400" dirty="0" smtClean="0">
                <a:solidFill>
                  <a:srgbClr val="FF0000"/>
                </a:solidFill>
              </a:rPr>
              <a:t>October 2</a:t>
            </a:r>
            <a:r>
              <a:rPr lang="en-US" altLang="zh-CN" sz="1400" baseline="30000" dirty="0" smtClean="0">
                <a:solidFill>
                  <a:srgbClr val="FF0000"/>
                </a:solidFill>
              </a:rPr>
              <a:t>nd</a:t>
            </a:r>
            <a:r>
              <a:rPr lang="en-US" altLang="zh-CN" sz="1400" dirty="0">
                <a:solidFill>
                  <a:srgbClr val="FF0000"/>
                </a:solidFill>
              </a:rPr>
              <a:t> </a:t>
            </a:r>
            <a:r>
              <a:rPr lang="en-US" altLang="zh-CN" sz="1400" dirty="0" smtClean="0">
                <a:solidFill>
                  <a:srgbClr val="FF0000"/>
                </a:solidFill>
              </a:rPr>
              <a:t>2023 </a:t>
            </a:r>
            <a:r>
              <a:rPr lang="en-US" altLang="zh-CN" sz="1400" dirty="0">
                <a:solidFill>
                  <a:srgbClr val="FF0000"/>
                </a:solidFill>
              </a:rPr>
              <a:t>(Monday), </a:t>
            </a:r>
            <a:r>
              <a:rPr lang="en-US" altLang="zh-CN" sz="1400" dirty="0" smtClean="0">
                <a:solidFill>
                  <a:srgbClr val="FF0000"/>
                </a:solidFill>
              </a:rPr>
              <a:t>07:00 UTC</a:t>
            </a:r>
          </a:p>
          <a:p>
            <a:pPr marL="342882" lvl="1" indent="-342882">
              <a:spcBef>
                <a:spcPts val="0"/>
              </a:spcBef>
              <a:spcAft>
                <a:spcPts val="600"/>
              </a:spcAft>
              <a:buBlip>
                <a:blip r:embed="rId2"/>
              </a:buBlip>
            </a:pPr>
            <a:r>
              <a:rPr lang="en-US" altLang="zh-CN" sz="1400" dirty="0" smtClean="0"/>
              <a:t>Changes </a:t>
            </a:r>
            <a:r>
              <a:rPr lang="en-US" altLang="zh-CN" sz="1400" dirty="0"/>
              <a:t>to the working </a:t>
            </a:r>
            <a:r>
              <a:rPr lang="en-US" altLang="zh-CN" sz="1400" dirty="0" smtClean="0"/>
              <a:t>procedures and please refer to updated 3GPP working procedure (especially F.2) for more details</a:t>
            </a:r>
            <a:endParaRPr lang="en-US" altLang="zh-CN" sz="1400" dirty="0"/>
          </a:p>
          <a:p>
            <a:pPr lvl="1">
              <a:spcBef>
                <a:spcPts val="0"/>
              </a:spcBef>
              <a:spcAft>
                <a:spcPts val="600"/>
              </a:spcAft>
            </a:pPr>
            <a:r>
              <a:rPr lang="en-GB" altLang="zh-CN" sz="1200" dirty="0"/>
              <a:t>Attendance at ordinary e-meetings now counts towards accrual and maintenance of voting </a:t>
            </a:r>
            <a:r>
              <a:rPr lang="en-GB" altLang="zh-CN" sz="1200" dirty="0" smtClean="0"/>
              <a:t>rights</a:t>
            </a:r>
          </a:p>
          <a:p>
            <a:pPr lvl="1">
              <a:spcBef>
                <a:spcPts val="0"/>
              </a:spcBef>
              <a:spcAft>
                <a:spcPts val="600"/>
              </a:spcAft>
            </a:pPr>
            <a:r>
              <a:rPr lang="en-GB" altLang="zh-CN" sz="1200" dirty="0" smtClean="0"/>
              <a:t>The new rules apply for future meetings starting from meetings after TSG#95-e. Past e-meetings do not count towards voting rights</a:t>
            </a:r>
          </a:p>
          <a:p>
            <a:pPr lvl="1">
              <a:spcBef>
                <a:spcPts val="0"/>
              </a:spcBef>
              <a:spcAft>
                <a:spcPts val="600"/>
              </a:spcAft>
            </a:pPr>
            <a:r>
              <a:rPr lang="en-GB" altLang="zh-CN" sz="1200" dirty="0" smtClean="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smtClean="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smtClean="0"/>
              <a:t>For face-to-face (ordinary) meeting, please check in via 10.10.10.10 during the meeting by using token received by email</a:t>
            </a:r>
          </a:p>
          <a:p>
            <a:pPr lvl="1">
              <a:spcBef>
                <a:spcPts val="0"/>
              </a:spcBef>
              <a:spcAft>
                <a:spcPts val="600"/>
              </a:spcAft>
            </a:pPr>
            <a:r>
              <a:rPr lang="en-GB" altLang="zh-CN" sz="1200" dirty="0" smtClean="0"/>
              <a:t>Remote participants will not be able to check in for RAN4 meeting when it is a face-to-face (ordinary) meeting</a:t>
            </a:r>
          </a:p>
          <a:p>
            <a:pPr lvl="1">
              <a:spcBef>
                <a:spcPts val="0"/>
              </a:spcBef>
              <a:spcAft>
                <a:spcPts val="600"/>
              </a:spcAft>
            </a:pPr>
            <a:r>
              <a:rPr lang="en-GB" altLang="zh-CN" sz="1200" dirty="0" smtClean="0"/>
              <a:t>No voting rights will be accrued through remote participants</a:t>
            </a:r>
            <a:endParaRPr lang="en-GB" altLang="zh-CN" sz="1000" dirty="0" smtClean="0"/>
          </a:p>
          <a:p>
            <a:pPr marL="342882" lvl="1" indent="-342882">
              <a:spcBef>
                <a:spcPts val="0"/>
              </a:spcBef>
              <a:spcAft>
                <a:spcPts val="600"/>
              </a:spcAft>
              <a:buBlip>
                <a:blip r:embed="rId2"/>
              </a:buBlip>
            </a:pPr>
            <a:r>
              <a:rPr lang="en-GB" altLang="zh-CN" sz="1400" dirty="0" smtClean="0"/>
              <a:t>For e-meeting, please follow the guidance below to check in</a:t>
            </a:r>
          </a:p>
          <a:p>
            <a:pPr lvl="1">
              <a:spcBef>
                <a:spcPts val="0"/>
              </a:spcBef>
              <a:spcAft>
                <a:spcPts val="600"/>
              </a:spcAft>
            </a:pPr>
            <a:r>
              <a:rPr lang="en-US" altLang="zh-CN" sz="1200" dirty="0"/>
              <a:t>Option 1: Through registration email, </a:t>
            </a:r>
            <a:r>
              <a:rPr lang="en-US" altLang="zh-CN" sz="1200" dirty="0" smtClean="0"/>
              <a:t>click the direct link (only if you registered after the deadline of registration for this meeting)</a:t>
            </a:r>
          </a:p>
          <a:p>
            <a:pPr lvl="1">
              <a:spcBef>
                <a:spcPts val="0"/>
              </a:spcBef>
              <a:spcAft>
                <a:spcPts val="600"/>
              </a:spcAft>
            </a:pPr>
            <a:r>
              <a:rPr lang="en-US" altLang="zh-CN" sz="1200" dirty="0" smtClean="0"/>
              <a:t>Option </a:t>
            </a:r>
            <a:r>
              <a:rPr lang="en-US" altLang="zh-CN" sz="1200" dirty="0"/>
              <a:t>2: Through registration email, copy/paste token into the registration link </a:t>
            </a:r>
            <a:r>
              <a:rPr lang="en-US" altLang="zh-CN" sz="1200" dirty="0" smtClean="0"/>
              <a:t>(</a:t>
            </a:r>
            <a:r>
              <a:rPr lang="en-US" altLang="zh-CN" sz="1200" dirty="0"/>
              <a:t>if you registered after the deadline of registration for this meeting</a:t>
            </a:r>
            <a:r>
              <a:rPr lang="en-US" altLang="zh-CN" sz="1200" dirty="0" smtClean="0"/>
              <a:t>)</a:t>
            </a:r>
          </a:p>
          <a:p>
            <a:pPr lvl="1">
              <a:spcBef>
                <a:spcPts val="0"/>
              </a:spcBef>
              <a:spcAft>
                <a:spcPts val="600"/>
              </a:spcAft>
            </a:pPr>
            <a:r>
              <a:rPr lang="en-US" altLang="zh-CN" sz="1200" dirty="0"/>
              <a:t>Option 2-Bis: Through registration email, copy/paste token into the registration link (if you registered before the deadline of registration for this meeting</a:t>
            </a:r>
            <a:r>
              <a:rPr lang="en-US" altLang="zh-CN" sz="1200" dirty="0" smtClean="0"/>
              <a:t>)</a:t>
            </a:r>
          </a:p>
          <a:p>
            <a:pPr lvl="1">
              <a:spcBef>
                <a:spcPts val="0"/>
              </a:spcBef>
              <a:spcAft>
                <a:spcPts val="600"/>
              </a:spcAft>
            </a:pPr>
            <a:r>
              <a:rPr lang="en-US" altLang="zh-CN" sz="1200" dirty="0"/>
              <a:t>Option 3: Through the 3GU portal (You need to be logged in</a:t>
            </a:r>
            <a:r>
              <a:rPr lang="en-US" altLang="zh-CN" sz="1200" dirty="0" smtClean="0"/>
              <a:t>)</a:t>
            </a:r>
          </a:p>
          <a:p>
            <a:pPr lvl="2">
              <a:spcBef>
                <a:spcPts val="0"/>
              </a:spcBef>
              <a:spcAft>
                <a:spcPts val="600"/>
              </a:spcAft>
            </a:pPr>
            <a:r>
              <a:rPr lang="en-US" altLang="zh-CN" sz="1200" dirty="0">
                <a:latin typeface="+mj-ea"/>
                <a:ea typeface="+mj-ea"/>
              </a:rPr>
              <a:t>Click on the meeting you wish to check-in </a:t>
            </a:r>
            <a:r>
              <a:rPr lang="en-US" altLang="zh-CN" sz="1200" dirty="0" smtClean="0">
                <a:latin typeface="+mj-ea"/>
                <a:ea typeface="+mj-ea"/>
              </a:rPr>
              <a:t>to</a:t>
            </a:r>
          </a:p>
          <a:p>
            <a:pPr lvl="2">
              <a:spcBef>
                <a:spcPts val="0"/>
              </a:spcBef>
              <a:spcAft>
                <a:spcPts val="600"/>
              </a:spcAft>
            </a:pPr>
            <a:r>
              <a:rPr lang="en-GB" altLang="zh-CN" sz="1200" dirty="0">
                <a:latin typeface="+mj-ea"/>
                <a:ea typeface="+mj-ea"/>
              </a:rPr>
              <a:t>then, click on “Presence Token” link</a:t>
            </a:r>
            <a:endParaRPr lang="en-US" altLang="zh-CN" sz="1200" dirty="0">
              <a:latin typeface="+mj-ea"/>
              <a:ea typeface="+mj-ea"/>
            </a:endParaRPr>
          </a:p>
          <a:p>
            <a:pPr lvl="1">
              <a:spcBef>
                <a:spcPts val="0"/>
              </a:spcBef>
              <a:spcAft>
                <a:spcPts val="600"/>
              </a:spcAft>
            </a:pPr>
            <a:r>
              <a:rPr lang="en-US" altLang="zh-CN" sz="1200" dirty="0" smtClean="0"/>
              <a:t>Note</a:t>
            </a:r>
            <a:r>
              <a:rPr lang="en-US" altLang="zh-CN" sz="1200" dirty="0"/>
              <a:t>: although the date of registration to a given meeting is not the cut-off date when the new rules start to apply, it is still expected for delegates to register before the deadline of registration to be eligible to take part in the GTW conference calls</a:t>
            </a:r>
            <a:r>
              <a:rPr lang="en-US" altLang="zh-CN" sz="1200" dirty="0" smtClean="0"/>
              <a:t>.</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smtClean="0"/>
              <a:t>Tdocs</a:t>
            </a:r>
            <a:r>
              <a:rPr lang="en-US" sz="1400" dirty="0" smtClean="0"/>
              <a:t> under post-meeting email process:</a:t>
            </a:r>
          </a:p>
          <a:p>
            <a:pPr lvl="1">
              <a:spcBef>
                <a:spcPts val="0"/>
              </a:spcBef>
              <a:spcAft>
                <a:spcPts val="600"/>
              </a:spcAft>
            </a:pPr>
            <a:r>
              <a:rPr lang="en-US" sz="1200" dirty="0" smtClean="0"/>
              <a:t>Draft </a:t>
            </a:r>
            <a:r>
              <a:rPr lang="en-US" sz="1200" dirty="0"/>
              <a:t>b</a:t>
            </a:r>
            <a:r>
              <a:rPr lang="en-US" sz="1200" dirty="0" smtClean="0"/>
              <a:t>ig CRs for Rel-18 on-going WIs</a:t>
            </a:r>
          </a:p>
          <a:p>
            <a:pPr lvl="1">
              <a:spcBef>
                <a:spcPts val="0"/>
              </a:spcBef>
              <a:spcAft>
                <a:spcPts val="600"/>
              </a:spcAft>
            </a:pPr>
            <a:r>
              <a:rPr lang="en-US" sz="1200" dirty="0" smtClean="0"/>
              <a:t>Draft big CRs/draft TRs </a:t>
            </a:r>
            <a:r>
              <a:rPr lang="en-US" sz="1200" dirty="0"/>
              <a:t>for </a:t>
            </a:r>
            <a:r>
              <a:rPr lang="en-US" sz="1200" dirty="0" smtClean="0"/>
              <a:t>Rel-18 </a:t>
            </a:r>
            <a:r>
              <a:rPr lang="en-US" sz="1200" dirty="0"/>
              <a:t>basket </a:t>
            </a:r>
            <a:r>
              <a:rPr lang="en-US" sz="1200" dirty="0" smtClean="0"/>
              <a:t>WIs</a:t>
            </a:r>
          </a:p>
          <a:p>
            <a:pPr lvl="1">
              <a:spcBef>
                <a:spcPts val="0"/>
              </a:spcBef>
              <a:spcAft>
                <a:spcPts val="600"/>
              </a:spcAft>
            </a:pPr>
            <a:r>
              <a:rPr lang="en-US" sz="1200" dirty="0"/>
              <a:t>O</a:t>
            </a:r>
            <a:r>
              <a:rPr lang="en-US" sz="1200" dirty="0" smtClean="0"/>
              <a:t>ther </a:t>
            </a:r>
            <a:r>
              <a:rPr lang="en-US" sz="1200" dirty="0" err="1"/>
              <a:t>tdocs</a:t>
            </a:r>
            <a:r>
              <a:rPr lang="en-US" sz="1200" dirty="0"/>
              <a:t>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smtClean="0">
                <a:solidFill>
                  <a:srgbClr val="FF0000"/>
                </a:solidFill>
              </a:rPr>
              <a:t>October 16 (Monday), 17:00 </a:t>
            </a:r>
            <a:r>
              <a:rPr lang="en-US" sz="1200" dirty="0">
                <a:solidFill>
                  <a:srgbClr val="FF0000"/>
                </a:solidFill>
              </a:rPr>
              <a:t>UTC</a:t>
            </a:r>
            <a:r>
              <a:rPr lang="en-US" sz="1200" dirty="0"/>
              <a:t>: Session chairs will provide the list of </a:t>
            </a:r>
            <a:r>
              <a:rPr lang="en-US" sz="1200" dirty="0" err="1"/>
              <a:t>tdocs</a:t>
            </a:r>
            <a:r>
              <a:rPr lang="en-US" sz="1200" dirty="0"/>
              <a:t> for post-meeting </a:t>
            </a:r>
            <a:r>
              <a:rPr lang="en-US" sz="1200" dirty="0" smtClean="0"/>
              <a:t>email process.</a:t>
            </a:r>
            <a:endParaRPr lang="en-US" altLang="zh-CN" sz="1200" dirty="0"/>
          </a:p>
          <a:p>
            <a:pPr lvl="1">
              <a:spcBef>
                <a:spcPts val="0"/>
              </a:spcBef>
              <a:spcAft>
                <a:spcPts val="600"/>
              </a:spcAft>
            </a:pPr>
            <a:r>
              <a:rPr lang="en-US" sz="1200" dirty="0" smtClean="0">
                <a:solidFill>
                  <a:srgbClr val="FF0000"/>
                </a:solidFill>
              </a:rPr>
              <a:t>October 17 (Tuesday</a:t>
            </a:r>
            <a:r>
              <a:rPr lang="en-US" altLang="zh-CN" sz="1200" dirty="0" smtClean="0">
                <a:solidFill>
                  <a:srgbClr val="FF0000"/>
                </a:solidFill>
              </a:rPr>
              <a:t>), </a:t>
            </a:r>
            <a:r>
              <a:rPr lang="en-US" altLang="zh-CN" sz="1200" dirty="0">
                <a:solidFill>
                  <a:srgbClr val="FF0000"/>
                </a:solidFill>
              </a:rPr>
              <a:t>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smtClean="0">
                <a:solidFill>
                  <a:srgbClr val="FF0000"/>
                </a:solidFill>
              </a:rPr>
              <a:t>October 19 (Thursday), </a:t>
            </a:r>
            <a:r>
              <a:rPr lang="en-US" altLang="zh-CN" sz="1200" dirty="0">
                <a:solidFill>
                  <a:srgbClr val="FF0000"/>
                </a:solidFill>
              </a:rPr>
              <a:t>13:00 UTC</a:t>
            </a:r>
            <a:r>
              <a:rPr lang="en-US" altLang="zh-CN" sz="1200" dirty="0"/>
              <a:t>: Companies provided comments if any and author should provide necessary revisions</a:t>
            </a:r>
          </a:p>
          <a:p>
            <a:pPr lvl="1">
              <a:spcBef>
                <a:spcPts val="0"/>
              </a:spcBef>
              <a:spcAft>
                <a:spcPts val="600"/>
              </a:spcAft>
            </a:pPr>
            <a:r>
              <a:rPr lang="en-US" altLang="zh-CN" sz="1200" dirty="0" smtClean="0">
                <a:solidFill>
                  <a:srgbClr val="FF0000"/>
                </a:solidFill>
              </a:rPr>
              <a:t>October 19 </a:t>
            </a:r>
            <a:r>
              <a:rPr lang="en-US" altLang="zh-CN" sz="1200" dirty="0">
                <a:solidFill>
                  <a:srgbClr val="FF0000"/>
                </a:solidFill>
              </a:rPr>
              <a:t>(</a:t>
            </a:r>
            <a:r>
              <a:rPr lang="en-US" altLang="zh-CN" sz="1200" dirty="0" smtClean="0">
                <a:solidFill>
                  <a:srgbClr val="FF0000"/>
                </a:solidFill>
              </a:rPr>
              <a:t>Thursday), </a:t>
            </a:r>
            <a:r>
              <a:rPr lang="en-US" altLang="zh-CN" sz="1200" dirty="0">
                <a:solidFill>
                  <a:srgbClr val="FF0000"/>
                </a:solidFill>
              </a:rPr>
              <a:t>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a:t>
            </a:r>
            <a:r>
              <a:rPr lang="en-US" altLang="zh-CN" sz="1200" dirty="0" smtClean="0"/>
              <a:t>CRs/CRs timely. </a:t>
            </a:r>
            <a:r>
              <a:rPr lang="en-US" altLang="zh-CN" sz="1200" dirty="0"/>
              <a:t>In case Cat A draft </a:t>
            </a:r>
            <a:r>
              <a:rPr lang="en-US" altLang="zh-CN" sz="1200" dirty="0" smtClean="0"/>
              <a:t>CRs/CRs </a:t>
            </a:r>
            <a:r>
              <a:rPr lang="en-US" altLang="zh-CN" sz="1200" dirty="0"/>
              <a:t>are not available </a:t>
            </a:r>
            <a:r>
              <a:rPr lang="en-US" altLang="zh-CN" sz="1200" dirty="0" smtClean="0"/>
              <a:t>before close of meeting on </a:t>
            </a:r>
            <a:r>
              <a:rPr lang="en-US" altLang="zh-CN" sz="1200" dirty="0" smtClean="0">
                <a:solidFill>
                  <a:srgbClr val="FF0000"/>
                </a:solidFill>
              </a:rPr>
              <a:t>October 13 (Friday) 17:00 (UTC+8)</a:t>
            </a:r>
            <a:r>
              <a:rPr lang="en-US" altLang="zh-CN" sz="1200" dirty="0" smtClean="0"/>
              <a:t>, </a:t>
            </a:r>
            <a:r>
              <a:rPr lang="en-US" altLang="zh-CN" sz="1200" dirty="0"/>
              <a:t>the respective Draft </a:t>
            </a:r>
            <a:r>
              <a:rPr lang="en-US" altLang="zh-CN" sz="1200" dirty="0" smtClean="0"/>
              <a:t>CRs/CRs </a:t>
            </a:r>
            <a:r>
              <a:rPr lang="en-US" altLang="zh-CN" sz="1200" dirty="0"/>
              <a:t>may be postponed and not implemented.</a:t>
            </a:r>
          </a:p>
          <a:p>
            <a:pPr lvl="1">
              <a:spcBef>
                <a:spcPts val="0"/>
              </a:spcBef>
              <a:spcAft>
                <a:spcPts val="600"/>
              </a:spcAft>
            </a:pPr>
            <a:r>
              <a:rPr lang="en-US" altLang="zh-CN" sz="1200" dirty="0"/>
              <a:t>Delegates are strongly encouraged to participate in review on </a:t>
            </a:r>
            <a:r>
              <a:rPr lang="en-US" altLang="zh-CN" sz="1200" dirty="0" err="1" smtClean="0"/>
              <a:t>Tdocs</a:t>
            </a:r>
            <a:r>
              <a:rPr lang="en-US" altLang="zh-CN" sz="1200" dirty="0" smtClean="0"/>
              <a:t> </a:t>
            </a:r>
            <a:r>
              <a:rPr lang="en-US" altLang="zh-CN" sz="1200" dirty="0"/>
              <a:t>during post-meeting email </a:t>
            </a:r>
            <a:r>
              <a:rPr lang="en-US" altLang="zh-CN" sz="1200" dirty="0" smtClean="0"/>
              <a:t>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a:t>
            </a:r>
            <a:r>
              <a:rPr lang="en-US" altLang="zh-CN" b="1" dirty="0" smtClean="0">
                <a:latin typeface="微软雅黑" panose="020B0503020204020204" pitchFamily="34" charset="-122"/>
                <a:ea typeface="微软雅黑" panose="020B0503020204020204" pitchFamily="34" charset="-122"/>
              </a:rPr>
              <a:t>meeting (not applicable)</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solidFill>
                  <a:srgbClr val="000000"/>
                </a:solidFill>
              </a:rPr>
              <a:t>Please  WI/SI rapporteurs share draft SR(status report)  and revised WID (RAN4 led WIs</a:t>
            </a:r>
            <a:r>
              <a:rPr lang="zh-CN" altLang="en-US" sz="1400" dirty="0">
                <a:solidFill>
                  <a:srgbClr val="000000"/>
                </a:solidFill>
              </a:rPr>
              <a:t>）</a:t>
            </a:r>
            <a:r>
              <a:rPr lang="en-US" altLang="zh-CN" sz="1400" dirty="0">
                <a:solidFill>
                  <a:srgbClr val="000000"/>
                </a:solidFill>
              </a:rPr>
              <a:t>if any in RAN4 reflector no later than </a:t>
            </a:r>
            <a:r>
              <a:rPr lang="en-US" altLang="zh-CN" sz="1400" dirty="0" smtClean="0">
                <a:solidFill>
                  <a:srgbClr val="FF0000"/>
                </a:solidFill>
              </a:rPr>
              <a:t>XXX xx </a:t>
            </a:r>
            <a:r>
              <a:rPr lang="en-US" altLang="zh-CN" sz="1400" dirty="0">
                <a:solidFill>
                  <a:srgbClr val="FF0000"/>
                </a:solidFill>
              </a:rPr>
              <a:t>(Thursday) 17:00 UTC </a:t>
            </a:r>
            <a:r>
              <a:rPr lang="zh-CN" altLang="en-US" sz="1400" dirty="0">
                <a:solidFill>
                  <a:srgbClr val="000000"/>
                </a:solidFill>
              </a:rPr>
              <a:t>；</a:t>
            </a:r>
            <a:r>
              <a:rPr lang="en-US" altLang="zh-CN" sz="1400" dirty="0">
                <a:solidFill>
                  <a:srgbClr val="000000"/>
                </a:solidFill>
              </a:rPr>
              <a:t>Guidance from MCC for SR and revised WID submission</a:t>
            </a:r>
          </a:p>
          <a:p>
            <a:pPr lvl="1">
              <a:spcBef>
                <a:spcPts val="0"/>
              </a:spcBef>
              <a:spcAft>
                <a:spcPts val="600"/>
              </a:spcAft>
            </a:pPr>
            <a:r>
              <a:rPr lang="en-GB" altLang="zh-CN" sz="1200" dirty="0"/>
              <a:t>1. WIs with target </a:t>
            </a:r>
            <a:r>
              <a:rPr lang="en-US" altLang="zh-CN" sz="1200" dirty="0" smtClean="0"/>
              <a:t>September 2023 </a:t>
            </a:r>
            <a:r>
              <a:rPr lang="en-GB" altLang="zh-CN" sz="1200" dirty="0"/>
              <a:t>and % complete &lt;100% mean a request to stop the WI,</a:t>
            </a:r>
            <a:endParaRPr lang="zh-CN" altLang="zh-CN" sz="1200" dirty="0"/>
          </a:p>
          <a:p>
            <a:pPr lvl="2">
              <a:spcBef>
                <a:spcPts val="0"/>
              </a:spcBef>
              <a:spcAft>
                <a:spcPts val="600"/>
              </a:spcAft>
            </a:pPr>
            <a:r>
              <a:rPr lang="en-GB" altLang="zh-CN" sz="1200" dirty="0">
                <a:solidFill>
                  <a:srgbClr val="000000"/>
                </a:solidFill>
              </a:rPr>
              <a:t> </a:t>
            </a:r>
            <a:r>
              <a:rPr lang="en-US" altLang="zh-CN" sz="1200" dirty="0">
                <a:solidFill>
                  <a:srgbClr val="000000"/>
                </a:solidFill>
              </a:rPr>
              <a:t>I</a:t>
            </a:r>
            <a:r>
              <a:rPr lang="en-GB" altLang="zh-CN" sz="1200" dirty="0">
                <a:solidFill>
                  <a:srgbClr val="000000"/>
                </a:solidFill>
              </a:rPr>
              <a:t>n such a case CRs will be requested to de</a:t>
            </a:r>
            <a:r>
              <a:rPr lang="en-US" altLang="zh-CN" sz="1200" dirty="0">
                <a:solidFill>
                  <a:srgbClr val="000000"/>
                </a:solidFill>
              </a:rPr>
              <a:t>-</a:t>
            </a:r>
            <a:r>
              <a:rPr lang="en-GB" altLang="zh-CN" sz="1200" dirty="0">
                <a:solidFill>
                  <a:srgbClr val="000000"/>
                </a:solidFill>
              </a:rPr>
              <a:t>implement changes already in the specs and introduced under this WI</a:t>
            </a:r>
            <a:endParaRPr lang="zh-CN" altLang="zh-CN" sz="1200" dirty="0">
              <a:solidFill>
                <a:srgbClr val="000000"/>
              </a:solidFill>
            </a:endParaRPr>
          </a:p>
          <a:p>
            <a:pPr lvl="1">
              <a:spcBef>
                <a:spcPts val="0"/>
              </a:spcBef>
              <a:spcAft>
                <a:spcPts val="600"/>
              </a:spcAft>
            </a:pPr>
            <a:r>
              <a:rPr lang="en-GB" altLang="zh-CN" sz="1200" dirty="0">
                <a:solidFill>
                  <a:srgbClr val="000000"/>
                </a:solidFill>
              </a:rPr>
              <a:t>2. Status report target dates have to match the target dates submitted in rev WIDs to the same TSG meeting</a:t>
            </a:r>
            <a:endParaRPr lang="zh-CN" altLang="zh-CN" sz="1200" dirty="0">
              <a:solidFill>
                <a:srgbClr val="000000"/>
              </a:solidFill>
            </a:endParaRPr>
          </a:p>
          <a:p>
            <a:pPr lvl="1">
              <a:spcBef>
                <a:spcPts val="0"/>
              </a:spcBef>
              <a:spcAft>
                <a:spcPts val="600"/>
              </a:spcAft>
            </a:pPr>
            <a:r>
              <a:rPr lang="en-GB" altLang="zh-CN" sz="1200" dirty="0">
                <a:solidFill>
                  <a:srgbClr val="000000"/>
                </a:solidFill>
              </a:rPr>
              <a:t>3. </a:t>
            </a:r>
            <a:r>
              <a:rPr lang="en-US" altLang="zh-CN" sz="1200" dirty="0">
                <a:solidFill>
                  <a:srgbClr val="000000"/>
                </a:solidFill>
              </a:rPr>
              <a:t>R</a:t>
            </a:r>
            <a:r>
              <a:rPr lang="en-GB" altLang="zh-CN" sz="1200" dirty="0" err="1">
                <a:solidFill>
                  <a:srgbClr val="000000"/>
                </a:solidFill>
              </a:rPr>
              <a:t>evised</a:t>
            </a:r>
            <a:r>
              <a:rPr lang="en-GB" altLang="zh-CN" sz="1200" dirty="0">
                <a:solidFill>
                  <a:srgbClr val="000000"/>
                </a:solidFill>
              </a:rPr>
              <a:t> WIDs have to show revision marks relative to the last approved WID</a:t>
            </a:r>
            <a:endParaRPr lang="en-US" altLang="zh-CN" sz="1200" dirty="0">
              <a:solidFill>
                <a:srgbClr val="000000"/>
              </a:solidFill>
            </a:endParaRPr>
          </a:p>
          <a:p>
            <a:pPr marL="342882" lvl="1" indent="-342882">
              <a:spcBef>
                <a:spcPts val="0"/>
              </a:spcBef>
              <a:spcAft>
                <a:spcPts val="600"/>
              </a:spcAft>
              <a:buBlip>
                <a:blip r:embed="rId2"/>
              </a:buBlip>
            </a:pPr>
            <a:endParaRPr lang="en-US" altLang="zh-CN" sz="1400" dirty="0" smtClean="0"/>
          </a:p>
          <a:p>
            <a:pPr marL="342882" lvl="1" indent="-342882">
              <a:spcBef>
                <a:spcPts val="0"/>
              </a:spcBef>
              <a:spcAft>
                <a:spcPts val="600"/>
              </a:spcAft>
              <a:buBlip>
                <a:blip r:embed="rId2"/>
              </a:buBlip>
            </a:pPr>
            <a:r>
              <a:rPr lang="en-US" altLang="zh-CN" sz="1400" dirty="0" smtClean="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smtClean="0"/>
              <a:t>NOTE: According to offline feedback from MCC, it is suggested to clarify the rule that all the fallback modes for each proposed band combinations should be finalized before the work on those band combinations is done in the Rel-18 basket WIDs</a:t>
            </a:r>
            <a:endParaRPr lang="en-US" altLang="zh-CN" sz="1200" dirty="0"/>
          </a:p>
          <a:p>
            <a:pPr marL="342882" lvl="1" indent="-342882">
              <a:spcBef>
                <a:spcPts val="0"/>
              </a:spcBef>
              <a:spcAft>
                <a:spcPts val="600"/>
              </a:spcAft>
              <a:buBlip>
                <a:blip r:embed="rId2"/>
              </a:buBlip>
            </a:pPr>
            <a:endParaRPr lang="en-US" altLang="zh-CN" sz="1400" dirty="0" smtClean="0">
              <a:solidFill>
                <a:srgbClr val="000000"/>
              </a:solidFill>
            </a:endParaRPr>
          </a:p>
          <a:p>
            <a:pPr marL="342882" lvl="1" indent="-342882">
              <a:spcBef>
                <a:spcPts val="0"/>
              </a:spcBef>
              <a:spcAft>
                <a:spcPts val="600"/>
              </a:spcAft>
              <a:buBlip>
                <a:blip r:embed="rId2"/>
              </a:buBlip>
            </a:pPr>
            <a:r>
              <a:rPr lang="en-US" altLang="zh-CN" sz="1400" dirty="0" smtClean="0">
                <a:solidFill>
                  <a:srgbClr val="000000"/>
                </a:solidFill>
              </a:rPr>
              <a:t>For </a:t>
            </a:r>
            <a:r>
              <a:rPr lang="en-US" altLang="zh-CN" sz="1400" dirty="0">
                <a:solidFill>
                  <a:srgbClr val="000000"/>
                </a:solidFill>
              </a:rPr>
              <a:t>draft TS/TR which planned to be submitted to RAN plenary for approval, please share the draft version to Carolyn for pre-check no later than </a:t>
            </a:r>
            <a:r>
              <a:rPr lang="en-US" altLang="zh-CN" sz="1400" dirty="0" smtClean="0">
                <a:solidFill>
                  <a:srgbClr val="FF0000"/>
                </a:solidFill>
              </a:rPr>
              <a:t>XXX xx </a:t>
            </a:r>
            <a:r>
              <a:rPr lang="en-US" altLang="zh-CN" sz="1400" dirty="0">
                <a:solidFill>
                  <a:srgbClr val="FF0000"/>
                </a:solidFill>
              </a:rPr>
              <a:t>(</a:t>
            </a:r>
            <a:r>
              <a:rPr lang="en-US" altLang="zh-CN" sz="1400" dirty="0" smtClean="0">
                <a:solidFill>
                  <a:srgbClr val="FF0000"/>
                </a:solidFill>
              </a:rPr>
              <a:t>Tuesday</a:t>
            </a:r>
            <a:r>
              <a:rPr lang="en-US" altLang="zh-CN" sz="1400" dirty="0">
                <a:solidFill>
                  <a:srgbClr val="FF0000"/>
                </a:solidFill>
              </a:rPr>
              <a:t>) 17:00 </a:t>
            </a:r>
            <a:r>
              <a:rPr lang="en-US" altLang="zh-CN" sz="1400" dirty="0" smtClean="0">
                <a:solidFill>
                  <a:srgbClr val="FF0000"/>
                </a:solidFill>
              </a:rPr>
              <a:t>UTC</a:t>
            </a:r>
          </a:p>
          <a:p>
            <a:pPr marL="342882" lvl="1" indent="-342882">
              <a:spcBef>
                <a:spcPts val="0"/>
              </a:spcBef>
              <a:spcAft>
                <a:spcPts val="600"/>
              </a:spcAft>
              <a:buBlip>
                <a:blip r:embed="rId2"/>
              </a:buBlip>
            </a:pPr>
            <a:endParaRPr lang="en-US" altLang="zh-CN" sz="1400" dirty="0">
              <a:solidFill>
                <a:srgbClr val="FF0000"/>
              </a:solidFill>
            </a:endParaRPr>
          </a:p>
          <a:p>
            <a:pPr marL="342882" lvl="1" indent="-342882">
              <a:spcBef>
                <a:spcPts val="0"/>
              </a:spcBef>
              <a:spcAft>
                <a:spcPts val="600"/>
              </a:spcAft>
              <a:buBlip>
                <a:blip r:embed="rId2"/>
              </a:buBlip>
            </a:pPr>
            <a:r>
              <a:rPr lang="en-US" altLang="zh-CN" sz="1400" dirty="0" smtClean="0"/>
              <a:t>If you want to close a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smtClean="0">
                <a:latin typeface="微软雅黑" panose="020B0503020204020204" pitchFamily="34" charset="-122"/>
                <a:ea typeface="微软雅黑" panose="020B0503020204020204" pitchFamily="34" charset="-122"/>
              </a:rPr>
              <a:t>NWM flag process (not applicable)</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smtClean="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smtClean="0">
                <a:solidFill>
                  <a:srgbClr val="000000"/>
                </a:solidFill>
              </a:rPr>
              <a:t>tdoc</a:t>
            </a:r>
            <a:r>
              <a:rPr lang="en-US" altLang="zh-CN" sz="1400" dirty="0" smtClean="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smtClean="0"/>
              <a:t>tdocs</a:t>
            </a:r>
            <a:r>
              <a:rPr lang="en-US" altLang="zh-CN" sz="1200" dirty="0" smtClean="0"/>
              <a:t> </a:t>
            </a:r>
            <a:r>
              <a:rPr lang="en-US" altLang="zh-CN" sz="1200" dirty="0"/>
              <a:t>are handled online in the first round, the proponents </a:t>
            </a:r>
            <a:r>
              <a:rPr lang="en-US" altLang="zh-CN" sz="1200" dirty="0" smtClean="0"/>
              <a:t>can </a:t>
            </a:r>
            <a:r>
              <a:rPr lang="en-US" altLang="zh-CN" sz="1200" dirty="0"/>
              <a:t>know who have comments</a:t>
            </a:r>
            <a:r>
              <a:rPr lang="en-US" altLang="zh-CN" sz="1200" dirty="0" smtClean="0"/>
              <a:t>. And there may be no comments for some CRs, which can be directly endorsed/agreed and actually no online time would be needed.</a:t>
            </a:r>
            <a:endParaRPr lang="en-US" altLang="zh-CN" sz="1200" dirty="0"/>
          </a:p>
          <a:p>
            <a:pPr lvl="1">
              <a:spcBef>
                <a:spcPts val="0"/>
              </a:spcBef>
              <a:spcAft>
                <a:spcPts val="600"/>
              </a:spcAft>
            </a:pPr>
            <a:r>
              <a:rPr lang="en-US" altLang="zh-CN" sz="1200" dirty="0" smtClean="0"/>
              <a:t>For those </a:t>
            </a:r>
            <a:r>
              <a:rPr lang="en-US" altLang="zh-CN" sz="1200" dirty="0" err="1" smtClean="0"/>
              <a:t>tdocs</a:t>
            </a:r>
            <a:r>
              <a:rPr lang="en-US" altLang="zh-CN" sz="1200" dirty="0" smtClean="0"/>
              <a:t> on which companies have comments, </a:t>
            </a:r>
            <a:r>
              <a:rPr lang="en-US" altLang="zh-CN" sz="1200" dirty="0"/>
              <a:t>e</a:t>
            </a:r>
            <a:r>
              <a:rPr lang="en-US" altLang="zh-CN" sz="1200" dirty="0" smtClean="0"/>
              <a:t>arlier offline discussions would be helpful to save online time in face-to-face meeting.</a:t>
            </a:r>
          </a:p>
          <a:p>
            <a:pPr lvl="1">
              <a:spcBef>
                <a:spcPts val="0"/>
              </a:spcBef>
              <a:spcAft>
                <a:spcPts val="600"/>
              </a:spcAft>
            </a:pPr>
            <a:r>
              <a:rPr lang="en-US" altLang="zh-CN" sz="1200" dirty="0" smtClean="0"/>
              <a:t>The proponent(s) should know which companies have comment and then have offline discussion with them earlier.</a:t>
            </a:r>
          </a:p>
          <a:p>
            <a:pPr lvl="1">
              <a:spcBef>
                <a:spcPts val="0"/>
              </a:spcBef>
              <a:spcAft>
                <a:spcPts val="600"/>
              </a:spcAft>
            </a:pPr>
            <a:r>
              <a:rPr lang="en-US" altLang="zh-CN" sz="1200" dirty="0" smtClean="0"/>
              <a:t>So we would like to provide a scheme to help the proponents/moderators identify which companies will have comments or concerns.</a:t>
            </a:r>
            <a:endParaRPr lang="en-US" altLang="zh-CN" sz="1200" dirty="0"/>
          </a:p>
          <a:p>
            <a:pPr marL="342882" lvl="1" indent="-342882">
              <a:spcBef>
                <a:spcPts val="0"/>
              </a:spcBef>
              <a:spcAft>
                <a:spcPts val="600"/>
              </a:spcAft>
              <a:buBlip>
                <a:blip r:embed="rId2"/>
              </a:buBlip>
            </a:pPr>
            <a:r>
              <a:rPr lang="en-US" altLang="zh-CN" sz="1400" dirty="0" smtClean="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a:t>
            </a:r>
            <a:r>
              <a:rPr lang="en-US" altLang="zh-CN" sz="1200" dirty="0" smtClean="0">
                <a:solidFill>
                  <a:srgbClr val="FF0000"/>
                </a:solidFill>
              </a:rPr>
              <a:t>XXX xx (Sunday)</a:t>
            </a:r>
            <a:r>
              <a:rPr lang="en-US" altLang="zh-CN" sz="1200" dirty="0" smtClean="0"/>
              <a:t>: </a:t>
            </a:r>
            <a:r>
              <a:rPr lang="en-US" altLang="zh-CN" sz="1200" dirty="0"/>
              <a:t>Session </a:t>
            </a:r>
            <a:r>
              <a:rPr lang="en-US" altLang="zh-CN" sz="1200" dirty="0" smtClean="0"/>
              <a:t>chairs will provide a list of existing topic threads which need NWM flag process based on moderators</a:t>
            </a:r>
            <a:r>
              <a:rPr lang="zh-CN" altLang="en-US" sz="1200" dirty="0" smtClean="0"/>
              <a:t>’</a:t>
            </a:r>
            <a:r>
              <a:rPr lang="en-US" altLang="zh-CN" sz="1200" dirty="0" smtClean="0"/>
              <a:t>input</a:t>
            </a:r>
          </a:p>
          <a:p>
            <a:pPr lvl="1">
              <a:spcBef>
                <a:spcPts val="0"/>
              </a:spcBef>
              <a:spcAft>
                <a:spcPts val="600"/>
              </a:spcAft>
            </a:pPr>
            <a:r>
              <a:rPr lang="en-US" altLang="zh-CN" sz="1200" dirty="0">
                <a:solidFill>
                  <a:srgbClr val="FF0000"/>
                </a:solidFill>
              </a:rPr>
              <a:t>Before </a:t>
            </a:r>
            <a:r>
              <a:rPr lang="en-US" altLang="zh-CN" sz="1200" dirty="0" smtClean="0">
                <a:solidFill>
                  <a:srgbClr val="FF0000"/>
                </a:solidFill>
              </a:rPr>
              <a:t>XXX xx </a:t>
            </a:r>
            <a:r>
              <a:rPr lang="en-US" altLang="zh-CN" sz="1200" dirty="0">
                <a:solidFill>
                  <a:srgbClr val="FF0000"/>
                </a:solidFill>
              </a:rPr>
              <a:t>(Monday): </a:t>
            </a:r>
            <a:r>
              <a:rPr lang="en-US" altLang="zh-CN" sz="1200" dirty="0" smtClean="0"/>
              <a:t>Session chairs </a:t>
            </a:r>
            <a:r>
              <a:rPr lang="en-US" altLang="zh-CN" sz="1200" dirty="0"/>
              <a:t>or </a:t>
            </a:r>
            <a:r>
              <a:rPr lang="en-US" altLang="zh-CN" sz="1200" dirty="0" smtClean="0"/>
              <a:t>designated moderators </a:t>
            </a:r>
            <a:r>
              <a:rPr lang="en-US" altLang="zh-CN" sz="1200" dirty="0"/>
              <a:t>will provide the </a:t>
            </a:r>
            <a:r>
              <a:rPr lang="en-US" altLang="zh-CN" sz="1200" dirty="0" smtClean="0"/>
              <a:t>NWM link which captures the </a:t>
            </a:r>
            <a:r>
              <a:rPr lang="en-US" altLang="zh-CN" sz="1200" dirty="0" err="1" smtClean="0"/>
              <a:t>tdocs</a:t>
            </a:r>
            <a:r>
              <a:rPr lang="en-US" altLang="zh-CN" sz="1200" dirty="0" smtClean="0"/>
              <a:t>/CRs to be flagged</a:t>
            </a:r>
          </a:p>
          <a:p>
            <a:pPr lvl="2">
              <a:spcBef>
                <a:spcPts val="0"/>
              </a:spcBef>
              <a:spcAft>
                <a:spcPts val="600"/>
              </a:spcAft>
            </a:pPr>
            <a:r>
              <a:rPr lang="en-US" altLang="zh-CN" sz="1200" dirty="0" smtClean="0">
                <a:solidFill>
                  <a:srgbClr val="000000"/>
                </a:solidFill>
              </a:rPr>
              <a:t>NWM flag process is just for maintenance and </a:t>
            </a:r>
            <a:r>
              <a:rPr lang="en-US" altLang="zh-CN" sz="1200" dirty="0">
                <a:solidFill>
                  <a:srgbClr val="000000"/>
                </a:solidFill>
              </a:rPr>
              <a:t>some spectrum </a:t>
            </a:r>
            <a:r>
              <a:rPr lang="en-US" altLang="zh-CN" sz="1200" dirty="0" smtClean="0">
                <a:solidFill>
                  <a:srgbClr val="000000"/>
                </a:solidFill>
              </a:rPr>
              <a:t>related items with many CRs</a:t>
            </a:r>
          </a:p>
          <a:p>
            <a:pPr lvl="2">
              <a:spcBef>
                <a:spcPts val="0"/>
              </a:spcBef>
              <a:spcAft>
                <a:spcPts val="600"/>
              </a:spcAft>
            </a:pPr>
            <a:r>
              <a:rPr lang="en-US" altLang="zh-CN" sz="1200" dirty="0" smtClean="0">
                <a:solidFill>
                  <a:srgbClr val="000000"/>
                </a:solidFill>
              </a:rPr>
              <a:t>Format of NWM would be simple</a:t>
            </a:r>
          </a:p>
          <a:p>
            <a:pPr lvl="3">
              <a:spcBef>
                <a:spcPts val="0"/>
              </a:spcBef>
              <a:spcAft>
                <a:spcPts val="600"/>
              </a:spcAft>
            </a:pPr>
            <a:r>
              <a:rPr lang="en-US" altLang="zh-CN" sz="1200" dirty="0" smtClean="0">
                <a:solidFill>
                  <a:srgbClr val="000000"/>
                </a:solidFill>
              </a:rPr>
              <a:t>Only the </a:t>
            </a:r>
            <a:r>
              <a:rPr lang="en-US" altLang="zh-CN" sz="1200" dirty="0" err="1" smtClean="0">
                <a:solidFill>
                  <a:srgbClr val="000000"/>
                </a:solidFill>
              </a:rPr>
              <a:t>tdoc</a:t>
            </a:r>
            <a:r>
              <a:rPr lang="en-US" altLang="zh-CN" sz="1200" dirty="0" smtClean="0">
                <a:solidFill>
                  <a:srgbClr val="000000"/>
                </a:solidFill>
              </a:rPr>
              <a:t> numbers and titles are listed</a:t>
            </a:r>
            <a:endParaRPr lang="en-US" altLang="zh-CN" sz="1200" dirty="0">
              <a:solidFill>
                <a:srgbClr val="000000"/>
              </a:solidFill>
            </a:endParaRPr>
          </a:p>
          <a:p>
            <a:pPr lvl="1">
              <a:spcBef>
                <a:spcPts val="0"/>
              </a:spcBef>
              <a:spcAft>
                <a:spcPts val="600"/>
              </a:spcAft>
            </a:pPr>
            <a:r>
              <a:rPr lang="en-US" altLang="zh-CN" sz="1200" dirty="0" smtClean="0">
                <a:solidFill>
                  <a:srgbClr val="FF0000"/>
                </a:solidFill>
              </a:rPr>
              <a:t>By XXX xx (Tuesday), 18:00 (</a:t>
            </a:r>
            <a:r>
              <a:rPr lang="en-US" altLang="zh-CN" sz="1200" dirty="0" err="1" smtClean="0">
                <a:solidFill>
                  <a:srgbClr val="FF0000"/>
                </a:solidFill>
              </a:rPr>
              <a:t>UTC+x</a:t>
            </a:r>
            <a:r>
              <a:rPr lang="en-US" altLang="zh-CN" sz="1200" dirty="0" smtClean="0">
                <a:solidFill>
                  <a:srgbClr val="FF0000"/>
                </a:solidFill>
              </a:rPr>
              <a:t>)</a:t>
            </a:r>
            <a:r>
              <a:rPr lang="en-US" altLang="zh-CN" sz="1200" dirty="0" smtClean="0"/>
              <a:t>: Delegates flag the </a:t>
            </a:r>
            <a:r>
              <a:rPr lang="en-US" altLang="zh-CN" sz="1200" dirty="0" err="1" smtClean="0"/>
              <a:t>tdocs</a:t>
            </a:r>
            <a:r>
              <a:rPr lang="en-US" altLang="zh-CN" sz="1200" dirty="0" smtClean="0"/>
              <a:t> in the list</a:t>
            </a:r>
          </a:p>
          <a:p>
            <a:pPr lvl="2">
              <a:spcBef>
                <a:spcPts val="0"/>
              </a:spcBef>
              <a:spcAft>
                <a:spcPts val="600"/>
              </a:spcAft>
            </a:pPr>
            <a:r>
              <a:rPr lang="en-US" altLang="zh-CN" sz="1200" dirty="0" smtClean="0">
                <a:solidFill>
                  <a:srgbClr val="000000"/>
                </a:solidFill>
              </a:rPr>
              <a:t>Flag process would be simple</a:t>
            </a:r>
          </a:p>
          <a:p>
            <a:pPr lvl="3">
              <a:spcBef>
                <a:spcPts val="0"/>
              </a:spcBef>
              <a:spcAft>
                <a:spcPts val="600"/>
              </a:spcAft>
            </a:pPr>
            <a:r>
              <a:rPr lang="en-US" altLang="zh-CN" sz="1200" dirty="0" smtClean="0">
                <a:solidFill>
                  <a:srgbClr val="000000"/>
                </a:solidFill>
              </a:rPr>
              <a:t>Just fill in the feedback form like “Company A flag R4-23xxxxx</a:t>
            </a:r>
            <a:r>
              <a:rPr lang="zh-CN" altLang="en-US" sz="1200" dirty="0" smtClean="0">
                <a:solidFill>
                  <a:srgbClr val="000000"/>
                </a:solidFill>
              </a:rPr>
              <a:t>”，</a:t>
            </a:r>
            <a:r>
              <a:rPr lang="en-US" altLang="zh-CN" sz="1200" dirty="0" smtClean="0">
                <a:solidFill>
                  <a:srgbClr val="000000"/>
                </a:solidFill>
              </a:rPr>
              <a:t>and depending on delegate the delegate name who flags </a:t>
            </a:r>
            <a:r>
              <a:rPr lang="en-US" altLang="zh-CN" sz="1200" dirty="0" err="1" smtClean="0">
                <a:solidFill>
                  <a:srgbClr val="000000"/>
                </a:solidFill>
              </a:rPr>
              <a:t>tdoc</a:t>
            </a:r>
            <a:r>
              <a:rPr lang="en-US" altLang="zh-CN" sz="1200" dirty="0" smtClean="0">
                <a:solidFill>
                  <a:srgbClr val="000000"/>
                </a:solidFill>
              </a:rPr>
              <a:t> can also be provided like “Company A Aaron flags R4-23xxxxx”.</a:t>
            </a:r>
          </a:p>
          <a:p>
            <a:pPr lvl="3">
              <a:spcBef>
                <a:spcPts val="0"/>
              </a:spcBef>
              <a:spcAft>
                <a:spcPts val="600"/>
              </a:spcAft>
            </a:pPr>
            <a:r>
              <a:rPr lang="en-US" altLang="zh-CN" sz="1200" dirty="0" smtClean="0">
                <a:solidFill>
                  <a:srgbClr val="000000"/>
                </a:solidFill>
              </a:rPr>
              <a:t>The purpose is to let the proponents know who they need to talk to.</a:t>
            </a:r>
            <a:endParaRPr lang="en-US" altLang="zh-CN" sz="1200" dirty="0"/>
          </a:p>
          <a:p>
            <a:pPr lvl="2">
              <a:spcBef>
                <a:spcPts val="0"/>
              </a:spcBef>
              <a:spcAft>
                <a:spcPts val="600"/>
              </a:spcAft>
            </a:pPr>
            <a:r>
              <a:rPr lang="en-US" altLang="zh-CN" sz="1200" dirty="0" smtClean="0">
                <a:solidFill>
                  <a:srgbClr val="000000"/>
                </a:solidFill>
              </a:rPr>
              <a:t>In RAN4#1xx flag process is not mandated. </a:t>
            </a:r>
            <a:r>
              <a:rPr lang="en-US" altLang="zh-CN" sz="1200" dirty="0">
                <a:solidFill>
                  <a:srgbClr val="000000"/>
                </a:solidFill>
              </a:rPr>
              <a:t>C</a:t>
            </a:r>
            <a:r>
              <a:rPr lang="en-US" altLang="zh-CN" sz="1200" dirty="0" smtClean="0">
                <a:solidFill>
                  <a:srgbClr val="000000"/>
                </a:solidFill>
              </a:rPr>
              <a:t>ompanies who miss flagging can also provide comments during online treatment.</a:t>
            </a:r>
          </a:p>
          <a:p>
            <a:pPr lvl="1">
              <a:spcBef>
                <a:spcPts val="0"/>
              </a:spcBef>
              <a:spcAft>
                <a:spcPts val="600"/>
              </a:spcAft>
            </a:pPr>
            <a:r>
              <a:rPr lang="en-US" altLang="zh-CN" sz="1200" dirty="0"/>
              <a:t>During </a:t>
            </a:r>
            <a:r>
              <a:rPr lang="en-US" altLang="zh-CN" sz="1200" dirty="0" smtClean="0"/>
              <a:t>the online treatment, session chairs will treat those </a:t>
            </a:r>
            <a:r>
              <a:rPr lang="en-US" altLang="zh-CN" sz="1200" dirty="0" err="1" smtClean="0"/>
              <a:t>tdocs</a:t>
            </a:r>
            <a:r>
              <a:rPr lang="en-US" altLang="zh-CN" sz="1200" dirty="0" smtClean="0"/>
              <a:t> as usual manner and can directly treat the revision(s).</a:t>
            </a:r>
            <a:endParaRPr lang="en-US" altLang="zh-CN" sz="1200" dirty="0"/>
          </a:p>
        </p:txBody>
      </p:sp>
    </p:spTree>
    <p:extLst>
      <p:ext uri="{BB962C8B-B14F-4D97-AF65-F5344CB8AC3E}">
        <p14:creationId xmlns:p14="http://schemas.microsoft.com/office/powerpoint/2010/main" val="3720530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Upload/download </a:t>
            </a:r>
            <a:r>
              <a:rPr lang="en-US" sz="1400" dirty="0" err="1" smtClean="0"/>
              <a:t>tdocs</a:t>
            </a:r>
            <a:r>
              <a:rPr lang="en-US" sz="1400" dirty="0" smtClean="0"/>
              <a:t> during the meeting</a:t>
            </a:r>
          </a:p>
          <a:p>
            <a:pPr lvl="1">
              <a:spcBef>
                <a:spcPts val="0"/>
              </a:spcBef>
              <a:spcAft>
                <a:spcPts val="600"/>
              </a:spcAft>
            </a:pPr>
            <a:r>
              <a:rPr lang="en-US" altLang="zh-CN" sz="1200" dirty="0" smtClean="0"/>
              <a:t>10.10.10.10 as local server in F2F, which will be sync-up by MCC to</a:t>
            </a:r>
            <a:r>
              <a:rPr lang="en-US" altLang="zh-CN" sz="1200" dirty="0" smtClean="0">
                <a:hlinkClick r:id="rId2"/>
              </a:rPr>
              <a:t> https://www.3gpp.org/ftp/Meetings_3GPP_SYNC/RAN4</a:t>
            </a:r>
            <a:r>
              <a:rPr lang="en-US" altLang="zh-CN" sz="1200" dirty="0" smtClean="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4018449186"/>
              </p:ext>
            </p:extLst>
          </p:nvPr>
        </p:nvGraphicFramePr>
        <p:xfrm>
          <a:off x="135907" y="1878738"/>
          <a:ext cx="11948672" cy="4496993"/>
        </p:xfrm>
        <a:graphic>
          <a:graphicData uri="http://schemas.openxmlformats.org/drawingml/2006/table">
            <a:tbl>
              <a:tblPr firstRow="1" firstCol="1" bandRow="1"/>
              <a:tblGrid>
                <a:gridCol w="2444047">
                  <a:extLst>
                    <a:ext uri="{9D8B030D-6E8A-4147-A177-3AD203B41FA5}">
                      <a16:colId xmlns="" xmlns:a16="http://schemas.microsoft.com/office/drawing/2014/main" val="1688750464"/>
                    </a:ext>
                  </a:extLst>
                </a:gridCol>
                <a:gridCol w="1711096">
                  <a:extLst>
                    <a:ext uri="{9D8B030D-6E8A-4147-A177-3AD203B41FA5}">
                      <a16:colId xmlns="" xmlns:a16="http://schemas.microsoft.com/office/drawing/2014/main" val="1786498016"/>
                    </a:ext>
                  </a:extLst>
                </a:gridCol>
                <a:gridCol w="1972111">
                  <a:extLst>
                    <a:ext uri="{9D8B030D-6E8A-4147-A177-3AD203B41FA5}">
                      <a16:colId xmlns="" xmlns:a16="http://schemas.microsoft.com/office/drawing/2014/main" val="2421473489"/>
                    </a:ext>
                  </a:extLst>
                </a:gridCol>
                <a:gridCol w="5821418">
                  <a:extLst>
                    <a:ext uri="{9D8B030D-6E8A-4147-A177-3AD203B41FA5}">
                      <a16:colId xmlns=""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a:t>
                      </a:r>
                      <a:r>
                        <a:rPr lang="en-US" sz="1000" u="sng" dirty="0" smtClean="0">
                          <a:effectLst/>
                          <a:latin typeface="+mj-ea"/>
                          <a:ea typeface="+mj-ea"/>
                          <a:hlinkClick r:id="rId3"/>
                        </a:rPr>
                        <a:t>www.3gpp.org/ftp/tsg_ran/WG4_Radio/TSGR4_108bis/Inbox</a:t>
                      </a:r>
                      <a:r>
                        <a:rPr lang="en-US" sz="1000" u="sng" dirty="0">
                          <a:effectLst/>
                          <a:latin typeface="+mj-ea"/>
                          <a:ea typeface="+mj-ea"/>
                          <a:hlinkClick r:id="rId3"/>
                        </a:rPr>
                        <a:t>/</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a:t>
                      </a:r>
                      <a:r>
                        <a:rPr lang="en-GB" sz="1000" smtClean="0">
                          <a:effectLst/>
                          <a:latin typeface="+mj-ea"/>
                          <a:ea typeface="+mj-ea"/>
                        </a:rPr>
                        <a:t>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a:t>
            </a:r>
            <a:r>
              <a:rPr lang="en-US" sz="1400" dirty="0" smtClean="0">
                <a:solidFill>
                  <a:srgbClr val="000000"/>
                </a:solidFill>
              </a:rPr>
              <a:t>starts, </a:t>
            </a:r>
            <a:r>
              <a:rPr lang="en-US" sz="1400" dirty="0">
                <a:solidFill>
                  <a:srgbClr val="000000"/>
                </a:solidFill>
              </a:rPr>
              <a:t>the author and MCC will receive the feedback of checking via MCC 3GU parsing tool, and </a:t>
            </a:r>
            <a:r>
              <a:rPr lang="en-US" sz="1400" dirty="0" smtClean="0">
                <a:solidFill>
                  <a:srgbClr val="000000"/>
                </a:solidFill>
              </a:rPr>
              <a:t>based on the information shared by author or MCC the Session chairs or MCC will handle the problem identified by the tool</a:t>
            </a:r>
          </a:p>
          <a:p>
            <a:pPr lvl="1">
              <a:spcBef>
                <a:spcPts val="0"/>
              </a:spcBef>
              <a:spcAft>
                <a:spcPts val="600"/>
              </a:spcAft>
            </a:pPr>
            <a:r>
              <a:rPr lang="en-US" sz="1200" dirty="0" smtClean="0"/>
              <a:t>The </a:t>
            </a:r>
            <a:r>
              <a:rPr lang="en-US" sz="1200" dirty="0"/>
              <a:t>revision </a:t>
            </a:r>
            <a:r>
              <a:rPr lang="en-US" sz="1200" dirty="0" smtClean="0"/>
              <a:t>may or may not be needed </a:t>
            </a:r>
            <a:r>
              <a:rPr lang="en-US" sz="1200" dirty="0"/>
              <a:t>to fix the </a:t>
            </a:r>
            <a:r>
              <a:rPr lang="en-US" sz="1200" dirty="0" smtClean="0"/>
              <a:t>problem depending on the Session chairs guidance.</a:t>
            </a:r>
          </a:p>
          <a:p>
            <a:pPr lvl="2">
              <a:spcBef>
                <a:spcPts val="0"/>
              </a:spcBef>
              <a:spcAft>
                <a:spcPts val="600"/>
              </a:spcAft>
            </a:pPr>
            <a:r>
              <a:rPr lang="en-US" sz="1200" dirty="0" smtClean="0"/>
              <a:t>For some draft CRs, the revision may not be urgent </a:t>
            </a:r>
            <a:r>
              <a:rPr lang="en-US" altLang="zh-CN" sz="1200" dirty="0"/>
              <a:t>before </a:t>
            </a:r>
            <a:r>
              <a:rPr lang="en-US" altLang="zh-CN" sz="1200" dirty="0" smtClean="0"/>
              <a:t>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a:t>
            </a:r>
            <a:r>
              <a:rPr lang="en-US" sz="1400" dirty="0" smtClean="0">
                <a:solidFill>
                  <a:srgbClr val="000000"/>
                </a:solidFill>
              </a:rPr>
              <a:t>whether </a:t>
            </a:r>
            <a:r>
              <a:rPr lang="en-US" sz="1400" dirty="0">
                <a:solidFill>
                  <a:srgbClr val="000000"/>
                </a:solidFill>
              </a:rPr>
              <a:t>the revised CRs pass the MCC 3GU parsing tool or not, so the problem of CR parsing will be fixed in the post-meeting email process. </a:t>
            </a:r>
          </a:p>
          <a:p>
            <a:pPr lvl="1">
              <a:spcBef>
                <a:spcPts val="0"/>
              </a:spcBef>
              <a:spcAft>
                <a:spcPts val="600"/>
              </a:spcAft>
            </a:pPr>
            <a:r>
              <a:rPr lang="en-US" altLang="zh-CN" sz="1200" dirty="0" smtClean="0"/>
              <a:t>At the </a:t>
            </a:r>
            <a:r>
              <a:rPr lang="en-US" altLang="zh-CN" sz="1200" dirty="0" err="1" smtClean="0"/>
              <a:t>begninig</a:t>
            </a:r>
            <a:r>
              <a:rPr lang="en-US" altLang="zh-CN" sz="1200" dirty="0" smtClean="0"/>
              <a:t> of the post-meeting process, the Session chairs will provide the list of the revised CRs which did not pass the MCC 3GU parsing tool checking and need be further revision.</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smtClean="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Notes </a:t>
            </a:r>
            <a:r>
              <a:rPr lang="en-US" sz="1400" dirty="0"/>
              <a:t>on </a:t>
            </a:r>
            <a:r>
              <a:rPr lang="en-US" sz="1400" dirty="0" smtClean="0"/>
              <a:t>email</a:t>
            </a:r>
            <a:endParaRPr lang="en-US" sz="1400" dirty="0"/>
          </a:p>
          <a:p>
            <a:pPr lvl="1">
              <a:spcBef>
                <a:spcPts val="0"/>
              </a:spcBef>
              <a:spcAft>
                <a:spcPts val="600"/>
              </a:spcAft>
            </a:pPr>
            <a:r>
              <a:rPr lang="en-US" sz="1200" dirty="0" smtClean="0"/>
              <a:t>Each </a:t>
            </a:r>
            <a:r>
              <a:rPr lang="en-US" sz="1200" dirty="0"/>
              <a:t>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2"/>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a:t>
            </a:r>
            <a:r>
              <a:rPr lang="en-US" altLang="zh-CN" sz="1200" dirty="0" smtClean="0"/>
              <a:t>for revised </a:t>
            </a:r>
            <a:r>
              <a:rPr lang="en-US" altLang="zh-CN" sz="1200" dirty="0"/>
              <a:t>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a:t>
            </a:r>
            <a:r>
              <a:rPr lang="en-US" altLang="zh-CN" sz="1200" dirty="0" smtClean="0"/>
              <a:t>CRs</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3"/>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1" name="矩形 80"/>
          <p:cNvSpPr/>
          <p:nvPr/>
        </p:nvSpPr>
        <p:spPr bwMode="auto">
          <a:xfrm>
            <a:off x="2396571" y="5186472"/>
            <a:ext cx="3144171"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smtClean="0"/>
              <a:t>The face-to-face meeting </a:t>
            </a:r>
            <a:r>
              <a:rPr lang="en-US" sz="1400" dirty="0"/>
              <a:t>will take place during </a:t>
            </a:r>
            <a:r>
              <a:rPr lang="en-US" sz="1400" dirty="0" smtClean="0">
                <a:solidFill>
                  <a:srgbClr val="FF0000"/>
                </a:solidFill>
              </a:rPr>
              <a:t>October 09</a:t>
            </a:r>
            <a:r>
              <a:rPr lang="en-US" sz="1400" baseline="30000" dirty="0" smtClean="0">
                <a:solidFill>
                  <a:srgbClr val="FF0000"/>
                </a:solidFill>
              </a:rPr>
              <a:t>th</a:t>
            </a:r>
            <a:r>
              <a:rPr lang="en-US" sz="1400" dirty="0" smtClean="0">
                <a:solidFill>
                  <a:srgbClr val="FF0000"/>
                </a:solidFill>
              </a:rPr>
              <a:t> ~ October 13</a:t>
            </a:r>
            <a:r>
              <a:rPr lang="en-US" sz="1400" baseline="30000" dirty="0" smtClean="0">
                <a:solidFill>
                  <a:srgbClr val="FF0000"/>
                </a:solidFill>
              </a:rPr>
              <a:t>th</a:t>
            </a:r>
            <a:r>
              <a:rPr lang="en-US" sz="1400" dirty="0" smtClean="0">
                <a:solidFill>
                  <a:srgbClr val="FF0000"/>
                </a:solidFill>
              </a:rPr>
              <a:t>, 2023</a:t>
            </a:r>
            <a:r>
              <a:rPr lang="en-US" sz="1400" dirty="0" smtClean="0"/>
              <a:t>.</a:t>
            </a:r>
            <a:endParaRPr lang="en-US" sz="1400" dirty="0"/>
          </a:p>
          <a:p>
            <a:pPr lvl="1">
              <a:spcBef>
                <a:spcPts val="0"/>
              </a:spcBef>
              <a:spcAft>
                <a:spcPts val="600"/>
              </a:spcAft>
            </a:pPr>
            <a:r>
              <a:rPr lang="en-US" sz="1200" dirty="0" smtClean="0"/>
              <a:t>Three sessions in three separate rooms: Main, RRM, </a:t>
            </a:r>
            <a:r>
              <a:rPr lang="en-US" sz="1200" dirty="0" err="1" smtClean="0"/>
              <a:t>BSRF_Demod_test</a:t>
            </a:r>
            <a:r>
              <a:rPr lang="en-US" sz="1200" dirty="0" smtClean="0"/>
              <a:t>. </a:t>
            </a:r>
            <a:r>
              <a:rPr lang="en-US" sz="1200" dirty="0" err="1" smtClean="0"/>
              <a:t>GoToWebinar</a:t>
            </a:r>
            <a:r>
              <a:rPr lang="en-US" sz="1200" dirty="0" smtClean="0"/>
              <a:t> (GTW) conference calls will be set each session. And the remote participant can be supported. TOHRU will be used</a:t>
            </a:r>
            <a:r>
              <a:rPr lang="en-US" altLang="zh-CN" sz="1200" dirty="0" smtClean="0"/>
              <a:t>. A number of ad hoc sessions will be arranged (see Slide #7).</a:t>
            </a:r>
            <a:endParaRPr lang="en-US" sz="1200" dirty="0" smtClean="0"/>
          </a:p>
          <a:p>
            <a:pPr lvl="1">
              <a:spcBef>
                <a:spcPts val="0"/>
              </a:spcBef>
              <a:spcAft>
                <a:spcPts val="600"/>
              </a:spcAft>
            </a:pPr>
            <a:r>
              <a:rPr lang="en-US" sz="1200" dirty="0" smtClean="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smtClean="0">
                <a:solidFill>
                  <a:srgbClr val="FF0000"/>
                </a:solidFill>
                <a:cs typeface="+mn-cs"/>
              </a:rPr>
              <a:t>September 27</a:t>
            </a:r>
            <a:r>
              <a:rPr lang="en-US" sz="1400" baseline="30000" dirty="0" smtClean="0">
                <a:solidFill>
                  <a:srgbClr val="FF0000"/>
                </a:solidFill>
                <a:cs typeface="+mn-cs"/>
              </a:rPr>
              <a:t>th</a:t>
            </a:r>
            <a:r>
              <a:rPr lang="en-US" sz="1400" dirty="0" smtClean="0">
                <a:solidFill>
                  <a:srgbClr val="FF0000"/>
                </a:solidFill>
                <a:cs typeface="+mn-cs"/>
              </a:rPr>
              <a:t> (Wednesday) 2023, </a:t>
            </a:r>
            <a:r>
              <a:rPr lang="en-US" sz="1400" dirty="0">
                <a:solidFill>
                  <a:srgbClr val="FF0000"/>
                </a:solidFill>
                <a:cs typeface="+mn-cs"/>
              </a:rPr>
              <a:t>23:59 UTC</a:t>
            </a:r>
            <a:r>
              <a:rPr lang="en-US" sz="1400" dirty="0">
                <a:cs typeface="+mn-cs"/>
              </a:rPr>
              <a:t>. </a:t>
            </a:r>
            <a:endParaRPr lang="en-US" sz="1400" dirty="0" smtClean="0">
              <a:cs typeface="+mn-cs"/>
            </a:endParaRP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smtClean="0"/>
              <a:t>One picture of meeting flows. See details in the corresponding slides.</a:t>
            </a:r>
            <a:endParaRPr lang="en-US" altLang="zh-CN" sz="800" b="1" dirty="0">
              <a:solidFill>
                <a:srgbClr val="FFFFFF"/>
              </a:solidFill>
              <a:latin typeface="+mj-ea"/>
              <a:ea typeface="+mj-ea"/>
            </a:endParaRPr>
          </a:p>
        </p:txBody>
      </p:sp>
      <p:sp>
        <p:nvSpPr>
          <p:cNvPr id="6" name="Rectangle 77">
            <a:extLst>
              <a:ext uri="{FF2B5EF4-FFF2-40B4-BE49-F238E27FC236}">
                <a16:creationId xmlns=""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Fri (29</a:t>
            </a:r>
            <a:r>
              <a:rPr lang="en-GB" sz="800" kern="0" baseline="30000" dirty="0" smtClean="0">
                <a:solidFill>
                  <a:srgbClr val="FFFFFF"/>
                </a:solidFill>
                <a:latin typeface="微软雅黑" panose="020B0503020204020204" pitchFamily="34" charset="-122"/>
                <a:ea typeface="微软雅黑" panose="020B0503020204020204" pitchFamily="34" charset="-122"/>
              </a:rPr>
              <a:t>th</a:t>
            </a:r>
            <a:r>
              <a:rPr lang="en-GB" sz="800" kern="0" dirty="0" smtClean="0">
                <a:solidFill>
                  <a:srgbClr val="FFFFFF"/>
                </a:solidFill>
                <a:latin typeface="微软雅黑" panose="020B0503020204020204" pitchFamily="34" charset="-122"/>
                <a:ea typeface="微软雅黑" panose="020B0503020204020204" pitchFamily="34" charset="-122"/>
              </a:rPr>
              <a:t>)</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err="1" smtClean="0">
                <a:solidFill>
                  <a:srgbClr val="FFFFFF"/>
                </a:solidFill>
                <a:latin typeface="微软雅黑" panose="020B0503020204020204" pitchFamily="34" charset="-122"/>
                <a:ea typeface="微软雅黑" panose="020B0503020204020204" pitchFamily="34" charset="-122"/>
              </a:rPr>
              <a:t>Mon~Thu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 xmlns:a16="http://schemas.microsoft.com/office/drawing/2014/main" id="{18560DB6-8070-4A8A-B9C8-2CBC509A9ECA}"/>
              </a:ext>
            </a:extLst>
          </p:cNvPr>
          <p:cNvSpPr/>
          <p:nvPr/>
        </p:nvSpPr>
        <p:spPr>
          <a:xfrm>
            <a:off x="3974667" y="3627259"/>
            <a:ext cx="720000" cy="178809"/>
          </a:xfrm>
          <a:prstGeom prst="rect">
            <a:avLst/>
          </a:prstGeom>
          <a:solidFill>
            <a:schemeClr val="accent4">
              <a:lumMod val="50000"/>
              <a:lumOff val="50000"/>
            </a:scheme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 xmlns:a16="http://schemas.microsoft.com/office/drawing/2014/main" id="{18560DB6-8070-4A8A-B9C8-2CBC509A9ECA}"/>
              </a:ext>
            </a:extLst>
          </p:cNvPr>
          <p:cNvSpPr/>
          <p:nvPr/>
        </p:nvSpPr>
        <p:spPr>
          <a:xfrm>
            <a:off x="8446611" y="3627259"/>
            <a:ext cx="720000" cy="178809"/>
          </a:xfrm>
          <a:prstGeom prst="rect">
            <a:avLst/>
          </a:prstGeom>
          <a:solidFill>
            <a:schemeClr val="accent4">
              <a:lumMod val="50000"/>
              <a:lumOff val="50000"/>
            </a:scheme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 xmlns:a16="http://schemas.microsoft.com/office/drawing/2014/main" id="{61214404-3E99-431F-A1D1-0A44E2021497}"/>
              </a:ext>
            </a:extLst>
          </p:cNvPr>
          <p:cNvSpPr/>
          <p:nvPr/>
        </p:nvSpPr>
        <p:spPr>
          <a:xfrm>
            <a:off x="248045" y="3423257"/>
            <a:ext cx="4442485" cy="160874"/>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dirty="0" smtClean="0">
                <a:solidFill>
                  <a:srgbClr val="FFFFFF"/>
                </a:solidFill>
                <a:latin typeface="微软雅黑" panose="020B0503020204020204" pitchFamily="34" charset="-122"/>
                <a:ea typeface="微软雅黑" panose="020B0503020204020204" pitchFamily="34" charset="-122"/>
              </a:rPr>
              <a:t>September 28</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 ~ October 08)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2" name="Rectangle 67">
            <a:extLst>
              <a:ext uri="{FF2B5EF4-FFF2-40B4-BE49-F238E27FC236}">
                <a16:creationId xmlns="" xmlns:a16="http://schemas.microsoft.com/office/drawing/2014/main" id="{61214404-3E99-431F-A1D1-0A44E2021497}"/>
              </a:ext>
            </a:extLst>
          </p:cNvPr>
          <p:cNvSpPr/>
          <p:nvPr/>
        </p:nvSpPr>
        <p:spPr>
          <a:xfrm>
            <a:off x="4719991" y="3222884"/>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1</a:t>
            </a:r>
            <a:r>
              <a:rPr lang="en-GB" sz="800" kern="0" baseline="30000" dirty="0" smtClean="0">
                <a:solidFill>
                  <a:srgbClr val="FFFFFF"/>
                </a:solidFill>
                <a:latin typeface="微软雅黑" panose="020B0503020204020204" pitchFamily="34" charset="-122"/>
                <a:ea typeface="微软雅黑" panose="020B0503020204020204" pitchFamily="34" charset="-122"/>
              </a:rPr>
              <a:t>st</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October</a:t>
            </a:r>
            <a:r>
              <a:rPr lang="en-GB" sz="800" kern="0" dirty="0" smtClean="0">
                <a:solidFill>
                  <a:srgbClr val="FFFFFF"/>
                </a:solidFill>
                <a:latin typeface="微软雅黑" panose="020B0503020204020204" pitchFamily="34" charset="-122"/>
                <a:ea typeface="微软雅黑" panose="020B0503020204020204" pitchFamily="34" charset="-122"/>
              </a:rPr>
              <a:t> 9 ~12)</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Post-meeting process</a:t>
            </a:r>
            <a:r>
              <a:rPr lang="en-GB" sz="800" kern="0" noProof="0" dirty="0" smtClean="0">
                <a:solidFill>
                  <a:srgbClr val="FFFFFF"/>
                </a:solidFill>
                <a:latin typeface="微软雅黑" panose="020B0503020204020204" pitchFamily="34" charset="-122"/>
                <a:ea typeface="微软雅黑" panose="020B0503020204020204" pitchFamily="34" charset="-122"/>
              </a:rPr>
              <a:t> (October 16~19)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 xmlns:a16="http://schemas.microsoft.com/office/drawing/2014/main" id="{61214404-3E99-431F-A1D1-0A44E2021497}"/>
              </a:ext>
            </a:extLst>
          </p:cNvPr>
          <p:cNvSpPr/>
          <p:nvPr/>
        </p:nvSpPr>
        <p:spPr>
          <a:xfrm>
            <a:off x="8446638" y="3224131"/>
            <a:ext cx="720000" cy="360000"/>
          </a:xfrm>
          <a:prstGeom prst="rect">
            <a:avLst/>
          </a:prstGeom>
          <a:solidFill>
            <a:schemeClr val="accent4">
              <a:lumMod val="50000"/>
              <a:lumOff val="5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Thu</a:t>
            </a:r>
            <a:r>
              <a:rPr lang="en-GB" sz="800" kern="0" noProof="0" dirty="0" smtClean="0">
                <a:solidFill>
                  <a:srgbClr val="FFFFFF"/>
                </a:solidFill>
                <a:latin typeface="微软雅黑" panose="020B0503020204020204" pitchFamily="34" charset="-122"/>
                <a:ea typeface="微软雅黑" panose="020B0503020204020204" pitchFamily="34" charset="-122"/>
              </a:rPr>
              <a:t> (28</a:t>
            </a:r>
            <a:r>
              <a:rPr lang="en-GB" sz="800" kern="0" baseline="30000" noProof="0" dirty="0" smtClean="0">
                <a:solidFill>
                  <a:srgbClr val="FFFFFF"/>
                </a:solidFill>
                <a:latin typeface="微软雅黑" panose="020B0503020204020204" pitchFamily="34" charset="-122"/>
                <a:ea typeface="微软雅黑" panose="020B0503020204020204" pitchFamily="34" charset="-122"/>
              </a:rPr>
              <a:t>th</a:t>
            </a:r>
            <a:r>
              <a:rPr lang="en-GB" sz="800" kern="0" noProof="0" dirty="0" smtClean="0">
                <a:solidFill>
                  <a:srgbClr val="FFFFFF"/>
                </a:solidFill>
                <a:latin typeface="微软雅黑" panose="020B0503020204020204" pitchFamily="34" charset="-122"/>
                <a:ea typeface="微软雅黑" panose="020B0503020204020204" pitchFamily="34" charset="-122"/>
              </a:rPr>
              <a:t>)</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 xmlns:a16="http://schemas.microsoft.com/office/drawing/2014/main" id="{18560DB6-8070-4A8A-B9C8-2CBC509A9ECA}"/>
              </a:ext>
            </a:extLst>
          </p:cNvPr>
          <p:cNvSpPr/>
          <p:nvPr/>
        </p:nvSpPr>
        <p:spPr>
          <a:xfrm>
            <a:off x="1738695" y="3627259"/>
            <a:ext cx="720000" cy="178809"/>
          </a:xfrm>
          <a:prstGeom prst="rect">
            <a:avLst/>
          </a:prstGeom>
          <a:solidFill>
            <a:schemeClr val="accent4">
              <a:lumMod val="50000"/>
              <a:lumOff val="50000"/>
            </a:scheme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 xmlns:a16="http://schemas.microsoft.com/office/drawing/2014/main" id="{B6CDA6FF-6740-49E7-B14C-1831ED62E0F8}"/>
              </a:ext>
            </a:extLst>
          </p:cNvPr>
          <p:cNvSpPr/>
          <p:nvPr/>
        </p:nvSpPr>
        <p:spPr>
          <a:xfrm>
            <a:off x="302437"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Moderator assignment on Friday (29</a:t>
            </a:r>
            <a:r>
              <a:rPr lang="en-US" sz="800" b="1" kern="0" baseline="30000" dirty="0" smtClean="0">
                <a:solidFill>
                  <a:srgbClr val="FFFFFF"/>
                </a:solidFill>
                <a:latin typeface="+mj-ea"/>
                <a:ea typeface="+mj-ea"/>
                <a:cs typeface="+mn-cs"/>
              </a:rPr>
              <a:t>th</a:t>
            </a:r>
            <a:r>
              <a:rPr lang="en-US" sz="800" b="1" kern="0" dirty="0" smtClean="0">
                <a:solidFill>
                  <a:srgbClr val="FFFFFF"/>
                </a:solidFill>
                <a:latin typeface="+mj-ea"/>
                <a:ea typeface="+mj-ea"/>
                <a:cs typeface="+mn-cs"/>
              </a:rPr>
              <a: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 xmlns:a16="http://schemas.microsoft.com/office/drawing/2014/main" id="{B6CDA6FF-6740-49E7-B14C-1831ED62E0F8}"/>
              </a:ext>
            </a:extLst>
          </p:cNvPr>
          <p:cNvSpPr/>
          <p:nvPr/>
        </p:nvSpPr>
        <p:spPr>
          <a:xfrm>
            <a:off x="67165" y="3870984"/>
            <a:ext cx="720000" cy="51733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smtClean="0">
                <a:ln>
                  <a:noFill/>
                </a:ln>
                <a:solidFill>
                  <a:srgbClr val="FFFFFF"/>
                </a:solidFill>
                <a:effectLst/>
                <a:uLnTx/>
                <a:uFillTx/>
                <a:latin typeface="+mj-ea"/>
                <a:ea typeface="+mj-ea"/>
                <a:cs typeface="+mn-cs"/>
              </a:rPr>
              <a:t>Tdoc</a:t>
            </a:r>
            <a:r>
              <a:rPr kumimoji="0" lang="en-US" sz="800" b="1" i="0" u="none" strike="noStrike" kern="0" cap="none" spc="0" normalizeH="0" baseline="0" noProof="0" dirty="0" smtClean="0">
                <a:ln>
                  <a:noFill/>
                </a:ln>
                <a:solidFill>
                  <a:srgbClr val="FFFFFF"/>
                </a:solidFill>
                <a:effectLst/>
                <a:uLnTx/>
                <a:uFillTx/>
                <a:latin typeface="+mj-ea"/>
                <a:ea typeface="+mj-ea"/>
                <a:cs typeface="+mn-cs"/>
              </a:rPr>
              <a:t> number</a:t>
            </a:r>
            <a:r>
              <a:rPr kumimoji="0" lang="en-US" sz="800" b="1" i="0" u="none" strike="noStrike" kern="0" cap="none" spc="0" normalizeH="0" noProof="0" dirty="0" smtClean="0">
                <a:ln>
                  <a:noFill/>
                </a:ln>
                <a:solidFill>
                  <a:srgbClr val="FFFFFF"/>
                </a:solidFill>
                <a:effectLst/>
                <a:uLnTx/>
                <a:uFillTx/>
                <a:latin typeface="+mj-ea"/>
                <a:ea typeface="+mj-ea"/>
                <a:cs typeface="+mn-cs"/>
              </a:rPr>
              <a:t> request &amp; submission </a:t>
            </a:r>
            <a:r>
              <a:rPr lang="en-US" sz="800" b="1" kern="0" dirty="0" smtClean="0">
                <a:solidFill>
                  <a:schemeClr val="bg1"/>
                </a:solidFill>
                <a:latin typeface="+mj-ea"/>
                <a:ea typeface="+mj-ea"/>
                <a:cs typeface="+mn-cs"/>
              </a:rPr>
              <a:t>September</a:t>
            </a:r>
            <a:r>
              <a:rPr lang="en-US" sz="800" b="1" kern="0" noProof="0" dirty="0" smtClean="0">
                <a:solidFill>
                  <a:schemeClr val="bg1"/>
                </a:solidFill>
                <a:latin typeface="+mj-ea"/>
                <a:ea typeface="+mj-ea"/>
                <a:cs typeface="+mn-cs"/>
              </a:rPr>
              <a:t> 27</a:t>
            </a:r>
            <a:r>
              <a:rPr lang="en-US" sz="800" b="1" kern="0" baseline="30000" noProof="0" dirty="0" smtClean="0">
                <a:solidFill>
                  <a:schemeClr val="bg1"/>
                </a:solidFill>
                <a:latin typeface="+mj-ea"/>
                <a:ea typeface="+mj-ea"/>
                <a:cs typeface="+mn-cs"/>
              </a:rPr>
              <a:t>th</a:t>
            </a:r>
            <a:r>
              <a:rPr lang="en-US" sz="800" b="1" kern="0" noProof="0" dirty="0" smtClean="0">
                <a:solidFill>
                  <a:schemeClr val="bg1"/>
                </a:solidFill>
                <a:latin typeface="+mj-ea"/>
                <a:ea typeface="+mj-ea"/>
                <a:cs typeface="+mn-cs"/>
              </a:rPr>
              <a:t> </a:t>
            </a:r>
            <a:r>
              <a:rPr lang="en-US" sz="800" b="1" kern="0" dirty="0" smtClean="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 xmlns:a16="http://schemas.microsoft.com/office/drawing/2014/main" id="{B6CDA6FF-6740-49E7-B14C-1831ED62E0F8}"/>
              </a:ext>
            </a:extLst>
          </p:cNvPr>
          <p:cNvSpPr/>
          <p:nvPr/>
        </p:nvSpPr>
        <p:spPr>
          <a:xfrm>
            <a:off x="2253285" y="581520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srgbClr val="FFFFFF"/>
                </a:solidFill>
                <a:effectLst/>
                <a:uLnTx/>
                <a:uFillTx/>
                <a:latin typeface="+mj-ea"/>
                <a:ea typeface="+mj-ea"/>
                <a:cs typeface="+mn-cs"/>
              </a:rPr>
              <a:t>Registration Mon</a:t>
            </a:r>
            <a:r>
              <a:rPr kumimoji="0" lang="en-US" sz="800" b="1" i="0" u="none" strike="noStrike" kern="0" cap="none" spc="0" normalizeH="0" noProof="0" dirty="0" smtClean="0">
                <a:ln>
                  <a:noFill/>
                </a:ln>
                <a:solidFill>
                  <a:srgbClr val="FFFFFF"/>
                </a:solidFill>
                <a:effectLst/>
                <a:uLnTx/>
                <a:uFillTx/>
                <a:latin typeface="+mj-ea"/>
                <a:ea typeface="+mj-ea"/>
                <a:cs typeface="+mn-cs"/>
              </a:rPr>
              <a:t> (Oct 2</a:t>
            </a:r>
            <a:r>
              <a:rPr kumimoji="0" lang="en-US" sz="800" b="1" i="0" u="none" strike="noStrike" kern="0" cap="none" spc="0" normalizeH="0" baseline="30000" noProof="0" dirty="0" smtClean="0">
                <a:ln>
                  <a:noFill/>
                </a:ln>
                <a:solidFill>
                  <a:srgbClr val="FFFFFF"/>
                </a:solidFill>
                <a:effectLst/>
                <a:uLnTx/>
                <a:uFillTx/>
                <a:latin typeface="+mj-ea"/>
                <a:ea typeface="+mj-ea"/>
                <a:cs typeface="+mn-cs"/>
              </a:rPr>
              <a:t>nd</a:t>
            </a:r>
            <a:r>
              <a:rPr kumimoji="0" lang="en-US" sz="800" b="1" i="0" u="none" strike="noStrike" kern="0" cap="none" spc="0" normalizeH="0" noProof="0" dirty="0" smtClean="0">
                <a:ln>
                  <a:noFill/>
                </a:ln>
                <a:solidFill>
                  <a:srgbClr val="FFFFFF"/>
                </a:solidFill>
                <a:effectLst/>
                <a:uLnTx/>
                <a:uFillTx/>
                <a:latin typeface="+mj-ea"/>
                <a:ea typeface="+mj-ea"/>
                <a:cs typeface="+mn-cs"/>
              </a:rPr>
              <a: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7" name="Rectangle: Rounded Corners 201">
            <a:extLst>
              <a:ext uri="{FF2B5EF4-FFF2-40B4-BE49-F238E27FC236}">
                <a16:creationId xmlns="" xmlns:a16="http://schemas.microsoft.com/office/drawing/2014/main" id="{B6CDA6FF-6740-49E7-B14C-1831ED62E0F8}"/>
              </a:ext>
            </a:extLst>
          </p:cNvPr>
          <p:cNvSpPr/>
          <p:nvPr/>
        </p:nvSpPr>
        <p:spPr>
          <a:xfrm>
            <a:off x="938601"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Draft summary for topics on Friday (29</a:t>
            </a:r>
            <a:r>
              <a:rPr lang="en-US" sz="800" b="1" kern="0" baseline="30000" noProof="0" dirty="0" smtClean="0">
                <a:solidFill>
                  <a:srgbClr val="FFFFFF"/>
                </a:solidFill>
                <a:latin typeface="+mj-ea"/>
                <a:ea typeface="+mj-ea"/>
                <a:cs typeface="+mn-cs"/>
              </a:rPr>
              <a:t>th</a:t>
            </a:r>
            <a:r>
              <a:rPr lang="en-US" sz="800" b="1" kern="0" noProof="0" dirty="0" smtClean="0">
                <a:solidFill>
                  <a:srgbClr val="FFFFFF"/>
                </a:solidFill>
                <a:latin typeface="+mj-ea"/>
                <a:ea typeface="+mj-ea"/>
                <a:cs typeface="+mn-cs"/>
              </a:rPr>
              <a: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 xmlns:a16="http://schemas.microsoft.com/office/drawing/2014/main" id="{B6CDA6FF-6740-49E7-B14C-1831ED62E0F8}"/>
              </a:ext>
            </a:extLst>
          </p:cNvPr>
          <p:cNvSpPr/>
          <p:nvPr/>
        </p:nvSpPr>
        <p:spPr>
          <a:xfrm>
            <a:off x="399896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Formal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a:t>
            </a:r>
            <a:r>
              <a:rPr lang="en-US" sz="800" b="1" kern="0" noProof="0" dirty="0" smtClean="0">
                <a:solidFill>
                  <a:srgbClr val="FFFFFF"/>
                </a:solidFill>
                <a:latin typeface="+mj-ea"/>
                <a:ea typeface="+mj-ea"/>
                <a:cs typeface="+mn-cs"/>
              </a:rPr>
              <a:t>summary submission by Sunday (Oct 8</a:t>
            </a:r>
            <a:r>
              <a:rPr lang="en-US" sz="800" b="1" kern="0" baseline="30000" noProof="0" dirty="0" smtClean="0">
                <a:solidFill>
                  <a:srgbClr val="FFFFFF"/>
                </a:solidFill>
                <a:latin typeface="+mj-ea"/>
                <a:ea typeface="+mj-ea"/>
                <a:cs typeface="+mn-cs"/>
              </a:rPr>
              <a:t>th</a:t>
            </a:r>
            <a:r>
              <a:rPr lang="en-US" sz="800" b="1" kern="0" noProof="0" dirty="0" smtClean="0">
                <a:solidFill>
                  <a:srgbClr val="FFFFFF"/>
                </a:solidFill>
                <a:latin typeface="+mj-ea"/>
                <a:ea typeface="+mj-ea"/>
                <a:cs typeface="+mn-cs"/>
              </a:rPr>
              <a: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 xmlns:a16="http://schemas.microsoft.com/office/drawing/2014/main" id="{B6CDA6FF-6740-49E7-B14C-1831ED62E0F8}"/>
              </a:ext>
            </a:extLst>
          </p:cNvPr>
          <p:cNvSpPr/>
          <p:nvPr/>
        </p:nvSpPr>
        <p:spPr>
          <a:xfrm>
            <a:off x="2481278" y="4601459"/>
            <a:ext cx="722741"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 xmlns:a16="http://schemas.microsoft.com/office/drawing/2014/main" id="{B6CDA6FF-6740-49E7-B14C-1831ED62E0F8}"/>
              </a:ext>
            </a:extLst>
          </p:cNvPr>
          <p:cNvSpPr/>
          <p:nvPr/>
        </p:nvSpPr>
        <p:spPr>
          <a:xfrm>
            <a:off x="2484019" y="5207327"/>
            <a:ext cx="720000" cy="54587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Initial list for block approval for basket on Wed (Oct 4</a:t>
            </a:r>
            <a:r>
              <a:rPr lang="en-US" sz="800" b="1" kern="0" baseline="30000" dirty="0" smtClean="0">
                <a:solidFill>
                  <a:srgbClr val="FFFFFF"/>
                </a:solidFill>
                <a:latin typeface="+mj-ea"/>
                <a:ea typeface="+mj-ea"/>
                <a:cs typeface="+mn-cs"/>
              </a:rPr>
              <a:t>th</a:t>
            </a:r>
            <a:r>
              <a:rPr lang="en-US" sz="800" b="1" kern="0" dirty="0" smtClean="0">
                <a:solidFill>
                  <a:srgbClr val="FFFFFF"/>
                </a:solidFill>
                <a:latin typeface="+mj-ea"/>
                <a:ea typeface="+mj-ea"/>
                <a:cs typeface="+mn-cs"/>
              </a:rPr>
              <a: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 xmlns:a16="http://schemas.microsoft.com/office/drawing/2014/main" id="{B6CDA6FF-6740-49E7-B14C-1831ED62E0F8}"/>
              </a:ext>
            </a:extLst>
          </p:cNvPr>
          <p:cNvSpPr/>
          <p:nvPr/>
        </p:nvSpPr>
        <p:spPr>
          <a:xfrm>
            <a:off x="3622450" y="5207327"/>
            <a:ext cx="720000" cy="546256"/>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Deadline for flag for block  approval on Fri (Oct 7</a:t>
            </a:r>
            <a:r>
              <a:rPr lang="en-US" sz="800" b="1" kern="0" baseline="30000" dirty="0" smtClean="0">
                <a:solidFill>
                  <a:srgbClr val="FFFFFF"/>
                </a:solidFill>
                <a:latin typeface="+mj-ea"/>
                <a:ea typeface="+mj-ea"/>
                <a:cs typeface="+mn-cs"/>
              </a:rPr>
              <a:t>th</a:t>
            </a:r>
            <a:r>
              <a:rPr lang="en-US" sz="800" b="1" kern="0" dirty="0" smtClean="0">
                <a:solidFill>
                  <a:srgbClr val="FFFFFF"/>
                </a:solidFill>
                <a:latin typeface="+mj-ea"/>
                <a:ea typeface="+mj-ea"/>
                <a:cs typeface="+mn-cs"/>
              </a:rPr>
              <a: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 xmlns:a16="http://schemas.microsoft.com/office/drawing/2014/main" id="{B6CDA6FF-6740-49E7-B14C-1831ED62E0F8}"/>
              </a:ext>
            </a:extLst>
          </p:cNvPr>
          <p:cNvSpPr/>
          <p:nvPr/>
        </p:nvSpPr>
        <p:spPr>
          <a:xfrm>
            <a:off x="4719991" y="520771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a:t>
            </a:r>
            <a:r>
              <a:rPr lang="en-US" sz="800" b="1" kern="0" dirty="0" smtClean="0">
                <a:solidFill>
                  <a:srgbClr val="FFFFFF"/>
                </a:solidFill>
                <a:latin typeface="+mj-ea"/>
                <a:ea typeface="+mj-ea"/>
                <a:cs typeface="+mn-cs"/>
              </a:rPr>
              <a:t>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 xmlns:a16="http://schemas.microsoft.com/office/drawing/2014/main"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a:t>
            </a:r>
            <a:r>
              <a:rPr lang="en-US" sz="800" b="1" kern="0" dirty="0" smtClean="0">
                <a:solidFill>
                  <a:srgbClr val="FFFFFF"/>
                </a:solidFill>
                <a:latin typeface="+mj-ea"/>
                <a:ea typeface="+mj-ea"/>
                <a:cs typeface="+mn-cs"/>
              </a:rPr>
              <a:t>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Draft TS/TR</a:t>
            </a:r>
            <a:endParaRPr lang="en-US" sz="800" b="1" kern="0" dirty="0">
              <a:solidFill>
                <a:srgbClr val="FFFFFF"/>
              </a:solidFill>
              <a:latin typeface="+mj-ea"/>
              <a:ea typeface="+mj-ea"/>
              <a:cs typeface="+mn-cs"/>
            </a:endParaRPr>
          </a:p>
        </p:txBody>
      </p:sp>
      <p:sp>
        <p:nvSpPr>
          <p:cNvPr id="65" name="Rectangle: Rounded Corners 201">
            <a:extLst>
              <a:ext uri="{FF2B5EF4-FFF2-40B4-BE49-F238E27FC236}">
                <a16:creationId xmlns="" xmlns:a16="http://schemas.microsoft.com/office/drawing/2014/main"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 xmlns:a16="http://schemas.microsoft.com/office/drawing/2014/main"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a:t>
            </a:r>
            <a:r>
              <a:rPr lang="en-US" sz="800" b="1" kern="0" dirty="0" smtClean="0">
                <a:solidFill>
                  <a:srgbClr val="FFFFFF"/>
                </a:solidFill>
                <a:latin typeface="+mj-ea"/>
                <a:ea typeface="+mj-ea"/>
                <a:cs typeface="+mn-cs"/>
              </a:rPr>
              <a:t>discussions &amp;</a:t>
            </a:r>
            <a:endParaRPr lang="en-US" sz="800" b="1" kern="0" dirty="0">
              <a:solidFill>
                <a:srgbClr val="FFFFFF"/>
              </a:solidFill>
              <a:latin typeface="+mj-ea"/>
              <a:ea typeface="+mj-ea"/>
              <a:cs typeface="+mn-cs"/>
            </a:endParaRP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a:t>
            </a:r>
            <a:r>
              <a:rPr lang="en-US" sz="800" b="1" kern="0" dirty="0" smtClean="0">
                <a:solidFill>
                  <a:srgbClr val="FFFFFF"/>
                </a:solidFill>
                <a:latin typeface="+mj-ea"/>
                <a:ea typeface="+mj-ea"/>
                <a:cs typeface="+mn-cs"/>
              </a:rPr>
              <a:t>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smtClean="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Upload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(10.10.10.10) </a:t>
            </a:r>
            <a:r>
              <a:rPr lang="en-US" altLang="zh-CN" sz="800" b="1" kern="0" dirty="0" smtClean="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How to access contributions</a:t>
            </a:r>
          </a:p>
        </p:txBody>
      </p:sp>
      <p:sp>
        <p:nvSpPr>
          <p:cNvPr id="67" name="Rectangle: Rounded Corners 201">
            <a:extLst>
              <a:ext uri="{FF2B5EF4-FFF2-40B4-BE49-F238E27FC236}">
                <a16:creationId xmlns=""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2</a:t>
            </a:r>
            <a:r>
              <a:rPr lang="en-GB" sz="800" kern="0" baseline="30000" dirty="0" smtClean="0">
                <a:solidFill>
                  <a:srgbClr val="FFFFFF"/>
                </a:solidFill>
                <a:latin typeface="微软雅黑" panose="020B0503020204020204" pitchFamily="34" charset="-122"/>
                <a:ea typeface="微软雅黑" panose="020B0503020204020204" pitchFamily="34" charset="-122"/>
              </a:rPr>
              <a:t>nd</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Oct 12</a:t>
            </a:r>
            <a:r>
              <a:rPr lang="en-GB" sz="800" kern="0" dirty="0" smtClean="0">
                <a:solidFill>
                  <a:srgbClr val="FFFFFF"/>
                </a:solidFill>
                <a:latin typeface="微软雅黑" panose="020B0503020204020204" pitchFamily="34" charset="-122"/>
                <a:ea typeface="微软雅黑" panose="020B0503020204020204" pitchFamily="34" charset="-122"/>
              </a:rPr>
              <a:t>~13)</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 xmlns:a16="http://schemas.microsoft.com/office/drawing/2014/main"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 xmlns:a16="http://schemas.microsoft.com/office/drawing/2014/main"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Submission of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 xmlns:a16="http://schemas.microsoft.com/office/drawing/2014/main"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 xmlns:a16="http://schemas.microsoft.com/office/drawing/2014/main"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Approve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MCC 3GU parsing tool</a:t>
            </a:r>
          </a:p>
        </p:txBody>
      </p:sp>
      <p:sp>
        <p:nvSpPr>
          <p:cNvPr id="76" name="Rectangle: Rounded Corners 201">
            <a:extLst>
              <a:ext uri="{FF2B5EF4-FFF2-40B4-BE49-F238E27FC236}">
                <a16:creationId xmlns=""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smtClean="0">
                <a:latin typeface="+mj-ea"/>
                <a:ea typeface="+mj-ea"/>
              </a:rPr>
              <a:t>Topic Moderator &amp; summary: slide #5</a:t>
            </a:r>
            <a:endParaRPr lang="en-US" sz="1000" b="1" dirty="0">
              <a:latin typeface="+mj-ea"/>
              <a:ea typeface="+mj-ea"/>
            </a:endParaRPr>
          </a:p>
        </p:txBody>
      </p:sp>
      <p:sp>
        <p:nvSpPr>
          <p:cNvPr id="84" name="文本框 83"/>
          <p:cNvSpPr txBox="1"/>
          <p:nvPr/>
        </p:nvSpPr>
        <p:spPr>
          <a:xfrm>
            <a:off x="370625" y="5347266"/>
            <a:ext cx="2056973" cy="246221"/>
          </a:xfrm>
          <a:prstGeom prst="rect">
            <a:avLst/>
          </a:prstGeom>
          <a:noFill/>
        </p:spPr>
        <p:txBody>
          <a:bodyPr wrap="none" rtlCol="0">
            <a:spAutoFit/>
          </a:bodyPr>
          <a:lstStyle/>
          <a:p>
            <a:r>
              <a:rPr lang="en-US" sz="1000" b="1" dirty="0">
                <a:latin typeface="+mj-ea"/>
                <a:ea typeface="+mj-ea"/>
              </a:rPr>
              <a:t>Basket WIs Block </a:t>
            </a:r>
            <a:r>
              <a:rPr lang="en-US" sz="1000" b="1" dirty="0" smtClean="0">
                <a:latin typeface="+mj-ea"/>
                <a:ea typeface="+mj-ea"/>
              </a:rPr>
              <a:t>approval: slide #6</a:t>
            </a:r>
            <a:endParaRPr lang="en-US" sz="1000" b="1" dirty="0">
              <a:latin typeface="+mj-ea"/>
              <a:ea typeface="+mj-ea"/>
            </a:endParaRP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smtClean="0">
                <a:latin typeface="+mj-ea"/>
                <a:ea typeface="+mj-ea"/>
              </a:rPr>
              <a:t>Post-meeting process: slide #14</a:t>
            </a:r>
            <a:endParaRPr lang="en-US" sz="1000" b="1" dirty="0">
              <a:latin typeface="+mj-ea"/>
              <a:ea typeface="+mj-ea"/>
            </a:endParaRP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smtClean="0">
                <a:latin typeface="+mj-ea"/>
                <a:ea typeface="+mj-ea"/>
              </a:rPr>
              <a:t>Slide #3/4</a:t>
            </a:r>
            <a:endParaRPr lang="en-US" sz="1000" b="1" dirty="0">
              <a:latin typeface="+mj-ea"/>
              <a:ea typeface="+mj-ea"/>
            </a:endParaRP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smtClean="0">
                <a:latin typeface="+mj-ea"/>
                <a:ea typeface="+mj-ea"/>
              </a:rPr>
              <a:t>Slide #7</a:t>
            </a:r>
            <a:endParaRPr lang="en-US" sz="1000" b="1" dirty="0">
              <a:latin typeface="+mj-ea"/>
              <a:ea typeface="+mj-ea"/>
            </a:endParaRP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smtClean="0">
                <a:latin typeface="+mj-ea"/>
                <a:ea typeface="+mj-ea"/>
              </a:rPr>
              <a:t>Slide #12</a:t>
            </a:r>
            <a:endParaRPr lang="en-US" sz="1000" b="1" dirty="0">
              <a:latin typeface="+mj-ea"/>
              <a:ea typeface="+mj-ea"/>
            </a:endParaRP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smtClean="0">
                <a:latin typeface="+mj-ea"/>
                <a:ea typeface="+mj-ea"/>
              </a:rPr>
              <a:t>Slide #9</a:t>
            </a:r>
            <a:endParaRPr lang="en-US" sz="1000" b="1" dirty="0">
              <a:latin typeface="+mj-ea"/>
              <a:ea typeface="+mj-ea"/>
            </a:endParaRP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smtClean="0">
                <a:latin typeface="+mj-ea"/>
                <a:ea typeface="+mj-ea"/>
              </a:rPr>
              <a:t>Slide #10/11</a:t>
            </a:r>
            <a:endParaRPr lang="en-US" sz="1000" b="1" dirty="0">
              <a:latin typeface="+mj-ea"/>
              <a:ea typeface="+mj-ea"/>
            </a:endParaRP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smtClean="0">
                <a:latin typeface="+mj-ea"/>
                <a:ea typeface="+mj-ea"/>
              </a:rPr>
              <a:t>Slide #15</a:t>
            </a:r>
          </a:p>
        </p:txBody>
      </p:sp>
      <p:sp>
        <p:nvSpPr>
          <p:cNvPr id="94" name="文本框 93"/>
          <p:cNvSpPr txBox="1"/>
          <p:nvPr/>
        </p:nvSpPr>
        <p:spPr>
          <a:xfrm>
            <a:off x="1595171" y="5949903"/>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smtClean="0">
                <a:latin typeface="+mj-ea"/>
                <a:ea typeface="+mj-ea"/>
              </a:rPr>
              <a:t>Slide #17</a:t>
            </a:r>
            <a:endParaRPr lang="en-US" sz="1000" b="1" dirty="0">
              <a:latin typeface="+mj-ea"/>
              <a:ea typeface="+mj-ea"/>
            </a:endParaRP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smtClean="0">
                <a:latin typeface="+mj-ea"/>
                <a:ea typeface="+mj-ea"/>
              </a:rPr>
              <a:t>Provided before meeting</a:t>
            </a:r>
            <a:endParaRPr lang="en-US" sz="800" b="1" dirty="0">
              <a:latin typeface="+mj-ea"/>
              <a:ea typeface="+mj-ea"/>
            </a:endParaRPr>
          </a:p>
        </p:txBody>
      </p:sp>
      <p:sp>
        <p:nvSpPr>
          <p:cNvPr id="74" name="Rectangle 67">
            <a:extLst>
              <a:ext uri="{FF2B5EF4-FFF2-40B4-BE49-F238E27FC236}">
                <a16:creationId xmlns=""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 (</a:t>
            </a:r>
            <a:r>
              <a:rPr lang="en-US" sz="800" kern="0" dirty="0" smtClean="0">
                <a:solidFill>
                  <a:srgbClr val="FFFFFF"/>
                </a:solidFill>
                <a:latin typeface="微软雅黑" panose="020B0503020204020204" pitchFamily="34" charset="-122"/>
                <a:ea typeface="微软雅黑" panose="020B0503020204020204" pitchFamily="34" charset="-122"/>
              </a:rPr>
              <a:t>0:00 </a:t>
            </a:r>
            <a:r>
              <a:rPr lang="en-US" sz="800" kern="0" dirty="0">
                <a:solidFill>
                  <a:srgbClr val="FFFFFF"/>
                </a:solidFill>
                <a:latin typeface="微软雅黑" panose="020B0503020204020204" pitchFamily="34" charset="-122"/>
                <a:ea typeface="微软雅黑" panose="020B0503020204020204" pitchFamily="34" charset="-122"/>
              </a:rPr>
              <a:t>am ~ 7:00 am </a:t>
            </a:r>
            <a:r>
              <a:rPr lang="en-US" sz="800" kern="0" dirty="0" smtClean="0">
                <a:solidFill>
                  <a:srgbClr val="FFFFFF"/>
                </a:solidFill>
                <a:latin typeface="微软雅黑" panose="020B0503020204020204" pitchFamily="34" charset="-122"/>
                <a:ea typeface="微软雅黑" panose="020B0503020204020204" pitchFamily="34" charset="-122"/>
              </a:rPr>
              <a:t>meeting venue Local time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smtClean="0">
                <a:latin typeface="+mj-ea"/>
                <a:ea typeface="+mj-ea"/>
              </a:rPr>
              <a:t>No email are expected in RAN4 reflector</a:t>
            </a:r>
            <a:endParaRPr lang="en-US" sz="1000" b="1" dirty="0">
              <a:latin typeface="+mj-ea"/>
              <a:ea typeface="+mj-ea"/>
            </a:endParaRP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smtClean="0">
                <a:latin typeface="+mj-ea"/>
                <a:ea typeface="+mj-ea"/>
              </a:rPr>
              <a:t>Slide #18/21</a:t>
            </a:r>
            <a:endParaRPr lang="en-US" sz="1000" b="1" dirty="0">
              <a:latin typeface="+mj-ea"/>
              <a:ea typeface="+mj-ea"/>
            </a:endParaRPr>
          </a:p>
        </p:txBody>
      </p:sp>
      <p:sp>
        <p:nvSpPr>
          <p:cNvPr id="99" name="Rectangle: Rounded Corners 201">
            <a:extLst>
              <a:ext uri="{FF2B5EF4-FFF2-40B4-BE49-F238E27FC236}">
                <a16:creationId xmlns="" xmlns:a16="http://schemas.microsoft.com/office/drawing/2014/main" id="{B6CDA6FF-6740-49E7-B14C-1831ED62E0F8}"/>
              </a:ext>
            </a:extLst>
          </p:cNvPr>
          <p:cNvSpPr/>
          <p:nvPr/>
        </p:nvSpPr>
        <p:spPr>
          <a:xfrm>
            <a:off x="3955964" y="3870984"/>
            <a:ext cx="720000" cy="645951"/>
          </a:xfrm>
          <a:prstGeom prst="roundRect">
            <a:avLst>
              <a:gd name="adj" fmla="val 11677"/>
            </a:avLst>
          </a:prstGeom>
          <a:solidFill>
            <a:schemeClr val="bg1">
              <a:lumMod val="95000"/>
            </a:schemeClr>
          </a:solidFill>
          <a:ln w="9525" cap="flat" cmpd="sng" algn="ctr">
            <a:no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smtClean="0">
                <a:ln>
                  <a:noFill/>
                </a:ln>
                <a:solidFill>
                  <a:srgbClr val="FFFFFF"/>
                </a:solidFill>
                <a:effectLst/>
                <a:uLnTx/>
                <a:uFillTx/>
                <a:latin typeface="+mj-ea"/>
                <a:ea typeface="+mj-ea"/>
                <a:cs typeface="+mn-cs"/>
              </a:rPr>
              <a:t>nwm</a:t>
            </a:r>
            <a:r>
              <a:rPr kumimoji="0" lang="en-US" sz="800" b="1" i="0" u="none" strike="noStrike" kern="0" cap="none" spc="0" normalizeH="0" baseline="0" noProof="0" dirty="0" smtClean="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smtClean="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 xmlns:a16="http://schemas.microsoft.com/office/drawing/2014/main" id="{B6CDA6FF-6740-49E7-B14C-1831ED62E0F8}"/>
              </a:ext>
            </a:extLst>
          </p:cNvPr>
          <p:cNvSpPr/>
          <p:nvPr/>
        </p:nvSpPr>
        <p:spPr>
          <a:xfrm>
            <a:off x="4719991" y="3870984"/>
            <a:ext cx="720000" cy="645951"/>
          </a:xfrm>
          <a:prstGeom prst="roundRect">
            <a:avLst>
              <a:gd name="adj" fmla="val 12509"/>
            </a:avLst>
          </a:prstGeom>
          <a:solidFill>
            <a:schemeClr val="bg1">
              <a:lumMod val="95000"/>
            </a:schemeClr>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smtClean="0">
                <a:solidFill>
                  <a:srgbClr val="FFFFFF"/>
                </a:solidFill>
              </a:rPr>
              <a:t>Flag maintenance &amp; spectrum @</a:t>
            </a:r>
            <a:r>
              <a:rPr lang="en-US" altLang="zh-CN" sz="800" b="1" kern="0" dirty="0" err="1" smtClean="0">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smtClean="0">
                <a:solidFill>
                  <a:schemeClr val="bg1">
                    <a:lumMod val="95000"/>
                  </a:schemeClr>
                </a:solidFill>
                <a:latin typeface="+mj-ea"/>
                <a:ea typeface="+mj-ea"/>
              </a:rPr>
              <a:t>NWM flag process Slide #16</a:t>
            </a:r>
            <a:endParaRPr lang="en-US" sz="1000" b="1" dirty="0">
              <a:solidFill>
                <a:schemeClr val="bg1">
                  <a:lumMod val="95000"/>
                </a:schemeClr>
              </a:solidFill>
              <a:latin typeface="+mj-ea"/>
              <a:ea typeface="+mj-ea"/>
            </a:endParaRP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smtClean="0">
                <a:latin typeface="+mj-ea"/>
                <a:ea typeface="+mj-ea"/>
              </a:rPr>
              <a:t>Slide #18</a:t>
            </a:r>
          </a:p>
        </p:txBody>
      </p:sp>
      <p:sp>
        <p:nvSpPr>
          <p:cNvPr id="103" name="文本框 102"/>
          <p:cNvSpPr txBox="1"/>
          <p:nvPr/>
        </p:nvSpPr>
        <p:spPr>
          <a:xfrm>
            <a:off x="9906920" y="5723173"/>
            <a:ext cx="1225015" cy="215444"/>
          </a:xfrm>
          <a:prstGeom prst="rect">
            <a:avLst/>
          </a:prstGeom>
          <a:solidFill>
            <a:srgbClr val="1E9657"/>
          </a:solidFill>
        </p:spPr>
        <p:txBody>
          <a:bodyPr wrap="none" rtlCol="0">
            <a:spAutoFit/>
          </a:bodyPr>
          <a:lstStyle/>
          <a:p>
            <a:r>
              <a:rPr lang="en-US" sz="800" b="1" dirty="0" smtClean="0">
                <a:solidFill>
                  <a:schemeClr val="bg1"/>
                </a:solidFill>
                <a:latin typeface="+mj-ea"/>
                <a:ea typeface="+mj-ea"/>
              </a:rPr>
              <a:t>Meeting room: Slide #22</a:t>
            </a:r>
          </a:p>
        </p:txBody>
      </p:sp>
      <p:sp>
        <p:nvSpPr>
          <p:cNvPr id="105" name="Rectangle 67">
            <a:extLst>
              <a:ext uri="{FF2B5EF4-FFF2-40B4-BE49-F238E27FC236}">
                <a16:creationId xmlns="" xmlns:a16="http://schemas.microsoft.com/office/drawing/2014/main" id="{61214404-3E99-431F-A1D1-0A44E2021497}"/>
              </a:ext>
            </a:extLst>
          </p:cNvPr>
          <p:cNvSpPr/>
          <p:nvPr/>
        </p:nvSpPr>
        <p:spPr>
          <a:xfrm>
            <a:off x="993371" y="3222884"/>
            <a:ext cx="3697160" cy="180000"/>
          </a:xfrm>
          <a:prstGeom prst="rect">
            <a:avLst/>
          </a:prstGeom>
          <a:solidFill>
            <a:schemeClr val="accent4">
              <a:lumMod val="50000"/>
              <a:lumOff val="5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Inactive period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6" name="Rectangle 77">
            <a:extLst>
              <a:ext uri="{FF2B5EF4-FFF2-40B4-BE49-F238E27FC236}">
                <a16:creationId xmlns="" xmlns:a16="http://schemas.microsoft.com/office/drawing/2014/main" id="{18560DB6-8070-4A8A-B9C8-2CBC509A9ECA}"/>
              </a:ext>
            </a:extLst>
          </p:cNvPr>
          <p:cNvSpPr/>
          <p:nvPr/>
        </p:nvSpPr>
        <p:spPr>
          <a:xfrm>
            <a:off x="248044" y="3222884"/>
            <a:ext cx="724792" cy="216240"/>
          </a:xfrm>
          <a:prstGeom prst="rect">
            <a:avLst/>
          </a:prstGeom>
          <a:solidFill>
            <a:schemeClr val="tx2">
              <a:lumMod val="60000"/>
              <a:lumOff val="40000"/>
            </a:scheme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06013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smtClean="0"/>
              <a:t>Moderator is expected to drive the progress based on the consensus and continue organizing the discussions in the 2</a:t>
            </a:r>
            <a:r>
              <a:rPr lang="en-US" altLang="zh-CN" sz="1200" b="1" baseline="30000" dirty="0" smtClean="0"/>
              <a:t>nd</a:t>
            </a:r>
            <a:r>
              <a:rPr lang="en-US" altLang="zh-CN" sz="1200" b="1" dirty="0" smtClean="0"/>
              <a:t> round if there are concerns received from companies.</a:t>
            </a:r>
          </a:p>
          <a:p>
            <a:pPr lvl="1">
              <a:spcBef>
                <a:spcPts val="0"/>
              </a:spcBef>
              <a:spcAft>
                <a:spcPts val="600"/>
              </a:spcAft>
            </a:pPr>
            <a:r>
              <a:rPr lang="en-US" altLang="zh-CN" sz="1200" dirty="0" smtClean="0"/>
              <a:t>Feedback </a:t>
            </a:r>
            <a:r>
              <a:rPr lang="en-US" altLang="zh-CN" sz="1200" dirty="0"/>
              <a:t>on moderator performance is expected to be given privately to the Chair.</a:t>
            </a:r>
          </a:p>
          <a:p>
            <a:pPr lvl="1">
              <a:spcBef>
                <a:spcPts val="0"/>
              </a:spcBef>
              <a:spcAft>
                <a:spcPts val="600"/>
              </a:spcAft>
            </a:pPr>
            <a:r>
              <a:rPr lang="en-US" altLang="zh-CN" sz="1200" dirty="0" err="1"/>
              <a:t>Tdoc</a:t>
            </a:r>
            <a:r>
              <a:rPr lang="en-US" altLang="zh-CN" sz="1200" dirty="0"/>
              <a:t> of a moderator summary is sourced as “Moderator (company name</a:t>
            </a:r>
            <a:r>
              <a:rPr lang="en-US" altLang="zh-CN" sz="1200" dirty="0" smtClean="0"/>
              <a:t>)”.</a:t>
            </a:r>
          </a:p>
          <a:p>
            <a:pPr lvl="1">
              <a:spcBef>
                <a:spcPts val="0"/>
              </a:spcBef>
              <a:spcAft>
                <a:spcPts val="600"/>
              </a:spcAft>
            </a:pPr>
            <a:endParaRPr lang="en-US" altLang="zh-CN" sz="1200" dirty="0" smtClean="0"/>
          </a:p>
          <a:p>
            <a:pPr marL="342882" lvl="2" indent="-342882">
              <a:spcBef>
                <a:spcPts val="0"/>
              </a:spcBef>
              <a:spcAft>
                <a:spcPts val="600"/>
              </a:spcAft>
              <a:buBlip>
                <a:blip r:embed="rId2"/>
              </a:buBlip>
            </a:pPr>
            <a:r>
              <a:rPr lang="en-US" altLang="zh-CN" sz="1400" dirty="0" smtClean="0">
                <a:cs typeface="+mn-cs"/>
              </a:rPr>
              <a:t>(not applicable) NWM</a:t>
            </a:r>
          </a:p>
          <a:p>
            <a:pPr lvl="1">
              <a:spcBef>
                <a:spcPts val="0"/>
              </a:spcBef>
              <a:spcAft>
                <a:spcPts val="600"/>
              </a:spcAft>
            </a:pPr>
            <a:r>
              <a:rPr lang="en-US" altLang="zh-CN" sz="1200" dirty="0"/>
              <a:t>Please refer to the following document for NWM </a:t>
            </a:r>
            <a:r>
              <a:rPr lang="en-US" altLang="zh-CN" sz="1200" dirty="0" smtClean="0"/>
              <a:t>tool at</a:t>
            </a:r>
            <a:r>
              <a:rPr lang="en-US" altLang="zh-CN" sz="1200" dirty="0"/>
              <a:t> </a:t>
            </a:r>
            <a:r>
              <a:rPr lang="en-US" altLang="zh-CN" sz="1200" dirty="0" smtClean="0">
                <a:hlinkClick r:id="rId3"/>
              </a:rPr>
              <a:t>https://www.3gpp.org/ftp/tsg_ran/WG4_Radio/TSGR4_108bis/Invitation/</a:t>
            </a:r>
            <a:endParaRPr lang="en-US" altLang="zh-CN" sz="1200" dirty="0" smtClean="0"/>
          </a:p>
          <a:p>
            <a:pPr lvl="1">
              <a:spcBef>
                <a:spcPts val="0"/>
              </a:spcBef>
              <a:spcAft>
                <a:spcPts val="600"/>
              </a:spcAft>
            </a:pPr>
            <a:endParaRPr lang="en-US" altLang="zh-CN" sz="1200" dirty="0"/>
          </a:p>
          <a:p>
            <a:pPr marL="342882" lvl="2" indent="-342882">
              <a:spcBef>
                <a:spcPts val="0"/>
              </a:spcBef>
              <a:spcAft>
                <a:spcPts val="600"/>
              </a:spcAft>
              <a:buBlip>
                <a:blip r:embed="rId2"/>
              </a:buBlip>
            </a:pPr>
            <a:r>
              <a:rPr lang="en-US" altLang="zh-CN" sz="1400" dirty="0" smtClean="0">
                <a:cs typeface="+mn-cs"/>
              </a:rPr>
              <a:t>To facilitate the GTW and future face-to-face meeting arrangement, it is highly encouraged that experts do not cover multiple areas across Main, RRM and </a:t>
            </a:r>
            <a:r>
              <a:rPr lang="en-US" altLang="zh-CN" sz="1400" dirty="0" err="1" smtClean="0">
                <a:cs typeface="+mn-cs"/>
              </a:rPr>
              <a:t>BSRF_Demod_Test</a:t>
            </a:r>
            <a:r>
              <a:rPr lang="en-US" altLang="zh-CN" sz="1400" dirty="0" smtClean="0">
                <a:cs typeface="+mn-cs"/>
              </a:rPr>
              <a:t> sessions</a:t>
            </a:r>
            <a:endParaRPr lang="en-US" altLang="zh-CN" sz="1400" dirty="0">
              <a:cs typeface="+mn-cs"/>
            </a:endParaRPr>
          </a:p>
          <a:p>
            <a:pPr lvl="1">
              <a:spcBef>
                <a:spcPts val="0"/>
              </a:spcBef>
              <a:spcAft>
                <a:spcPts val="600"/>
              </a:spcAft>
            </a:pPr>
            <a:r>
              <a:rPr lang="en-US" altLang="zh-CN" sz="1200" dirty="0" smtClean="0"/>
              <a:t>Sessions chairs will try to do proper schedule to avoid conflict of sessions for experts, but with more and more delegates covers multiple areas it is challenging for session chairs to do it.</a:t>
            </a:r>
            <a:endParaRPr lang="en-US" altLang="zh-CN" sz="1400" dirty="0">
              <a:cs typeface="+mn-cs"/>
            </a:endParaRPr>
          </a:p>
          <a:p>
            <a:pPr lvl="1">
              <a:spcBef>
                <a:spcPts val="0"/>
              </a:spcBef>
              <a:spcAft>
                <a:spcPts val="600"/>
              </a:spcAft>
            </a:pPr>
            <a:endParaRPr lang="ru-RU" altLang="zh-CN" sz="1200" dirty="0" smtClean="0"/>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15805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smtClean="0">
                <a:cs typeface="+mn-cs"/>
              </a:rPr>
              <a:t>Guidance for </a:t>
            </a:r>
            <a:r>
              <a:rPr lang="en-US" altLang="zh-CN" sz="1400" dirty="0" err="1" smtClean="0">
                <a:cs typeface="+mn-cs"/>
              </a:rPr>
              <a:t>Tdoc</a:t>
            </a:r>
            <a:r>
              <a:rPr lang="en-US" altLang="zh-CN" sz="1400" dirty="0" smtClean="0">
                <a:cs typeface="+mn-cs"/>
              </a:rPr>
              <a:t> “type”, ”</a:t>
            </a:r>
            <a:r>
              <a:rPr lang="en-US" altLang="zh-CN" sz="1400" dirty="0" err="1" smtClean="0">
                <a:cs typeface="+mn-cs"/>
              </a:rPr>
              <a:t>For”and</a:t>
            </a:r>
            <a:r>
              <a:rPr lang="en-US" altLang="zh-CN" sz="1400" dirty="0" smtClean="0">
                <a:cs typeface="+mn-cs"/>
              </a:rPr>
              <a:t> other information when you request a </a:t>
            </a:r>
            <a:r>
              <a:rPr lang="en-US" altLang="zh-CN" sz="1400" dirty="0" err="1" smtClean="0">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4038716227"/>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gridCol w="1215255"/>
                <a:gridCol w="1247864"/>
                <a:gridCol w="6287773"/>
              </a:tblGrid>
              <a:tr h="370840">
                <a:tc>
                  <a:txBody>
                    <a:bodyPr/>
                    <a:lstStyle/>
                    <a:p>
                      <a:r>
                        <a:rPr lang="en-US" altLang="zh-CN" sz="1200" dirty="0" err="1" smtClean="0">
                          <a:latin typeface="+mj-ea"/>
                          <a:ea typeface="+mj-ea"/>
                        </a:rPr>
                        <a:t>Tdoc</a:t>
                      </a:r>
                      <a:r>
                        <a:rPr lang="en-US" altLang="zh-CN" sz="1200" dirty="0" smtClean="0">
                          <a:latin typeface="+mj-ea"/>
                          <a:ea typeface="+mj-ea"/>
                        </a:rPr>
                        <a:t> to be requested</a:t>
                      </a:r>
                      <a:r>
                        <a:rPr lang="en-US" altLang="zh-CN" sz="1200" baseline="0" dirty="0" smtClean="0">
                          <a:latin typeface="+mj-ea"/>
                          <a:ea typeface="+mj-ea"/>
                        </a:rPr>
                        <a:t> </a:t>
                      </a:r>
                      <a:endParaRPr lang="zh-CN" altLang="en-US" sz="1200" dirty="0">
                        <a:latin typeface="+mj-ea"/>
                        <a:ea typeface="+mj-ea"/>
                      </a:endParaRPr>
                    </a:p>
                  </a:txBody>
                  <a:tcPr/>
                </a:tc>
                <a:tc>
                  <a:txBody>
                    <a:bodyPr/>
                    <a:lstStyle/>
                    <a:p>
                      <a:r>
                        <a:rPr lang="en-US" altLang="zh-CN" sz="1200" dirty="0" smtClean="0">
                          <a:latin typeface="+mj-ea"/>
                          <a:ea typeface="+mj-ea"/>
                        </a:rPr>
                        <a:t>Type</a:t>
                      </a:r>
                      <a:endParaRPr lang="zh-CN" altLang="en-US" sz="1200" dirty="0">
                        <a:latin typeface="+mj-ea"/>
                        <a:ea typeface="+mj-ea"/>
                      </a:endParaRPr>
                    </a:p>
                  </a:txBody>
                  <a:tcPr/>
                </a:tc>
                <a:tc>
                  <a:txBody>
                    <a:bodyPr/>
                    <a:lstStyle/>
                    <a:p>
                      <a:r>
                        <a:rPr lang="en-US" altLang="zh-CN" sz="1200" dirty="0" smtClean="0">
                          <a:latin typeface="+mj-ea"/>
                          <a:ea typeface="+mj-ea"/>
                        </a:rPr>
                        <a:t>For</a:t>
                      </a:r>
                      <a:endParaRPr lang="zh-CN" altLang="en-US" sz="1200" dirty="0">
                        <a:latin typeface="+mj-ea"/>
                        <a:ea typeface="+mj-ea"/>
                      </a:endParaRPr>
                    </a:p>
                  </a:txBody>
                  <a:tcPr/>
                </a:tc>
                <a:tc>
                  <a:txBody>
                    <a:bodyPr/>
                    <a:lstStyle/>
                    <a:p>
                      <a:r>
                        <a:rPr lang="en-US" altLang="zh-CN" sz="1200" dirty="0" smtClean="0">
                          <a:latin typeface="+mj-ea"/>
                          <a:ea typeface="+mj-ea"/>
                        </a:rPr>
                        <a:t>Other information</a:t>
                      </a:r>
                      <a:endParaRPr lang="zh-CN" altLang="en-US" sz="1200" dirty="0">
                        <a:latin typeface="+mj-ea"/>
                        <a:ea typeface="+mj-ea"/>
                      </a:endParaRPr>
                    </a:p>
                  </a:txBody>
                  <a:tcPr/>
                </a:tc>
              </a:tr>
              <a:tr h="370840">
                <a:tc>
                  <a:txBody>
                    <a:bodyPr/>
                    <a:lstStyle/>
                    <a:p>
                      <a:r>
                        <a:rPr lang="en-US" altLang="zh-CN" sz="1200" dirty="0" smtClean="0">
                          <a:latin typeface="+mj-ea"/>
                          <a:ea typeface="+mj-ea"/>
                        </a:rPr>
                        <a:t>Discussion paper</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Way forward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(Reply) LS on ….</a:t>
                      </a:r>
                      <a:endParaRPr lang="zh-CN" altLang="en-US" sz="1200" dirty="0">
                        <a:latin typeface="+mj-ea"/>
                        <a:ea typeface="+mj-ea"/>
                      </a:endParaRPr>
                    </a:p>
                  </a:txBody>
                  <a:tcPr/>
                </a:tc>
                <a:tc>
                  <a:txBody>
                    <a:bodyPr/>
                    <a:lstStyle/>
                    <a:p>
                      <a:r>
                        <a:rPr lang="en-US" altLang="zh-CN" sz="1200" dirty="0" smtClean="0">
                          <a:latin typeface="+mj-ea"/>
                          <a:ea typeface="+mj-ea"/>
                        </a:rPr>
                        <a:t>LS out</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r>
                        <a:rPr lang="en-US" altLang="zh-CN" sz="1200" dirty="0" smtClean="0">
                          <a:latin typeface="+mj-ea"/>
                          <a:ea typeface="+mj-ea"/>
                        </a:rPr>
                        <a:t>Release, Related WIs,</a:t>
                      </a:r>
                      <a:r>
                        <a:rPr lang="en-US" altLang="zh-CN" sz="1200" baseline="0" dirty="0" smtClean="0">
                          <a:latin typeface="+mj-ea"/>
                          <a:ea typeface="+mj-ea"/>
                        </a:rPr>
                        <a:t> </a:t>
                      </a:r>
                      <a:r>
                        <a:rPr lang="en-US" altLang="zh-CN" sz="1200" dirty="0" smtClean="0">
                          <a:latin typeface="+mj-ea"/>
                          <a:ea typeface="+mj-ea"/>
                        </a:rPr>
                        <a:t>Reply to (if available), to, CC</a:t>
                      </a:r>
                      <a:endParaRPr lang="zh-CN" altLang="en-US" sz="1200" dirty="0">
                        <a:latin typeface="+mj-ea"/>
                        <a:ea typeface="+mj-ea"/>
                      </a:endParaRPr>
                    </a:p>
                  </a:txBody>
                  <a:tcPr/>
                </a:tc>
              </a:tr>
              <a:tr h="370840">
                <a:tc>
                  <a:txBody>
                    <a:bodyPr/>
                    <a:lstStyle/>
                    <a:p>
                      <a:r>
                        <a:rPr lang="en-US" altLang="zh-CN" sz="1200" dirty="0" smtClean="0">
                          <a:latin typeface="+mj-ea"/>
                          <a:ea typeface="+mj-ea"/>
                        </a:rPr>
                        <a:t>CR on…</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Big CR on …</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Draft CR on…</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Draft big CR on …</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TP</a:t>
                      </a:r>
                      <a:r>
                        <a:rPr lang="en-US" altLang="zh-CN" sz="1200" baseline="0" dirty="0" smtClean="0">
                          <a:latin typeface="+mj-ea"/>
                          <a:ea typeface="+mj-ea"/>
                        </a:rPr>
                        <a:t> for …</a:t>
                      </a:r>
                      <a:endParaRPr lang="zh-CN" altLang="en-US" sz="1200" dirty="0">
                        <a:latin typeface="+mj-ea"/>
                        <a:ea typeface="+mj-ea"/>
                      </a:endParaRPr>
                    </a:p>
                  </a:txBody>
                  <a:tcPr/>
                </a:tc>
                <a:tc>
                  <a:txBody>
                    <a:bodyPr/>
                    <a:lstStyle/>
                    <a:p>
                      <a:r>
                        <a:rPr lang="en-US" altLang="zh-CN" sz="1200" dirty="0" err="1" smtClean="0">
                          <a:latin typeface="+mj-ea"/>
                          <a:ea typeface="+mj-ea"/>
                        </a:rPr>
                        <a:t>pCR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TR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(New)</a:t>
                      </a:r>
                      <a:r>
                        <a:rPr lang="en-US" altLang="zh-CN" sz="1200" baseline="0" dirty="0" smtClean="0">
                          <a:latin typeface="+mj-ea"/>
                          <a:ea typeface="+mj-ea"/>
                        </a:rPr>
                        <a:t> TS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TS</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bl>
          </a:graphicData>
        </a:graphic>
      </p:graphicFrame>
    </p:spTree>
    <p:extLst>
      <p:ext uri="{BB962C8B-B14F-4D97-AF65-F5344CB8AC3E}">
        <p14:creationId xmlns:p14="http://schemas.microsoft.com/office/powerpoint/2010/main" val="327522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5161661" cy="1726253"/>
          </a:xfrm>
        </p:spPr>
        <p:txBody>
          <a:bodyPr/>
          <a:lstStyle/>
          <a:p>
            <a:pPr marL="342882" lvl="2" indent="-342882">
              <a:spcBef>
                <a:spcPts val="0"/>
              </a:spcBef>
              <a:spcAft>
                <a:spcPts val="600"/>
              </a:spcAft>
              <a:buBlip>
                <a:blip r:embed="rId3"/>
              </a:buBlip>
            </a:pPr>
            <a:r>
              <a:rPr lang="en-US" altLang="zh-CN" sz="1400" dirty="0" smtClean="0">
                <a:cs typeface="+mn-cs"/>
              </a:rPr>
              <a:t>RAN4 meeting rooms: @ </a:t>
            </a:r>
            <a:r>
              <a:rPr lang="en-GB" altLang="zh-CN" sz="1400" dirty="0" err="1"/>
              <a:t>DoubleTree</a:t>
            </a:r>
            <a:r>
              <a:rPr lang="en-GB" altLang="zh-CN" sz="1400" dirty="0"/>
              <a:t> by Hilton Xiamen-</a:t>
            </a:r>
            <a:r>
              <a:rPr lang="en-GB" altLang="zh-CN" sz="1400" dirty="0" err="1"/>
              <a:t>Wuyuan</a:t>
            </a:r>
            <a:r>
              <a:rPr lang="en-GB" altLang="zh-CN" sz="1400" dirty="0"/>
              <a:t> </a:t>
            </a:r>
            <a:r>
              <a:rPr lang="en-GB" altLang="zh-CN" sz="1400" dirty="0" smtClean="0"/>
              <a:t>Bay</a:t>
            </a:r>
          </a:p>
          <a:p>
            <a:pPr lvl="1">
              <a:spcBef>
                <a:spcPts val="0"/>
              </a:spcBef>
              <a:spcAft>
                <a:spcPts val="600"/>
              </a:spcAft>
            </a:pPr>
            <a:r>
              <a:rPr lang="en-GB" altLang="zh-CN" sz="1200" dirty="0"/>
              <a:t>Main </a:t>
            </a:r>
            <a:r>
              <a:rPr lang="en-GB" altLang="zh-CN" sz="1200" dirty="0" err="1"/>
              <a:t>Sessi</a:t>
            </a:r>
            <a:r>
              <a:rPr lang="en-US" altLang="zh-CN" sz="1200" dirty="0"/>
              <a:t>on: </a:t>
            </a:r>
            <a:endParaRPr lang="en-US" altLang="zh-CN" sz="1200" dirty="0" smtClean="0"/>
          </a:p>
          <a:p>
            <a:pPr lvl="2">
              <a:spcBef>
                <a:spcPts val="0"/>
              </a:spcBef>
              <a:spcAft>
                <a:spcPts val="600"/>
              </a:spcAft>
            </a:pPr>
            <a:r>
              <a:rPr lang="en-US" altLang="zh-CN" sz="1200" dirty="0" err="1" smtClean="0"/>
              <a:t>Tianyuan</a:t>
            </a:r>
            <a:r>
              <a:rPr lang="en-US" altLang="zh-CN" sz="1200" dirty="0" smtClean="0"/>
              <a:t> Ballroom + </a:t>
            </a:r>
            <a:r>
              <a:rPr lang="en-US" altLang="zh-CN" sz="1200" dirty="0" err="1" smtClean="0"/>
              <a:t>Hengyuan</a:t>
            </a:r>
            <a:r>
              <a:rPr lang="en-US" altLang="zh-CN" sz="1200" dirty="0" smtClean="0"/>
              <a:t> Ballroom (300)</a:t>
            </a:r>
            <a:endParaRPr lang="en-GB" altLang="zh-CN" sz="1200" dirty="0"/>
          </a:p>
          <a:p>
            <a:pPr lvl="1">
              <a:spcBef>
                <a:spcPts val="0"/>
              </a:spcBef>
              <a:spcAft>
                <a:spcPts val="600"/>
              </a:spcAft>
            </a:pPr>
            <a:r>
              <a:rPr lang="en-GB" altLang="zh-CN" sz="1200" dirty="0" smtClean="0"/>
              <a:t>RRM Session: </a:t>
            </a:r>
            <a:endParaRPr lang="en-GB" altLang="zh-CN" sz="1200" dirty="0"/>
          </a:p>
          <a:p>
            <a:pPr lvl="2">
              <a:spcBef>
                <a:spcPts val="0"/>
              </a:spcBef>
              <a:spcAft>
                <a:spcPts val="600"/>
              </a:spcAft>
            </a:pPr>
            <a:r>
              <a:rPr lang="en-US" altLang="zh-CN" sz="1200" dirty="0">
                <a:sym typeface="+mn-ea"/>
              </a:rPr>
              <a:t>Function Room </a:t>
            </a:r>
            <a:r>
              <a:rPr lang="en-US" altLang="zh-CN" sz="1200" dirty="0" err="1">
                <a:sym typeface="+mn-ea"/>
              </a:rPr>
              <a:t>Riyuan+Yueyuan+Xingyuan</a:t>
            </a:r>
            <a:r>
              <a:rPr lang="en-US" altLang="zh-CN" sz="1200" dirty="0">
                <a:sym typeface="+mn-ea"/>
              </a:rPr>
              <a:t> (100)</a:t>
            </a:r>
          </a:p>
          <a:p>
            <a:pPr lvl="1">
              <a:spcBef>
                <a:spcPts val="0"/>
              </a:spcBef>
              <a:spcAft>
                <a:spcPts val="600"/>
              </a:spcAft>
            </a:pPr>
            <a:r>
              <a:rPr lang="en-US" altLang="zh-CN" sz="1200" dirty="0" err="1" smtClean="0"/>
              <a:t>BSRF_Demod_test</a:t>
            </a:r>
            <a:r>
              <a:rPr lang="en-US" altLang="zh-CN" sz="1200" dirty="0" smtClean="0"/>
              <a:t>: </a:t>
            </a:r>
            <a:endParaRPr lang="en-US" altLang="zh-CN" sz="1200" dirty="0"/>
          </a:p>
          <a:p>
            <a:pPr lvl="2">
              <a:spcBef>
                <a:spcPts val="0"/>
              </a:spcBef>
              <a:spcAft>
                <a:spcPts val="600"/>
              </a:spcAft>
            </a:pPr>
            <a:r>
              <a:rPr lang="en-GB" altLang="zh-CN" sz="1200" dirty="0" err="1" smtClean="0"/>
              <a:t>Qingyuan</a:t>
            </a:r>
            <a:r>
              <a:rPr lang="en-GB" altLang="zh-CN" sz="1200" dirty="0" smtClean="0"/>
              <a:t> </a:t>
            </a:r>
            <a:r>
              <a:rPr lang="en-GB" altLang="zh-CN" sz="1200" dirty="0"/>
              <a:t>Ballroom (100</a:t>
            </a:r>
            <a:r>
              <a:rPr lang="en-GB" altLang="zh-CN" sz="1200" dirty="0" smtClean="0"/>
              <a:t>)</a:t>
            </a:r>
            <a:endParaRPr lang="en-GB" altLang="zh-CN"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Meeting rooms</a:t>
            </a:r>
            <a:r>
              <a:rPr lang="en-US" b="1" dirty="0" smtClean="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10" name="Content Placeholder 2">
            <a:extLst>
              <a:ext uri="{FF2B5EF4-FFF2-40B4-BE49-F238E27FC236}">
                <a16:creationId xmlns="" xmlns:a16="http://schemas.microsoft.com/office/drawing/2014/main" id="{B1BE6906-4FA3-42DA-8E86-BA4DD12F41A6}"/>
              </a:ext>
            </a:extLst>
          </p:cNvPr>
          <p:cNvSpPr txBox="1">
            <a:spLocks/>
          </p:cNvSpPr>
          <p:nvPr/>
        </p:nvSpPr>
        <p:spPr bwMode="auto">
          <a:xfrm>
            <a:off x="401651" y="3794330"/>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3"/>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Blip>
                <a:blip r:embed="rId3"/>
              </a:buBlip>
            </a:pPr>
            <a:r>
              <a:rPr lang="en-US" altLang="zh-CN" sz="1400" kern="0" dirty="0" smtClean="0">
                <a:cs typeface="+mn-cs"/>
              </a:rPr>
              <a:t>RAN4 ad hoc meeting room: @ </a:t>
            </a:r>
            <a:r>
              <a:rPr lang="en-GB" altLang="zh-CN" sz="1400" dirty="0" err="1" smtClean="0"/>
              <a:t>DoubleTree</a:t>
            </a:r>
            <a:r>
              <a:rPr lang="en-GB" altLang="zh-CN" sz="1400" dirty="0" smtClean="0"/>
              <a:t> </a:t>
            </a:r>
            <a:r>
              <a:rPr lang="en-GB" altLang="zh-CN" sz="1400" dirty="0"/>
              <a:t>by Hilton Xiamen-</a:t>
            </a:r>
            <a:r>
              <a:rPr lang="en-GB" altLang="zh-CN" sz="1400" dirty="0" err="1"/>
              <a:t>Wuyuan</a:t>
            </a:r>
            <a:r>
              <a:rPr lang="en-GB" altLang="zh-CN" sz="1400" dirty="0"/>
              <a:t> Bay</a:t>
            </a:r>
          </a:p>
          <a:p>
            <a:pPr lvl="1">
              <a:spcBef>
                <a:spcPts val="0"/>
              </a:spcBef>
              <a:spcAft>
                <a:spcPts val="600"/>
              </a:spcAft>
            </a:pPr>
            <a:r>
              <a:rPr lang="en-GB" altLang="zh-CN" sz="1200" kern="0" dirty="0" smtClean="0">
                <a:solidFill>
                  <a:srgbClr val="000000"/>
                </a:solidFill>
                <a:latin typeface="Arial" panose="020B0604020202020204" pitchFamily="34" charset="0"/>
              </a:rPr>
              <a:t>Ad hoc room: </a:t>
            </a:r>
            <a:endParaRPr lang="en-GB" altLang="zh-CN" sz="1200" kern="0" dirty="0">
              <a:solidFill>
                <a:srgbClr val="000000"/>
              </a:solidFill>
              <a:latin typeface="Arial" panose="020B0604020202020204" pitchFamily="34" charset="0"/>
            </a:endParaRPr>
          </a:p>
          <a:p>
            <a:pPr lvl="2">
              <a:spcBef>
                <a:spcPts val="0"/>
              </a:spcBef>
              <a:spcAft>
                <a:spcPts val="600"/>
              </a:spcAft>
            </a:pPr>
            <a:r>
              <a:rPr lang="en-US" altLang="zh-CN" sz="1200" dirty="0"/>
              <a:t>Hengan Meeting </a:t>
            </a:r>
            <a:r>
              <a:rPr lang="en-US" altLang="zh-CN" sz="1200" dirty="0" smtClean="0"/>
              <a:t>Room (50)</a:t>
            </a:r>
            <a:endParaRPr lang="en-US" altLang="zh-CN" sz="1200" dirty="0"/>
          </a:p>
          <a:p>
            <a:pPr marL="0" indent="0">
              <a:spcBef>
                <a:spcPts val="0"/>
              </a:spcBef>
              <a:spcAft>
                <a:spcPts val="600"/>
              </a:spcAft>
              <a:buFontTx/>
              <a:buNone/>
            </a:pPr>
            <a:endParaRPr lang="en-US" altLang="zh-CN" sz="1600" kern="0" dirty="0"/>
          </a:p>
        </p:txBody>
      </p:sp>
      <p:pic>
        <p:nvPicPr>
          <p:cNvPr id="5" name="图片 5"/>
          <p:cNvPicPr>
            <a:picLocks noChangeAspect="1"/>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5520578" y="1367281"/>
            <a:ext cx="6312833" cy="4563500"/>
          </a:xfrm>
          <a:prstGeom prst="rect">
            <a:avLst/>
          </a:prstGeom>
          <a:ln>
            <a:solidFill>
              <a:schemeClr val="bg1">
                <a:lumMod val="75000"/>
              </a:schemeClr>
            </a:solidFill>
          </a:ln>
          <a:effectLst>
            <a:outerShdw blurRad="50800" dist="38100" dir="2700000" algn="tl" rotWithShape="0">
              <a:prstClr val="black">
                <a:alpha val="40000"/>
              </a:prstClr>
            </a:outerShdw>
          </a:effectLst>
        </p:spPr>
      </p:pic>
      <p:sp>
        <p:nvSpPr>
          <p:cNvPr id="2" name="椭圆 1"/>
          <p:cNvSpPr/>
          <p:nvPr/>
        </p:nvSpPr>
        <p:spPr bwMode="auto">
          <a:xfrm>
            <a:off x="6759719" y="3931065"/>
            <a:ext cx="2144994" cy="158951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4" name="文本框 3"/>
          <p:cNvSpPr txBox="1"/>
          <p:nvPr/>
        </p:nvSpPr>
        <p:spPr>
          <a:xfrm>
            <a:off x="7184442" y="4948015"/>
            <a:ext cx="1295547" cy="307777"/>
          </a:xfrm>
          <a:prstGeom prst="rect">
            <a:avLst/>
          </a:prstGeom>
          <a:noFill/>
        </p:spPr>
        <p:txBody>
          <a:bodyPr wrap="none" rtlCol="0">
            <a:spAutoFit/>
          </a:bodyPr>
          <a:lstStyle/>
          <a:p>
            <a:r>
              <a:rPr lang="en-US" altLang="zh-CN" sz="1400" dirty="0" smtClean="0">
                <a:solidFill>
                  <a:srgbClr val="C00000"/>
                </a:solidFill>
                <a:latin typeface="微软雅黑" panose="020B0503020204020204" pitchFamily="34" charset="-122"/>
                <a:ea typeface="微软雅黑" panose="020B0503020204020204" pitchFamily="34" charset="-122"/>
              </a:rPr>
              <a:t>Main session</a:t>
            </a:r>
            <a:endParaRPr lang="zh-CN" altLang="en-US" sz="1400" dirty="0">
              <a:solidFill>
                <a:srgbClr val="C00000"/>
              </a:solidFill>
              <a:latin typeface="微软雅黑" panose="020B0503020204020204" pitchFamily="34" charset="-122"/>
              <a:ea typeface="微软雅黑" panose="020B0503020204020204" pitchFamily="34" charset="-122"/>
            </a:endParaRPr>
          </a:p>
        </p:txBody>
      </p:sp>
      <p:sp>
        <p:nvSpPr>
          <p:cNvPr id="8" name="椭圆 7"/>
          <p:cNvSpPr/>
          <p:nvPr/>
        </p:nvSpPr>
        <p:spPr bwMode="auto">
          <a:xfrm>
            <a:off x="8958554" y="3931065"/>
            <a:ext cx="1082750" cy="158951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9" name="文本框 8"/>
          <p:cNvSpPr txBox="1"/>
          <p:nvPr/>
        </p:nvSpPr>
        <p:spPr>
          <a:xfrm>
            <a:off x="9039738" y="4840293"/>
            <a:ext cx="920381" cy="523220"/>
          </a:xfrm>
          <a:prstGeom prst="rect">
            <a:avLst/>
          </a:prstGeom>
          <a:noFill/>
        </p:spPr>
        <p:txBody>
          <a:bodyPr wrap="square" rtlCol="0">
            <a:spAutoFit/>
          </a:bodyPr>
          <a:lstStyle/>
          <a:p>
            <a:pPr algn="ctr"/>
            <a:r>
              <a:rPr lang="en-US" altLang="zh-CN" sz="1400" dirty="0" smtClean="0">
                <a:solidFill>
                  <a:srgbClr val="C00000"/>
                </a:solidFill>
                <a:latin typeface="微软雅黑" panose="020B0503020204020204" pitchFamily="34" charset="-122"/>
                <a:ea typeface="微软雅黑" panose="020B0503020204020204" pitchFamily="34" charset="-122"/>
              </a:rPr>
              <a:t>BS session</a:t>
            </a:r>
            <a:endParaRPr lang="zh-CN" altLang="en-US" sz="1400" dirty="0">
              <a:solidFill>
                <a:srgbClr val="C00000"/>
              </a:solidFill>
              <a:latin typeface="微软雅黑" panose="020B0503020204020204" pitchFamily="34" charset="-122"/>
              <a:ea typeface="微软雅黑" panose="020B0503020204020204" pitchFamily="34" charset="-122"/>
            </a:endParaRPr>
          </a:p>
        </p:txBody>
      </p:sp>
      <p:sp>
        <p:nvSpPr>
          <p:cNvPr id="11" name="椭圆 10"/>
          <p:cNvSpPr/>
          <p:nvPr/>
        </p:nvSpPr>
        <p:spPr bwMode="auto">
          <a:xfrm>
            <a:off x="6930636" y="1525509"/>
            <a:ext cx="2803020" cy="1174962"/>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2" name="文本框 11"/>
          <p:cNvSpPr txBox="1"/>
          <p:nvPr/>
        </p:nvSpPr>
        <p:spPr>
          <a:xfrm>
            <a:off x="7768236" y="2290271"/>
            <a:ext cx="1271502" cy="307777"/>
          </a:xfrm>
          <a:prstGeom prst="rect">
            <a:avLst/>
          </a:prstGeom>
          <a:noFill/>
        </p:spPr>
        <p:txBody>
          <a:bodyPr wrap="none" rtlCol="0">
            <a:spAutoFit/>
          </a:bodyPr>
          <a:lstStyle/>
          <a:p>
            <a:r>
              <a:rPr lang="en-US" altLang="zh-CN" sz="1400" dirty="0" smtClean="0">
                <a:solidFill>
                  <a:srgbClr val="C00000"/>
                </a:solidFill>
                <a:latin typeface="微软雅黑" panose="020B0503020204020204" pitchFamily="34" charset="-122"/>
                <a:ea typeface="微软雅黑" panose="020B0503020204020204" pitchFamily="34" charset="-122"/>
              </a:rPr>
              <a:t>RRM session</a:t>
            </a:r>
            <a:endParaRPr lang="zh-CN" altLang="en-US" sz="1400" dirty="0">
              <a:solidFill>
                <a:srgbClr val="C00000"/>
              </a:solidFill>
              <a:latin typeface="微软雅黑" panose="020B0503020204020204" pitchFamily="34" charset="-122"/>
              <a:ea typeface="微软雅黑" panose="020B0503020204020204" pitchFamily="34" charset="-122"/>
            </a:endParaRPr>
          </a:p>
        </p:txBody>
      </p:sp>
      <p:sp>
        <p:nvSpPr>
          <p:cNvPr id="13" name="椭圆 12"/>
          <p:cNvSpPr/>
          <p:nvPr/>
        </p:nvSpPr>
        <p:spPr bwMode="auto">
          <a:xfrm>
            <a:off x="10666289" y="1709159"/>
            <a:ext cx="1082750" cy="888889"/>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4" name="文本框 13"/>
          <p:cNvSpPr txBox="1"/>
          <p:nvPr/>
        </p:nvSpPr>
        <p:spPr>
          <a:xfrm>
            <a:off x="10810760" y="2290271"/>
            <a:ext cx="793807" cy="307777"/>
          </a:xfrm>
          <a:prstGeom prst="rect">
            <a:avLst/>
          </a:prstGeom>
          <a:noFill/>
        </p:spPr>
        <p:txBody>
          <a:bodyPr wrap="none" rtlCol="0">
            <a:spAutoFit/>
          </a:bodyPr>
          <a:lstStyle/>
          <a:p>
            <a:r>
              <a:rPr lang="en-US" altLang="zh-CN" sz="1400" dirty="0" smtClean="0">
                <a:solidFill>
                  <a:srgbClr val="C00000"/>
                </a:solidFill>
                <a:latin typeface="微软雅黑" panose="020B0503020204020204" pitchFamily="34" charset="-122"/>
                <a:ea typeface="微软雅黑" panose="020B0503020204020204" pitchFamily="34" charset="-122"/>
              </a:rPr>
              <a:t>Ad hoc</a:t>
            </a:r>
            <a:endParaRPr lang="zh-CN" altLang="en-US" sz="1400"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8409449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The </a:t>
            </a:r>
            <a:r>
              <a:rPr lang="en-US" altLang="zh-CN" sz="1400" dirty="0" err="1" smtClean="0"/>
              <a:t>tdoc</a:t>
            </a:r>
            <a:r>
              <a:rPr lang="en-US" altLang="zh-CN" sz="1400" dirty="0" smtClean="0"/>
              <a:t> request and </a:t>
            </a:r>
            <a:r>
              <a:rPr lang="en-US" altLang="zh-CN" sz="1400" dirty="0"/>
              <a:t>submission deadline is </a:t>
            </a:r>
            <a:r>
              <a:rPr lang="en-US" altLang="zh-CN" sz="1400" dirty="0">
                <a:solidFill>
                  <a:srgbClr val="FF0000"/>
                </a:solidFill>
              </a:rPr>
              <a:t>September </a:t>
            </a:r>
            <a:r>
              <a:rPr lang="en-US" altLang="zh-CN" sz="1400" dirty="0" smtClean="0">
                <a:solidFill>
                  <a:srgbClr val="FF0000"/>
                </a:solidFill>
              </a:rPr>
              <a:t>27</a:t>
            </a:r>
            <a:r>
              <a:rPr lang="en-US" altLang="zh-CN" sz="1400" baseline="30000" dirty="0" smtClean="0">
                <a:solidFill>
                  <a:srgbClr val="FF0000"/>
                </a:solidFill>
              </a:rPr>
              <a:t>th</a:t>
            </a:r>
            <a:r>
              <a:rPr lang="en-US" altLang="zh-CN" sz="1400" dirty="0" smtClean="0">
                <a:solidFill>
                  <a:srgbClr val="FF0000"/>
                </a:solidFill>
              </a:rPr>
              <a:t> </a:t>
            </a:r>
            <a:r>
              <a:rPr lang="en-US" altLang="zh-CN" sz="1400" dirty="0">
                <a:solidFill>
                  <a:srgbClr val="FF0000"/>
                </a:solidFill>
              </a:rPr>
              <a:t>(Wednesday) 2023, 23:59 UTC</a:t>
            </a:r>
            <a:r>
              <a:rPr lang="en-US" altLang="zh-CN" sz="1400" dirty="0" smtClean="0"/>
              <a:t>. </a:t>
            </a:r>
            <a:r>
              <a:rPr lang="en-US" altLang="zh-CN" sz="1400" dirty="0" err="1"/>
              <a:t>Tdoc</a:t>
            </a:r>
            <a:r>
              <a:rPr lang="en-US" altLang="zh-CN" sz="1400" dirty="0"/>
              <a:t> which is requested and/or submitted after deadline will not be treated</a:t>
            </a:r>
            <a:r>
              <a:rPr lang="en-US" altLang="zh-CN" sz="1400" dirty="0" smtClean="0"/>
              <a:t>. (the following guidance applies if the corresponding agenda(s) are set)</a:t>
            </a:r>
            <a:endParaRPr lang="en-US" altLang="zh-CN" sz="1400" dirty="0"/>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a:t>
            </a:r>
            <a:r>
              <a:rPr lang="en-US" altLang="zh-CN" sz="1200" dirty="0" smtClean="0"/>
              <a:t>handling, where the principle is applied for Rel-18.</a:t>
            </a:r>
            <a:endParaRPr lang="en-US" altLang="zh-CN" sz="1200" dirty="0"/>
          </a:p>
          <a:p>
            <a:pPr lvl="1">
              <a:spcBef>
                <a:spcPts val="0"/>
              </a:spcBef>
              <a:spcAft>
                <a:spcPts val="600"/>
              </a:spcAft>
            </a:pPr>
            <a:r>
              <a:rPr lang="en-US" altLang="zh-CN" sz="1200" dirty="0" smtClean="0"/>
              <a:t>Draft CRs/Draft big CRs/TPs </a:t>
            </a:r>
            <a:r>
              <a:rPr lang="en-US" altLang="zh-CN" sz="1200" dirty="0"/>
              <a:t>are allowed this meeting. Please follow additional restrictions in </a:t>
            </a:r>
            <a:r>
              <a:rPr lang="en-US" altLang="zh-CN" sz="1200" dirty="0" smtClean="0"/>
              <a:t>the frozen </a:t>
            </a:r>
            <a:r>
              <a:rPr lang="en-US" altLang="zh-CN" sz="1200" dirty="0"/>
              <a:t>agenda</a:t>
            </a:r>
            <a:r>
              <a:rPr lang="en-US" altLang="zh-CN" sz="1200" dirty="0" smtClean="0"/>
              <a:t>.</a:t>
            </a: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In the ordinary meeting preceded by a </a:t>
            </a:r>
            <a:r>
              <a:rPr lang="en-US" altLang="zh-CN" sz="1400" dirty="0" err="1" smtClean="0">
                <a:cs typeface="+mn-cs"/>
              </a:rPr>
              <a:t>bis</a:t>
            </a:r>
            <a:r>
              <a:rPr lang="en-US" altLang="zh-CN" sz="1400" dirty="0" smtClean="0">
                <a:cs typeface="+mn-cs"/>
              </a:rPr>
              <a:t> meeting, </a:t>
            </a:r>
            <a:r>
              <a:rPr lang="en-US" altLang="zh-CN" sz="1400" dirty="0" smtClean="0"/>
              <a:t>if </a:t>
            </a:r>
            <a:r>
              <a:rPr lang="en-US" altLang="zh-CN" sz="1400" dirty="0"/>
              <a:t>further change(s) </a:t>
            </a:r>
            <a:r>
              <a:rPr lang="en-US" altLang="zh-CN" sz="1400" dirty="0" smtClean="0"/>
              <a:t>were </a:t>
            </a:r>
            <a:r>
              <a:rPr lang="en-US" altLang="zh-CN" sz="1400" dirty="0"/>
              <a:t>needed on top of the agreed CR/endorsed draft CR in the </a:t>
            </a:r>
            <a:r>
              <a:rPr lang="en-US" altLang="zh-CN" sz="1400" dirty="0" err="1"/>
              <a:t>bis</a:t>
            </a:r>
            <a:r>
              <a:rPr lang="en-US" altLang="zh-CN" sz="1400" dirty="0"/>
              <a:t> meeting, the new CR/draft CR should be based on the latest version of specifications and to capture the agreed CRs/endorsed draft CRs in the previous </a:t>
            </a:r>
            <a:r>
              <a:rPr lang="en-US" altLang="zh-CN" sz="1400" dirty="0" err="1"/>
              <a:t>bis</a:t>
            </a:r>
            <a:r>
              <a:rPr lang="en-US" altLang="zh-CN" sz="1400" dirty="0"/>
              <a:t> meeting with change marks in the new CR.</a:t>
            </a:r>
            <a:r>
              <a:rPr lang="en-US" altLang="zh-CN" sz="1400" dirty="0" smtClean="0">
                <a:cs typeface="+mn-cs"/>
              </a:rPr>
              <a:t> </a:t>
            </a:r>
            <a:endParaRPr lang="en-US" altLang="zh-CN" sz="1400" dirty="0">
              <a:cs typeface="+mn-cs"/>
            </a:endParaRPr>
          </a:p>
          <a:p>
            <a:pPr marL="342882" lvl="1" indent="-342882">
              <a:spcBef>
                <a:spcPts val="0"/>
              </a:spcBef>
              <a:spcAft>
                <a:spcPts val="600"/>
              </a:spcAft>
              <a:buBlip>
                <a:blip r:embed="rId2"/>
              </a:buBlip>
            </a:pPr>
            <a:r>
              <a:rPr lang="en-US" altLang="zh-CN" sz="1400" dirty="0" smtClean="0">
                <a:cs typeface="+mn-cs"/>
              </a:rPr>
              <a:t>There is no Rel-15/16/17/18 maintenance agendas in this meeting, except for the agendas corresponding to the incoming LS from other working groups, which may belong to the closed Rel-15/16/17/18 </a:t>
            </a:r>
            <a:r>
              <a:rPr lang="en-US" altLang="zh-CN" sz="1400" dirty="0" err="1" smtClean="0">
                <a:cs typeface="+mn-cs"/>
              </a:rPr>
              <a:t>WIs.</a:t>
            </a:r>
            <a:endParaRPr lang="en-US" altLang="zh-CN" sz="1400" dirty="0" smtClean="0">
              <a:cs typeface="+mn-cs"/>
            </a:endParaRPr>
          </a:p>
          <a:p>
            <a:pPr marL="342882" lvl="1" indent="-342882">
              <a:spcBef>
                <a:spcPts val="0"/>
              </a:spcBef>
              <a:spcAft>
                <a:spcPts val="600"/>
              </a:spcAft>
              <a:buBlip>
                <a:blip r:embed="rId2"/>
              </a:buBlip>
            </a:pPr>
            <a:r>
              <a:rPr lang="en-US" altLang="zh-CN" sz="1400" dirty="0"/>
              <a:t>For Rel-18 on-going </a:t>
            </a:r>
            <a:r>
              <a:rPr lang="en-US" altLang="zh-CN" sz="1400" dirty="0" smtClean="0"/>
              <a:t>SI/WI in this meeting</a:t>
            </a:r>
            <a:endParaRPr lang="en-US" altLang="zh-CN" sz="1400" dirty="0"/>
          </a:p>
          <a:p>
            <a:pPr lvl="1">
              <a:spcBef>
                <a:spcPts val="0"/>
              </a:spcBef>
              <a:spcAft>
                <a:spcPts val="600"/>
              </a:spcAft>
            </a:pPr>
            <a:r>
              <a:rPr lang="en-US" altLang="zh-CN" sz="1200" dirty="0"/>
              <a:t>For Rel-18 WIs,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a:t>
            </a:r>
          </a:p>
          <a:p>
            <a:pPr lvl="1">
              <a:spcBef>
                <a:spcPts val="0"/>
              </a:spcBef>
              <a:spcAft>
                <a:spcPts val="600"/>
              </a:spcAft>
            </a:pPr>
            <a:r>
              <a:rPr lang="en-US" altLang="zh-CN" sz="1200" dirty="0" smtClean="0"/>
              <a:t>For </a:t>
            </a:r>
            <a:r>
              <a:rPr lang="en-US" altLang="zh-CN" sz="1200" dirty="0"/>
              <a:t>Rel-18 WIs, the </a:t>
            </a:r>
            <a:r>
              <a:rPr lang="en-US" altLang="zh-CN" sz="1200" dirty="0" smtClean="0">
                <a:solidFill>
                  <a:srgbClr val="FF0000"/>
                </a:solidFill>
              </a:rPr>
              <a:t>draft big CR </a:t>
            </a:r>
            <a:r>
              <a:rPr lang="en-US" altLang="zh-CN" sz="1200" dirty="0"/>
              <a:t>is </a:t>
            </a:r>
            <a:r>
              <a:rPr lang="en-US" altLang="zh-CN" sz="1200" dirty="0" smtClean="0"/>
              <a:t>allowed. </a:t>
            </a:r>
            <a:r>
              <a:rPr lang="en-US" altLang="zh-CN" sz="1200" dirty="0"/>
              <a:t>Companies shall follow </a:t>
            </a:r>
            <a:r>
              <a:rPr lang="en-US" altLang="zh-CN" sz="1200" dirty="0" smtClean="0"/>
              <a:t>work </a:t>
            </a:r>
            <a:r>
              <a:rPr lang="en-US" altLang="zh-CN" sz="1200" dirty="0"/>
              <a:t>split and </a:t>
            </a:r>
            <a:r>
              <a:rPr lang="en-US" altLang="zh-CN" sz="1200" dirty="0" smtClean="0"/>
              <a:t>draft big </a:t>
            </a:r>
            <a:r>
              <a:rPr lang="en-US" altLang="zh-CN" sz="1200" dirty="0"/>
              <a:t>CRs shall be submitted by sourcing companies only.</a:t>
            </a:r>
          </a:p>
          <a:p>
            <a:pPr lvl="2">
              <a:spcBef>
                <a:spcPts val="0"/>
              </a:spcBef>
              <a:spcAft>
                <a:spcPts val="600"/>
              </a:spcAft>
            </a:pPr>
            <a:r>
              <a:rPr lang="en-US" altLang="zh-CN" sz="1200" dirty="0"/>
              <a:t>Please use title starting with </a:t>
            </a:r>
            <a:r>
              <a:rPr lang="en-US" altLang="zh-CN" sz="1200" dirty="0" smtClean="0"/>
              <a:t>"Draft </a:t>
            </a:r>
            <a:r>
              <a:rPr lang="en-US" altLang="zh-CN" sz="1200" dirty="0"/>
              <a:t>Big CR" when you reserve a </a:t>
            </a:r>
            <a:r>
              <a:rPr lang="en-US" altLang="zh-CN" sz="1200" dirty="0" err="1"/>
              <a:t>Tdoc</a:t>
            </a:r>
            <a:r>
              <a:rPr lang="en-US" altLang="zh-CN" sz="1200" dirty="0"/>
              <a:t> number for a </a:t>
            </a:r>
            <a:r>
              <a:rPr lang="en-US" altLang="zh-CN" sz="1200" dirty="0" smtClean="0"/>
              <a:t>draft big </a:t>
            </a:r>
            <a:r>
              <a:rPr lang="en-US" altLang="zh-CN" sz="1200" dirty="0"/>
              <a:t>CRs to facilitate work of </a:t>
            </a:r>
            <a:r>
              <a:rPr lang="en-US" altLang="zh-CN" sz="1200" dirty="0" smtClean="0"/>
              <a:t>moderator.</a:t>
            </a:r>
            <a:endParaRPr lang="en-US" altLang="zh-CN" sz="1200" dirty="0"/>
          </a:p>
          <a:p>
            <a:pPr lvl="2">
              <a:spcBef>
                <a:spcPts val="0"/>
              </a:spcBef>
              <a:spcAft>
                <a:spcPts val="600"/>
              </a:spcAft>
            </a:pPr>
            <a:r>
              <a:rPr lang="en-US" altLang="zh-CN" sz="1200" dirty="0" smtClean="0"/>
              <a:t>Draft CR/CR </a:t>
            </a:r>
            <a:r>
              <a:rPr lang="en-US" altLang="zh-CN" sz="1200" dirty="0"/>
              <a:t>handling for RF and RRM core part</a:t>
            </a:r>
          </a:p>
          <a:p>
            <a:pPr lvl="3">
              <a:spcBef>
                <a:spcPts val="0"/>
              </a:spcBef>
              <a:spcAft>
                <a:spcPts val="600"/>
              </a:spcAft>
            </a:pPr>
            <a:r>
              <a:rPr lang="en-US" altLang="zh-CN" sz="1200" dirty="0"/>
              <a:t>It is encouraged that companies discuss and agreed on the work splitting first.</a:t>
            </a:r>
          </a:p>
          <a:p>
            <a:pPr lvl="3">
              <a:spcBef>
                <a:spcPts val="0"/>
              </a:spcBef>
              <a:spcAft>
                <a:spcPts val="600"/>
              </a:spcAft>
            </a:pPr>
            <a:r>
              <a:rPr lang="en-US" altLang="zh-CN" sz="1200" dirty="0"/>
              <a:t>In principle, no draft CR and draft TP/TP are allowed except for Rel-18 WIs which will be closed in this </a:t>
            </a:r>
            <a:r>
              <a:rPr lang="en-US" altLang="zh-CN" sz="1200" dirty="0" smtClean="0"/>
              <a:t>quarter and spectrum related </a:t>
            </a:r>
            <a:r>
              <a:rPr lang="en-US" altLang="zh-CN" sz="1200" dirty="0" err="1" smtClean="0"/>
              <a:t>WIs.</a:t>
            </a:r>
            <a:endParaRPr lang="en-US" altLang="zh-CN" sz="1200" dirty="0"/>
          </a:p>
          <a:p>
            <a:pPr lvl="2">
              <a:spcBef>
                <a:spcPts val="0"/>
              </a:spcBef>
              <a:spcAft>
                <a:spcPts val="600"/>
              </a:spcAft>
            </a:pPr>
            <a:r>
              <a:rPr lang="en-US" altLang="zh-CN" sz="1200" dirty="0" smtClean="0"/>
              <a:t>Draft CR/CR </a:t>
            </a:r>
            <a:r>
              <a:rPr lang="en-US" altLang="zh-CN" sz="1200" dirty="0"/>
              <a:t>handling for performance part (RF conformance, RRM test and demodulation performance) for all WIs</a:t>
            </a:r>
          </a:p>
          <a:p>
            <a:pPr lvl="3">
              <a:spcBef>
                <a:spcPts val="0"/>
              </a:spcBef>
              <a:spcAft>
                <a:spcPts val="600"/>
              </a:spcAft>
            </a:pPr>
            <a:r>
              <a:rPr lang="en-US" altLang="zh-CN" sz="1200" dirty="0"/>
              <a:t>It is encouraged that companies discuss and agreed on the work splitting first.</a:t>
            </a:r>
          </a:p>
          <a:p>
            <a:pPr lvl="3">
              <a:spcBef>
                <a:spcPts val="0"/>
              </a:spcBef>
              <a:spcAft>
                <a:spcPts val="600"/>
              </a:spcAft>
            </a:pPr>
            <a:r>
              <a:rPr lang="en-US" altLang="zh-CN" sz="1200" dirty="0"/>
              <a:t>In principle, no draft CR and draft TP/TP are allowed except for Rel-18 WIs which will be closed in this </a:t>
            </a:r>
            <a:r>
              <a:rPr lang="en-US" altLang="zh-CN" sz="1200" dirty="0" smtClean="0"/>
              <a:t>quarter and spectrum related </a:t>
            </a:r>
            <a:r>
              <a:rPr lang="en-US" altLang="zh-CN" sz="1200" dirty="0" err="1" smtClean="0"/>
              <a:t>WIs.</a:t>
            </a:r>
            <a:endParaRPr lang="en-US" altLang="zh-CN" sz="1400" dirty="0"/>
          </a:p>
        </p:txBody>
      </p:sp>
    </p:spTree>
    <p:extLst>
      <p:ext uri="{BB962C8B-B14F-4D97-AF65-F5344CB8AC3E}">
        <p14:creationId xmlns:p14="http://schemas.microsoft.com/office/powerpoint/2010/main" val="132224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marL="342882" lvl="1" indent="-342882">
              <a:spcBef>
                <a:spcPts val="0"/>
              </a:spcBef>
              <a:spcAft>
                <a:spcPts val="600"/>
              </a:spcAft>
              <a:buBlip>
                <a:blip r:embed="rId2"/>
              </a:buBlip>
            </a:pPr>
            <a:r>
              <a:rPr lang="en-US" altLang="zh-CN" sz="1400" dirty="0" smtClean="0">
                <a:cs typeface="+mn-cs"/>
              </a:rPr>
              <a:t>For Rel-18 on-going SI/WI</a:t>
            </a:r>
          </a:p>
          <a:p>
            <a:pPr lvl="1">
              <a:spcBef>
                <a:spcPts val="0"/>
              </a:spcBef>
              <a:spcAft>
                <a:spcPts val="600"/>
              </a:spcAft>
            </a:pPr>
            <a:r>
              <a:rPr lang="en-US" altLang="zh-CN" sz="1200" dirty="0" smtClean="0"/>
              <a:t>For </a:t>
            </a:r>
            <a:r>
              <a:rPr lang="en-US" altLang="zh-CN" sz="1200" dirty="0"/>
              <a:t>all non-spectrum SI/WIs, </a:t>
            </a:r>
            <a:r>
              <a:rPr lang="en-US" altLang="zh-CN" sz="1200" dirty="0" smtClean="0"/>
              <a:t>rapporteur </a:t>
            </a:r>
            <a:r>
              <a:rPr lang="en-US" altLang="zh-CN" sz="1200" dirty="0"/>
              <a:t>shall provide RAN4 work plan for each of RF/RRM/</a:t>
            </a:r>
            <a:r>
              <a:rPr lang="en-US" altLang="zh-CN" sz="1200" dirty="0" err="1"/>
              <a:t>Demod</a:t>
            </a:r>
            <a:r>
              <a:rPr lang="en-US" altLang="zh-CN" sz="1200" dirty="0"/>
              <a:t> sessions prior to the start of the actual work.  </a:t>
            </a:r>
          </a:p>
          <a:p>
            <a:pPr lvl="2">
              <a:spcBef>
                <a:spcPts val="0"/>
              </a:spcBef>
              <a:spcAft>
                <a:spcPts val="600"/>
              </a:spcAft>
            </a:pPr>
            <a:r>
              <a:rPr lang="en-US" altLang="zh-CN" sz="1200" dirty="0"/>
              <a:t>The details can be found in RAN4 Meeting Efficiency Improvements (R4-2114691</a:t>
            </a:r>
            <a:r>
              <a:rPr lang="en-US" altLang="zh-CN" sz="1200" dirty="0" smtClean="0"/>
              <a:t>).</a:t>
            </a:r>
          </a:p>
          <a:p>
            <a:pPr lvl="1">
              <a:spcBef>
                <a:spcPts val="0"/>
              </a:spcBef>
              <a:spcAft>
                <a:spcPts val="600"/>
              </a:spcAft>
            </a:pPr>
            <a:r>
              <a:rPr lang="en-US" altLang="zh-CN" sz="1200" dirty="0" smtClean="0"/>
              <a:t>For WIs/SIs to be closed in the following-up RAN plenary, rapporteur needs reserve the </a:t>
            </a:r>
            <a:r>
              <a:rPr lang="en-US" altLang="zh-CN" sz="1200" dirty="0" err="1" smtClean="0"/>
              <a:t>tdoc</a:t>
            </a:r>
            <a:r>
              <a:rPr lang="en-US" altLang="zh-CN" sz="1200" dirty="0" smtClean="0"/>
              <a:t> numbers for draft TR/TS, if needed, to merge all the agreement.</a:t>
            </a:r>
            <a:endParaRPr lang="en-US" altLang="zh-CN" sz="1200" dirty="0"/>
          </a:p>
          <a:p>
            <a:pPr marL="342882" lvl="1" indent="-342882">
              <a:spcBef>
                <a:spcPts val="0"/>
              </a:spcBef>
              <a:spcAft>
                <a:spcPts val="600"/>
              </a:spcAft>
              <a:buBlip>
                <a:blip r:embed="rId2"/>
              </a:buBlip>
            </a:pPr>
            <a:r>
              <a:rPr lang="en-US" altLang="zh-CN" sz="1400" dirty="0"/>
              <a:t>For Rel-18 on-going </a:t>
            </a:r>
            <a:r>
              <a:rPr lang="en-US" altLang="zh-CN" sz="1400" dirty="0" smtClean="0"/>
              <a:t>basket SI/WI </a:t>
            </a:r>
            <a:r>
              <a:rPr lang="en-US" altLang="zh-CN" sz="1400" dirty="0"/>
              <a:t>in this meeting</a:t>
            </a:r>
          </a:p>
          <a:p>
            <a:pPr lvl="1">
              <a:spcBef>
                <a:spcPts val="0"/>
              </a:spcBef>
              <a:spcAft>
                <a:spcPts val="600"/>
              </a:spcAft>
            </a:pPr>
            <a:r>
              <a:rPr lang="en-GB" altLang="zh-CN" sz="1200" dirty="0" smtClean="0"/>
              <a:t>No revised WID/big CRs are expected. </a:t>
            </a:r>
          </a:p>
          <a:p>
            <a:pPr lvl="1">
              <a:spcBef>
                <a:spcPts val="0"/>
              </a:spcBef>
              <a:spcAft>
                <a:spcPts val="600"/>
              </a:spcAft>
            </a:pPr>
            <a:r>
              <a:rPr lang="en-GB" altLang="zh-CN" sz="1200" dirty="0" smtClean="0"/>
              <a:t>TPs/draft CRs/draft big CRs/</a:t>
            </a:r>
            <a:r>
              <a:rPr lang="en-GB" altLang="zh-CN" sz="1200" dirty="0"/>
              <a:t>u</a:t>
            </a:r>
            <a:r>
              <a:rPr lang="en-GB" altLang="zh-CN" sz="1200" dirty="0" smtClean="0"/>
              <a:t>pdated </a:t>
            </a:r>
            <a:r>
              <a:rPr lang="en-US" altLang="zh-CN" sz="1200" dirty="0" smtClean="0"/>
              <a:t>draft TR are allowed.</a:t>
            </a:r>
            <a:endParaRPr lang="en-GB" altLang="zh-CN" sz="1200" dirty="0" smtClean="0"/>
          </a:p>
          <a:p>
            <a:pPr lvl="1">
              <a:spcBef>
                <a:spcPts val="0"/>
              </a:spcBef>
              <a:spcAft>
                <a:spcPts val="600"/>
              </a:spcAft>
            </a:pPr>
            <a:r>
              <a:rPr lang="en-GB" altLang="zh-CN" sz="1200" dirty="0" smtClean="0"/>
              <a:t>No formal request for a new band combination request will be handled.</a:t>
            </a:r>
          </a:p>
          <a:p>
            <a:pPr lvl="2">
              <a:spcBef>
                <a:spcPts val="0"/>
              </a:spcBef>
              <a:spcAft>
                <a:spcPts val="600"/>
              </a:spcAft>
            </a:pPr>
            <a:r>
              <a:rPr lang="en-US" altLang="zh-CN" sz="1200" dirty="0"/>
              <a:t>Same deadline as RAN4 </a:t>
            </a:r>
            <a:r>
              <a:rPr lang="en-US" altLang="zh-CN" sz="1200" dirty="0" err="1"/>
              <a:t>Tdoc</a:t>
            </a:r>
            <a:r>
              <a:rPr lang="en-US" altLang="zh-CN" sz="1200" dirty="0"/>
              <a:t> </a:t>
            </a:r>
            <a:r>
              <a:rPr lang="en-US" altLang="zh-CN" sz="1200" dirty="0" smtClean="0"/>
              <a:t>submission, if the proponents want to submit.</a:t>
            </a:r>
            <a:endParaRPr lang="zh-CN" altLang="zh-CN" sz="1200" dirty="0"/>
          </a:p>
          <a:p>
            <a:pPr lvl="2">
              <a:spcBef>
                <a:spcPts val="0"/>
              </a:spcBef>
              <a:spcAft>
                <a:spcPts val="600"/>
              </a:spcAft>
            </a:pPr>
            <a:r>
              <a:rPr lang="en-US" altLang="zh-CN" sz="1200" dirty="0" smtClean="0"/>
              <a:t>The request is just for information and offline discussions.</a:t>
            </a:r>
            <a:endParaRPr lang="en-US" altLang="zh-CN" sz="1200" dirty="0"/>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List of topics will be provided by session chair</a:t>
            </a:r>
          </a:p>
          <a:p>
            <a:pPr lvl="1">
              <a:spcBef>
                <a:spcPts val="0"/>
              </a:spcBef>
              <a:spcAft>
                <a:spcPts val="600"/>
              </a:spcAft>
            </a:pPr>
            <a:r>
              <a:rPr lang="en-US" altLang="zh-CN" sz="1200" dirty="0"/>
              <a:t>A number will be assigned for each topic, e.g., </a:t>
            </a:r>
            <a:r>
              <a:rPr lang="en-US" altLang="zh-CN" sz="1200" dirty="0">
                <a:solidFill>
                  <a:srgbClr val="FF0000"/>
                </a:solidFill>
              </a:rPr>
              <a:t>[</a:t>
            </a:r>
            <a:r>
              <a:rPr lang="en-US" altLang="zh-CN" sz="1200" dirty="0" smtClean="0">
                <a:solidFill>
                  <a:srgbClr val="FF0000"/>
                </a:solidFill>
              </a:rPr>
              <a:t>108bis][</a:t>
            </a:r>
            <a:r>
              <a:rPr lang="en-US" altLang="zh-CN" sz="1200" dirty="0">
                <a:solidFill>
                  <a:srgbClr val="FF0000"/>
                </a:solidFill>
              </a:rPr>
              <a:t>10x] </a:t>
            </a:r>
            <a:r>
              <a:rPr lang="en-US" altLang="zh-CN" sz="1200" dirty="0" smtClean="0"/>
              <a:t>XXX for main session, </a:t>
            </a:r>
            <a:r>
              <a:rPr lang="en-US" altLang="zh-CN" sz="1200" dirty="0"/>
              <a:t>which is similar to the number of email thread</a:t>
            </a:r>
          </a:p>
          <a:p>
            <a:pPr lvl="1">
              <a:spcBef>
                <a:spcPts val="0"/>
              </a:spcBef>
              <a:spcAft>
                <a:spcPts val="600"/>
              </a:spcAft>
            </a:pPr>
            <a:r>
              <a:rPr lang="en-US" altLang="zh-CN" sz="1200" dirty="0"/>
              <a:t>The intention is to facilitate the online/offline </a:t>
            </a:r>
            <a:r>
              <a:rPr lang="en-US" altLang="zh-CN" sz="1200" dirty="0" smtClean="0"/>
              <a:t>discussions</a:t>
            </a:r>
            <a:endParaRPr lang="en-US" altLang="zh-CN" sz="1200" dirty="0"/>
          </a:p>
          <a:p>
            <a:pPr lvl="1">
              <a:spcBef>
                <a:spcPts val="0"/>
              </a:spcBef>
              <a:spcAft>
                <a:spcPts val="600"/>
              </a:spcAft>
            </a:pPr>
            <a:r>
              <a:rPr lang="en-US" altLang="zh-CN" sz="1200" dirty="0" smtClean="0"/>
              <a:t>MCC will create the sub-folder for each topic in /inbox/drafts</a:t>
            </a:r>
            <a:endParaRPr lang="en-US" altLang="zh-CN" sz="1200" dirty="0"/>
          </a:p>
          <a:p>
            <a:pPr>
              <a:spcBef>
                <a:spcPts val="0"/>
              </a:spcBef>
              <a:spcAft>
                <a:spcPts val="600"/>
              </a:spcAft>
            </a:pPr>
            <a:r>
              <a:rPr lang="en-US" altLang="zh-CN" sz="1400" dirty="0" smtClean="0"/>
              <a:t>Topic Moderator </a:t>
            </a:r>
            <a:r>
              <a:rPr lang="en-US" altLang="zh-CN" sz="1400" dirty="0"/>
              <a:t>will be designated to provide the summary for a topic before the </a:t>
            </a:r>
            <a:r>
              <a:rPr lang="en-US" altLang="zh-CN" sz="1400" dirty="0" smtClean="0"/>
              <a:t>meeting</a:t>
            </a:r>
          </a:p>
          <a:p>
            <a:pPr lvl="1">
              <a:spcBef>
                <a:spcPts val="0"/>
              </a:spcBef>
              <a:spcAft>
                <a:spcPts val="600"/>
              </a:spcAft>
            </a:pPr>
            <a:r>
              <a:rPr lang="en-US" altLang="zh-CN" sz="1200" dirty="0" smtClean="0">
                <a:solidFill>
                  <a:srgbClr val="FF0000"/>
                </a:solidFill>
              </a:rPr>
              <a:t>Before September 29 (Friday)</a:t>
            </a:r>
            <a:r>
              <a:rPr lang="en-US" altLang="zh-CN" sz="1200" dirty="0" smtClean="0"/>
              <a:t>: Session chairs will provide the list of topics with moderator assignments.</a:t>
            </a:r>
          </a:p>
          <a:p>
            <a:pPr lvl="1">
              <a:spcBef>
                <a:spcPts val="0"/>
              </a:spcBef>
              <a:spcAft>
                <a:spcPts val="600"/>
              </a:spcAft>
            </a:pPr>
            <a:r>
              <a:rPr lang="en-US" altLang="zh-CN" sz="1200" dirty="0" smtClean="0">
                <a:solidFill>
                  <a:srgbClr val="FF0000"/>
                </a:solidFill>
              </a:rPr>
              <a:t>September 29 (Friday), </a:t>
            </a:r>
            <a:r>
              <a:rPr lang="en-US" altLang="zh-CN" sz="1200" dirty="0">
                <a:solidFill>
                  <a:srgbClr val="FF0000"/>
                </a:solidFill>
              </a:rPr>
              <a:t>17:00 UTC</a:t>
            </a:r>
            <a:r>
              <a:rPr lang="en-US" altLang="zh-CN" sz="1200" dirty="0"/>
              <a:t>: </a:t>
            </a:r>
            <a:r>
              <a:rPr lang="en-US" altLang="zh-CN" sz="1200" dirty="0" smtClean="0"/>
              <a:t>Moderators provide the initial summary for a topic</a:t>
            </a:r>
          </a:p>
          <a:p>
            <a:pPr lvl="1">
              <a:spcBef>
                <a:spcPts val="0"/>
              </a:spcBef>
              <a:spcAft>
                <a:spcPts val="600"/>
              </a:spcAft>
            </a:pPr>
            <a:r>
              <a:rPr lang="en-US" altLang="zh-CN" sz="1200" dirty="0" smtClean="0">
                <a:solidFill>
                  <a:srgbClr val="FF0000"/>
                </a:solidFill>
              </a:rPr>
              <a:t>October 5 (Thursday), 17:00 UTC</a:t>
            </a:r>
            <a:r>
              <a:rPr lang="en-US" altLang="zh-CN" sz="1200" dirty="0" smtClean="0"/>
              <a:t>: Deadline for companies review of initial summary</a:t>
            </a:r>
          </a:p>
          <a:p>
            <a:pPr lvl="1">
              <a:spcBef>
                <a:spcPts val="0"/>
              </a:spcBef>
              <a:spcAft>
                <a:spcPts val="600"/>
              </a:spcAft>
            </a:pPr>
            <a:r>
              <a:rPr lang="en-US" altLang="zh-CN" sz="1200" dirty="0" smtClean="0">
                <a:solidFill>
                  <a:srgbClr val="FF0000"/>
                </a:solidFill>
              </a:rPr>
              <a:t>October 8 (Sunday), 17:00 UTC</a:t>
            </a:r>
            <a:r>
              <a:rPr lang="en-US" altLang="zh-CN" sz="1200" dirty="0" smtClean="0"/>
              <a:t>: Moderators submit the formal </a:t>
            </a:r>
            <a:r>
              <a:rPr lang="en-US" altLang="zh-CN" sz="1200" dirty="0" err="1" smtClean="0"/>
              <a:t>tdoc</a:t>
            </a:r>
            <a:r>
              <a:rPr lang="en-US" altLang="zh-CN" sz="1200" dirty="0" smtClean="0"/>
              <a:t> of summary for a topic</a:t>
            </a:r>
          </a:p>
          <a:p>
            <a:pPr lvl="1">
              <a:spcBef>
                <a:spcPts val="0"/>
              </a:spcBef>
              <a:spcAft>
                <a:spcPts val="600"/>
              </a:spcAft>
            </a:pPr>
            <a:r>
              <a:rPr lang="en-US" altLang="zh-CN" sz="1200" dirty="0" smtClean="0">
                <a:solidFill>
                  <a:srgbClr val="FF0000"/>
                </a:solidFill>
              </a:rPr>
              <a:t>October 8 (Sunday)</a:t>
            </a:r>
            <a:r>
              <a:rPr lang="en-US" altLang="zh-CN" sz="1200" dirty="0" smtClean="0"/>
              <a:t>: Session chairs share the initial meeting notes trying to take moderators summary in consideration</a:t>
            </a:r>
          </a:p>
          <a:p>
            <a:pPr lvl="1">
              <a:spcBef>
                <a:spcPts val="0"/>
              </a:spcBef>
              <a:spcAft>
                <a:spcPts val="600"/>
              </a:spcAft>
            </a:pPr>
            <a:r>
              <a:rPr lang="en-US" altLang="zh-CN" sz="1200" dirty="0" smtClean="0"/>
              <a:t>NOTE: </a:t>
            </a:r>
            <a:r>
              <a:rPr lang="en-US" altLang="zh-CN" sz="1200" dirty="0"/>
              <a:t>For moderators located in Korea, it is appreciated that you could share the draft summary before </a:t>
            </a:r>
            <a:r>
              <a:rPr lang="en-US" altLang="zh-CN" sz="1200" dirty="0" smtClean="0">
                <a:solidFill>
                  <a:srgbClr val="FF0000"/>
                </a:solidFill>
              </a:rPr>
              <a:t>October 5</a:t>
            </a:r>
            <a:r>
              <a:rPr lang="en-US" altLang="zh-CN" sz="1200" baseline="30000" dirty="0" smtClean="0">
                <a:solidFill>
                  <a:srgbClr val="FF0000"/>
                </a:solidFill>
              </a:rPr>
              <a:t>th</a:t>
            </a:r>
            <a:r>
              <a:rPr lang="en-US" altLang="zh-CN" sz="1200" dirty="0">
                <a:solidFill>
                  <a:srgbClr val="FF0000"/>
                </a:solidFill>
              </a:rPr>
              <a:t> </a:t>
            </a:r>
            <a:r>
              <a:rPr lang="en-US" altLang="zh-CN" sz="1200" dirty="0" smtClean="0"/>
              <a:t>and more review time will be allowed for those topic threads. The </a:t>
            </a:r>
            <a:r>
              <a:rPr lang="en-US" altLang="zh-CN" sz="1200" dirty="0"/>
              <a:t>holiday in Korea starts from September 28</a:t>
            </a:r>
            <a:r>
              <a:rPr lang="en-US" altLang="zh-CN" sz="1200" baseline="30000" dirty="0"/>
              <a:t>th</a:t>
            </a:r>
            <a:r>
              <a:rPr lang="en-US" altLang="zh-CN" sz="1200" dirty="0"/>
              <a:t>.</a:t>
            </a:r>
            <a:endParaRPr lang="en-US" altLang="zh-CN" sz="1200" dirty="0" smtClean="0"/>
          </a:p>
          <a:p>
            <a:pPr marL="342882" lvl="1" indent="-342882">
              <a:spcBef>
                <a:spcPts val="0"/>
              </a:spcBef>
              <a:spcAft>
                <a:spcPts val="600"/>
              </a:spcAft>
              <a:buBlip>
                <a:blip r:embed="rId2"/>
              </a:buBlip>
            </a:pPr>
            <a:r>
              <a:rPr lang="en-US" altLang="zh-CN" sz="1400" dirty="0" smtClean="0">
                <a:cs typeface="+mn-cs"/>
              </a:rPr>
              <a:t>In </a:t>
            </a:r>
            <a:r>
              <a:rPr lang="en-US" altLang="zh-CN" sz="1400" dirty="0">
                <a:cs typeface="+mn-cs"/>
              </a:rPr>
              <a:t>online discussions, session chairs will handle topics based on the moderator summary. </a:t>
            </a:r>
            <a:endParaRPr lang="en-US" altLang="zh-CN" sz="1400" dirty="0" smtClean="0">
              <a:cs typeface="+mn-cs"/>
            </a:endParaRPr>
          </a:p>
          <a:p>
            <a:pPr lvl="1">
              <a:spcBef>
                <a:spcPts val="0"/>
              </a:spcBef>
              <a:spcAft>
                <a:spcPts val="600"/>
              </a:spcAft>
            </a:pPr>
            <a:r>
              <a:rPr lang="en-US" altLang="zh-CN" sz="1200" dirty="0" smtClean="0"/>
              <a:t>Online discussions will be organized based on the moderator summary topic by topic + presentation of the selected contributions</a:t>
            </a:r>
          </a:p>
          <a:p>
            <a:pPr lvl="1">
              <a:spcBef>
                <a:spcPts val="0"/>
              </a:spcBef>
              <a:spcAft>
                <a:spcPts val="600"/>
              </a:spcAft>
            </a:pPr>
            <a:r>
              <a:rPr lang="en-US" altLang="zh-CN" sz="1200" dirty="0" smtClean="0"/>
              <a:t>Delegates </a:t>
            </a:r>
            <a:r>
              <a:rPr lang="en-US" altLang="zh-CN" sz="1200" dirty="0"/>
              <a:t>do not need write comments in the summary document </a:t>
            </a:r>
            <a:r>
              <a:rPr lang="en-US" altLang="zh-CN" sz="1200" dirty="0" smtClean="0"/>
              <a:t>and moderator </a:t>
            </a:r>
            <a:r>
              <a:rPr lang="en-US" altLang="zh-CN" sz="1200" dirty="0"/>
              <a:t>does not need update the summary during the meeting</a:t>
            </a:r>
            <a:r>
              <a:rPr lang="en-US" altLang="zh-CN" sz="1200" dirty="0" smtClean="0"/>
              <a:t>.</a:t>
            </a:r>
          </a:p>
        </p:txBody>
      </p:sp>
    </p:spTree>
    <p:extLst>
      <p:ext uri="{BB962C8B-B14F-4D97-AF65-F5344CB8AC3E}">
        <p14:creationId xmlns:p14="http://schemas.microsoft.com/office/powerpoint/2010/main" val="3384143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(AI </a:t>
            </a:r>
            <a:r>
              <a:rPr lang="en-US" altLang="zh-CN" sz="1400" dirty="0" smtClean="0"/>
              <a:t>6.1 </a:t>
            </a:r>
            <a:r>
              <a:rPr lang="en-US" altLang="zh-CN" sz="1400" dirty="0"/>
              <a:t>for LTE, AI </a:t>
            </a:r>
            <a:r>
              <a:rPr lang="en-US" altLang="zh-CN" sz="1400" dirty="0" smtClean="0"/>
              <a:t>4.3 – 4.13 </a:t>
            </a:r>
            <a:r>
              <a:rPr lang="en-US" altLang="zh-CN" sz="1400" dirty="0"/>
              <a:t>for NR)</a:t>
            </a:r>
            <a:r>
              <a:rPr lang="en-US" sz="1400" dirty="0"/>
              <a:t> 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smtClean="0">
                <a:solidFill>
                  <a:srgbClr val="FF0000"/>
                </a:solidFill>
              </a:rPr>
              <a:t>October 4 </a:t>
            </a:r>
            <a:r>
              <a:rPr lang="en-US" sz="1200" dirty="0" smtClean="0">
                <a:solidFill>
                  <a:srgbClr val="FF0000"/>
                </a:solidFill>
              </a:rPr>
              <a:t>(Wednesday)</a:t>
            </a:r>
            <a:r>
              <a:rPr lang="en-US" sz="1200" dirty="0" smtClean="0"/>
              <a:t>: </a:t>
            </a:r>
            <a:r>
              <a:rPr lang="en-US" sz="1200" dirty="0"/>
              <a:t>B</a:t>
            </a:r>
            <a:r>
              <a:rPr lang="en-US" altLang="zh-CN" sz="1200" dirty="0"/>
              <a:t>asket WI moderator will provide a list of contributions for flagging.</a:t>
            </a:r>
          </a:p>
          <a:p>
            <a:pPr lvl="1">
              <a:spcBef>
                <a:spcPts val="0"/>
              </a:spcBef>
              <a:spcAft>
                <a:spcPts val="600"/>
              </a:spcAft>
            </a:pPr>
            <a:r>
              <a:rPr lang="en-US" sz="1200" dirty="0" smtClean="0">
                <a:solidFill>
                  <a:srgbClr val="FF0000"/>
                </a:solidFill>
              </a:rPr>
              <a:t>October 7 (Saturday</a:t>
            </a:r>
            <a:r>
              <a:rPr lang="en-US" altLang="zh-CN" sz="1200" dirty="0" smtClean="0">
                <a:solidFill>
                  <a:srgbClr val="FF0000"/>
                </a:solidFill>
              </a:rPr>
              <a:t>), </a:t>
            </a:r>
            <a:r>
              <a:rPr lang="en-US" altLang="zh-CN" sz="1200" dirty="0">
                <a:solidFill>
                  <a:srgbClr val="FF0000"/>
                </a:solidFill>
              </a:rPr>
              <a:t>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smtClean="0">
                <a:solidFill>
                  <a:srgbClr val="FF0000"/>
                </a:solidFill>
              </a:rPr>
              <a:t>October 9 </a:t>
            </a:r>
            <a:r>
              <a:rPr lang="en-US" sz="1200" dirty="0" smtClean="0">
                <a:solidFill>
                  <a:srgbClr val="FF0000"/>
                </a:solidFill>
              </a:rPr>
              <a:t>(Monday)</a:t>
            </a:r>
            <a:r>
              <a:rPr lang="en-US" sz="1200" dirty="0" smtClean="0"/>
              <a:t>: </a:t>
            </a:r>
            <a:r>
              <a:rPr lang="en-US" sz="1200" dirty="0"/>
              <a:t>Basket WI moderator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smtClean="0">
                <a:solidFill>
                  <a:srgbClr val="FF0000"/>
                </a:solidFill>
              </a:rPr>
              <a:t>October 10 ~ October 13</a:t>
            </a:r>
            <a:r>
              <a:rPr lang="en-US" sz="1200" dirty="0" smtClean="0">
                <a:solidFill>
                  <a:srgbClr val="FF0000"/>
                </a:solidFill>
              </a:rPr>
              <a:t> (Tuesday ~ Friday)</a:t>
            </a:r>
            <a:r>
              <a:rPr lang="en-US" sz="1200" dirty="0" smtClean="0"/>
              <a:t>: The flagged </a:t>
            </a:r>
            <a:r>
              <a:rPr lang="en-US" sz="1200" dirty="0" err="1" smtClean="0"/>
              <a:t>tdocs</a:t>
            </a:r>
            <a:r>
              <a:rPr lang="en-US" sz="1200" dirty="0" smtClean="0"/>
              <a:t> will be discussed during the meeting</a:t>
            </a:r>
            <a:r>
              <a:rPr lang="en-US" altLang="zh-CN" sz="1200" dirty="0" smtClean="0"/>
              <a:t>.</a:t>
            </a:r>
            <a:endParaRPr lang="en-US" altLang="zh-CN" sz="1200" dirty="0"/>
          </a:p>
          <a:p>
            <a:pPr lvl="2">
              <a:spcBef>
                <a:spcPts val="0"/>
              </a:spcBef>
              <a:spcAft>
                <a:spcPts val="600"/>
              </a:spcAft>
            </a:pPr>
            <a:r>
              <a:rPr lang="en-US" altLang="zh-CN" sz="1200" dirty="0" smtClean="0"/>
              <a:t>Ad hoc session(s) may be scheduled pending on Chair arrangement</a:t>
            </a:r>
            <a:endParaRPr lang="en-US" altLang="zh-CN" sz="1200" dirty="0"/>
          </a:p>
          <a:p>
            <a:pPr lvl="2">
              <a:spcBef>
                <a:spcPts val="0"/>
              </a:spcBef>
              <a:spcAft>
                <a:spcPts val="600"/>
              </a:spcAft>
            </a:pPr>
            <a:r>
              <a:rPr lang="en-US" altLang="zh-CN" sz="1200" dirty="0" smtClean="0"/>
              <a:t>Online time slots will be scheduled for discussions and to make decisions for each flagged </a:t>
            </a:r>
            <a:r>
              <a:rPr lang="en-US" altLang="zh-CN" sz="1200" dirty="0" err="1" smtClean="0"/>
              <a:t>tdoc</a:t>
            </a:r>
            <a:endParaRPr lang="en-US" altLang="zh-CN" sz="1200" dirty="0"/>
          </a:p>
          <a:p>
            <a:pPr lvl="2">
              <a:spcBef>
                <a:spcPts val="0"/>
              </a:spcBef>
              <a:spcAft>
                <a:spcPts val="600"/>
              </a:spcAft>
            </a:pPr>
            <a:r>
              <a:rPr lang="en-US" altLang="zh-CN" sz="1200" dirty="0"/>
              <a:t>if the revision is agreeable by addressing received comments).</a:t>
            </a:r>
          </a:p>
          <a:p>
            <a:pPr lvl="1">
              <a:spcBef>
                <a:spcPts val="0"/>
              </a:spcBef>
              <a:spcAft>
                <a:spcPts val="600"/>
              </a:spcAft>
            </a:pPr>
            <a:r>
              <a:rPr lang="en-US" altLang="zh-CN" sz="1200" dirty="0" smtClean="0">
                <a:solidFill>
                  <a:srgbClr val="FF0000"/>
                </a:solidFill>
              </a:rPr>
              <a:t>August 17 (</a:t>
            </a:r>
            <a:r>
              <a:rPr lang="en-US" altLang="zh-CN" sz="1200" dirty="0">
                <a:solidFill>
                  <a:srgbClr val="FF0000"/>
                </a:solidFill>
              </a:rPr>
              <a:t>Tuesday</a:t>
            </a:r>
            <a:r>
              <a:rPr lang="en-US" altLang="zh-CN" sz="1200" dirty="0" smtClean="0">
                <a:solidFill>
                  <a:srgbClr val="FF0000"/>
                </a:solidFill>
              </a:rPr>
              <a:t>), </a:t>
            </a:r>
            <a:r>
              <a:rPr lang="en-US" altLang="zh-CN" sz="1200" dirty="0">
                <a:solidFill>
                  <a:srgbClr val="FF0000"/>
                </a:solidFill>
              </a:rPr>
              <a:t>17:00 UTC</a:t>
            </a:r>
            <a:r>
              <a:rPr lang="en-US" altLang="zh-CN" sz="1200" dirty="0"/>
              <a:t>: Updated TRs/draft TSs need be available for </a:t>
            </a:r>
            <a:r>
              <a:rPr lang="en-US" altLang="zh-CN" sz="1200" dirty="0" smtClean="0"/>
              <a:t>post-meeting email process.</a:t>
            </a:r>
            <a:endParaRPr lang="en-US" altLang="zh-CN" sz="1200" dirty="0"/>
          </a:p>
          <a:p>
            <a:pPr lvl="2">
              <a:spcBef>
                <a:spcPts val="0"/>
              </a:spcBef>
              <a:spcAft>
                <a:spcPts val="600"/>
              </a:spcAft>
            </a:pPr>
            <a:r>
              <a:rPr lang="en-US" altLang="zh-CN" sz="1200" dirty="0"/>
              <a:t>No technique discussions are expected during post-meeting </a:t>
            </a:r>
            <a:r>
              <a:rPr lang="en-US" altLang="zh-CN" sz="1200" dirty="0" smtClean="0"/>
              <a:t>process.</a:t>
            </a:r>
            <a:endParaRPr lang="en-US"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953150544"/>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xmlns="" val="20000"/>
                    </a:ext>
                  </a:extLst>
                </a:gridCol>
                <a:gridCol w="2095196">
                  <a:extLst>
                    <a:ext uri="{9D8B030D-6E8A-4147-A177-3AD203B41FA5}">
                      <a16:colId xmlns:a16="http://schemas.microsoft.com/office/drawing/2014/main" xmlns="" val="20001"/>
                    </a:ext>
                  </a:extLst>
                </a:gridCol>
                <a:gridCol w="2095196">
                  <a:extLst>
                    <a:ext uri="{9D8B030D-6E8A-4147-A177-3AD203B41FA5}">
                      <a16:colId xmlns:a16="http://schemas.microsoft.com/office/drawing/2014/main" xmlns="" val="20002"/>
                    </a:ext>
                  </a:extLst>
                </a:gridCol>
                <a:gridCol w="2095196"/>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smtClean="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xmlns="" val="10000"/>
                  </a:ext>
                </a:extLst>
              </a:tr>
              <a:tr h="0">
                <a:tc>
                  <a:txBody>
                    <a:bodyPr/>
                    <a:lstStyle/>
                    <a:p>
                      <a:r>
                        <a:rPr lang="en-US" altLang="zh-CN" sz="1200" dirty="0" smtClean="0">
                          <a:latin typeface="微软雅黑" panose="020B0503020204020204" pitchFamily="34" charset="-122"/>
                          <a:ea typeface="微软雅黑" panose="020B0503020204020204" pitchFamily="34" charset="-122"/>
                        </a:rPr>
                        <a:t>R4-2xxxxxx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smtClean="0">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450015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three online sessions, the two-way GTW conference calls will be set. For ad hoc session, MS </a:t>
            </a:r>
            <a:r>
              <a:rPr lang="en-US" altLang="zh-CN" sz="1400" dirty="0"/>
              <a:t>teams </a:t>
            </a:r>
            <a:r>
              <a:rPr lang="en-US" altLang="zh-CN" sz="1400" dirty="0" smtClean="0"/>
              <a:t>may </a:t>
            </a:r>
            <a:r>
              <a:rPr lang="en-US" altLang="zh-CN" sz="1400" dirty="0"/>
              <a:t>be </a:t>
            </a:r>
            <a:r>
              <a:rPr lang="en-US" altLang="zh-CN" sz="1400" dirty="0" smtClean="0"/>
              <a:t>provided.</a:t>
            </a:r>
            <a:endParaRPr lang="en-US" altLang="zh-CN" sz="1400" dirty="0"/>
          </a:p>
          <a:p>
            <a:pPr lvl="1">
              <a:spcBef>
                <a:spcPts val="0"/>
              </a:spcBef>
              <a:spcAft>
                <a:spcPts val="600"/>
              </a:spcAft>
            </a:pPr>
            <a:r>
              <a:rPr lang="en-US" altLang="zh-CN" sz="1200" dirty="0" smtClean="0"/>
              <a:t>Remote </a:t>
            </a:r>
            <a:r>
              <a:rPr lang="en-US" altLang="zh-CN" sz="1200" dirty="0"/>
              <a:t>p</a:t>
            </a:r>
            <a:r>
              <a:rPr lang="en-US" altLang="zh-CN" sz="1200" dirty="0" smtClean="0"/>
              <a:t>articipating with two-way GTW is allowed and supported and two-way remote participants will be able to listen and comment.</a:t>
            </a:r>
          </a:p>
          <a:p>
            <a:pPr lvl="1">
              <a:spcBef>
                <a:spcPts val="0"/>
              </a:spcBef>
              <a:spcAft>
                <a:spcPts val="600"/>
              </a:spcAft>
            </a:pPr>
            <a:r>
              <a:rPr lang="en-US" altLang="zh-CN" sz="1200" dirty="0"/>
              <a:t>No official objection from remote </a:t>
            </a:r>
            <a:r>
              <a:rPr lang="en-US" altLang="zh-CN" sz="1200" dirty="0" smtClean="0"/>
              <a:t>participants</a:t>
            </a:r>
          </a:p>
          <a:p>
            <a:pPr lvl="1">
              <a:spcBef>
                <a:spcPts val="0"/>
              </a:spcBef>
              <a:spcAft>
                <a:spcPts val="600"/>
              </a:spcAft>
            </a:pPr>
            <a:r>
              <a:rPr lang="en-US" altLang="zh-CN" sz="1200" dirty="0" smtClean="0"/>
              <a:t>Please </a:t>
            </a:r>
            <a:r>
              <a:rPr lang="en-US" altLang="zh-CN" sz="1200" dirty="0"/>
              <a:t>register timely to be eligible to take part in the GTW conference calls</a:t>
            </a:r>
            <a:r>
              <a:rPr lang="en-US" altLang="zh-CN" sz="1200" dirty="0" smtClean="0"/>
              <a:t>.</a:t>
            </a:r>
          </a:p>
          <a:p>
            <a:pPr>
              <a:spcBef>
                <a:spcPts val="0"/>
              </a:spcBef>
              <a:spcAft>
                <a:spcPts val="600"/>
              </a:spcAft>
            </a:pPr>
            <a:r>
              <a:rPr lang="en-US" sz="1400" dirty="0" smtClean="0"/>
              <a:t>During online discussions</a:t>
            </a:r>
          </a:p>
          <a:p>
            <a:pPr lvl="1">
              <a:spcBef>
                <a:spcPts val="0"/>
              </a:spcBef>
              <a:spcAft>
                <a:spcPts val="600"/>
              </a:spcAft>
            </a:pPr>
            <a:r>
              <a:rPr lang="en-US" altLang="zh-CN" sz="1200" dirty="0" smtClean="0"/>
              <a:t>Session chairs will organize discussions based </a:t>
            </a:r>
            <a:r>
              <a:rPr lang="en-US" altLang="zh-CN" sz="1200" dirty="0"/>
              <a:t>on the moderator summary topic by topic + presentation of the selected </a:t>
            </a:r>
            <a:r>
              <a:rPr lang="en-US" altLang="zh-CN" sz="1200" dirty="0" smtClean="0"/>
              <a:t>contributions</a:t>
            </a:r>
          </a:p>
          <a:p>
            <a:pPr lvl="1">
              <a:spcBef>
                <a:spcPts val="0"/>
              </a:spcBef>
              <a:spcAft>
                <a:spcPts val="600"/>
              </a:spcAft>
            </a:pPr>
            <a:r>
              <a:rPr lang="en-US" altLang="zh-CN" sz="1200" dirty="0" err="1" smtClean="0"/>
              <a:t>Tdocs</a:t>
            </a:r>
            <a:r>
              <a:rPr lang="en-US" altLang="zh-CN" sz="1200" dirty="0" smtClean="0"/>
              <a:t> for approval including </a:t>
            </a:r>
            <a:r>
              <a:rPr lang="en-US" altLang="zh-CN" sz="1200" dirty="0" err="1" smtClean="0"/>
              <a:t>draftCR</a:t>
            </a:r>
            <a:r>
              <a:rPr lang="en-US" altLang="zh-CN" sz="1200" dirty="0" smtClean="0"/>
              <a:t>/TP/draft TS/draft TR/</a:t>
            </a:r>
            <a:r>
              <a:rPr lang="en-US" altLang="zh-CN" sz="1200" dirty="0" err="1" smtClean="0"/>
              <a:t>LSout</a:t>
            </a:r>
            <a:r>
              <a:rPr lang="en-US" altLang="zh-CN" sz="1200" dirty="0" smtClean="0"/>
              <a:t> will be handled online</a:t>
            </a:r>
          </a:p>
          <a:p>
            <a:pPr lvl="1">
              <a:spcBef>
                <a:spcPts val="0"/>
              </a:spcBef>
              <a:spcAft>
                <a:spcPts val="600"/>
              </a:spcAft>
            </a:pPr>
            <a:r>
              <a:rPr lang="en-US" altLang="zh-CN" sz="1200" dirty="0" smtClean="0"/>
              <a:t>WF will be allocated by session chair during the online discussions</a:t>
            </a:r>
          </a:p>
          <a:p>
            <a:pPr lvl="2">
              <a:spcBef>
                <a:spcPts val="0"/>
              </a:spcBef>
              <a:spcAft>
                <a:spcPts val="600"/>
              </a:spcAft>
            </a:pPr>
            <a:r>
              <a:rPr lang="en-US" altLang="zh-CN" sz="1200" dirty="0" smtClean="0"/>
              <a:t>Please not reserve </a:t>
            </a:r>
            <a:r>
              <a:rPr lang="en-US" altLang="zh-CN" sz="1200" dirty="0" err="1" smtClean="0"/>
              <a:t>Tdoc</a:t>
            </a:r>
            <a:r>
              <a:rPr lang="en-US" altLang="zh-CN" sz="1200" dirty="0" smtClean="0"/>
              <a:t> number for WF before the meeting</a:t>
            </a:r>
            <a:endParaRPr lang="en-US" altLang="zh-CN" sz="1200" dirty="0"/>
          </a:p>
          <a:p>
            <a:pPr marL="342882" lvl="1" indent="-342882">
              <a:spcBef>
                <a:spcPts val="0"/>
              </a:spcBef>
              <a:spcAft>
                <a:spcPts val="600"/>
              </a:spcAft>
              <a:buBlip>
                <a:blip r:embed="rId2"/>
              </a:buBlip>
            </a:pPr>
            <a:r>
              <a:rPr lang="en-US" sz="1400" dirty="0" smtClean="0">
                <a:cs typeface="+mn-cs"/>
              </a:rPr>
              <a:t>Ad hoc sessions</a:t>
            </a:r>
          </a:p>
          <a:p>
            <a:pPr lvl="1">
              <a:spcBef>
                <a:spcPts val="0"/>
              </a:spcBef>
              <a:spcAft>
                <a:spcPts val="600"/>
              </a:spcAft>
            </a:pPr>
            <a:r>
              <a:rPr lang="en-US" sz="1200" dirty="0"/>
              <a:t>Ad hoc sessions will be scheduled by session chairs for detailed technique discussions for </a:t>
            </a:r>
            <a:r>
              <a:rPr lang="en-US" sz="1200" dirty="0" smtClean="0"/>
              <a:t>(a) specific topic(s)</a:t>
            </a:r>
          </a:p>
          <a:p>
            <a:pPr lvl="1">
              <a:spcBef>
                <a:spcPts val="0"/>
              </a:spcBef>
              <a:spcAft>
                <a:spcPts val="600"/>
              </a:spcAft>
            </a:pPr>
            <a:r>
              <a:rPr lang="en-US" sz="1200" dirty="0" smtClean="0"/>
              <a:t>Ad hoc chairs will be designated by session chairs and the ad hoc minutes with recommendation or WF can be provided after ad hoc sessions</a:t>
            </a:r>
          </a:p>
          <a:p>
            <a:pPr lvl="1">
              <a:spcBef>
                <a:spcPts val="0"/>
              </a:spcBef>
              <a:spcAft>
                <a:spcPts val="600"/>
              </a:spcAft>
            </a:pPr>
            <a:r>
              <a:rPr lang="en-US" sz="1200" dirty="0" smtClean="0"/>
              <a:t>The two-way GTW or other type of conference calls may not be provided for ad hoc sessions</a:t>
            </a:r>
            <a:endParaRPr lang="en-US" sz="1200" dirty="0"/>
          </a:p>
          <a:p>
            <a:pPr marL="342882" lvl="1" indent="-342882">
              <a:spcBef>
                <a:spcPts val="0"/>
              </a:spcBef>
              <a:spcAft>
                <a:spcPts val="600"/>
              </a:spcAft>
              <a:buBlip>
                <a:blip r:embed="rId2"/>
              </a:buBlip>
            </a:pPr>
            <a:r>
              <a:rPr lang="en-US" sz="1400" dirty="0" smtClean="0">
                <a:cs typeface="+mn-cs"/>
              </a:rPr>
              <a:t>Offline discussions</a:t>
            </a:r>
          </a:p>
          <a:p>
            <a:pPr lvl="1">
              <a:spcBef>
                <a:spcPts val="0"/>
              </a:spcBef>
              <a:spcAft>
                <a:spcPts val="600"/>
              </a:spcAft>
            </a:pPr>
            <a:r>
              <a:rPr lang="en-US" altLang="zh-CN" sz="1200" dirty="0"/>
              <a:t>The sub-folder for each topic will be created by MCC in the inbox folder, which is similar to those for email threads in e-meeting</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a:t>
            </a:r>
            <a:r>
              <a:rPr lang="en-US" altLang="zh-CN" sz="1200" dirty="0" smtClean="0"/>
              <a:t>WF/draft </a:t>
            </a:r>
            <a:r>
              <a:rPr lang="en-US" altLang="zh-CN" sz="1200" dirty="0"/>
              <a:t>CR/TPs… </a:t>
            </a:r>
            <a:endParaRPr lang="en-US" altLang="zh-CN" sz="1200" dirty="0" smtClean="0"/>
          </a:p>
          <a:p>
            <a:pPr lvl="1">
              <a:spcBef>
                <a:spcPts val="0"/>
              </a:spcBef>
              <a:spcAft>
                <a:spcPts val="600"/>
              </a:spcAft>
            </a:pPr>
            <a:r>
              <a:rPr lang="en-US" altLang="zh-CN" sz="1200" dirty="0" smtClean="0"/>
              <a:t>No </a:t>
            </a:r>
            <a:r>
              <a:rPr lang="en-US" altLang="zh-CN" sz="1200" dirty="0"/>
              <a:t>official email discussion will be arranged for this </a:t>
            </a:r>
            <a:r>
              <a:rPr lang="en-US" altLang="zh-CN" sz="1200" dirty="0" smtClean="0"/>
              <a:t>topic</a:t>
            </a:r>
          </a:p>
          <a:p>
            <a:pPr lvl="2">
              <a:spcBef>
                <a:spcPts val="0"/>
              </a:spcBef>
              <a:spcAft>
                <a:spcPts val="600"/>
              </a:spcAft>
            </a:pPr>
            <a:r>
              <a:rPr lang="en-US" altLang="zh-CN" sz="1200" dirty="0"/>
              <a:t>When authors of </a:t>
            </a:r>
            <a:r>
              <a:rPr lang="en-US" altLang="zh-CN" sz="1200" dirty="0" smtClean="0"/>
              <a:t>WF/draft CR/</a:t>
            </a:r>
            <a:r>
              <a:rPr lang="en-US" altLang="zh-CN" sz="1200" dirty="0" err="1" smtClean="0"/>
              <a:t>LSout</a:t>
            </a:r>
            <a:r>
              <a:rPr lang="en-US" altLang="zh-CN" sz="1200" dirty="0" smtClean="0"/>
              <a:t> </a:t>
            </a:r>
            <a:r>
              <a:rPr lang="en-US" altLang="zh-CN" sz="1200" dirty="0"/>
              <a:t>or other delegates trigger the offline discussions by email, please use the subject of </a:t>
            </a:r>
            <a:r>
              <a:rPr lang="en-US" altLang="zh-CN" sz="1200" dirty="0">
                <a:solidFill>
                  <a:srgbClr val="FF0000"/>
                </a:solidFill>
              </a:rPr>
              <a:t>[</a:t>
            </a:r>
            <a:r>
              <a:rPr lang="en-US" altLang="zh-CN" sz="1200" dirty="0" smtClean="0">
                <a:solidFill>
                  <a:srgbClr val="FF0000"/>
                </a:solidFill>
              </a:rPr>
              <a:t>108bis][x</a:t>
            </a:r>
            <a:r>
              <a:rPr lang="en-US" altLang="zh-CN" sz="1200" dirty="0">
                <a:solidFill>
                  <a:srgbClr val="FF0000"/>
                </a:solidFill>
              </a:rPr>
              <a:t>x</a:t>
            </a:r>
            <a:r>
              <a:rPr lang="en-US" altLang="zh-CN" sz="1200" dirty="0" smtClean="0">
                <a:solidFill>
                  <a:srgbClr val="FF0000"/>
                </a:solidFill>
              </a:rPr>
              <a:t>x</a:t>
            </a:r>
            <a:r>
              <a:rPr lang="en-US" altLang="zh-CN" sz="1200" dirty="0">
                <a:solidFill>
                  <a:srgbClr val="FF0000"/>
                </a:solidFill>
              </a:rPr>
              <a:t>] </a:t>
            </a:r>
            <a:r>
              <a:rPr lang="en-US" altLang="zh-CN" sz="1200" dirty="0"/>
              <a:t>XXX for </a:t>
            </a:r>
            <a:r>
              <a:rPr lang="en-US" altLang="zh-CN" sz="1200" dirty="0" smtClean="0"/>
              <a:t>Main/RRM/</a:t>
            </a:r>
            <a:r>
              <a:rPr lang="en-US" altLang="zh-CN" sz="1200" dirty="0" err="1" smtClean="0"/>
              <a:t>BSRF_Demod_Test</a:t>
            </a:r>
            <a:r>
              <a:rPr lang="en-US" altLang="zh-CN" sz="1200" dirty="0" smtClean="0"/>
              <a:t> sessions, where </a:t>
            </a:r>
            <a:r>
              <a:rPr lang="en-US" altLang="zh-CN" sz="1200" dirty="0"/>
              <a:t>XXX </a:t>
            </a:r>
            <a:r>
              <a:rPr lang="en-US" altLang="zh-CN" sz="1200" dirty="0" smtClean="0"/>
              <a:t>corresponds to topic name</a:t>
            </a:r>
            <a:endParaRPr lang="en-US" altLang="zh-CN" sz="1200" dirty="0"/>
          </a:p>
          <a:p>
            <a:pPr lvl="1">
              <a:spcBef>
                <a:spcPts val="0"/>
              </a:spcBef>
              <a:spcAft>
                <a:spcPts val="600"/>
              </a:spcAft>
            </a:pPr>
            <a:endParaRPr lang="en-US" altLang="zh-CN" sz="1200" dirty="0" smtClean="0"/>
          </a:p>
          <a:p>
            <a:pPr lvl="2">
              <a:spcBef>
                <a:spcPts val="0"/>
              </a:spcBef>
              <a:spcAft>
                <a:spcPts val="600"/>
              </a:spcAft>
            </a:pP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the meeting, the </a:t>
            </a:r>
            <a:r>
              <a:rPr lang="en-US" altLang="zh-CN" sz="1400" dirty="0" err="1" smtClean="0"/>
              <a:t>tdoc</a:t>
            </a:r>
            <a:r>
              <a:rPr lang="en-US" altLang="zh-CN" sz="1400" dirty="0" smtClean="0"/>
              <a:t> number for revision or new </a:t>
            </a:r>
            <a:r>
              <a:rPr lang="en-US" altLang="zh-CN" sz="1400" dirty="0" err="1" smtClean="0"/>
              <a:t>tdoc</a:t>
            </a:r>
            <a:r>
              <a:rPr lang="en-US" altLang="zh-CN" sz="1400" dirty="0" smtClean="0"/>
              <a:t> will be allocated by session chairs according to the requests</a:t>
            </a:r>
          </a:p>
          <a:p>
            <a:pPr lvl="1">
              <a:spcBef>
                <a:spcPts val="0"/>
              </a:spcBef>
              <a:spcAft>
                <a:spcPts val="600"/>
              </a:spcAft>
            </a:pPr>
            <a:r>
              <a:rPr lang="en-US" altLang="zh-CN" sz="1200" dirty="0" smtClean="0"/>
              <a:t>Based on the online discussions, session chairs with help of MCC will allocate </a:t>
            </a:r>
            <a:r>
              <a:rPr lang="en-US" altLang="zh-CN" sz="1200" dirty="0" err="1" smtClean="0"/>
              <a:t>tdoc</a:t>
            </a:r>
            <a:r>
              <a:rPr lang="en-US" altLang="zh-CN" sz="1200" dirty="0" smtClean="0"/>
              <a:t> numbers</a:t>
            </a:r>
          </a:p>
          <a:p>
            <a:pPr lvl="1">
              <a:spcBef>
                <a:spcPts val="0"/>
              </a:spcBef>
              <a:spcAft>
                <a:spcPts val="600"/>
              </a:spcAft>
            </a:pPr>
            <a:r>
              <a:rPr lang="en-US" altLang="zh-CN" sz="1200" dirty="0" smtClean="0"/>
              <a:t>During coffee break, the delegates can request the </a:t>
            </a:r>
            <a:r>
              <a:rPr lang="en-US" altLang="zh-CN" sz="1200" dirty="0" err="1" smtClean="0"/>
              <a:t>tdoc</a:t>
            </a:r>
            <a:r>
              <a:rPr lang="en-US" altLang="zh-CN" sz="1200" dirty="0" smtClean="0"/>
              <a:t> in person from session chairs</a:t>
            </a:r>
          </a:p>
          <a:p>
            <a:pPr lvl="1">
              <a:spcBef>
                <a:spcPts val="0"/>
              </a:spcBef>
              <a:spcAft>
                <a:spcPts val="600"/>
              </a:spcAft>
            </a:pPr>
            <a:r>
              <a:rPr lang="en-US" altLang="zh-CN" sz="1200" dirty="0" smtClean="0"/>
              <a:t>Email thread like</a:t>
            </a:r>
            <a:r>
              <a:rPr lang="en-US" altLang="zh-CN" sz="1200" dirty="0" smtClean="0">
                <a:latin typeface="+mj-ea"/>
              </a:rPr>
              <a:t>“[1xx][</a:t>
            </a:r>
            <a:r>
              <a:rPr lang="en-US" altLang="zh-CN" sz="1200" dirty="0">
                <a:latin typeface="+mj-ea"/>
              </a:rPr>
              <a:t>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smtClean="0">
                <a:latin typeface="+mj-ea"/>
              </a:rPr>
              <a:t>request”</a:t>
            </a:r>
            <a:r>
              <a:rPr lang="en-US" altLang="zh-CN" sz="1200" dirty="0" err="1" smtClean="0">
                <a:solidFill>
                  <a:srgbClr val="FF0000"/>
                </a:solidFill>
                <a:latin typeface="+mj-ea"/>
              </a:rPr>
              <a:t>WON</a:t>
            </a:r>
            <a:r>
              <a:rPr lang="en-US" altLang="zh-CN" sz="1200" dirty="0" err="1" smtClean="0">
                <a:solidFill>
                  <a:srgbClr val="FF0000"/>
                </a:solidFill>
                <a:latin typeface="+mj-ea"/>
                <a:ea typeface="+mj-ea"/>
              </a:rPr>
              <a:t>´T</a:t>
            </a:r>
            <a:r>
              <a:rPr lang="en-US" altLang="zh-CN" sz="1200" dirty="0" smtClean="0">
                <a:latin typeface="+mj-ea"/>
                <a:ea typeface="+mj-ea"/>
              </a:rPr>
              <a:t> be used for </a:t>
            </a:r>
            <a:r>
              <a:rPr lang="en-US" altLang="zh-CN" sz="1200" dirty="0" err="1" smtClean="0">
                <a:latin typeface="+mj-ea"/>
                <a:ea typeface="+mj-ea"/>
              </a:rPr>
              <a:t>tdoc</a:t>
            </a:r>
            <a:r>
              <a:rPr lang="en-US" altLang="zh-CN" sz="1200" dirty="0" smtClean="0">
                <a:latin typeface="+mj-ea"/>
                <a:ea typeface="+mj-ea"/>
              </a:rPr>
              <a:t> request and allocation, because it is difficult for session chairs to handle email during face-to-face meeting.</a:t>
            </a:r>
            <a:endParaRPr lang="en-US" altLang="zh-CN" sz="1200" dirty="0">
              <a:latin typeface="+mj-ea"/>
              <a:ea typeface="+mj-ea"/>
            </a:endParaRPr>
          </a:p>
          <a:p>
            <a:pPr>
              <a:spcBef>
                <a:spcPts val="0"/>
              </a:spcBef>
              <a:spcAft>
                <a:spcPts val="600"/>
              </a:spcAft>
            </a:pPr>
            <a:r>
              <a:rPr lang="en-US" altLang="zh-CN" sz="1400" dirty="0"/>
              <a:t>For basket </a:t>
            </a:r>
            <a:r>
              <a:rPr lang="en-US" altLang="zh-CN" sz="1400" dirty="0" smtClean="0"/>
              <a:t>WIs or </a:t>
            </a:r>
            <a:r>
              <a:rPr lang="en-US" altLang="zh-CN" sz="1400" dirty="0"/>
              <a:t>other special topics, session chairs will allocate the </a:t>
            </a:r>
            <a:r>
              <a:rPr lang="en-US" altLang="zh-CN" sz="1400" dirty="0" err="1"/>
              <a:t>Tdoc</a:t>
            </a:r>
            <a:r>
              <a:rPr lang="en-US" altLang="zh-CN" sz="1400" dirty="0"/>
              <a:t> number for revision or new </a:t>
            </a:r>
            <a:r>
              <a:rPr lang="en-US" altLang="zh-CN" sz="1400" dirty="0" err="1"/>
              <a:t>T</a:t>
            </a:r>
            <a:r>
              <a:rPr lang="en-US" altLang="zh-CN" sz="1400" dirty="0" err="1" smtClean="0"/>
              <a:t>docs</a:t>
            </a:r>
            <a:r>
              <a:rPr lang="en-US" altLang="zh-CN" sz="1400" dirty="0" smtClean="0"/>
              <a:t> </a:t>
            </a:r>
            <a:r>
              <a:rPr lang="en-US" altLang="zh-CN" sz="1400" dirty="0"/>
              <a:t>based on the recommendation in the topic moderators´ summary</a:t>
            </a:r>
            <a:r>
              <a:rPr lang="en-US" altLang="zh-CN" sz="1400" dirty="0" smtClean="0"/>
              <a:t>.</a:t>
            </a:r>
          </a:p>
          <a:p>
            <a:pPr>
              <a:spcBef>
                <a:spcPts val="0"/>
              </a:spcBef>
              <a:spcAft>
                <a:spcPts val="600"/>
              </a:spcAft>
            </a:pPr>
            <a:endParaRPr lang="en-US" altLang="zh-CN" sz="1400" dirty="0"/>
          </a:p>
          <a:p>
            <a:pPr>
              <a:spcBef>
                <a:spcPts val="0"/>
              </a:spcBef>
              <a:spcAft>
                <a:spcPts val="600"/>
              </a:spcAft>
            </a:pPr>
            <a:r>
              <a:rPr lang="en-US" altLang="zh-CN" sz="1400" dirty="0" smtClean="0"/>
              <a:t>(Not applicable in this meeting) 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r>
              <a:rPr lang="en-US" altLang="zh-CN" sz="1200" dirty="0" smtClean="0"/>
              <a:t>.</a:t>
            </a:r>
          </a:p>
          <a:p>
            <a:pPr lvl="2">
              <a:spcBef>
                <a:spcPts val="0"/>
              </a:spcBef>
              <a:spcAft>
                <a:spcPts val="600"/>
              </a:spcAft>
            </a:pPr>
            <a:r>
              <a:rPr lang="en-US" altLang="zh-CN" sz="1200" dirty="0" smtClean="0"/>
              <a:t>Example of TEI identifier: </a:t>
            </a:r>
            <a:r>
              <a:rPr lang="en-GB" altLang="zh-CN" sz="1200" dirty="0"/>
              <a:t>[n77 Canada]</a:t>
            </a:r>
            <a:endParaRPr lang="en-US" altLang="zh-CN" sz="1200" dirty="0"/>
          </a:p>
          <a:p>
            <a:pPr lvl="1">
              <a:spcBef>
                <a:spcPts val="0"/>
              </a:spcBef>
              <a:spcAft>
                <a:spcPts val="600"/>
              </a:spcAft>
            </a:pPr>
            <a:r>
              <a:rPr lang="en-US" altLang="zh-CN" sz="1200" dirty="0"/>
              <a:t>The first CRs of one TEI </a:t>
            </a:r>
            <a:r>
              <a:rPr lang="en-US" altLang="zh-CN" sz="1200" dirty="0" smtClean="0"/>
              <a:t>topic to introduce a new should </a:t>
            </a:r>
            <a:r>
              <a:rPr lang="en-US" altLang="zh-CN" sz="1200" dirty="0"/>
              <a:t>be prepared as Cat-B </a:t>
            </a:r>
            <a:r>
              <a:rPr lang="en-US" altLang="zh-CN" sz="1200" dirty="0" smtClean="0"/>
              <a:t>CRs. The CRs which correct the specification for the previous TEI topics should be submitted as Cat-F or Cat-A.</a:t>
            </a:r>
            <a:endParaRPr lang="en-US" altLang="zh-CN" sz="1200" dirty="0"/>
          </a:p>
          <a:p>
            <a:pPr lvl="1">
              <a:spcBef>
                <a:spcPts val="0"/>
              </a:spcBef>
              <a:spcAft>
                <a:spcPts val="600"/>
              </a:spcAft>
            </a:pPr>
            <a:r>
              <a:rPr lang="en-US" altLang="zh-CN" sz="1200" dirty="0"/>
              <a:t>Please refer to RP-222624 for the rule of </a:t>
            </a:r>
            <a:r>
              <a:rPr lang="en-US" altLang="zh-CN" sz="1200" dirty="0" smtClean="0"/>
              <a:t>TEI.</a:t>
            </a:r>
            <a:endParaRPr lang="en-US" altLang="zh-CN" sz="1200" dirty="0"/>
          </a:p>
          <a:p>
            <a:pPr>
              <a:spcBef>
                <a:spcPts val="0"/>
              </a:spcBef>
              <a:spcAft>
                <a:spcPts val="600"/>
              </a:spcAft>
            </a:pPr>
            <a:endParaRPr lang="en-US" altLang="zh-CN" sz="1400" dirty="0" smtClean="0"/>
          </a:p>
        </p:txBody>
      </p:sp>
    </p:spTree>
    <p:extLst>
      <p:ext uri="{BB962C8B-B14F-4D97-AF65-F5344CB8AC3E}">
        <p14:creationId xmlns:p14="http://schemas.microsoft.com/office/powerpoint/2010/main" val="2261567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smtClean="0">
                <a:cs typeface="+mn-cs"/>
              </a:rPr>
              <a:t>The latest CR-Form template</a:t>
            </a:r>
            <a:r>
              <a:rPr lang="en-US" sz="1400" dirty="0">
                <a:cs typeface="+mn-cs"/>
              </a:rPr>
              <a:t> </a:t>
            </a:r>
            <a:r>
              <a:rPr lang="en-US" sz="1400" dirty="0" smtClean="0">
                <a:cs typeface="+mn-cs"/>
              </a:rPr>
              <a:t>can be found at</a:t>
            </a:r>
          </a:p>
          <a:p>
            <a:pPr lvl="1">
              <a:spcBef>
                <a:spcPts val="0"/>
              </a:spcBef>
              <a:spcAft>
                <a:spcPts val="600"/>
              </a:spcAft>
            </a:pPr>
            <a:r>
              <a:rPr lang="en-US" sz="1200" dirty="0">
                <a:hlinkClick r:id="rId3"/>
              </a:rPr>
              <a:t>https://</a:t>
            </a:r>
            <a:r>
              <a:rPr lang="en-US" sz="1200" dirty="0" smtClean="0">
                <a:hlinkClick r:id="rId3"/>
              </a:rPr>
              <a:t>www.3gpp.org/ftp/tsg_ran/WG4_Radio/TSGR4_108bis/Template</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smtClean="0">
                <a:cs typeface="+mn-cs"/>
              </a:rPr>
              <a:t>3GU </a:t>
            </a:r>
            <a:r>
              <a:rPr lang="en-US" sz="1400" dirty="0">
                <a:cs typeface="+mn-cs"/>
              </a:rPr>
              <a:t>tool</a:t>
            </a:r>
          </a:p>
          <a:p>
            <a:pPr lvl="1">
              <a:spcBef>
                <a:spcPts val="0"/>
              </a:spcBef>
              <a:spcAft>
                <a:spcPts val="600"/>
              </a:spcAft>
            </a:pPr>
            <a:r>
              <a:rPr lang="en-US" sz="1200" dirty="0" smtClean="0">
                <a:cs typeface="+mn-cs"/>
              </a:rPr>
              <a:t>There </a:t>
            </a:r>
            <a:r>
              <a:rPr lang="en-US" sz="1200" dirty="0">
                <a:cs typeface="+mn-cs"/>
              </a:rPr>
              <a:t>is a tool in 3GU which allows you to use the 3GU automatic pre-filled coversheet, so no need to fill in by hand all the CR details every time:</a:t>
            </a:r>
          </a:p>
          <a:p>
            <a:pPr lvl="1">
              <a:spcBef>
                <a:spcPts val="0"/>
              </a:spcBef>
              <a:spcAft>
                <a:spcPts val="600"/>
              </a:spcAft>
            </a:pPr>
            <a:r>
              <a:rPr lang="en-US" sz="1200" dirty="0" smtClean="0">
                <a:cs typeface="+mn-cs"/>
              </a:rPr>
              <a:t>If </a:t>
            </a:r>
            <a:r>
              <a:rPr lang="en-US" sz="1200" dirty="0">
                <a:cs typeface="+mn-cs"/>
              </a:rPr>
              <a:t>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a:t>
            </a:r>
            <a:r>
              <a:rPr lang="en-US" sz="1200" dirty="0" smtClean="0">
                <a:cs typeface="+mn-cs"/>
              </a:rPr>
              <a:t>the "online</a:t>
            </a:r>
            <a:r>
              <a:rPr lang="en-US" altLang="zh-CN" sz="1200" dirty="0" smtClean="0"/>
              <a:t>"</a:t>
            </a:r>
            <a:r>
              <a:rPr lang="en-US" altLang="zh-CN" sz="1200" dirty="0" smtClean="0">
                <a:cs typeface="+mn-cs"/>
              </a:rPr>
              <a:t> </a:t>
            </a:r>
            <a:r>
              <a:rPr lang="en-US" sz="1200" dirty="0" smtClean="0">
                <a:cs typeface="+mn-cs"/>
              </a:rPr>
              <a:t>listing </a:t>
            </a:r>
            <a:r>
              <a:rPr lang="en-US" sz="1200" dirty="0">
                <a:cs typeface="+mn-cs"/>
              </a:rPr>
              <a:t>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smtClean="0"/>
              <a:t>"</a:t>
            </a:r>
            <a:r>
              <a:rPr lang="en-US" sz="1200" dirty="0" smtClean="0">
                <a:cs typeface="+mn-cs"/>
              </a:rPr>
              <a:t>Status</a:t>
            </a:r>
            <a:r>
              <a:rPr lang="en-US" sz="1200" dirty="0">
                <a:cs typeface="+mn-cs"/>
              </a:rPr>
              <a:t>: </a:t>
            </a:r>
            <a:r>
              <a:rPr lang="en-US" sz="1200" dirty="0" smtClean="0">
                <a:cs typeface="+mn-cs"/>
              </a:rPr>
              <a:t>reserved</a:t>
            </a:r>
            <a:r>
              <a:rPr lang="en-US" altLang="zh-CN" sz="1200" dirty="0" smtClean="0"/>
              <a:t>"</a:t>
            </a:r>
            <a:r>
              <a:rPr lang="en-US" sz="1200" dirty="0" smtClean="0">
                <a:cs typeface="+mn-cs"/>
              </a:rPr>
              <a:t> </a:t>
            </a:r>
            <a:r>
              <a:rPr lang="en-US" sz="1200" dirty="0">
                <a:cs typeface="+mn-cs"/>
              </a:rPr>
              <a:t>field which says </a:t>
            </a:r>
            <a:r>
              <a:rPr lang="en-US" altLang="zh-CN" sz="1200" dirty="0"/>
              <a:t>"</a:t>
            </a:r>
            <a:r>
              <a:rPr lang="en-US" sz="1200" dirty="0" smtClean="0">
                <a:cs typeface="+mn-cs"/>
              </a:rPr>
              <a:t>(</a:t>
            </a:r>
            <a:r>
              <a:rPr lang="en-US" sz="1200" dirty="0">
                <a:cs typeface="+mn-cs"/>
              </a:rPr>
              <a:t>Download prefilled cover page</a:t>
            </a:r>
            <a:r>
              <a:rPr lang="en-US" sz="1200" dirty="0" smtClean="0">
                <a:cs typeface="+mn-cs"/>
              </a:rPr>
              <a:t>)</a:t>
            </a:r>
            <a:r>
              <a:rPr lang="en-US" altLang="zh-CN" sz="1200" dirty="0" smtClean="0"/>
              <a:t>"</a:t>
            </a:r>
            <a:r>
              <a:rPr lang="en-US" sz="1200" dirty="0" smtClean="0">
                <a:cs typeface="+mn-cs"/>
              </a:rPr>
              <a:t>.</a:t>
            </a:r>
            <a:endParaRPr lang="en-US" sz="1200" dirty="0">
              <a:cs typeface="+mn-cs"/>
            </a:endParaRPr>
          </a:p>
          <a:p>
            <a:pPr lvl="1">
              <a:spcBef>
                <a:spcPts val="0"/>
              </a:spcBef>
              <a:spcAft>
                <a:spcPts val="600"/>
              </a:spcAft>
            </a:pPr>
            <a:r>
              <a:rPr lang="en-US" sz="1200" dirty="0" smtClean="0">
                <a:cs typeface="+mn-cs"/>
              </a:rPr>
              <a:t>Using </a:t>
            </a:r>
            <a:r>
              <a:rPr lang="en-US" sz="1200" dirty="0">
                <a:cs typeface="+mn-cs"/>
              </a:rPr>
              <a:t>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a:t>
            </a:r>
            <a:r>
              <a:rPr lang="en-US" sz="1200" dirty="0" smtClean="0"/>
              <a:t>used "</a:t>
            </a:r>
            <a:r>
              <a:rPr lang="en-US" sz="1200" b="1" dirty="0" smtClean="0"/>
              <a:t>other comments</a:t>
            </a:r>
            <a:r>
              <a:rPr lang="en-US" altLang="zh-CN" sz="1200" dirty="0" smtClean="0"/>
              <a:t>" </a:t>
            </a:r>
            <a:r>
              <a:rPr lang="en-US" sz="1200" dirty="0" smtClean="0"/>
              <a:t>on </a:t>
            </a:r>
            <a:r>
              <a:rPr lang="en-US" sz="1200" dirty="0"/>
              <a:t>the CR coversheet to provide additional information for where you would like a new clause to be placed in the spec, if you have a </a:t>
            </a:r>
            <a:r>
              <a:rPr lang="en-US" sz="1200" dirty="0" smtClean="0"/>
              <a:t>preference.</a:t>
            </a:r>
          </a:p>
          <a:p>
            <a:pPr marL="342882" lvl="1" indent="-342882">
              <a:spcBef>
                <a:spcPts val="0"/>
              </a:spcBef>
              <a:spcAft>
                <a:spcPts val="600"/>
              </a:spcAft>
              <a:buBlip>
                <a:blip r:embed="rId2"/>
              </a:buBlip>
            </a:pPr>
            <a:r>
              <a:rPr lang="en-US" altLang="zh-CN" sz="1400" dirty="0" smtClean="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a:t>
            </a:r>
            <a:r>
              <a:rPr lang="en-US" altLang="zh-CN" sz="1200" dirty="0" smtClean="0">
                <a:cs typeface="+mn-cs"/>
              </a:rPr>
              <a:t>styles</a:t>
            </a:r>
            <a:endParaRPr lang="en-US" altLang="zh-CN" sz="1600" dirty="0"/>
          </a:p>
          <a:p>
            <a:pPr marL="342882" lvl="1" indent="-342882">
              <a:spcBef>
                <a:spcPts val="0"/>
              </a:spcBef>
              <a:spcAft>
                <a:spcPts val="600"/>
              </a:spcAft>
              <a:buBlip>
                <a:blip r:embed="rId2"/>
              </a:buBlip>
            </a:pP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The </a:t>
            </a:r>
            <a:r>
              <a:rPr lang="en-US" altLang="zh-CN" sz="1400" dirty="0">
                <a:cs typeface="+mn-cs"/>
              </a:rPr>
              <a:t>WF template is provided in the </a:t>
            </a:r>
            <a:r>
              <a:rPr lang="en-US" altLang="zh-CN" sz="1400" dirty="0" smtClean="0">
                <a:cs typeface="+mn-cs"/>
              </a:rPr>
              <a:t>server</a:t>
            </a:r>
            <a:r>
              <a:rPr lang="en-US" altLang="zh-CN" sz="1400" dirty="0">
                <a:cs typeface="+mn-cs"/>
              </a:rPr>
              <a:t> </a:t>
            </a:r>
            <a:r>
              <a:rPr lang="en-US" altLang="zh-CN" sz="1400" dirty="0">
                <a:cs typeface="+mn-cs"/>
                <a:hlinkClick r:id="rId4"/>
              </a:rPr>
              <a:t>https://</a:t>
            </a:r>
            <a:r>
              <a:rPr lang="en-US" altLang="zh-CN" sz="1400" dirty="0" smtClean="0">
                <a:cs typeface="+mn-cs"/>
                <a:hlinkClick r:id="rId4"/>
              </a:rPr>
              <a:t>www.3gpp.org/ftp/tsg_ran/WG4_Radio/TSGR4_108bis/Templates</a:t>
            </a:r>
            <a:endParaRPr lang="en-US" altLang="zh-CN" sz="1400" dirty="0" smtClean="0">
              <a:cs typeface="+mn-cs"/>
            </a:endParaRPr>
          </a:p>
          <a:p>
            <a:pPr lvl="1">
              <a:spcBef>
                <a:spcPts val="0"/>
              </a:spcBef>
              <a:spcAft>
                <a:spcPts val="600"/>
              </a:spcAft>
            </a:pPr>
            <a:r>
              <a:rPr lang="en-US" altLang="zh-CN" sz="1200" dirty="0" smtClean="0">
                <a:cs typeface="+mn-cs"/>
              </a:rPr>
              <a:t>The </a:t>
            </a:r>
            <a:r>
              <a:rPr lang="en-US" altLang="zh-CN" sz="1200" dirty="0">
                <a:cs typeface="+mn-cs"/>
              </a:rPr>
              <a:t>clean version of final </a:t>
            </a:r>
            <a:r>
              <a:rPr lang="en-US" altLang="zh-CN" sz="1200" dirty="0" smtClean="0">
                <a:cs typeface="+mn-cs"/>
              </a:rPr>
              <a:t>formal </a:t>
            </a:r>
            <a:r>
              <a:rPr lang="en-US" altLang="zh-CN" sz="1200" dirty="0">
                <a:cs typeface="+mn-cs"/>
              </a:rPr>
              <a:t>WF </a:t>
            </a:r>
            <a:r>
              <a:rPr lang="en-US" altLang="zh-CN" sz="1200" dirty="0" err="1">
                <a:cs typeface="+mn-cs"/>
              </a:rPr>
              <a:t>Tdoc</a:t>
            </a:r>
            <a:r>
              <a:rPr lang="en-US" altLang="zh-CN" sz="1200" dirty="0">
                <a:cs typeface="+mn-cs"/>
              </a:rPr>
              <a:t> </a:t>
            </a:r>
            <a:r>
              <a:rPr lang="en-US" altLang="zh-CN" sz="1200" dirty="0" smtClean="0">
                <a:cs typeface="+mn-cs"/>
              </a:rPr>
              <a:t>is expected.</a:t>
            </a:r>
          </a:p>
          <a:p>
            <a:pPr lvl="1">
              <a:spcBef>
                <a:spcPts val="0"/>
              </a:spcBef>
              <a:spcAft>
                <a:spcPts val="600"/>
              </a:spcAft>
            </a:pPr>
            <a:r>
              <a:rPr lang="en-US" altLang="zh-CN" sz="1200" dirty="0" smtClean="0">
                <a:cs typeface="+mn-cs"/>
              </a:rPr>
              <a:t>No green highlighted is expected</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template</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BEAUTIFY_FLAG" val=""/>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75C68143-B530-4487-9EA7-5BCC5970B48F}">
  <ds:schemaRefs>
    <ds:schemaRef ds:uri="23d77754-4ccc-4c57-9291-cab09e81894a"/>
    <ds:schemaRef ds:uri="http://schemas.microsoft.com/office/2006/documentManagement/types"/>
    <ds:schemaRef ds:uri="http://www.w3.org/XML/1998/namespace"/>
    <ds:schemaRef ds:uri="http://purl.org/dc/elements/1.1/"/>
    <ds:schemaRef ds:uri="http://schemas.openxmlformats.org/package/2006/metadata/core-properties"/>
    <ds:schemaRef ds:uri="http://schemas.microsoft.com/office/2006/metadata/properties"/>
    <ds:schemaRef ds:uri="http://purl.org/dc/dcmitype/"/>
    <ds:schemaRef ds:uri="http://schemas.microsoft.com/office/infopath/2007/PartnerControls"/>
    <ds:schemaRef ds:uri="a915fe38-2618-47b6-8303-829fb71466d5"/>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361356</TotalTime>
  <Words>4798</Words>
  <Application>Microsoft Office PowerPoint</Application>
  <PresentationFormat>宽屏</PresentationFormat>
  <Paragraphs>437</Paragraphs>
  <Slides>23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23</vt:i4>
      </vt:variant>
    </vt:vector>
  </HeadingPairs>
  <TitlesOfParts>
    <vt:vector size="31" baseType="lpstr">
      <vt:lpstr>黑体</vt:lpstr>
      <vt:lpstr>宋体</vt:lpstr>
      <vt:lpstr>微软雅黑</vt:lpstr>
      <vt:lpstr>Arial</vt:lpstr>
      <vt:lpstr>Arial Black</vt:lpstr>
      <vt:lpstr>Calibri</vt:lpstr>
      <vt:lpstr>Times New Roman</vt:lpstr>
      <vt:lpstr>3gpp</vt:lpstr>
      <vt:lpstr>RAN4#108bis meeting Arrangements and Guidelines</vt:lpstr>
      <vt:lpstr>General Aspects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template</vt:lpstr>
      <vt:lpstr>Correctly preparation for TR and TS</vt:lpstr>
      <vt:lpstr>Correctly preparation for TR and TS (cont.)</vt:lpstr>
      <vt:lpstr>Guidance of TOHRU for GTW</vt:lpstr>
      <vt:lpstr>Register and check-in</vt:lpstr>
      <vt:lpstr>Post-meeting email process procedures/timelines  </vt:lpstr>
      <vt:lpstr>PowerPoint 演示文稿</vt:lpstr>
      <vt:lpstr>PowerPoint 演示文稿</vt:lpstr>
      <vt:lpstr>How to upload and access contributions</vt:lpstr>
      <vt:lpstr>MCC 3GU parsing tool</vt:lpstr>
      <vt:lpstr>Other guidelines</vt:lpstr>
      <vt:lpstr>Other guidelines (cont.) </vt:lpstr>
      <vt:lpstr>Other guidelines (cont.) </vt:lpstr>
      <vt:lpstr>Meeting rooms </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1649</cp:revision>
  <cp:lastPrinted>2016-09-15T08:31:35Z</cp:lastPrinted>
  <dcterms:created xsi:type="dcterms:W3CDTF">2009-11-27T05:15:11Z</dcterms:created>
  <dcterms:modified xsi:type="dcterms:W3CDTF">2023-09-28T07:10:47Z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(3)zLeoU9b0C2SxN6uspUXAZvm+mRqXx2qKYt0DVg7Q2vig6Gf5sk7oOu3iSIQ2QWU/y88Nt9Ut
eipr+3GCsNmG72ksMJocesyCgKqGpeM5egzi89PF7GLBOavTJFvqBnChA9im79ifwCsjyKh3
rZI2lFnuk1hmgZPDhAFtWLrZ7QbyN3jkFmvFK8UQR0NdjFjb0Y3IUKxl9JzUgi0dWE0qY3P/
jRYO1cgKou+fRmX5ki</vt:lpwstr>
  </property>
  <property fmtid="{D5CDD505-2E9C-101B-9397-08002B2CF9AE}" pid="11" name="_2015_ms_pID_7253431">
    <vt:lpwstr>Zss+f9obZ4pM9oHr1YG1UhxN5jHeS0E8ZFjcIfpwvo9vnvv6UIkNq0
MstoYDPGLGzQOaEZKedbu+jSrmU6zpXBTY+c5dnCPCW1p/SVlF4bf4IaWrdil5pe5+4G3OF0
JZONiYbPbuDDs5lZTKzUCr3yxKZx5FjNilsqZkGGgHrV5BpmBqhcbtkRPgzLhTSWyuemwzhn
RCsMB+qn3EPyJ2I02AszQNIBy/LXIn/nlYAo</vt:lpwstr>
  </property>
  <property fmtid="{D5CDD505-2E9C-101B-9397-08002B2CF9AE}" pid="12" name="_2015_ms_pID_7253432">
    <vt:lpwstr>4Q==</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1683096322</vt:lpwstr>
  </property>
</Properties>
</file>