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97" r:id="rId5"/>
    <p:sldId id="998" r:id="rId6"/>
    <p:sldId id="995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254"/>
    <a:srgbClr val="C6D254"/>
    <a:srgbClr val="72AF2F"/>
    <a:srgbClr val="FF3300"/>
    <a:srgbClr val="0000FF"/>
    <a:srgbClr val="CC00CC"/>
    <a:srgbClr val="FFCC00"/>
    <a:srgbClr val="72732F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F84DAC-C9AF-4350-A244-DF2A9B57996D}" v="1" dt="2023-04-12T16:09:20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169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3518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RAN4#106</a:t>
            </a:r>
            <a:r>
              <a:rPr lang="en-US" altLang="zh-CN" b="1" dirty="0"/>
              <a:t>bis</a:t>
            </a:r>
            <a:r>
              <a:rPr lang="en-US" b="1" dirty="0"/>
              <a:t>-e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535681"/>
              </p:ext>
            </p:extLst>
          </p:nvPr>
        </p:nvGraphicFramePr>
        <p:xfrm>
          <a:off x="102547" y="1273321"/>
          <a:ext cx="11955567" cy="3264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49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876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0128"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1 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800" b="1" baseline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session GTW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session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 err="1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BSRF_Demod_Test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GTW: Topics/Duration/Chair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7824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rgbClr val="C6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17 / Monday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rgbClr val="C6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rgbClr val="C6D254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[127] FR2_enh_req_Ph3_part1/60min</a:t>
                      </a:r>
                    </a:p>
                    <a:p>
                      <a:r>
                        <a:rPr lang="en-US" altLang="zh-CN" sz="8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[128] FR2_enh_req_Ph3_part2/60min</a:t>
                      </a:r>
                    </a:p>
                    <a:p>
                      <a:r>
                        <a:rPr lang="de-DE" altLang="zh-CN" sz="8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[129] FR2_multiRx_UERF_part1/40min</a:t>
                      </a:r>
                    </a:p>
                    <a:p>
                      <a:r>
                        <a:rPr lang="de-DE" altLang="zh-CN" sz="8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[130] FR2_multiRx_UERF_part2/20min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[204] NR_RRM_enh3_part1 / 60min</a:t>
                      </a:r>
                      <a:endParaRPr lang="zh-CN" sz="800" b="0" strike="noStrike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[205] NR_RRM_enh3_part2 / 60min</a:t>
                      </a:r>
                      <a:endParaRPr lang="zh-CN" sz="800" b="0" strike="noStrike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[208] NR_BWP_wor / 60min</a:t>
                      </a:r>
                      <a:endParaRPr lang="zh-CN" sz="800" b="0" strike="noStrike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[323] NR_demod_enh3_Part1</a:t>
                      </a:r>
                      <a:r>
                        <a:rPr lang="en-US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</a:t>
                      </a:r>
                      <a:r>
                        <a:rPr lang="zh-CN" altLang="en-US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[324] NR_demod_enh3_Part2</a:t>
                      </a:r>
                      <a:r>
                        <a:rPr lang="en-US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</a:t>
                      </a:r>
                      <a:r>
                        <a:rPr lang="zh-CN" altLang="en-US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en-US" altLang="zh-CN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800" b="0" u="none" strike="noStrik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de-DE" altLang="zh-CN" sz="800" b="0" u="none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322] NR_ATG_Demod/60 min</a:t>
                      </a:r>
                      <a:endParaRPr lang="en-US" sz="800" b="0" u="none" strike="noStrike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altLang="zh-CN" sz="800" u="non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122] FS_NR_sub1GHz_combo_enh/60min/Peng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altLang="zh-CN" sz="800" u="non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113] </a:t>
                      </a:r>
                      <a:r>
                        <a:rPr lang="en-US" altLang="zh-CN" sz="800" u="non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NR_700800900_combo_enh/60min/Huiping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[136] FS_NR_LPWUS/60min/Ruixin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468327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rgbClr val="C6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18 / Tuesday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rgbClr val="C6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3:00-6:00 UTC</a:t>
                      </a:r>
                      <a:endParaRPr lang="zh-CN" altLang="en-US" sz="800" b="1" kern="1200" dirty="0">
                        <a:solidFill>
                          <a:srgbClr val="C6D254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[143] NR_MIMO_evo_DL_UL_UERF/45min</a:t>
                      </a:r>
                    </a:p>
                    <a:p>
                      <a:r>
                        <a:rPr lang="en-US" altLang="zh-CN" sz="800" kern="120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[123] FR1_enh2_part1/60min</a:t>
                      </a:r>
                    </a:p>
                    <a:p>
                      <a:r>
                        <a:rPr lang="en-US" altLang="zh-CN" sz="800" kern="120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[124] FR1_enh2_part2/45min</a:t>
                      </a:r>
                    </a:p>
                    <a:p>
                      <a:r>
                        <a:rPr lang="en-US" altLang="zh-CN" sz="800" kern="120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[125] FR1_enh2_part3/30min</a:t>
                      </a:r>
                      <a:endParaRPr lang="en-US" altLang="zh-CN" sz="800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[206] NR_MG_enh2_part1 / 60min</a:t>
                      </a:r>
                      <a:endParaRPr lang="zh-CN" sz="800" b="0" strike="noStrike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[207] NR_MG_enh2_part2 / 60min</a:t>
                      </a:r>
                      <a:endParaRPr lang="zh-CN" sz="800" b="0" strike="noStrike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[220] NR_DualTxRx_MUSIM / 60min</a:t>
                      </a:r>
                      <a:endParaRPr lang="zh-CN" sz="800" b="0" strike="noStrike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[309] NR_NTN_enh_Par</a:t>
                      </a:r>
                      <a:r>
                        <a:rPr lang="en-US" altLang="zh-CN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</a:t>
                      </a:r>
                      <a:r>
                        <a:rPr lang="de-DE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sng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[310] NR_NTN_enh_Part2/60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[311] NR_NTN_enh_Part3/60 min</a:t>
                      </a:r>
                    </a:p>
                    <a:p>
                      <a:pPr algn="l" fontAlgn="ctr"/>
                      <a:endParaRPr lang="de-DE" sz="1200" b="0" i="0" u="none" strike="noStrike" dirty="0">
                        <a:solidFill>
                          <a:srgbClr val="C6D25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[326] IoT_NTN_Demod_Part1/60 min /Licheng Lin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[327] IoT_NTN_Demod_Part2/60 min /Nicholas Pu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[320] </a:t>
                      </a:r>
                      <a:r>
                        <a:rPr lang="en-US" sz="800" b="0" strike="noStrike" kern="1200" dirty="0" err="1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NonCol_intraB_ENDC_NR_CA_Demod</a:t>
                      </a:r>
                      <a:r>
                        <a:rPr lang="en-US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/60 min/Uesaka </a:t>
                      </a:r>
                      <a:r>
                        <a:rPr lang="zh-CN" altLang="en-US" sz="800" b="0" strike="noStrik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lang="en-US" sz="800" b="0" strike="noStrike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rgbClr val="C6D254"/>
                        </a:solidFill>
                        <a:highlight>
                          <a:srgbClr val="FFFF00"/>
                        </a:highlight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808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baseline="0" dirty="0">
                          <a:solidFill>
                            <a:srgbClr val="C6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19</a:t>
                      </a:r>
                      <a:r>
                        <a:rPr lang="en-US" altLang="zh-CN" sz="800" b="1" kern="1200" dirty="0">
                          <a:solidFill>
                            <a:srgbClr val="C6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Wednesday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rgbClr val="C6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3:00-6:00 UTC</a:t>
                      </a:r>
                      <a:endParaRPr lang="zh-CN" altLang="en-US" sz="800" b="1" kern="1200" dirty="0">
                        <a:solidFill>
                          <a:srgbClr val="C6D254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[112] NR_3Tx-4Rx_WI/45min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[131] NonCol_intraB/30min</a:t>
                      </a:r>
                    </a:p>
                    <a:p>
                      <a:r>
                        <a:rPr lang="en-US" altLang="zh-CN" sz="800" kern="120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[144] NR_SL_enh2_UERF_part1/45min</a:t>
                      </a:r>
                    </a:p>
                    <a:p>
                      <a:r>
                        <a:rPr lang="en-US" altLang="zh-CN" sz="800" kern="120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[145] NR_SL_enh2_UERF_part2/30min</a:t>
                      </a:r>
                    </a:p>
                    <a:p>
                      <a:r>
                        <a:rPr lang="en-US" altLang="zh-CN" sz="800" kern="120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[146] NR_SL_enh2_UERF_part3/30min</a:t>
                      </a:r>
                      <a:endParaRPr lang="en-US" altLang="zh-CN" sz="800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800" b="0" strike="noStrik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[214] NR_pos_enh2_part1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800" b="0" strike="noStrik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[215] NR_pos_enh2_part2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800" b="0" strike="noStrik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[216] NR_pos_enh2_part3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800" b="0" strike="noStrik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[210] NR_HST_FR2_enh_part1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800" b="0" strike="noStrik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[211] NR_HST_FR2_enh_part2 / 30min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altLang="zh-CN" sz="800" b="0" u="none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[314] NR_mobile_IAB_RF/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[312] NR_netcon_repeater_RF/60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[302] </a:t>
                      </a:r>
                      <a:r>
                        <a:rPr lang="nn-NO" sz="800" b="0" kern="1200" dirty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FS_NR_BS_RF_evo /60 mi</a:t>
                      </a:r>
                      <a:r>
                        <a:rPr lang="en-US" altLang="zh-CN" sz="800" b="0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</a:t>
                      </a:r>
                      <a:endParaRPr lang="nn-NO" sz="800" b="0" kern="1200" dirty="0">
                        <a:solidFill>
                          <a:srgbClr val="C6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[230] LTE_NBIOT_eMTC_NTN_req / 45min (Hsuanli)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[231] IoT_NTN_enh / 30 min (Hsuanli)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[221] NR_NTN_enh / 60min (CH)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 smtClean="0">
                          <a:solidFill>
                            <a:srgbClr val="C6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[232] Reply_LS / 45min (Meng)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0394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rgbClr val="B1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April 20 / Thursday 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rgbClr val="B1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3:00-6:00 UTC</a:t>
                      </a:r>
                      <a:endParaRPr lang="zh-CN" sz="800" b="1" dirty="0">
                        <a:solidFill>
                          <a:srgbClr val="B1D254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[133] NR_ATG_UERF_part1/30min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[134] NR_ATG_UERF_part2/30min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[140] </a:t>
                      </a:r>
                      <a:r>
                        <a:rPr lang="en-US" altLang="zh-CN" sz="800" kern="1200" dirty="0" err="1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NR_NTN_enh_UERF</a:t>
                      </a:r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[150] </a:t>
                      </a:r>
                      <a:r>
                        <a:rPr lang="en-US" altLang="zh-CN" sz="800" kern="1200" dirty="0" err="1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LTE_NBeMTC_NTN_UERF</a:t>
                      </a:r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149] NR_UAV/30min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800" b="0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[202] FR2_multiRx_part1 / 60min</a:t>
                      </a:r>
                      <a:endParaRPr lang="zh-CN" altLang="zh-CN" sz="800" b="0" strike="noStrike" kern="1200" dirty="0" smtClean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800" b="0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[203] FR2_multiRx_part2 / 60min</a:t>
                      </a:r>
                      <a:endParaRPr lang="zh-CN" altLang="zh-CN" sz="800" b="0" strike="noStrike" kern="1200" dirty="0" smtClean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800" b="0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[223] NR_MIMO_evo_DL_UL / 60min</a:t>
                      </a:r>
                      <a:endParaRPr lang="zh-CN" altLang="zh-CN" sz="800" b="0" strike="noStrike" kern="1200" dirty="0" smtClean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800" b="0" strike="noStrike" kern="1200" dirty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de-DE" sz="800" b="0" strike="noStrike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317] RF_FR1_enh2_Demod_Part1/60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800" b="0" strike="noStrike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[318] RF_FR1_enh2_Demod_Part2/60min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u="none" strike="noStrike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[319] NR_FR2_multiRX_DL_Demod/60 min</a:t>
                      </a:r>
                      <a:endParaRPr lang="de-DE" sz="800" b="0" u="none" strike="noStrike" kern="1200" dirty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800" b="0" kern="1200" dirty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u="none" strike="noStrike" kern="1200" baseline="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[126] </a:t>
                      </a:r>
                      <a:r>
                        <a:rPr lang="en-US" altLang="zh-CN" sz="800" u="none" strike="noStrike" kern="1200" baseline="0" dirty="0" err="1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NR_channel_raster_enh</a:t>
                      </a:r>
                      <a:r>
                        <a:rPr lang="en-US" altLang="zh-CN" sz="800" u="none" strike="noStrike" kern="1200" baseline="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/60min/Dominique E///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[148] </a:t>
                      </a:r>
                      <a:r>
                        <a:rPr lang="en-US" altLang="zh-CN" sz="800" kern="1200" dirty="0" err="1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Netw_Energy_NR</a:t>
                      </a:r>
                      <a:r>
                        <a:rPr lang="en-US" altLang="zh-CN" sz="800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/60min/</a:t>
                      </a:r>
                      <a:r>
                        <a:rPr lang="en-US" altLang="zh-CN" sz="800" kern="1200" dirty="0" err="1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Liehai</a:t>
                      </a:r>
                      <a:endParaRPr lang="en-US" altLang="zh-CN" sz="800" kern="1200" dirty="0" smtClean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[151] </a:t>
                      </a:r>
                      <a:r>
                        <a:rPr lang="en-US" altLang="zh-CN" sz="800" u="none" dirty="0" err="1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NR_reply_LS_UE_RF</a:t>
                      </a:r>
                      <a:r>
                        <a:rPr lang="en-US" altLang="zh-CN" sz="800" u="none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/60min/Steven (start with Topic #3)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kern="1200" dirty="0" smtClean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1445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solidFill>
                            <a:srgbClr val="B1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April</a:t>
                      </a:r>
                      <a:r>
                        <a:rPr lang="en-US" altLang="zh-CN" sz="800" b="1" baseline="0" dirty="0">
                          <a:solidFill>
                            <a:srgbClr val="B1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21 / Friday 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baseline="0" dirty="0">
                          <a:solidFill>
                            <a:srgbClr val="B1D254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3:00-6:00 UTC</a:t>
                      </a:r>
                      <a:endParaRPr lang="zh-CN" sz="800" b="1" dirty="0">
                        <a:solidFill>
                          <a:srgbClr val="B1D254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[147] </a:t>
                      </a:r>
                      <a:r>
                        <a:rPr lang="en-US" altLang="zh-CN" sz="800" kern="1200" dirty="0" err="1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NR_redcap_enh_UERF</a:t>
                      </a:r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[139] </a:t>
                      </a:r>
                      <a:r>
                        <a:rPr lang="en-US" altLang="zh-CN" sz="800" kern="1200" dirty="0" err="1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NR_MC_enh_UERF</a:t>
                      </a:r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/60min</a:t>
                      </a:r>
                      <a:b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</a:br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[152] </a:t>
                      </a:r>
                      <a:r>
                        <a:rPr lang="en-US" altLang="zh-CN" sz="800" kern="1200" dirty="0" err="1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RAN_task_UERF</a:t>
                      </a:r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/45min</a:t>
                      </a:r>
                    </a:p>
                    <a:p>
                      <a:r>
                        <a:rPr lang="en-US" altLang="zh-CN" sz="80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[138] NR_pos_enh2_UERF/30min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altLang="zh-CN" sz="800" b="0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[217] NR_MC_enh / 30min</a:t>
                      </a:r>
                      <a:endParaRPr lang="pt-BR" altLang="zh-CN" sz="800" b="0" strike="noStrike" kern="1200" dirty="0" smtClean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</a:t>
                      </a:r>
                      <a:r>
                        <a:rPr lang="pt-BR" sz="800" b="0" strike="noStrike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218] NR_Mob_enh2_part1 / 90min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[219] NR_Mob_enh2_part2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FS_NR_duplex_evo_Part1/60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[307] FS_NR_duplex_evo_Part2/60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[308] FS_NR_duplex_evo_Part3/60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200" b="0" strike="noStrike" kern="1200" dirty="0">
                        <a:solidFill>
                          <a:srgbClr val="B1D254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u="none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[212] NR_ATG / 75min (Xiaoran)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u="none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[227] </a:t>
                      </a:r>
                      <a:r>
                        <a:rPr lang="en-US" altLang="zh-CN" sz="800" b="0" u="none" strike="noStrike" kern="1200" dirty="0" err="1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NR_SL_relay_enh</a:t>
                      </a:r>
                      <a:r>
                        <a:rPr lang="en-US" altLang="zh-CN" sz="800" b="0" u="none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45min (Jin Woong)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u="none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[224] NR_SL_enh2_part1  / 30min (Jin-Yup)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b="0" u="none" strike="noStrike" kern="1200" dirty="0" smtClean="0">
                          <a:solidFill>
                            <a:srgbClr val="B1D25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[225] NR_SL_enh2_part2  / 30min (Roy)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43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RAN4#106</a:t>
            </a:r>
            <a:r>
              <a:rPr lang="en-US" altLang="zh-CN" b="1" dirty="0"/>
              <a:t>bis</a:t>
            </a:r>
            <a:r>
              <a:rPr lang="en-US" b="1" dirty="0"/>
              <a:t>-e GTW schedule </a:t>
            </a:r>
            <a:endParaRPr lang="ru-RU" dirty="0"/>
          </a:p>
        </p:txBody>
      </p:sp>
      <p:graphicFrame>
        <p:nvGraphicFramePr>
          <p:cNvPr id="9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752132"/>
              </p:ext>
            </p:extLst>
          </p:nvPr>
        </p:nvGraphicFramePr>
        <p:xfrm>
          <a:off x="119641" y="1273321"/>
          <a:ext cx="11955567" cy="1893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691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0128">
                <a:tc gridSpan="5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Week 2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800" b="1" baseline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800" b="1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Main session GTW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: </a:t>
                      </a: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RRM session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800" b="1" kern="1200" dirty="0" err="1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BSRF_Demod_Test</a:t>
                      </a:r>
                      <a:r>
                        <a:rPr lang="en-US" altLang="zh-CN" sz="800" b="1" kern="1200" baseline="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GTW: Topics/Duration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800" b="1" kern="1200" dirty="0">
                          <a:solidFill>
                            <a:schemeClr val="lt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Offline GTW: Topics/Duration/Chair</a:t>
                      </a:r>
                      <a:endParaRPr lang="zh-CN" altLang="en-US" sz="800" b="1" kern="1200" dirty="0">
                        <a:solidFill>
                          <a:schemeClr val="lt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6845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24 / Monday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[137] </a:t>
                      </a:r>
                      <a:r>
                        <a:rPr lang="en-US" altLang="zh-CN" sz="800" kern="120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FS_NR_AIML_air</a:t>
                      </a: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/90min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[141] NR_cov_enh2_part1/45min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[142] NR_cov_enh2_part2/45min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[229] Netw_Energy_NR / 15min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[213] NR_FR1_lessthan_5MHz_BW / 60min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[209] NonCol_intraB_ENDC_NR_CA / 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[226] NR_redcap_enh  / 60min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[328] FS_NR_FR2_OTA_enh/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[329] NR_FR1_TRP_TRS_enh/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altLang="zh-CN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[330] NR_MIMO_OTA_enh/ 60 min</a:t>
                      </a:r>
                      <a:endParaRPr lang="en-US" altLang="zh-CN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800" b="0" strike="noStrike" kern="1200" dirty="0">
                        <a:solidFill>
                          <a:srgbClr val="00B05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 smtClean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[316] IoT_NTN_SANRFConformance /30 min/Michal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 smtClean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[312] NR_netcon_repeater_RF/30min/Fei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 smtClean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[313] NR_netcon_repeater_RFConforamnce/30 min/Huiping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strike="noStrike" kern="1200" dirty="0" smtClean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[306] Duplex Evo LS to RAN1 /60 min/Jackson</a:t>
                      </a: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235359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25 / Tuesday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13:00-16:00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[135] NR_FR1_lessthan_5MHz_BW/45min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[113], [122], [151],</a:t>
                      </a: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8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[126],</a:t>
                      </a: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[136], [148]/105min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Other spectrum related topics./30min</a:t>
                      </a:r>
                      <a:endParaRPr lang="en-US" altLang="zh-CN" sz="8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[222] NR_netcon_repeater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[228] NR_mobile_IAB / 30min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[201] NR_ENDC_ RF_FR1_enh2 / 15min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8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2nd round</a:t>
                      </a:r>
                      <a:endParaRPr lang="pt-BR" sz="800" b="0" strike="noStrike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[321] NR_HST_FR2_enh_Demod / 60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[325] NR_netcon_repeater_Demod/ 30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[303] NR_ATG_BSRF /30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[304] NR_FR1_lessthan_5MHz_BW_BSRF/ 30 min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[310] NR_NTN_enh_Part2/30 min</a:t>
                      </a: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strike="noStrike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0213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April 26</a:t>
                      </a: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Wednesday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13:00-6:00 UTC</a:t>
                      </a:r>
                      <a:endParaRPr lang="zh-CN" altLang="en-US" sz="8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Return</a:t>
                      </a:r>
                      <a:r>
                        <a:rPr lang="en-US" altLang="zh-CN" sz="800" kern="1200" baseline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to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rgbClr val="FF00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Final round (Return to) </a:t>
                      </a:r>
                      <a:endParaRPr lang="pt-BR" sz="800" b="0" kern="1200" dirty="0">
                        <a:solidFill>
                          <a:srgbClr val="FF000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n-NO" sz="800" b="0" strike="noStrike" kern="1200" dirty="0">
                          <a:solidFill>
                            <a:srgbClr val="00B05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Final round (Return to)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8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68007" y="2091595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153" y="4800512"/>
            <a:ext cx="786133" cy="587309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4" name="矩形 83"/>
          <p:cNvSpPr/>
          <p:nvPr/>
        </p:nvSpPr>
        <p:spPr bwMode="auto">
          <a:xfrm flipV="1">
            <a:off x="10188019" y="2034559"/>
            <a:ext cx="914400" cy="2451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9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1810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66582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61355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56127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899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45671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40443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35216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29988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24760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19532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Rectangle 77">
            <a:extLst>
              <a:ext uri="{FF2B5EF4-FFF2-40B4-BE49-F238E27FC236}">
                <a16:creationId xmlns=""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14304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721" y="20076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630829" y="199763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86535" y="200475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3696" y="20118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405" y="20924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6564" y="200046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330875" y="200616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8036" y="20047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25195" y="20118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72356" y="200188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19515" y="200900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8126" y="19990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>
            <a:off x="210735" y="2020751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/>
          <p:nvPr/>
        </p:nvCxnSpPr>
        <p:spPr bwMode="auto">
          <a:xfrm>
            <a:off x="227827" y="5681192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接连接符 126"/>
          <p:cNvCxnSpPr/>
          <p:nvPr/>
        </p:nvCxnSpPr>
        <p:spPr bwMode="auto">
          <a:xfrm>
            <a:off x="227826" y="381699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接连接符 127"/>
          <p:cNvCxnSpPr/>
          <p:nvPr/>
        </p:nvCxnSpPr>
        <p:spPr bwMode="auto">
          <a:xfrm>
            <a:off x="227826" y="472142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接连接符 128"/>
          <p:cNvCxnSpPr/>
          <p:nvPr/>
        </p:nvCxnSpPr>
        <p:spPr bwMode="auto">
          <a:xfrm>
            <a:off x="217853" y="2916836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18107" y="1338914"/>
            <a:ext cx="2796313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Pre-meeting</a:t>
            </a:r>
          </a:p>
        </p:txBody>
      </p:sp>
      <p:sp>
        <p:nvSpPr>
          <p:cNvPr id="131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3570371" y="1338914"/>
            <a:ext cx="3726870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17~20)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9248470" y="1338914"/>
            <a:ext cx="279457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21~26)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8300750" y="1338914"/>
            <a:ext cx="900000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19516" y="179457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19516" y="274173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08:00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9516" y="36034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19516" y="4490775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19516" y="546357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8196" y="5800534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Time</a:t>
            </a:r>
            <a:r>
              <a:rPr lang="en-US" altLang="zh-CN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line for moderator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688138" y="5800534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31551" y="5800534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(main, RRM, BS, offline GTW)</a:t>
            </a:r>
          </a:p>
        </p:txBody>
      </p:sp>
      <p:sp>
        <p:nvSpPr>
          <p:cNvPr id="206" name="TextBox 1">
            <a:extLst>
              <a:ext uri="{FF2B5EF4-FFF2-40B4-BE49-F238E27FC236}">
                <a16:creationId xmlns=""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6746721" y="6324396"/>
            <a:ext cx="5445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kumimoji="0" lang="en-US" sz="800" b="1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" name="Rectangle 67">
            <a:extLst>
              <a:ext uri="{FF2B5EF4-FFF2-40B4-BE49-F238E27FC236}">
                <a16:creationId xmlns=""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344961" y="1338309"/>
            <a:ext cx="91709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April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21~26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5649" y="480051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21333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61247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7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556308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1185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7303671" y="3066095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8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512600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3:00-6:00  UTC</a:t>
            </a:r>
          </a:p>
        </p:txBody>
      </p:sp>
      <p:sp>
        <p:nvSpPr>
          <p:cNvPr id="8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46749" y="2085457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5432905"/>
            <a:ext cx="784800" cy="92241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08:00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9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4800512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圆角矩形标注 99"/>
          <p:cNvSpPr/>
          <p:nvPr/>
        </p:nvSpPr>
        <p:spPr bwMode="auto">
          <a:xfrm>
            <a:off x="833304" y="3480712"/>
            <a:ext cx="1656605" cy="721680"/>
          </a:xfrm>
          <a:prstGeom prst="wedgeRoundRectCallout">
            <a:avLst>
              <a:gd name="adj1" fmla="val 28845"/>
              <a:gd name="adj2" fmla="val 1301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Companies need feed back if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submitted in wrong agenda or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missing from email summary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10221013" y="2059132"/>
            <a:ext cx="9011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(check if final </a:t>
            </a:r>
            <a:r>
              <a:rPr lang="en-US" altLang="zh-CN" sz="7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 19:00 ~ Tue16:00 UTC </a:t>
            </a:r>
            <a:endParaRPr lang="zh-CN" altLang="en-US" sz="2000" b="1" dirty="0"/>
          </a:p>
        </p:txBody>
      </p:sp>
      <p:sp>
        <p:nvSpPr>
          <p:cNvPr id="76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007604"/>
            <a:ext cx="784800" cy="386578"/>
          </a:xfrm>
          <a:prstGeom prst="roundRect">
            <a:avLst>
              <a:gd name="adj" fmla="val 28371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no later than 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=""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0868" y="20047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(no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offline GTW)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63436" y="446643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39" name="圆角矩形标注 138"/>
          <p:cNvSpPr/>
          <p:nvPr/>
        </p:nvSpPr>
        <p:spPr bwMode="auto">
          <a:xfrm>
            <a:off x="9184512" y="2806888"/>
            <a:ext cx="978024" cy="1041766"/>
          </a:xfrm>
          <a:prstGeom prst="wedgeRoundRectCallout">
            <a:avLst>
              <a:gd name="adj1" fmla="val 60126"/>
              <a:gd name="adj2" fmla="val 11537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Please do not upload the formal </a:t>
            </a:r>
            <a:r>
              <a:rPr lang="en-US" altLang="zh-CN" sz="800" b="1" dirty="0" err="1">
                <a:latin typeface="+mj-ea"/>
              </a:rPr>
              <a:t>tdocs</a:t>
            </a:r>
            <a:r>
              <a:rPr lang="en-US" altLang="zh-CN" sz="800" b="1" dirty="0">
                <a:latin typeface="+mj-ea"/>
              </a:rPr>
              <a:t> before the end of checking window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1" name="矩形 140"/>
          <p:cNvSpPr/>
          <p:nvPr/>
        </p:nvSpPr>
        <p:spPr bwMode="auto">
          <a:xfrm flipV="1">
            <a:off x="9260451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3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1709" y="5293477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Update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0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6225" y="5432905"/>
            <a:ext cx="786133" cy="925675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11089270" y="2167432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Extended discussions for controversial topics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1709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59933" y="544849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 on Sat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圆角矩形标注 97"/>
          <p:cNvSpPr/>
          <p:nvPr/>
        </p:nvSpPr>
        <p:spPr bwMode="auto">
          <a:xfrm>
            <a:off x="6347995" y="4960412"/>
            <a:ext cx="1460271" cy="360717"/>
          </a:xfrm>
          <a:prstGeom prst="wedgeRoundRectCallout">
            <a:avLst>
              <a:gd name="adj1" fmla="val 46928"/>
              <a:gd name="adj2" fmla="val 7782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4477998" y="4795895"/>
            <a:ext cx="907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697428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</a:p>
        </p:txBody>
      </p:sp>
      <p:sp>
        <p:nvSpPr>
          <p:cNvPr id="88" name="圆角矩形标注 87"/>
          <p:cNvSpPr/>
          <p:nvPr/>
        </p:nvSpPr>
        <p:spPr bwMode="auto">
          <a:xfrm>
            <a:off x="3649695" y="5755694"/>
            <a:ext cx="2383636" cy="705670"/>
          </a:xfrm>
          <a:prstGeom prst="wedgeRoundRectCallout">
            <a:avLst>
              <a:gd name="adj1" fmla="val -65042"/>
              <a:gd name="adj2" fmla="val -2020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One additional offline GTW may be scheduled according to RAN conclusion, but not for every day. Totally at most four GTW sessions would be scheduled. Offline GTW = ad hoc room in f2f meeting</a:t>
            </a:r>
          </a:p>
        </p:txBody>
      </p:sp>
      <p:sp>
        <p:nvSpPr>
          <p:cNvPr id="102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46563" y="3903506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81" name="Rectangle: Rounded Corners 201">
            <a:extLst>
              <a:ext uri="{FF2B5EF4-FFF2-40B4-BE49-F238E27FC236}">
                <a16:creationId xmlns=""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2375" y="3903506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13:00-16:00  UTC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640935" y="5755694"/>
            <a:ext cx="2872616" cy="7056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4278" y="6039077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Legend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693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http://purl.org/dc/dcmitype/"/>
    <ds:schemaRef ds:uri="http://purl.org/dc/elements/1.1/"/>
    <ds:schemaRef ds:uri="23d77754-4ccc-4c57-9291-cab09e81894a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a915fe38-2618-47b6-8303-829fb71466d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354756</TotalTime>
  <Words>1077</Words>
  <Application>Microsoft Office PowerPoint</Application>
  <PresentationFormat>宽屏</PresentationFormat>
  <Paragraphs>257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RAN4#106bis-e GTW schedule </vt:lpstr>
      <vt:lpstr>RAN4#106bis-e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1231</cp:revision>
  <cp:lastPrinted>2016-09-15T08:31:35Z</cp:lastPrinted>
  <dcterms:created xsi:type="dcterms:W3CDTF">2009-11-27T05:15:11Z</dcterms:created>
  <dcterms:modified xsi:type="dcterms:W3CDTF">2023-04-23T04:08:23Z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(3)wK8LwztHcHrbfTOc2KMbyYpDNaDcddtoQ3VFIGMYceCCPyIVQAciT/woQZNaniYX1W4/4gUT
zeEvcU69HX9EsQz6r5IDAah1bPaSyIuDKQEsB1GgaOYPRkdv/MP3o+h+EJ1dCTwdAc7XftQc
VULrZHmfByqSjVPQsENsN/zU86BhZywDT61BM6busSMFqpke/izLWKtGwiS+PhWnZ+Qlzorj
lHbHExAcqyfIOgsE4p</vt:lpwstr>
  </property>
  <property fmtid="{D5CDD505-2E9C-101B-9397-08002B2CF9AE}" pid="11" name="_2015_ms_pID_7253431">
    <vt:lpwstr>jf0cEoSDMgR3VsC/W31TMIzP2BSY8tb3dYR5bv1TNVSzzTzV1JLzHl
20brHU2V1774I4ZrMFQEWE0LIuQOmLJ0D/lwbpimjIa8cnCorBsI9Jqr9NU/kRANJEfrEp4g
jVJlAVg1VIMqa3F+4i0qC/UbVH5TZLtsTTqxnooL9o7io+FhwdVz/InZUPZKAA7Y16BNszeu
OlaqP29wANoCcU9i2Ynr5ti67/k062nyd9p1</vt:lpwstr>
  </property>
  <property fmtid="{D5CDD505-2E9C-101B-9397-08002B2CF9AE}" pid="12" name="_2015_ms_pID_7253432">
    <vt:lpwstr>TQ==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1681527601</vt:lpwstr>
  </property>
</Properties>
</file>