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2"/>
  </p:notesMasterIdLst>
  <p:handoutMasterIdLst>
    <p:handoutMasterId r:id="rId13"/>
  </p:handoutMasterIdLst>
  <p:sldIdLst>
    <p:sldId id="934" r:id="rId5"/>
    <p:sldId id="1003" r:id="rId6"/>
    <p:sldId id="1004" r:id="rId7"/>
    <p:sldId id="1005" r:id="rId8"/>
    <p:sldId id="1006" r:id="rId9"/>
    <p:sldId id="1007" r:id="rId10"/>
    <p:sldId id="977" r:id="rId11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2AF2F"/>
    <a:srgbClr val="1E9657"/>
    <a:srgbClr val="B1D254"/>
    <a:srgbClr val="FF3300"/>
    <a:srgbClr val="000000"/>
    <a:srgbClr val="000099"/>
    <a:srgbClr val="000066"/>
    <a:srgbClr val="CC00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8C4C35-44AA-43C2-A321-5143A5701B29}" v="3" dt="2023-02-26T11:36:17.1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801" autoAdjust="0"/>
  </p:normalViewPr>
  <p:slideViewPr>
    <p:cSldViewPr snapToGrid="0">
      <p:cViewPr varScale="1">
        <p:scale>
          <a:sx n="96" d="100"/>
          <a:sy n="96" d="100"/>
        </p:scale>
        <p:origin x="78" y="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RAN4#106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Haijie Qiu, </a:t>
            </a:r>
            <a:r>
              <a:rPr lang="en-US" dirty="0"/>
              <a:t>Andrey </a:t>
            </a:r>
            <a:r>
              <a:rPr lang="en-US" altLang="zh-CN" dirty="0"/>
              <a:t>Chervyakov</a:t>
            </a:r>
            <a:r>
              <a:rPr lang="en-US" dirty="0"/>
              <a:t>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#106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Athens, Greece, February 27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March 3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, 2023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=""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7742490" y="274551"/>
            <a:ext cx="2519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latin typeface="+mj-ea"/>
                <a:ea typeface="+mj-ea"/>
              </a:rPr>
              <a:t>R4-23xxxxx	</a:t>
            </a:r>
            <a:endParaRPr lang="en-US" sz="16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377213"/>
              </p:ext>
            </p:extLst>
          </p:nvPr>
        </p:nvGraphicFramePr>
        <p:xfrm>
          <a:off x="281221" y="1273321"/>
          <a:ext cx="11674991" cy="4299946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6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9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:00-9:30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Join session topic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 R4-2300500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9:40-10:30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[106][110] LTE_NR_HPUE_FWVM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[106][111]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 (10)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IE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Rel-15/16/17 RRM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[106][205] NR_ext_to_71GHz: AI 6.2.4/5 (6)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[106][206]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NR_feMIMO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5.2.3.1 (16)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[106][204]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NR_NTN_solutions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6.1.4/5 (16)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R17 on-going demodulation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[106][320] NR_NTN_Demod: </a:t>
                      </a:r>
                      <a:r>
                        <a:rPr kumimoji="1" lang="en-US" altLang="zh-CN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AI 6.1.6 (7)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[106][321] NR_exto71GHz_Demod_Part1: AI 6.2.6.2 (17)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[106][144] NR_cov_enh2_part2/ Chaired by Johannes Hejselbaek (Nokia)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05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-CA_SUL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HPUE_Basket_FDD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LTE_NR_Other_WI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[106][117] NR_600MHz_APT (17)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[106][201] R15_maintenance: AI 4.4 (41)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[106][202] R16_maintenance: AI 4.4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[106][322] NR_exto71GHz_Demod_Part2: AI 6.2.6.1 (22)</a:t>
                      </a:r>
                      <a:endParaRPr kumimoji="1" lang="en-US" altLang="zh-CN" sz="8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R15/16/17 </a:t>
                      </a:r>
                      <a:r>
                        <a:rPr kumimoji="1" lang="en-US" alt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Demod</a:t>
                      </a:r>
                      <a:r>
                        <a:rPr lang="en-US" alt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maintenance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[106][318] Demod_Maintenance_Part1: AI 4.5 , 5.2.8.4 , 5.2.3.3 , 5.2.5.4  (54) (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pending on available time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Ad-hoc:</a:t>
                      </a:r>
                      <a:r>
                        <a:rPr kumimoji="1" lang="fr-FR" altLang="ja-JP" sz="800" b="0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R18 NR Mobility enh Chaired by Qiming (Apple)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NR_unlic_enh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[106][119] LTE_NR_US_900MHz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[106][120] R18_LTE_TDD_1.6GHz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[106][149] LTE_intra_CA_MPR_35MHz_gap (2)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[106][203] R17_maintenance: AI 5.2.8.3, 5.2.6.1/2, 5.2.7.1/2, 5.3 (83)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R17 on-going RF conformance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[106][303] </a:t>
                      </a:r>
                      <a:r>
                        <a:rPr lang="fr-F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NTN_Solutions_</a:t>
                      </a:r>
                      <a:r>
                        <a:rPr lang="fr-FR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6.1.1, 6.1.2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[106][304] NR_exto71GHz_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6.2.2, 6.2.3 (23)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R15/16/17 RF 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[106][301]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AI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4.2,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5.2.8.1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(53) (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pending on available time)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TRP TRS/ Chaired by Ruixin (vivo)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17:00-19:00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Non-spectrum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[106][129] FR2_enh_req_Ph3_part1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[106][130] FR2_enh_req_Ph3_part2 (18)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[106][203] R17_maintenance (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[106][207] NR_redcap: AI 5.2.5.2/3 (34)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[106][205] NR_ext_to_71GHz: AI 6.2.4/5 (6)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 </a:t>
                      </a:r>
                    </a:p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[106][312] NR_NTN_enh_Part1: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AI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9.25.1,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9.25.3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(18)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[106][313] NR_NTN_enh_Part2: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AI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9.25.2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(7)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[106][123] FS_NR_eff_BW_util/ Chaired by Christian Bergljung (Ericsson)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19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:00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– 20:30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US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106][140] NR_MC_enh_UERF/ Chaired by Shan Yang (China Telecom</a:t>
                      </a:r>
                      <a:r>
                        <a:rPr kumimoji="0" lang="nn-NO" altLang="zh-CN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[106][105] NR_Baskets_Part_1 Chaired by Dominique Brunel (Skyworks)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MGs and measurements without gaps WI/ Chaired by Ato (MediaTek)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NTN system parameters/ Chaired by Gene Fong (Qualcomm)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MIMO OTA/ Chaired by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Xuan Yi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(CAICT)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2383709"/>
              </p:ext>
            </p:extLst>
          </p:nvPr>
        </p:nvGraphicFramePr>
        <p:xfrm>
          <a:off x="281221" y="1273321"/>
          <a:ext cx="11674991" cy="3332542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945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8:30-10:30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[106][131] FR2_multiRx_UERF_part1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[106][132] FR2_multiRx_UERF_part2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IE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Rel-17 RRM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IE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Rel-18 RRM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[106][216] NR_HST_FR2_enh_part1: AI 9.12.5 (16)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[106][217] NR_HST_FR2_enh_part2: AI 9.12.6 (6</a:t>
                      </a:r>
                      <a:r>
                        <a:rPr kumimoji="0" lang="en-US" sz="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[106][310] FS_NR_duplex_evo_Part1: AI 9.19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[106][311] FS_NR_duplex_evo_Part2: AI 9.19.2.1 (14)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[106][124] FS_NR_700800900/ Chaired by Huiping Shan (CATT</a:t>
                      </a:r>
                      <a:r>
                        <a:rPr kumimoji="0" lang="nn-NO" altLang="zh-CN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 for RRM</a:t>
                      </a:r>
                      <a:endParaRPr kumimoji="0" lang="en-GB" altLang="zh-CN" sz="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80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[106][123] FS_NR_eff_BW_util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[106][124] FS_NR_700800900 (25</a:t>
                      </a:r>
                      <a:r>
                        <a:rPr kumimoji="0" lang="nn-NO" altLang="zh-CN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[106][140] NR_MC_enh_UERF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106][125]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FS_SimBC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[106][222] NR_Mob_enh2_part1: AI 9.23.1/3 (52)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[106][223] NR_Mob_enh2_part2: AI 9.23.4/5/6 (27)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[106][306] FS_NR_BS_RF_evo: AI 9.4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[106][314] NR_netcon_repeater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9.27.1, 9.27.2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[106][307] NR_ATG</a:t>
                      </a: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_BSRF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lang="zh-CN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</a:t>
                      </a:r>
                      <a:r>
                        <a:rPr lang="zh-CN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9.13.3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Ad-hoc: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NR ATG/ Chaired by Xiaoran (CMCC)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[106][126] FR1_enh2_part1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[106][127] FR1_enh2_part2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[106][128] FR1_enh2_part3 (13)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[106][221] NR_MC_enh: AI 9.22.3 (12)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[106][220] NR_pos_enh2: AI 9.21.3 (11)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[106][219] NR_FR1_lessthan_5MHz_BW: AI 9.12.6 (6)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NTN Ad-hoc minutes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106][317] </a:t>
                      </a:r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IoT_NTN_Co-existence_SANRF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10.5.2, 10.5.3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[106][305] NR_NTN_LSband_</a:t>
                      </a: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SANRF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8.34.4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[106][315] NR_mobile_IAB_RF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9.32 (9)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lang="en-US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R18 OTA Test SI/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Bin (Qualcomm)</a:t>
                      </a:r>
                      <a:endParaRPr lang="en-US" alt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[106][116] NR_3Tx-4Rx_WI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[106][140] NR_MC_enh_UERF (23</a:t>
                      </a:r>
                      <a:r>
                        <a:rPr kumimoji="0" lang="nn-NO" altLang="zh-CN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106][124] FS_NR_700800900 (25)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[106][141] NR_Mob_enh2_UERF (2)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[106][213] NR_MG_enh2_part1: AI 9.10.1/2 (33)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[106][214] NR_MG_enh2_part2: AI 9.10.3 (25)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[106][316]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LTE_terr_bcast_bands_</a:t>
                      </a:r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10.4.4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[106][309</a:t>
                      </a: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NR_LTE_EMC_enh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lang="zh-CN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 4.3 (28), 9.17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</a:t>
                      </a: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106][308] NR_FR1_lessthan_5MHz_BW_BSRF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9.14.4 (3)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</a:t>
                      </a:r>
                      <a:r>
                        <a:rPr lang="en-US" altLang="en-US" sz="8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</a:t>
                      </a:r>
                      <a:r>
                        <a:rPr lang="en-US" altLang="en-US" sz="8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FR1 RF </a:t>
                      </a:r>
                      <a:r>
                        <a:rPr lang="en-US" alt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Chaired by Tricia (Huawei)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19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:00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– 20:30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</a:t>
                      </a:r>
                      <a:r>
                        <a:rPr kumimoji="1" lang="fr-FR" altLang="ja-JP" sz="800" b="1" i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Upto_R16_UERF_maintenance/ Chaired by Jinqiang Xing (OPPO)</a:t>
                      </a:r>
                      <a:endParaRPr kumimoji="1" lang="fr-FR" altLang="ja-JP" sz="800" b="0" i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NR FR2 multi-Rx chain WI/ Chaired by Qian (vivo)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R17 FR2-2 RF conformance (major focus on MU budget)/ Chaired by Michal  (Huawei)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244709"/>
              </p:ext>
            </p:extLst>
          </p:nvPr>
        </p:nvGraphicFramePr>
        <p:xfrm>
          <a:off x="281221" y="1273321"/>
          <a:ext cx="11674991" cy="2983283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8:30-10:30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[106][143] NR_cov_enh2_part1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[106][144] NR_cov_enh2_part2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[106][209] FR2_multiRx_part1: AI 9.8.3.1/3/4 (33)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[106][210] FR2_multiRx_part2: AI 9.8.3.2/5/6 (36)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FR2-2 RF conformance ad-hoc minutes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[106][331] FS_NR_FR2_</a:t>
                      </a: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OTA_enh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9.5 (14)</a:t>
                      </a:r>
                    </a:p>
                    <a:p>
                      <a:pPr algn="l" fontAlgn="ctr"/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[106][332] NR_FR1_TRP_TRS_enh: AI 5.2.2 (4), 9.15 (36)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[106][129/130] FR2_enh_req_Ph3_part1/2 Chaired by Hisashi Onozawa (Nokia)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42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[106][138] FS_NR_LPWUS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[106][139]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FS_NR_pos_UERF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[106][215]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9.11.3 (15)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[106][218] NR_ATG: AI 9.13.4 (27)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continued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[106][333]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NR_MIMO_</a:t>
                      </a:r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OTA_enh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9.16 (16)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en-US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Ad-hoc: 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R18 MUSIM / </a:t>
                      </a: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Xusheng (vivo)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7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[106][146] NR_SL_enh2_UERF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[106][211] NR_RRM_enh3_part1: AI 9.9.1/2 (37)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[106][212] NR_RRM_enh3_part2: AI 9.9.3 (10)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[106][326] NR_demod_enh3_Part1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9.18.1,9.18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[106][327] NR_demod_enh3_Part2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9.18.2 (17)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Duplex </a:t>
                      </a:r>
                      <a:r>
                        <a:rPr lang="en-US" altLang="zh-CN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Evo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ad-hoc/ chaired by Jackson Wang (Samsung)</a:t>
                      </a:r>
                      <a:endParaRPr lang="fr-FR" altLang="ja-JP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17:00-19:00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[106][121]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NR_NTN_LSband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[106][148]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LTE_NBeMTC_NTN_UERF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[106][232]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10.5.5/6 (17)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10.6.4 (3)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[106][225]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9.25.5 (14)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[106][329] IoT_NTN_Demod_Part1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10.5.7.1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[106][329] IoT_NTN_Demod_Part1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10.5.7.2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[106][323] NR_ATG_Demod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9.13.5 (12)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 for RRM</a:t>
                      </a:r>
                      <a:endParaRPr lang="en-US" altLang="en-US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19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:00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– 20:30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</a:t>
                      </a:r>
                      <a:r>
                        <a:rPr kumimoji="1" lang="fr-FR" altLang="ja-JP" sz="800" b="0" i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R17_non-spectrumUERF_maintenance/ Chaired by Aijun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Even Further RRM enhancement WI/ Chaired by Jerry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800" b="1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kumimoji="1" lang="en-US" altLang="zh-CN" sz="800" b="1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Performance </a:t>
                      </a:r>
                      <a:r>
                        <a:rPr kumimoji="1" lang="en-US" altLang="zh-CN" sz="800" b="0" i="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Evo</a:t>
                      </a:r>
                      <a:r>
                        <a:rPr kumimoji="1" lang="en-US" altLang="zh-CN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Chaired by Shan (CTC)</a:t>
                      </a:r>
                      <a:endParaRPr kumimoji="1" lang="fr-FR" altLang="ja-JP" sz="8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dirty="0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 for Main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142715"/>
              </p:ext>
            </p:extLst>
          </p:nvPr>
        </p:nvGraphicFramePr>
        <p:xfrm>
          <a:off x="281221" y="1273321"/>
          <a:ext cx="11674991" cy="4455242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02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8:30-10:30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[106][150]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[106][151]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[106][234]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BWP_withoutRestriction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12.1 (5)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[106][235]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11.1.1/3 (19)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[106][328] NR_FR2_multiRX_DL_Demod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9.8.4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[106][324] RF_FR1_enh2_Demod_Part1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9.6.6.1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[106][325] RF_FR1_enh2_Demod_Part2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9.6.6.2 (5)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[106][126/127/128] R1_enh2_part1/2/3 Chaired by Leo Liu (Huawei</a:t>
                      </a:r>
                      <a:r>
                        <a:rPr kumimoji="0" lang="en-GB" altLang="zh-CN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[106][124] FS_NR_700800900/ Chaired by Huiping Shan (CATT)</a:t>
                      </a: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[106][134] NR_HST_FR2_enh_UERF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[106][135] NR_ATG_UERF_part1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[106][136] NR_ATG_UERF_part2 (15)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[106][224]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NR_DualTxRx_MUSIM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9.24.3 (43)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[106][226] NR_netcon_repeater: AI 9.27.3 (4)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[106][231]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NR_mobile_IAB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9.32.4 (3)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R15/16/17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maintenance continue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[106][318] Demod_Maintenance_Part1: AI 4.5 , 5.2.8.4 , 5.2.3.3 , 5.2.5.4  (54)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[106][319] Demod_Maintenance_Part2: AI </a:t>
                      </a:r>
                      <a:r>
                        <a:rPr lang="pt-BR" altLang="ja-JP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5.2.4.2,5.2.6.3,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ja-JP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5.3 (24)</a:t>
                      </a:r>
                      <a:endParaRPr lang="en-US" altLang="ja-JP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 for RRM </a:t>
                      </a:r>
                      <a:r>
                        <a:rPr kumimoji="0" lang="en-US" altLang="en-US" sz="800" b="1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session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[106][126/127/128] R1_enh2_part1/2/3 Chaired by Leo Liu (Huawei)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[106][137] NR_FR1_lessthan_5MHz_BW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[106][105] NR_Baskets_Part_1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[106][106] NR_Baskets_Part_2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[106][107] NR_Baskets_Part_3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[106][108] NR_Baskets_Part_4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[106][109]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[106][101] Upto_R16_UERF_maintenance (175)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[106][102] R17_spectrum_maintenance (63)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[106][103] R17_nonspectrumUERF_maintenance (84)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[106][104] R18_spectrum_maintenance (21)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[106][228] NR_MIMO_evo_DL_UL: AI 9.28.3 (17)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[106][229]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9.30.4 (7)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Ad-hoc minutes for SBFD feasibility study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R15/16/17 RF maintenance continue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R15/16/17 BS RF maintenance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[106][301]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AI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4.2,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5.2.8.1</a:t>
                      </a:r>
                      <a:r>
                        <a:rPr lang="zh-CN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(53)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[106][302] NR_Repeater_RF: AI 5.2.1 (9)</a:t>
                      </a:r>
                      <a:endParaRPr lang="en-US" altLang="zh-CN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 for BS session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[106][227] NR_SL_enh2: AI 9.29.3 (10)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[106][230]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NR_SL_relay_enh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9.31 (5)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Rel-15/16/17</a:t>
                      </a:r>
                    </a:p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(on-going R17 RF conformance and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part)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dirty="0" err="1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19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:00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– 20:30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[106][105] NR_Baskets_Part_1 Chaired by Dominique Brunel (Skyworks</a:t>
                      </a:r>
                      <a:r>
                        <a:rPr kumimoji="0" lang="en-GB" altLang="zh-CN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106][140] NR_MC_enh_UERF/ Chaired by Shan Yang (China Telecom)</a:t>
                      </a: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dirty="0" err="1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kern="1200" dirty="0" err="1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  <a:r>
                        <a:rPr kumimoji="1" lang="fr-FR" altLang="ja-JP" sz="800" b="1" kern="1200" dirty="0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for </a:t>
                      </a:r>
                      <a:r>
                        <a:rPr kumimoji="1" lang="fr-FR" altLang="ja-JP" sz="800" b="1" kern="1200" dirty="0" err="1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</a:t>
                      </a:r>
                      <a:r>
                        <a:rPr kumimoji="1" lang="fr-FR" altLang="ja-JP" sz="800" b="1" kern="1200" dirty="0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dirty="0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r>
                        <a:rPr kumimoji="1" lang="fr-FR" altLang="ja-JP" sz="800" b="1" baseline="0" dirty="0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25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569836"/>
              </p:ext>
            </p:extLst>
          </p:nvPr>
        </p:nvGraphicFramePr>
        <p:xfrm>
          <a:off x="281221" y="1273321"/>
          <a:ext cx="11674991" cy="2599812"/>
        </p:xfrm>
        <a:graphic>
          <a:graphicData uri="http://schemas.openxmlformats.org/drawingml/2006/table">
            <a:tbl>
              <a:tblPr/>
              <a:tblGrid>
                <a:gridCol w="8517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Main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I&amp;II @Ground Level)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RRM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(Arcade 1&amp;2 @Ground Level)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BSRF_Demod_Test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(Aphrodite 5 @Ground Level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Ad hoc room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ea"/>
                          <a:ea typeface="+mj-ea"/>
                        </a:rPr>
                        <a:t>([Theta] @Level-2)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8:30-10:30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Reserved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dirty="0" err="1">
                          <a:solidFill>
                            <a:srgbClr val="0000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-16:00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 (final round)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 (final round)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16:00-17:00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Some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14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15 Close of the E-meeting</a:t>
                      </a: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Thanks!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sz="2400" dirty="0"/>
              <a:t>Wish a successful RAN4 meeting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750111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a915fe38-2618-47b6-8303-829fb71466d5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23d77754-4ccc-4c57-9291-cab09e81894a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352835</TotalTime>
  <Words>2218</Words>
  <Application>Microsoft Office PowerPoint</Application>
  <PresentationFormat>宽屏</PresentationFormat>
  <Paragraphs>297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RAN4#106 meeting schedule</vt:lpstr>
      <vt:lpstr>Monday</vt:lpstr>
      <vt:lpstr>Tuesday</vt:lpstr>
      <vt:lpstr>Wednesday</vt:lpstr>
      <vt:lpstr>Thursday</vt:lpstr>
      <vt:lpstr>Friday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1472</cp:revision>
  <cp:lastPrinted>2016-09-15T08:31:35Z</cp:lastPrinted>
  <dcterms:created xsi:type="dcterms:W3CDTF">2009-11-27T05:15:11Z</dcterms:created>
  <dcterms:modified xsi:type="dcterms:W3CDTF">2023-02-26T14:43:29Z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(3)MOCdlQeIEQPkEgi8tU6GJ3uTHaMDngfU2PA+x61YI2W4EpCfluVAIZ97e9hIdUs8wUJYri1V
/z57IWFhkioUb9lEUnyhgPyHMDft0xsPKw2sO/5p26MzchRc6QhsXW8CV4H8Iz5nf418S5dO
nAU8nLKq40dztihfYB3fwsqe4jbsss8pjabKdvFp+XkNSpV4p7/jI+l1PtKNEiPMrVqeTmox
3kjSnq+7oa7JYOzUjd</vt:lpwstr>
  </property>
  <property fmtid="{D5CDD505-2E9C-101B-9397-08002B2CF9AE}" pid="11" name="_2015_ms_pID_7253431">
    <vt:lpwstr>fFbTsG/fyqcfobAUHoJqSQ08iDhee8dq4IiUhCZeybLMFTeHj3gBPR
wq41rVE7Sl71IbNISTuyzj1t5ooBOqOgl1HNMVXmx/e+PT33KahEk+OX4M99DCyA6UgM9dRf
jkse0SpivMYdTEQOhLQcwxTArHgwXALyPUVM1lNZCus8bhgXbyYdpomJWH/iH3dz8947xnbG
x0ChW+eH2kUgOATK+XWnCKKoLf4K7Pxx5WWZ</vt:lpwstr>
  </property>
  <property fmtid="{D5CDD505-2E9C-101B-9397-08002B2CF9AE}" pid="12" name="_2015_ms_pID_7253432">
    <vt:lpwstr>rQ==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1677422564</vt:lpwstr>
  </property>
</Properties>
</file>