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729" r:id="rId4"/>
  </p:sldMasterIdLst>
  <p:notesMasterIdLst>
    <p:notesMasterId r:id="rId24"/>
  </p:notesMasterIdLst>
  <p:handoutMasterIdLst>
    <p:handoutMasterId r:id="rId25"/>
  </p:handoutMasterIdLst>
  <p:sldIdLst>
    <p:sldId id="934" r:id="rId5"/>
    <p:sldId id="996" r:id="rId6"/>
    <p:sldId id="997" r:id="rId7"/>
    <p:sldId id="1001" r:id="rId8"/>
    <p:sldId id="998" r:id="rId9"/>
    <p:sldId id="973" r:id="rId10"/>
    <p:sldId id="999" r:id="rId11"/>
    <p:sldId id="928" r:id="rId12"/>
    <p:sldId id="993" r:id="rId13"/>
    <p:sldId id="986" r:id="rId14"/>
    <p:sldId id="984" r:id="rId15"/>
    <p:sldId id="981" r:id="rId16"/>
    <p:sldId id="992" r:id="rId17"/>
    <p:sldId id="988" r:id="rId18"/>
    <p:sldId id="991" r:id="rId19"/>
    <p:sldId id="974" r:id="rId20"/>
    <p:sldId id="976" r:id="rId21"/>
    <p:sldId id="1003" r:id="rId22"/>
    <p:sldId id="977" r:id="rId23"/>
  </p:sldIdLst>
  <p:sldSz cx="12192000" cy="6858000"/>
  <p:notesSz cx="7010400" cy="9296400"/>
  <p:defaultTextStyle>
    <a:defPPr>
      <a:defRPr lang="en-GB"/>
    </a:defPPr>
    <a:lvl1pPr algn="l" rtl="0" eaLnBrk="0" fontAlgn="base" hangingPunct="0">
      <a:spcBef>
        <a:spcPct val="0"/>
      </a:spcBef>
      <a:spcAft>
        <a:spcPct val="0"/>
      </a:spcAft>
      <a:defRPr sz="2400" kern="1200">
        <a:solidFill>
          <a:schemeClr val="tx1"/>
        </a:solidFill>
        <a:latin typeface="Calibri" pitchFamily="34" charset="0"/>
        <a:ea typeface="+mn-ea"/>
        <a:cs typeface="Arial" charset="0"/>
      </a:defRPr>
    </a:lvl1pPr>
    <a:lvl2pPr marL="457200" algn="l" rtl="0" eaLnBrk="0" fontAlgn="base" hangingPunct="0">
      <a:spcBef>
        <a:spcPct val="0"/>
      </a:spcBef>
      <a:spcAft>
        <a:spcPct val="0"/>
      </a:spcAft>
      <a:defRPr sz="2400" kern="1200">
        <a:solidFill>
          <a:schemeClr val="tx1"/>
        </a:solidFill>
        <a:latin typeface="Calibri" pitchFamily="34" charset="0"/>
        <a:ea typeface="+mn-ea"/>
        <a:cs typeface="Arial" charset="0"/>
      </a:defRPr>
    </a:lvl2pPr>
    <a:lvl3pPr marL="914400" algn="l" rtl="0" eaLnBrk="0" fontAlgn="base" hangingPunct="0">
      <a:spcBef>
        <a:spcPct val="0"/>
      </a:spcBef>
      <a:spcAft>
        <a:spcPct val="0"/>
      </a:spcAft>
      <a:defRPr sz="2400" kern="1200">
        <a:solidFill>
          <a:schemeClr val="tx1"/>
        </a:solidFill>
        <a:latin typeface="Calibri" pitchFamily="34" charset="0"/>
        <a:ea typeface="+mn-ea"/>
        <a:cs typeface="Arial" charset="0"/>
      </a:defRPr>
    </a:lvl3pPr>
    <a:lvl4pPr marL="1371600" algn="l" rtl="0" eaLnBrk="0" fontAlgn="base" hangingPunct="0">
      <a:spcBef>
        <a:spcPct val="0"/>
      </a:spcBef>
      <a:spcAft>
        <a:spcPct val="0"/>
      </a:spcAft>
      <a:defRPr sz="2400" kern="1200">
        <a:solidFill>
          <a:schemeClr val="tx1"/>
        </a:solidFill>
        <a:latin typeface="Calibri" pitchFamily="34" charset="0"/>
        <a:ea typeface="+mn-ea"/>
        <a:cs typeface="Arial" charset="0"/>
      </a:defRPr>
    </a:lvl4pPr>
    <a:lvl5pPr marL="1828800" algn="l" rtl="0" eaLnBrk="0" fontAlgn="base" hangingPunct="0">
      <a:spcBef>
        <a:spcPct val="0"/>
      </a:spcBef>
      <a:spcAft>
        <a:spcPct val="0"/>
      </a:spcAft>
      <a:defRPr sz="2400" kern="1200">
        <a:solidFill>
          <a:schemeClr val="tx1"/>
        </a:solidFill>
        <a:latin typeface="Calibri" pitchFamily="34" charset="0"/>
        <a:ea typeface="+mn-ea"/>
        <a:cs typeface="Arial" charset="0"/>
      </a:defRPr>
    </a:lvl5pPr>
    <a:lvl6pPr marL="2286000" algn="l" defTabSz="914400" rtl="0" eaLnBrk="1" latinLnBrk="0" hangingPunct="1">
      <a:defRPr sz="2400" kern="1200">
        <a:solidFill>
          <a:schemeClr val="tx1"/>
        </a:solidFill>
        <a:latin typeface="Calibri" pitchFamily="34" charset="0"/>
        <a:ea typeface="+mn-ea"/>
        <a:cs typeface="Arial" charset="0"/>
      </a:defRPr>
    </a:lvl6pPr>
    <a:lvl7pPr marL="2743200" algn="l" defTabSz="914400" rtl="0" eaLnBrk="1" latinLnBrk="0" hangingPunct="1">
      <a:defRPr sz="2400" kern="1200">
        <a:solidFill>
          <a:schemeClr val="tx1"/>
        </a:solidFill>
        <a:latin typeface="Calibri" pitchFamily="34" charset="0"/>
        <a:ea typeface="+mn-ea"/>
        <a:cs typeface="Arial" charset="0"/>
      </a:defRPr>
    </a:lvl7pPr>
    <a:lvl8pPr marL="3200400" algn="l" defTabSz="914400" rtl="0" eaLnBrk="1" latinLnBrk="0" hangingPunct="1">
      <a:defRPr sz="2400" kern="1200">
        <a:solidFill>
          <a:schemeClr val="tx1"/>
        </a:solidFill>
        <a:latin typeface="Calibri" pitchFamily="34" charset="0"/>
        <a:ea typeface="+mn-ea"/>
        <a:cs typeface="Arial" charset="0"/>
      </a:defRPr>
    </a:lvl8pPr>
    <a:lvl9pPr marL="3657600" algn="l" defTabSz="914400" rtl="0" eaLnBrk="1" latinLnBrk="0" hangingPunct="1">
      <a:defRPr sz="2400"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drey2" initials="CA" lastIdx="2" clrIdx="0">
    <p:extLst>
      <p:ext uri="{19B8F6BF-5375-455C-9EA6-DF929625EA0E}">
        <p15:presenceInfo xmlns:p15="http://schemas.microsoft.com/office/powerpoint/2012/main" userId="Andrey2"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2AF2F"/>
    <a:srgbClr val="1E9657"/>
    <a:srgbClr val="B1D254"/>
    <a:srgbClr val="FF3300"/>
    <a:srgbClr val="000000"/>
    <a:srgbClr val="000099"/>
    <a:srgbClr val="000066"/>
    <a:srgbClr val="0000FF"/>
    <a:srgbClr val="CC00CC"/>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中度样式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994" autoAdjust="0"/>
    <p:restoredTop sz="95801" autoAdjust="0"/>
  </p:normalViewPr>
  <p:slideViewPr>
    <p:cSldViewPr snapToGrid="0">
      <p:cViewPr varScale="1">
        <p:scale>
          <a:sx n="112" d="100"/>
          <a:sy n="112" d="100"/>
        </p:scale>
        <p:origin x="870" y="114"/>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3038171" cy="46571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lvl1pPr defTabSz="929256" eaLnBrk="1" hangingPunct="1">
              <a:defRPr sz="1200">
                <a:latin typeface="Times New Roman" pitchFamily="18" charset="0"/>
              </a:defRPr>
            </a:lvl1pPr>
          </a:lstStyle>
          <a:p>
            <a:endParaRPr lang="en-US" altLang="zh-CN" dirty="0"/>
          </a:p>
        </p:txBody>
      </p:sp>
      <p:sp>
        <p:nvSpPr>
          <p:cNvPr id="9219" name="Rectangle 3"/>
          <p:cNvSpPr>
            <a:spLocks noGrp="1" noChangeArrowheads="1"/>
          </p:cNvSpPr>
          <p:nvPr>
            <p:ph type="dt" sz="quarter" idx="1"/>
          </p:nvPr>
        </p:nvSpPr>
        <p:spPr bwMode="auto">
          <a:xfrm>
            <a:off x="3972232" y="0"/>
            <a:ext cx="3038170" cy="46571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lvl1pPr algn="r" defTabSz="929256" eaLnBrk="1" hangingPunct="1">
              <a:defRPr sz="1200">
                <a:latin typeface="Times New Roman" pitchFamily="18" charset="0"/>
              </a:defRPr>
            </a:lvl1pPr>
          </a:lstStyle>
          <a:p>
            <a:endParaRPr lang="en-US" altLang="zh-CN" dirty="0"/>
          </a:p>
        </p:txBody>
      </p:sp>
      <p:sp>
        <p:nvSpPr>
          <p:cNvPr id="9220" name="Rectangle 4"/>
          <p:cNvSpPr>
            <a:spLocks noGrp="1" noChangeArrowheads="1"/>
          </p:cNvSpPr>
          <p:nvPr>
            <p:ph type="ftr" sz="quarter" idx="2"/>
          </p:nvPr>
        </p:nvSpPr>
        <p:spPr bwMode="auto">
          <a:xfrm>
            <a:off x="0" y="8830682"/>
            <a:ext cx="3038171" cy="465718"/>
          </a:xfrm>
          <a:prstGeom prst="rect">
            <a:avLst/>
          </a:prstGeom>
          <a:noFill/>
          <a:ln w="9525">
            <a:noFill/>
            <a:miter lim="800000"/>
            <a:headEnd/>
            <a:tailEnd/>
          </a:ln>
        </p:spPr>
        <p:txBody>
          <a:bodyPr vert="horz" wrap="square" lIns="92844" tIns="46423" rIns="92844" bIns="46423" numCol="1" anchor="b" anchorCtr="0" compatLnSpc="1">
            <a:prstTxWarp prst="textNoShape">
              <a:avLst/>
            </a:prstTxWarp>
          </a:bodyPr>
          <a:lstStyle>
            <a:lvl1pPr defTabSz="929256" eaLnBrk="1" hangingPunct="1">
              <a:defRPr sz="1200">
                <a:latin typeface="Times New Roman" pitchFamily="18" charset="0"/>
              </a:defRPr>
            </a:lvl1pPr>
          </a:lstStyle>
          <a:p>
            <a:endParaRPr lang="en-US" altLang="zh-CN" dirty="0"/>
          </a:p>
        </p:txBody>
      </p:sp>
      <p:sp>
        <p:nvSpPr>
          <p:cNvPr id="9221" name="Rectangle 5"/>
          <p:cNvSpPr>
            <a:spLocks noGrp="1" noChangeArrowheads="1"/>
          </p:cNvSpPr>
          <p:nvPr>
            <p:ph type="sldNum" sz="quarter" idx="3"/>
          </p:nvPr>
        </p:nvSpPr>
        <p:spPr bwMode="auto">
          <a:xfrm>
            <a:off x="3972232" y="8830682"/>
            <a:ext cx="3038170" cy="465718"/>
          </a:xfrm>
          <a:prstGeom prst="rect">
            <a:avLst/>
          </a:prstGeom>
          <a:noFill/>
          <a:ln w="9525">
            <a:noFill/>
            <a:miter lim="800000"/>
            <a:headEnd/>
            <a:tailEnd/>
          </a:ln>
        </p:spPr>
        <p:txBody>
          <a:bodyPr vert="horz" wrap="square" lIns="92844" tIns="46423" rIns="92844" bIns="46423" numCol="1" anchor="b" anchorCtr="0" compatLnSpc="1">
            <a:prstTxWarp prst="textNoShape">
              <a:avLst/>
            </a:prstTxWarp>
          </a:bodyPr>
          <a:lstStyle>
            <a:lvl1pPr algn="r" defTabSz="929256" eaLnBrk="1" hangingPunct="1">
              <a:defRPr sz="1200">
                <a:latin typeface="Times New Roman" pitchFamily="18" charset="0"/>
              </a:defRPr>
            </a:lvl1pPr>
          </a:lstStyle>
          <a:p>
            <a:fld id="{867FF36F-819D-4D2B-A8BB-AF91032F0C08}" type="slidenum">
              <a:rPr lang="en-GB" altLang="en-US"/>
              <a:pPr/>
              <a:t>‹#›</a:t>
            </a:fld>
            <a:endParaRPr lang="en-GB" altLang="en-US" dirty="0"/>
          </a:p>
        </p:txBody>
      </p:sp>
    </p:spTree>
    <p:extLst>
      <p:ext uri="{BB962C8B-B14F-4D97-AF65-F5344CB8AC3E}">
        <p14:creationId xmlns:p14="http://schemas.microsoft.com/office/powerpoint/2010/main" val="25286934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038171" cy="46571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lvl1pPr defTabSz="929256" eaLnBrk="1" hangingPunct="1">
              <a:defRPr sz="1200">
                <a:latin typeface="Times New Roman" pitchFamily="18" charset="0"/>
              </a:defRPr>
            </a:lvl1pPr>
          </a:lstStyle>
          <a:p>
            <a:endParaRPr lang="en-US" altLang="zh-CN" dirty="0"/>
          </a:p>
        </p:txBody>
      </p:sp>
      <p:sp>
        <p:nvSpPr>
          <p:cNvPr id="4099" name="Rectangle 3"/>
          <p:cNvSpPr>
            <a:spLocks noGrp="1" noChangeArrowheads="1"/>
          </p:cNvSpPr>
          <p:nvPr>
            <p:ph type="dt" idx="1"/>
          </p:nvPr>
        </p:nvSpPr>
        <p:spPr bwMode="auto">
          <a:xfrm>
            <a:off x="3972232" y="0"/>
            <a:ext cx="3038170" cy="46571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lvl1pPr algn="r" defTabSz="929256" eaLnBrk="1" hangingPunct="1">
              <a:defRPr sz="1200">
                <a:latin typeface="Times New Roman" pitchFamily="18" charset="0"/>
              </a:defRPr>
            </a:lvl1pPr>
          </a:lstStyle>
          <a:p>
            <a:endParaRPr lang="en-US" altLang="zh-CN" dirty="0"/>
          </a:p>
        </p:txBody>
      </p:sp>
      <p:sp>
        <p:nvSpPr>
          <p:cNvPr id="3076" name="Rectangle 4"/>
          <p:cNvSpPr>
            <a:spLocks noGrp="1" noRot="1" noChangeAspect="1" noChangeArrowheads="1" noTextEdit="1"/>
          </p:cNvSpPr>
          <p:nvPr>
            <p:ph type="sldImg" idx="2"/>
          </p:nvPr>
        </p:nvSpPr>
        <p:spPr bwMode="auto">
          <a:xfrm>
            <a:off x="406400" y="695325"/>
            <a:ext cx="61976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934061" y="4416091"/>
            <a:ext cx="5142280" cy="418397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p:cNvSpPr>
            <a:spLocks noGrp="1" noChangeArrowheads="1"/>
          </p:cNvSpPr>
          <p:nvPr>
            <p:ph type="ftr" sz="quarter" idx="4"/>
          </p:nvPr>
        </p:nvSpPr>
        <p:spPr bwMode="auto">
          <a:xfrm>
            <a:off x="0" y="8830682"/>
            <a:ext cx="3038171" cy="465718"/>
          </a:xfrm>
          <a:prstGeom prst="rect">
            <a:avLst/>
          </a:prstGeom>
          <a:noFill/>
          <a:ln w="9525">
            <a:noFill/>
            <a:miter lim="800000"/>
            <a:headEnd/>
            <a:tailEnd/>
          </a:ln>
        </p:spPr>
        <p:txBody>
          <a:bodyPr vert="horz" wrap="square" lIns="92844" tIns="46423" rIns="92844" bIns="46423" numCol="1" anchor="b" anchorCtr="0" compatLnSpc="1">
            <a:prstTxWarp prst="textNoShape">
              <a:avLst/>
            </a:prstTxWarp>
          </a:bodyPr>
          <a:lstStyle>
            <a:lvl1pPr defTabSz="929256" eaLnBrk="1" hangingPunct="1">
              <a:defRPr sz="1200">
                <a:latin typeface="Times New Roman" pitchFamily="18" charset="0"/>
              </a:defRPr>
            </a:lvl1pPr>
          </a:lstStyle>
          <a:p>
            <a:endParaRPr lang="en-US" altLang="zh-CN" dirty="0"/>
          </a:p>
        </p:txBody>
      </p:sp>
      <p:sp>
        <p:nvSpPr>
          <p:cNvPr id="4103" name="Rectangle 7"/>
          <p:cNvSpPr>
            <a:spLocks noGrp="1" noChangeArrowheads="1"/>
          </p:cNvSpPr>
          <p:nvPr>
            <p:ph type="sldNum" sz="quarter" idx="5"/>
          </p:nvPr>
        </p:nvSpPr>
        <p:spPr bwMode="auto">
          <a:xfrm>
            <a:off x="3972232" y="8830682"/>
            <a:ext cx="3038170" cy="465718"/>
          </a:xfrm>
          <a:prstGeom prst="rect">
            <a:avLst/>
          </a:prstGeom>
          <a:noFill/>
          <a:ln w="9525">
            <a:noFill/>
            <a:miter lim="800000"/>
            <a:headEnd/>
            <a:tailEnd/>
          </a:ln>
        </p:spPr>
        <p:txBody>
          <a:bodyPr vert="horz" wrap="square" lIns="92844" tIns="46423" rIns="92844" bIns="46423" numCol="1" anchor="b" anchorCtr="0" compatLnSpc="1">
            <a:prstTxWarp prst="textNoShape">
              <a:avLst/>
            </a:prstTxWarp>
          </a:bodyPr>
          <a:lstStyle>
            <a:lvl1pPr algn="r" defTabSz="929256" eaLnBrk="1" hangingPunct="1">
              <a:defRPr sz="1200">
                <a:latin typeface="Times New Roman" pitchFamily="18" charset="0"/>
              </a:defRPr>
            </a:lvl1pPr>
          </a:lstStyle>
          <a:p>
            <a:fld id="{459FDB58-73C4-413E-BB6C-BBE882DFCE1B}" type="slidenum">
              <a:rPr lang="en-GB" altLang="en-US"/>
              <a:pPr/>
              <a:t>‹#›</a:t>
            </a:fld>
            <a:endParaRPr lang="en-GB" altLang="en-US" dirty="0"/>
          </a:p>
        </p:txBody>
      </p:sp>
    </p:spTree>
    <p:extLst>
      <p:ext uri="{BB962C8B-B14F-4D97-AF65-F5344CB8AC3E}">
        <p14:creationId xmlns:p14="http://schemas.microsoft.com/office/powerpoint/2010/main" val="306125037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38"/>
            <a:ext cx="10363200" cy="1470025"/>
          </a:xfrm>
        </p:spPr>
        <p:txBody>
          <a:bodyPr/>
          <a:lstStyle>
            <a:lvl1pPr>
              <a:defRPr sz="4000">
                <a:latin typeface="+mj-ea"/>
                <a:ea typeface="+mj-ea"/>
              </a:defRPr>
            </a:lvl1pPr>
          </a:lstStyle>
          <a:p>
            <a:r>
              <a:rPr lang="en-US" dirty="0"/>
              <a:t>Click to edit Master title style</a:t>
            </a:r>
            <a:endParaRPr lang="fi-FI"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a:latin typeface="+mj-ea"/>
                <a:ea typeface="+mj-ea"/>
              </a:defRPr>
            </a:lvl1pPr>
            <a:lvl2pPr marL="457177" indent="0" algn="ctr">
              <a:buNone/>
              <a:defRPr/>
            </a:lvl2pPr>
            <a:lvl3pPr marL="914354" indent="0" algn="ctr">
              <a:buNone/>
              <a:defRPr/>
            </a:lvl3pPr>
            <a:lvl4pPr marL="1371531" indent="0" algn="ctr">
              <a:buNone/>
              <a:defRPr/>
            </a:lvl4pPr>
            <a:lvl5pPr marL="1828709" indent="0" algn="ctr">
              <a:buNone/>
              <a:defRPr/>
            </a:lvl5pPr>
            <a:lvl6pPr marL="2285886" indent="0" algn="ctr">
              <a:buNone/>
              <a:defRPr/>
            </a:lvl6pPr>
            <a:lvl7pPr marL="2743063" indent="0" algn="ctr">
              <a:buNone/>
              <a:defRPr/>
            </a:lvl7pPr>
            <a:lvl8pPr marL="3200240" indent="0" algn="ctr">
              <a:buNone/>
              <a:defRPr/>
            </a:lvl8pPr>
            <a:lvl9pPr marL="3657417" indent="0" algn="ctr">
              <a:buNone/>
              <a:defRPr/>
            </a:lvl9pPr>
          </a:lstStyle>
          <a:p>
            <a:r>
              <a:rPr lang="en-US" dirty="0"/>
              <a:t>Click to edit Master subtitle style</a:t>
            </a:r>
            <a:endParaRPr lang="fi-FI" dirty="0"/>
          </a:p>
        </p:txBody>
      </p:sp>
    </p:spTree>
    <p:extLst>
      <p:ext uri="{BB962C8B-B14F-4D97-AF65-F5344CB8AC3E}">
        <p14:creationId xmlns:p14="http://schemas.microsoft.com/office/powerpoint/2010/main" val="31127077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i-FI"/>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6356523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51"/>
            <a:ext cx="2743200" cy="5851525"/>
          </a:xfrm>
        </p:spPr>
        <p:txBody>
          <a:bodyPr vert="eaVert"/>
          <a:lstStyle/>
          <a:p>
            <a:r>
              <a:rPr lang="en-US"/>
              <a:t>Click to edit Master title style</a:t>
            </a:r>
            <a:endParaRPr lang="fi-FI"/>
          </a:p>
        </p:txBody>
      </p:sp>
      <p:sp>
        <p:nvSpPr>
          <p:cNvPr id="3" name="Vertical Text Placeholder 2"/>
          <p:cNvSpPr>
            <a:spLocks noGrp="1"/>
          </p:cNvSpPr>
          <p:nvPr>
            <p:ph type="body" orient="vert" idx="1"/>
          </p:nvPr>
        </p:nvSpPr>
        <p:spPr>
          <a:xfrm>
            <a:off x="609600" y="274651"/>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19927235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1" y="274638"/>
            <a:ext cx="9112251" cy="1143000"/>
          </a:xfrm>
        </p:spPr>
        <p:txBody>
          <a:bodyPr/>
          <a:lstStyle/>
          <a:p>
            <a:r>
              <a:rPr lang="en-US"/>
              <a:t>Click to edit Master title style</a:t>
            </a:r>
            <a:endParaRPr lang="fi-FI"/>
          </a:p>
        </p:txBody>
      </p:sp>
      <p:sp>
        <p:nvSpPr>
          <p:cNvPr id="3" name="Text Placeholder 2"/>
          <p:cNvSpPr>
            <a:spLocks noGrp="1"/>
          </p:cNvSpPr>
          <p:nvPr>
            <p:ph type="body" sz="half" idx="1"/>
          </p:nvPr>
        </p:nvSpPr>
        <p:spPr>
          <a:xfrm>
            <a:off x="609600" y="1600206"/>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Content Placeholder 3"/>
          <p:cNvSpPr>
            <a:spLocks noGrp="1"/>
          </p:cNvSpPr>
          <p:nvPr>
            <p:ph sz="quarter" idx="2"/>
          </p:nvPr>
        </p:nvSpPr>
        <p:spPr>
          <a:xfrm>
            <a:off x="6197600" y="1600200"/>
            <a:ext cx="538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5" name="Content Placeholder 4"/>
          <p:cNvSpPr>
            <a:spLocks noGrp="1"/>
          </p:cNvSpPr>
          <p:nvPr>
            <p:ph sz="quarter" idx="3"/>
          </p:nvPr>
        </p:nvSpPr>
        <p:spPr>
          <a:xfrm>
            <a:off x="6197600" y="3938601"/>
            <a:ext cx="5384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22555285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1" y="274638"/>
            <a:ext cx="9112251" cy="1143000"/>
          </a:xfrm>
        </p:spPr>
        <p:txBody>
          <a:bodyPr/>
          <a:lstStyle/>
          <a:p>
            <a:r>
              <a:rPr lang="en-US"/>
              <a:t>Click to edit Master title style</a:t>
            </a:r>
            <a:endParaRPr lang="fi-FI"/>
          </a:p>
        </p:txBody>
      </p:sp>
      <p:sp>
        <p:nvSpPr>
          <p:cNvPr id="3" name="Text Placeholder 2"/>
          <p:cNvSpPr>
            <a:spLocks noGrp="1"/>
          </p:cNvSpPr>
          <p:nvPr>
            <p:ph type="body" sz="half" idx="1"/>
          </p:nvPr>
        </p:nvSpPr>
        <p:spPr>
          <a:xfrm>
            <a:off x="609600" y="1600206"/>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Content Placeholder 3"/>
          <p:cNvSpPr>
            <a:spLocks noGrp="1"/>
          </p:cNvSpPr>
          <p:nvPr>
            <p:ph sz="half" idx="2"/>
          </p:nvPr>
        </p:nvSpPr>
        <p:spPr>
          <a:xfrm>
            <a:off x="6197600" y="1600206"/>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34096703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a:latin typeface="微软雅黑" panose="020B0503020204020204" pitchFamily="34" charset="-122"/>
                <a:ea typeface="微软雅黑" panose="020B0503020204020204" pitchFamily="34" charset="-122"/>
              </a:defRPr>
            </a:lvl1pPr>
            <a:lvl2pPr>
              <a:defRPr>
                <a:latin typeface="微软雅黑" panose="020B0503020204020204" pitchFamily="34" charset="-122"/>
                <a:ea typeface="微软雅黑" panose="020B0503020204020204" pitchFamily="34" charset="-122"/>
              </a:defRPr>
            </a:lvl2pPr>
            <a:lvl3pPr>
              <a:defRPr>
                <a:latin typeface="微软雅黑" panose="020B0503020204020204" pitchFamily="34" charset="-122"/>
                <a:ea typeface="微软雅黑" panose="020B0503020204020204" pitchFamily="34" charset="-122"/>
              </a:defRPr>
            </a:lvl3pPr>
            <a:lvl4pPr>
              <a:defRPr sz="2000">
                <a:latin typeface="微软雅黑" panose="020B0503020204020204" pitchFamily="34" charset="-122"/>
                <a:ea typeface="微软雅黑" panose="020B0503020204020204" pitchFamily="34" charset="-122"/>
              </a:defRPr>
            </a:lvl4pPr>
            <a:lvl5pPr>
              <a:defRPr sz="2000">
                <a:latin typeface="微软雅黑" panose="020B0503020204020204" pitchFamily="34" charset="-122"/>
                <a:ea typeface="微软雅黑" panose="020B0503020204020204" pitchFamily="34" charset="-122"/>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
        <p:nvSpPr>
          <p:cNvPr id="4" name="Slide Number Placeholder 3">
            <a:extLst>
              <a:ext uri="{FF2B5EF4-FFF2-40B4-BE49-F238E27FC236}">
                <a16:creationId xmlns:a16="http://schemas.microsoft.com/office/drawing/2014/main" xmlns="" id="{FE6C394A-9E02-4841-ACC8-9EFF4DA63394}"/>
              </a:ext>
            </a:extLst>
          </p:cNvPr>
          <p:cNvSpPr>
            <a:spLocks noGrp="1"/>
          </p:cNvSpPr>
          <p:nvPr>
            <p:ph type="sldNum" sz="quarter" idx="10"/>
          </p:nvPr>
        </p:nvSpPr>
        <p:spPr/>
        <p:txBody>
          <a:bodyPr/>
          <a:lstStyle>
            <a:lvl1pPr>
              <a:defRPr>
                <a:latin typeface="+mj-ea"/>
                <a:ea typeface="+mj-ea"/>
              </a:defRPr>
            </a:lvl1pPr>
          </a:lstStyle>
          <a:p>
            <a:fld id="{F5492D28-9CB3-4957-BFD2-683A3D6260A5}" type="slidenum">
              <a:rPr lang="en-GB" altLang="en-US" smtClean="0"/>
              <a:pPr/>
              <a:t>‹#›</a:t>
            </a:fld>
            <a:endParaRPr lang="en-GB" altLang="en-US" dirty="0"/>
          </a:p>
        </p:txBody>
      </p:sp>
      <p:sp>
        <p:nvSpPr>
          <p:cNvPr id="5" name="Title 4">
            <a:extLst>
              <a:ext uri="{FF2B5EF4-FFF2-40B4-BE49-F238E27FC236}">
                <a16:creationId xmlns:a16="http://schemas.microsoft.com/office/drawing/2014/main" xmlns="" id="{DFCFD951-EB5F-444C-A429-749DF9E84C41}"/>
              </a:ext>
            </a:extLst>
          </p:cNvPr>
          <p:cNvSpPr>
            <a:spLocks noGrp="1"/>
          </p:cNvSpPr>
          <p:nvPr>
            <p:ph type="title"/>
          </p:nvPr>
        </p:nvSpPr>
        <p:spPr/>
        <p:txBody>
          <a:bodyPr/>
          <a:lstStyle>
            <a:lvl1pPr>
              <a:defRPr>
                <a:latin typeface="+mj-ea"/>
                <a:ea typeface="+mj-ea"/>
              </a:defRPr>
            </a:lvl1pPr>
          </a:lstStyle>
          <a:p>
            <a:r>
              <a:rPr lang="en-US" dirty="0"/>
              <a:t>Click to edit Master title style</a:t>
            </a:r>
          </a:p>
        </p:txBody>
      </p:sp>
    </p:spTree>
    <p:extLst>
      <p:ext uri="{BB962C8B-B14F-4D97-AF65-F5344CB8AC3E}">
        <p14:creationId xmlns:p14="http://schemas.microsoft.com/office/powerpoint/2010/main" val="9723052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13"/>
            <a:ext cx="10363200" cy="1362075"/>
          </a:xfrm>
        </p:spPr>
        <p:txBody>
          <a:bodyPr anchor="t"/>
          <a:lstStyle>
            <a:lvl1pPr algn="l">
              <a:defRPr sz="4000" b="1" cap="all">
                <a:latin typeface="微软雅黑" panose="020B0503020204020204" pitchFamily="34" charset="-122"/>
                <a:ea typeface="微软雅黑" panose="020B0503020204020204" pitchFamily="34" charset="-122"/>
              </a:defRPr>
            </a:lvl1pPr>
          </a:lstStyle>
          <a:p>
            <a:r>
              <a:rPr lang="en-US" dirty="0"/>
              <a:t>Click to edit Master title style</a:t>
            </a:r>
            <a:endParaRPr lang="fi-FI" dirty="0"/>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atin typeface="微软雅黑" panose="020B0503020204020204" pitchFamily="34" charset="-122"/>
                <a:ea typeface="微软雅黑" panose="020B0503020204020204" pitchFamily="34" charset="-122"/>
              </a:defRPr>
            </a:lvl1pPr>
            <a:lvl2pPr marL="457177" indent="0">
              <a:buNone/>
              <a:defRPr sz="1801"/>
            </a:lvl2pPr>
            <a:lvl3pPr marL="914354" indent="0">
              <a:buNone/>
              <a:defRPr sz="1600"/>
            </a:lvl3pPr>
            <a:lvl4pPr marL="1371531" indent="0">
              <a:buNone/>
              <a:defRPr sz="1401"/>
            </a:lvl4pPr>
            <a:lvl5pPr marL="1828709" indent="0">
              <a:buNone/>
              <a:defRPr sz="1401"/>
            </a:lvl5pPr>
            <a:lvl6pPr marL="2285886" indent="0">
              <a:buNone/>
              <a:defRPr sz="1401"/>
            </a:lvl6pPr>
            <a:lvl7pPr marL="2743063" indent="0">
              <a:buNone/>
              <a:defRPr sz="1401"/>
            </a:lvl7pPr>
            <a:lvl8pPr marL="3200240" indent="0">
              <a:buNone/>
              <a:defRPr sz="1401"/>
            </a:lvl8pPr>
            <a:lvl9pPr marL="3657417" indent="0">
              <a:buNone/>
              <a:defRPr sz="1401"/>
            </a:lvl9pPr>
          </a:lstStyle>
          <a:p>
            <a:pPr lvl="0"/>
            <a:r>
              <a:rPr lang="en-US"/>
              <a:t>Click to edit Master text styles</a:t>
            </a:r>
          </a:p>
        </p:txBody>
      </p:sp>
    </p:spTree>
    <p:extLst>
      <p:ext uri="{BB962C8B-B14F-4D97-AF65-F5344CB8AC3E}">
        <p14:creationId xmlns:p14="http://schemas.microsoft.com/office/powerpoint/2010/main" val="17414780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微软雅黑" panose="020B0503020204020204" pitchFamily="34" charset="-122"/>
                <a:ea typeface="微软雅黑" panose="020B0503020204020204" pitchFamily="34" charset="-122"/>
              </a:defRPr>
            </a:lvl1pPr>
          </a:lstStyle>
          <a:p>
            <a:r>
              <a:rPr lang="en-US"/>
              <a:t>Click to edit Master title style</a:t>
            </a:r>
            <a:endParaRPr lang="fi-FI"/>
          </a:p>
        </p:txBody>
      </p:sp>
      <p:sp>
        <p:nvSpPr>
          <p:cNvPr id="3" name="Content Placeholder 2"/>
          <p:cNvSpPr>
            <a:spLocks noGrp="1"/>
          </p:cNvSpPr>
          <p:nvPr>
            <p:ph sz="half" idx="1"/>
          </p:nvPr>
        </p:nvSpPr>
        <p:spPr>
          <a:xfrm>
            <a:off x="609600" y="1600206"/>
            <a:ext cx="5384800" cy="4525963"/>
          </a:xfrm>
        </p:spPr>
        <p:txBody>
          <a:bodyPr/>
          <a:lstStyle>
            <a:lvl1pPr>
              <a:defRPr sz="2800">
                <a:latin typeface="微软雅黑" panose="020B0503020204020204" pitchFamily="34" charset="-122"/>
                <a:ea typeface="微软雅黑" panose="020B0503020204020204" pitchFamily="34" charset="-122"/>
              </a:defRPr>
            </a:lvl1pPr>
            <a:lvl2pPr>
              <a:defRPr sz="2400">
                <a:latin typeface="微软雅黑" panose="020B0503020204020204" pitchFamily="34" charset="-122"/>
                <a:ea typeface="微软雅黑" panose="020B0503020204020204" pitchFamily="34" charset="-122"/>
              </a:defRPr>
            </a:lvl2pPr>
            <a:lvl3pPr>
              <a:defRPr sz="2000">
                <a:latin typeface="微软雅黑" panose="020B0503020204020204" pitchFamily="34" charset="-122"/>
                <a:ea typeface="微软雅黑" panose="020B0503020204020204" pitchFamily="34" charset="-122"/>
              </a:defRPr>
            </a:lvl3pPr>
            <a:lvl4pPr>
              <a:defRPr sz="2000">
                <a:latin typeface="微软雅黑" panose="020B0503020204020204" pitchFamily="34" charset="-122"/>
                <a:ea typeface="微软雅黑" panose="020B0503020204020204" pitchFamily="34" charset="-122"/>
              </a:defRPr>
            </a:lvl4pPr>
            <a:lvl5pPr>
              <a:defRPr sz="2000">
                <a:latin typeface="微软雅黑" panose="020B0503020204020204" pitchFamily="34" charset="-122"/>
                <a:ea typeface="微软雅黑" panose="020B0503020204020204" pitchFamily="34" charset="-122"/>
              </a:defRPr>
            </a:lvl5pPr>
            <a:lvl6pPr>
              <a:defRPr sz="1801"/>
            </a:lvl6pPr>
            <a:lvl7pPr>
              <a:defRPr sz="1801"/>
            </a:lvl7pPr>
            <a:lvl8pPr>
              <a:defRPr sz="1801"/>
            </a:lvl8pPr>
            <a:lvl9pPr>
              <a:defRPr sz="1801"/>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
        <p:nvSpPr>
          <p:cNvPr id="4" name="Content Placeholder 3"/>
          <p:cNvSpPr>
            <a:spLocks noGrp="1"/>
          </p:cNvSpPr>
          <p:nvPr>
            <p:ph sz="half" idx="2"/>
          </p:nvPr>
        </p:nvSpPr>
        <p:spPr>
          <a:xfrm>
            <a:off x="6197600" y="1600206"/>
            <a:ext cx="5384800" cy="4525963"/>
          </a:xfrm>
        </p:spPr>
        <p:txBody>
          <a:bodyPr/>
          <a:lstStyle>
            <a:lvl1pPr>
              <a:defRPr sz="2800">
                <a:latin typeface="微软雅黑" panose="020B0503020204020204" pitchFamily="34" charset="-122"/>
                <a:ea typeface="微软雅黑" panose="020B0503020204020204" pitchFamily="34" charset="-122"/>
              </a:defRPr>
            </a:lvl1pPr>
            <a:lvl2pPr>
              <a:defRPr sz="2400">
                <a:latin typeface="微软雅黑" panose="020B0503020204020204" pitchFamily="34" charset="-122"/>
                <a:ea typeface="微软雅黑" panose="020B0503020204020204" pitchFamily="34" charset="-122"/>
              </a:defRPr>
            </a:lvl2pPr>
            <a:lvl3pPr>
              <a:defRPr sz="2000">
                <a:latin typeface="微软雅黑" panose="020B0503020204020204" pitchFamily="34" charset="-122"/>
                <a:ea typeface="微软雅黑" panose="020B0503020204020204" pitchFamily="34" charset="-122"/>
              </a:defRPr>
            </a:lvl3pPr>
            <a:lvl4pPr>
              <a:defRPr sz="2000">
                <a:latin typeface="微软雅黑" panose="020B0503020204020204" pitchFamily="34" charset="-122"/>
                <a:ea typeface="微软雅黑" panose="020B0503020204020204" pitchFamily="34" charset="-122"/>
              </a:defRPr>
            </a:lvl4pPr>
            <a:lvl5pPr>
              <a:defRPr sz="2000">
                <a:latin typeface="微软雅黑" panose="020B0503020204020204" pitchFamily="34" charset="-122"/>
                <a:ea typeface="微软雅黑" panose="020B0503020204020204" pitchFamily="34" charset="-122"/>
              </a:defRPr>
            </a:lvl5pPr>
            <a:lvl6pPr>
              <a:defRPr sz="1801"/>
            </a:lvl6pPr>
            <a:lvl7pPr>
              <a:defRPr sz="1801"/>
            </a:lvl7pPr>
            <a:lvl8pPr>
              <a:defRPr sz="1801"/>
            </a:lvl8pPr>
            <a:lvl9pPr>
              <a:defRPr sz="1801"/>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Tree>
    <p:extLst>
      <p:ext uri="{BB962C8B-B14F-4D97-AF65-F5344CB8AC3E}">
        <p14:creationId xmlns:p14="http://schemas.microsoft.com/office/powerpoint/2010/main" val="41713234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atin typeface="微软雅黑" panose="020B0503020204020204" pitchFamily="34" charset="-122"/>
                <a:ea typeface="微软雅黑" panose="020B0503020204020204" pitchFamily="34" charset="-122"/>
              </a:defRPr>
            </a:lvl1pPr>
          </a:lstStyle>
          <a:p>
            <a:r>
              <a:rPr lang="en-US"/>
              <a:t>Click to edit Master title style</a:t>
            </a:r>
            <a:endParaRPr lang="fi-FI"/>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atin typeface="微软雅黑" panose="020B0503020204020204" pitchFamily="34" charset="-122"/>
                <a:ea typeface="微软雅黑" panose="020B0503020204020204" pitchFamily="34" charset="-122"/>
              </a:defRPr>
            </a:lvl1pPr>
            <a:lvl2pPr marL="457177" indent="0">
              <a:buNone/>
              <a:defRPr sz="2000" b="1"/>
            </a:lvl2pPr>
            <a:lvl3pPr marL="914354" indent="0">
              <a:buNone/>
              <a:defRPr sz="1801" b="1"/>
            </a:lvl3pPr>
            <a:lvl4pPr marL="1371531" indent="0">
              <a:buNone/>
              <a:defRPr sz="1600" b="1"/>
            </a:lvl4pPr>
            <a:lvl5pPr marL="1828709" indent="0">
              <a:buNone/>
              <a:defRPr sz="1600" b="1"/>
            </a:lvl5pPr>
            <a:lvl6pPr marL="2285886" indent="0">
              <a:buNone/>
              <a:defRPr sz="1600" b="1"/>
            </a:lvl6pPr>
            <a:lvl7pPr marL="2743063" indent="0">
              <a:buNone/>
              <a:defRPr sz="1600" b="1"/>
            </a:lvl7pPr>
            <a:lvl8pPr marL="3200240" indent="0">
              <a:buNone/>
              <a:defRPr sz="1600" b="1"/>
            </a:lvl8pPr>
            <a:lvl9pPr marL="3657417"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atin typeface="微软雅黑" panose="020B0503020204020204" pitchFamily="34" charset="-122"/>
                <a:ea typeface="微软雅黑" panose="020B0503020204020204" pitchFamily="34" charset="-122"/>
              </a:defRPr>
            </a:lvl1pPr>
            <a:lvl2pPr>
              <a:defRPr sz="2000">
                <a:latin typeface="微软雅黑" panose="020B0503020204020204" pitchFamily="34" charset="-122"/>
                <a:ea typeface="微软雅黑" panose="020B0503020204020204" pitchFamily="34" charset="-122"/>
              </a:defRPr>
            </a:lvl2pPr>
            <a:lvl3pPr>
              <a:defRPr sz="1801">
                <a:latin typeface="微软雅黑" panose="020B0503020204020204" pitchFamily="34" charset="-122"/>
                <a:ea typeface="微软雅黑" panose="020B0503020204020204" pitchFamily="34" charset="-122"/>
              </a:defRPr>
            </a:lvl3pPr>
            <a:lvl4pPr>
              <a:defRPr sz="1800">
                <a:latin typeface="微软雅黑" panose="020B0503020204020204" pitchFamily="34" charset="-122"/>
                <a:ea typeface="微软雅黑" panose="020B0503020204020204" pitchFamily="34" charset="-122"/>
              </a:defRPr>
            </a:lvl4pPr>
            <a:lvl5pPr>
              <a:defRPr sz="1800">
                <a:latin typeface="微软雅黑" panose="020B0503020204020204" pitchFamily="34" charset="-122"/>
                <a:ea typeface="微软雅黑" panose="020B0503020204020204" pitchFamily="34" charset="-122"/>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
        <p:nvSpPr>
          <p:cNvPr id="5" name="Text Placeholder 4"/>
          <p:cNvSpPr>
            <a:spLocks noGrp="1"/>
          </p:cNvSpPr>
          <p:nvPr>
            <p:ph type="body" sz="quarter" idx="3"/>
          </p:nvPr>
        </p:nvSpPr>
        <p:spPr>
          <a:xfrm>
            <a:off x="6193376" y="1535113"/>
            <a:ext cx="5389033" cy="639762"/>
          </a:xfrm>
        </p:spPr>
        <p:txBody>
          <a:bodyPr anchor="b"/>
          <a:lstStyle>
            <a:lvl1pPr marL="0" indent="0">
              <a:buNone/>
              <a:defRPr sz="2400" b="1">
                <a:latin typeface="微软雅黑" panose="020B0503020204020204" pitchFamily="34" charset="-122"/>
                <a:ea typeface="微软雅黑" panose="020B0503020204020204" pitchFamily="34" charset="-122"/>
              </a:defRPr>
            </a:lvl1pPr>
            <a:lvl2pPr marL="457177" indent="0">
              <a:buNone/>
              <a:defRPr sz="2000" b="1"/>
            </a:lvl2pPr>
            <a:lvl3pPr marL="914354" indent="0">
              <a:buNone/>
              <a:defRPr sz="1801" b="1"/>
            </a:lvl3pPr>
            <a:lvl4pPr marL="1371531" indent="0">
              <a:buNone/>
              <a:defRPr sz="1600" b="1"/>
            </a:lvl4pPr>
            <a:lvl5pPr marL="1828709" indent="0">
              <a:buNone/>
              <a:defRPr sz="1600" b="1"/>
            </a:lvl5pPr>
            <a:lvl6pPr marL="2285886" indent="0">
              <a:buNone/>
              <a:defRPr sz="1600" b="1"/>
            </a:lvl6pPr>
            <a:lvl7pPr marL="2743063" indent="0">
              <a:buNone/>
              <a:defRPr sz="1600" b="1"/>
            </a:lvl7pPr>
            <a:lvl8pPr marL="3200240" indent="0">
              <a:buNone/>
              <a:defRPr sz="1600" b="1"/>
            </a:lvl8pPr>
            <a:lvl9pPr marL="3657417"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76" y="2174875"/>
            <a:ext cx="5389033" cy="3951288"/>
          </a:xfrm>
        </p:spPr>
        <p:txBody>
          <a:bodyPr/>
          <a:lstStyle>
            <a:lvl1pPr>
              <a:defRPr sz="2400">
                <a:latin typeface="微软雅黑" panose="020B0503020204020204" pitchFamily="34" charset="-122"/>
                <a:ea typeface="微软雅黑" panose="020B0503020204020204" pitchFamily="34" charset="-122"/>
              </a:defRPr>
            </a:lvl1pPr>
            <a:lvl2pPr>
              <a:defRPr sz="2000">
                <a:latin typeface="微软雅黑" panose="020B0503020204020204" pitchFamily="34" charset="-122"/>
                <a:ea typeface="微软雅黑" panose="020B0503020204020204" pitchFamily="34" charset="-122"/>
              </a:defRPr>
            </a:lvl2pPr>
            <a:lvl3pPr>
              <a:defRPr sz="1801">
                <a:latin typeface="微软雅黑" panose="020B0503020204020204" pitchFamily="34" charset="-122"/>
                <a:ea typeface="微软雅黑" panose="020B0503020204020204" pitchFamily="34" charset="-122"/>
              </a:defRPr>
            </a:lvl3pPr>
            <a:lvl4pPr>
              <a:defRPr sz="1800">
                <a:latin typeface="微软雅黑" panose="020B0503020204020204" pitchFamily="34" charset="-122"/>
                <a:ea typeface="微软雅黑" panose="020B0503020204020204" pitchFamily="34" charset="-122"/>
              </a:defRPr>
            </a:lvl4pPr>
            <a:lvl5pPr>
              <a:defRPr sz="1800">
                <a:latin typeface="微软雅黑" panose="020B0503020204020204" pitchFamily="34" charset="-122"/>
                <a:ea typeface="微软雅黑" panose="020B0503020204020204" pitchFamily="34" charset="-122"/>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Tree>
    <p:extLst>
      <p:ext uri="{BB962C8B-B14F-4D97-AF65-F5344CB8AC3E}">
        <p14:creationId xmlns:p14="http://schemas.microsoft.com/office/powerpoint/2010/main" val="2208556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mj-ea"/>
                <a:ea typeface="+mj-ea"/>
              </a:defRPr>
            </a:lvl1pPr>
          </a:lstStyle>
          <a:p>
            <a:r>
              <a:rPr lang="en-US"/>
              <a:t>Click to edit Master title style</a:t>
            </a:r>
            <a:endParaRPr lang="fi-FI"/>
          </a:p>
        </p:txBody>
      </p:sp>
    </p:spTree>
    <p:extLst>
      <p:ext uri="{BB962C8B-B14F-4D97-AF65-F5344CB8AC3E}">
        <p14:creationId xmlns:p14="http://schemas.microsoft.com/office/powerpoint/2010/main" val="35208191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571195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US"/>
              <a:t>Click to edit Master title style</a:t>
            </a:r>
            <a:endParaRPr lang="fi-FI"/>
          </a:p>
        </p:txBody>
      </p:sp>
      <p:sp>
        <p:nvSpPr>
          <p:cNvPr id="3" name="Content Placeholder 2"/>
          <p:cNvSpPr>
            <a:spLocks noGrp="1"/>
          </p:cNvSpPr>
          <p:nvPr>
            <p:ph idx="1"/>
          </p:nvPr>
        </p:nvSpPr>
        <p:spPr>
          <a:xfrm>
            <a:off x="4766733" y="27306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1"/>
            </a:lvl1pPr>
            <a:lvl2pPr marL="457177" indent="0">
              <a:buNone/>
              <a:defRPr sz="1200"/>
            </a:lvl2pPr>
            <a:lvl3pPr marL="914354" indent="0">
              <a:buNone/>
              <a:defRPr sz="1001"/>
            </a:lvl3pPr>
            <a:lvl4pPr marL="1371531" indent="0">
              <a:buNone/>
              <a:defRPr sz="900"/>
            </a:lvl4pPr>
            <a:lvl5pPr marL="1828709" indent="0">
              <a:buNone/>
              <a:defRPr sz="900"/>
            </a:lvl5pPr>
            <a:lvl6pPr marL="2285886" indent="0">
              <a:buNone/>
              <a:defRPr sz="900"/>
            </a:lvl6pPr>
            <a:lvl7pPr marL="2743063" indent="0">
              <a:buNone/>
              <a:defRPr sz="900"/>
            </a:lvl7pPr>
            <a:lvl8pPr marL="3200240" indent="0">
              <a:buNone/>
              <a:defRPr sz="900"/>
            </a:lvl8pPr>
            <a:lvl9pPr marL="3657417" indent="0">
              <a:buNone/>
              <a:defRPr sz="900"/>
            </a:lvl9pPr>
          </a:lstStyle>
          <a:p>
            <a:pPr lvl="0"/>
            <a:r>
              <a:rPr lang="en-US"/>
              <a:t>Click to edit Master text styles</a:t>
            </a:r>
          </a:p>
        </p:txBody>
      </p:sp>
    </p:spTree>
    <p:extLst>
      <p:ext uri="{BB962C8B-B14F-4D97-AF65-F5344CB8AC3E}">
        <p14:creationId xmlns:p14="http://schemas.microsoft.com/office/powerpoint/2010/main" val="1642174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fi-FI"/>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177" indent="0">
              <a:buNone/>
              <a:defRPr sz="2800"/>
            </a:lvl2pPr>
            <a:lvl3pPr marL="914354" indent="0">
              <a:buNone/>
              <a:defRPr sz="2400"/>
            </a:lvl3pPr>
            <a:lvl4pPr marL="1371531" indent="0">
              <a:buNone/>
              <a:defRPr sz="2000"/>
            </a:lvl4pPr>
            <a:lvl5pPr marL="1828709" indent="0">
              <a:buNone/>
              <a:defRPr sz="2000"/>
            </a:lvl5pPr>
            <a:lvl6pPr marL="2285886" indent="0">
              <a:buNone/>
              <a:defRPr sz="2000"/>
            </a:lvl6pPr>
            <a:lvl7pPr marL="2743063" indent="0">
              <a:buNone/>
              <a:defRPr sz="2000"/>
            </a:lvl7pPr>
            <a:lvl8pPr marL="3200240" indent="0">
              <a:buNone/>
              <a:defRPr sz="2000"/>
            </a:lvl8pPr>
            <a:lvl9pPr marL="3657417" indent="0">
              <a:buNone/>
              <a:defRPr sz="2000"/>
            </a:lvl9pPr>
          </a:lstStyle>
          <a:p>
            <a:pPr lvl="0"/>
            <a:endParaRPr lang="fi-FI"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1"/>
            </a:lvl1pPr>
            <a:lvl2pPr marL="457177" indent="0">
              <a:buNone/>
              <a:defRPr sz="1200"/>
            </a:lvl2pPr>
            <a:lvl3pPr marL="914354" indent="0">
              <a:buNone/>
              <a:defRPr sz="1001"/>
            </a:lvl3pPr>
            <a:lvl4pPr marL="1371531" indent="0">
              <a:buNone/>
              <a:defRPr sz="900"/>
            </a:lvl4pPr>
            <a:lvl5pPr marL="1828709" indent="0">
              <a:buNone/>
              <a:defRPr sz="900"/>
            </a:lvl5pPr>
            <a:lvl6pPr marL="2285886" indent="0">
              <a:buNone/>
              <a:defRPr sz="900"/>
            </a:lvl6pPr>
            <a:lvl7pPr marL="2743063" indent="0">
              <a:buNone/>
              <a:defRPr sz="900"/>
            </a:lvl7pPr>
            <a:lvl8pPr marL="3200240" indent="0">
              <a:buNone/>
              <a:defRPr sz="900"/>
            </a:lvl8pPr>
            <a:lvl9pPr marL="3657417" indent="0">
              <a:buNone/>
              <a:defRPr sz="900"/>
            </a:lvl9pPr>
          </a:lstStyle>
          <a:p>
            <a:pPr lvl="0"/>
            <a:r>
              <a:rPr lang="en-US"/>
              <a:t>Click to edit Master text styles</a:t>
            </a:r>
          </a:p>
        </p:txBody>
      </p:sp>
    </p:spTree>
    <p:extLst>
      <p:ext uri="{BB962C8B-B14F-4D97-AF65-F5344CB8AC3E}">
        <p14:creationId xmlns:p14="http://schemas.microsoft.com/office/powerpoint/2010/main" val="32826682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4.jpeg"/><Relationship Id="rId2" Type="http://schemas.openxmlformats.org/officeDocument/2006/relationships/slideLayout" Target="../slideLayouts/slideLayout2.xml"/><Relationship Id="rId16"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7" descr="green2.jpg"/>
          <p:cNvPicPr>
            <a:picLocks noChangeAspect="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11417309" y="6475413"/>
            <a:ext cx="486833"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Picture 8" descr="green.jpg"/>
          <p:cNvPicPr>
            <a:picLocks noChangeAspect="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584200" y="6456363"/>
            <a:ext cx="6189133" cy="27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8" name="Title Placeholder 1"/>
          <p:cNvSpPr>
            <a:spLocks noGrp="1"/>
          </p:cNvSpPr>
          <p:nvPr>
            <p:ph type="title"/>
          </p:nvPr>
        </p:nvSpPr>
        <p:spPr bwMode="auto">
          <a:xfrm>
            <a:off x="609601" y="274638"/>
            <a:ext cx="9112251"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endParaRPr lang="en-GB" altLang="en-US" dirty="0"/>
          </a:p>
        </p:txBody>
      </p:sp>
      <p:sp>
        <p:nvSpPr>
          <p:cNvPr id="1029" name="Text Placeholder 2"/>
          <p:cNvSpPr>
            <a:spLocks noGrp="1"/>
          </p:cNvSpPr>
          <p:nvPr>
            <p:ph type="body" idx="1"/>
          </p:nvPr>
        </p:nvSpPr>
        <p:spPr bwMode="auto">
          <a:xfrm>
            <a:off x="609600" y="1600206"/>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 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
        <p:nvSpPr>
          <p:cNvPr id="9" name="Slide Number Placeholder 5"/>
          <p:cNvSpPr>
            <a:spLocks noGrp="1"/>
          </p:cNvSpPr>
          <p:nvPr>
            <p:ph type="sldNum" sz="quarter" idx="4"/>
          </p:nvPr>
        </p:nvSpPr>
        <p:spPr>
          <a:xfrm>
            <a:off x="11410960" y="6483350"/>
            <a:ext cx="527049" cy="222250"/>
          </a:xfrm>
          <a:prstGeom prst="rect">
            <a:avLst/>
          </a:prstGeom>
        </p:spPr>
        <p:txBody>
          <a:bodyPr vert="horz" wrap="square" lIns="91440" tIns="45720" rIns="91440" bIns="45720" numCol="1" anchor="t" anchorCtr="0" compatLnSpc="1">
            <a:prstTxWarp prst="textNoShape">
              <a:avLst/>
            </a:prstTxWarp>
          </a:bodyPr>
          <a:lstStyle>
            <a:lvl1pPr eaLnBrk="1" hangingPunct="1">
              <a:defRPr sz="1100">
                <a:solidFill>
                  <a:schemeClr val="bg1"/>
                </a:solidFill>
                <a:latin typeface="Arial" charset="0"/>
              </a:defRPr>
            </a:lvl1pPr>
          </a:lstStyle>
          <a:p>
            <a:fld id="{F5492D28-9CB3-4957-BFD2-683A3D6260A5}" type="slidenum">
              <a:rPr lang="en-GB" altLang="en-US"/>
              <a:pPr/>
              <a:t>‹#›</a:t>
            </a:fld>
            <a:endParaRPr lang="en-GB" altLang="en-US" dirty="0"/>
          </a:p>
        </p:txBody>
      </p:sp>
      <p:sp>
        <p:nvSpPr>
          <p:cNvPr id="1032" name="Rectangle 6"/>
          <p:cNvSpPr>
            <a:spLocks noChangeArrowheads="1"/>
          </p:cNvSpPr>
          <p:nvPr/>
        </p:nvSpPr>
        <p:spPr bwMode="auto">
          <a:xfrm>
            <a:off x="1559984" y="5009401"/>
            <a:ext cx="6102349" cy="2463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panose="020F0502020204030204" pitchFamily="34" charset="0"/>
                <a:cs typeface="Arial" panose="020B0604020202020204" pitchFamily="34" charset="0"/>
              </a:defRPr>
            </a:lvl1pPr>
            <a:lvl2pPr marL="742950" indent="-285750">
              <a:defRPr sz="2400">
                <a:solidFill>
                  <a:schemeClr val="tx1"/>
                </a:solidFill>
                <a:latin typeface="Calibri" panose="020F0502020204030204" pitchFamily="34" charset="0"/>
                <a:cs typeface="Arial" panose="020B0604020202020204" pitchFamily="34" charset="0"/>
              </a:defRPr>
            </a:lvl2pPr>
            <a:lvl3pPr marL="1143000" indent="-228600">
              <a:defRPr sz="2400">
                <a:solidFill>
                  <a:schemeClr val="tx1"/>
                </a:solidFill>
                <a:latin typeface="Calibri" panose="020F0502020204030204" pitchFamily="34" charset="0"/>
                <a:cs typeface="Arial" panose="020B0604020202020204" pitchFamily="34" charset="0"/>
              </a:defRPr>
            </a:lvl3pPr>
            <a:lvl4pPr marL="1600200" indent="-228600">
              <a:defRPr sz="2400">
                <a:solidFill>
                  <a:schemeClr val="tx1"/>
                </a:solidFill>
                <a:latin typeface="Calibri" panose="020F0502020204030204" pitchFamily="34" charset="0"/>
                <a:cs typeface="Arial" panose="020B0604020202020204" pitchFamily="34" charset="0"/>
              </a:defRPr>
            </a:lvl4pPr>
            <a:lvl5pPr marL="2057400" indent="-228600">
              <a:defRPr sz="24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9pPr>
          </a:lstStyle>
          <a:p>
            <a:pPr eaLnBrk="1" hangingPunct="1">
              <a:defRPr/>
            </a:pPr>
            <a:r>
              <a:rPr lang="en-GB" altLang="en-US" sz="1001" dirty="0">
                <a:solidFill>
                  <a:schemeClr val="bg1"/>
                </a:solidFill>
                <a:latin typeface="Arial" panose="020B0604020202020204" pitchFamily="34" charset="0"/>
              </a:rPr>
              <a:t>© 3GPP 2009     Mobile World Congress, Barcelona, 19</a:t>
            </a:r>
            <a:r>
              <a:rPr lang="en-GB" altLang="en-US" sz="1001" baseline="30000" dirty="0">
                <a:solidFill>
                  <a:schemeClr val="bg1"/>
                </a:solidFill>
                <a:latin typeface="Arial" panose="020B0604020202020204" pitchFamily="34" charset="0"/>
              </a:rPr>
              <a:t>th</a:t>
            </a:r>
            <a:r>
              <a:rPr lang="en-GB" altLang="en-US" sz="1001" dirty="0">
                <a:solidFill>
                  <a:schemeClr val="bg1"/>
                </a:solidFill>
                <a:latin typeface="Arial" panose="020B0604020202020204" pitchFamily="34" charset="0"/>
              </a:rPr>
              <a:t> February 2009</a:t>
            </a:r>
          </a:p>
        </p:txBody>
      </p:sp>
      <p:pic>
        <p:nvPicPr>
          <p:cNvPr id="1033" name="Picture 7" descr="green2.jpg"/>
          <p:cNvPicPr>
            <a:picLocks noChangeAspect="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11417309" y="6475413"/>
            <a:ext cx="486833"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6" name="Picture 13" descr="green2.jpg"/>
          <p:cNvPicPr>
            <a:picLocks noChangeAspect="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11417309" y="6475413"/>
            <a:ext cx="486833"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7" name="Rectangle 6"/>
          <p:cNvSpPr>
            <a:spLocks noChangeArrowheads="1"/>
          </p:cNvSpPr>
          <p:nvPr/>
        </p:nvSpPr>
        <p:spPr bwMode="auto">
          <a:xfrm>
            <a:off x="593777" y="6455545"/>
            <a:ext cx="9571567"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panose="020F0502020204030204" pitchFamily="34" charset="0"/>
                <a:cs typeface="Arial" panose="020B0604020202020204" pitchFamily="34" charset="0"/>
              </a:defRPr>
            </a:lvl1pPr>
            <a:lvl2pPr marL="742950" indent="-285750">
              <a:defRPr sz="2400">
                <a:solidFill>
                  <a:schemeClr val="tx1"/>
                </a:solidFill>
                <a:latin typeface="Calibri" panose="020F0502020204030204" pitchFamily="34" charset="0"/>
                <a:cs typeface="Arial" panose="020B0604020202020204" pitchFamily="34" charset="0"/>
              </a:defRPr>
            </a:lvl2pPr>
            <a:lvl3pPr marL="1143000" indent="-228600">
              <a:defRPr sz="2400">
                <a:solidFill>
                  <a:schemeClr val="tx1"/>
                </a:solidFill>
                <a:latin typeface="Calibri" panose="020F0502020204030204" pitchFamily="34" charset="0"/>
                <a:cs typeface="Arial" panose="020B0604020202020204" pitchFamily="34" charset="0"/>
              </a:defRPr>
            </a:lvl3pPr>
            <a:lvl4pPr marL="1600200" indent="-228600">
              <a:defRPr sz="2400">
                <a:solidFill>
                  <a:schemeClr val="tx1"/>
                </a:solidFill>
                <a:latin typeface="Calibri" panose="020F0502020204030204" pitchFamily="34" charset="0"/>
                <a:cs typeface="Arial" panose="020B0604020202020204" pitchFamily="34" charset="0"/>
              </a:defRPr>
            </a:lvl4pPr>
            <a:lvl5pPr marL="2057400" indent="-228600">
              <a:defRPr sz="24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9pPr>
          </a:lstStyle>
          <a:p>
            <a:pPr eaLnBrk="1" hangingPunct="1">
              <a:defRPr/>
            </a:pPr>
            <a:r>
              <a:rPr lang="en-GB" altLang="en-US" sz="1200" b="1" dirty="0">
                <a:solidFill>
                  <a:schemeClr val="bg1"/>
                </a:solidFill>
                <a:latin typeface="Arial" panose="020B0604020202020204" pitchFamily="34" charset="0"/>
              </a:rPr>
              <a:t>RAN WG4</a:t>
            </a:r>
          </a:p>
        </p:txBody>
      </p:sp>
      <p:sp>
        <p:nvSpPr>
          <p:cNvPr id="56334" name="Slide Number Placeholder 4"/>
          <p:cNvSpPr txBox="1">
            <a:spLocks noGrp="1"/>
          </p:cNvSpPr>
          <p:nvPr userDrawn="1"/>
        </p:nvSpPr>
        <p:spPr bwMode="auto">
          <a:xfrm>
            <a:off x="11432126" y="6464300"/>
            <a:ext cx="527049" cy="222250"/>
          </a:xfrm>
          <a:prstGeom prst="rect">
            <a:avLst/>
          </a:prstGeom>
          <a:noFill/>
          <a:ln w="9525">
            <a:noFill/>
            <a:miter lim="800000"/>
            <a:headEnd/>
            <a:tailEnd/>
          </a:ln>
        </p:spPr>
        <p:txBody>
          <a:bodyPr/>
          <a:lstStyle>
            <a:lvl1pPr>
              <a:defRPr sz="2400">
                <a:solidFill>
                  <a:schemeClr val="tx1"/>
                </a:solidFill>
                <a:latin typeface="Calibri" pitchFamily="34" charset="0"/>
                <a:cs typeface="Arial" charset="0"/>
              </a:defRPr>
            </a:lvl1pPr>
            <a:lvl2pPr marL="742950" indent="-285750">
              <a:defRPr sz="2400">
                <a:solidFill>
                  <a:schemeClr val="tx1"/>
                </a:solidFill>
                <a:latin typeface="Calibri" pitchFamily="34" charset="0"/>
                <a:cs typeface="Arial" charset="0"/>
              </a:defRPr>
            </a:lvl2pPr>
            <a:lvl3pPr marL="1143000" indent="-228600">
              <a:defRPr sz="2400">
                <a:solidFill>
                  <a:schemeClr val="tx1"/>
                </a:solidFill>
                <a:latin typeface="Calibri" pitchFamily="34" charset="0"/>
                <a:cs typeface="Arial" charset="0"/>
              </a:defRPr>
            </a:lvl3pPr>
            <a:lvl4pPr marL="1600200" indent="-228600">
              <a:defRPr sz="2400">
                <a:solidFill>
                  <a:schemeClr val="tx1"/>
                </a:solidFill>
                <a:latin typeface="Calibri" pitchFamily="34" charset="0"/>
                <a:cs typeface="Arial" charset="0"/>
              </a:defRPr>
            </a:lvl4pPr>
            <a:lvl5pPr marL="2057400" indent="-228600">
              <a:defRPr sz="2400">
                <a:solidFill>
                  <a:schemeClr val="tx1"/>
                </a:solidFill>
                <a:latin typeface="Calibri" pitchFamily="34" charset="0"/>
                <a:cs typeface="Arial" charset="0"/>
              </a:defRPr>
            </a:lvl5pPr>
            <a:lvl6pPr marL="2514600" indent="-228600" eaLnBrk="0" fontAlgn="base" hangingPunct="0">
              <a:spcBef>
                <a:spcPct val="0"/>
              </a:spcBef>
              <a:spcAft>
                <a:spcPct val="0"/>
              </a:spcAft>
              <a:defRPr sz="2400">
                <a:solidFill>
                  <a:schemeClr val="tx1"/>
                </a:solidFill>
                <a:latin typeface="Calibri" pitchFamily="34" charset="0"/>
                <a:cs typeface="Arial" charset="0"/>
              </a:defRPr>
            </a:lvl6pPr>
            <a:lvl7pPr marL="2971800" indent="-228600" eaLnBrk="0" fontAlgn="base" hangingPunct="0">
              <a:spcBef>
                <a:spcPct val="0"/>
              </a:spcBef>
              <a:spcAft>
                <a:spcPct val="0"/>
              </a:spcAft>
              <a:defRPr sz="2400">
                <a:solidFill>
                  <a:schemeClr val="tx1"/>
                </a:solidFill>
                <a:latin typeface="Calibri" pitchFamily="34" charset="0"/>
                <a:cs typeface="Arial" charset="0"/>
              </a:defRPr>
            </a:lvl7pPr>
            <a:lvl8pPr marL="3429000" indent="-228600" eaLnBrk="0" fontAlgn="base" hangingPunct="0">
              <a:spcBef>
                <a:spcPct val="0"/>
              </a:spcBef>
              <a:spcAft>
                <a:spcPct val="0"/>
              </a:spcAft>
              <a:defRPr sz="2400">
                <a:solidFill>
                  <a:schemeClr val="tx1"/>
                </a:solidFill>
                <a:latin typeface="Calibri" pitchFamily="34" charset="0"/>
                <a:cs typeface="Arial" charset="0"/>
              </a:defRPr>
            </a:lvl8pPr>
            <a:lvl9pPr marL="3886200" indent="-228600" eaLnBrk="0" fontAlgn="base" hangingPunct="0">
              <a:spcBef>
                <a:spcPct val="0"/>
              </a:spcBef>
              <a:spcAft>
                <a:spcPct val="0"/>
              </a:spcAft>
              <a:defRPr sz="2400">
                <a:solidFill>
                  <a:schemeClr val="tx1"/>
                </a:solidFill>
                <a:latin typeface="Calibri" pitchFamily="34" charset="0"/>
                <a:cs typeface="Arial" charset="0"/>
              </a:defRPr>
            </a:lvl9pPr>
          </a:lstStyle>
          <a:p>
            <a:pPr eaLnBrk="1" hangingPunct="1"/>
            <a:fld id="{E4DF48D0-4F83-437C-BDD1-C6E5F5F353CD}" type="slidenum">
              <a:rPr lang="en-GB" altLang="en-US" sz="1100">
                <a:solidFill>
                  <a:schemeClr val="bg1"/>
                </a:solidFill>
                <a:latin typeface="Arial" charset="0"/>
              </a:rPr>
              <a:pPr eaLnBrk="1" hangingPunct="1"/>
              <a:t>‹#›</a:t>
            </a:fld>
            <a:endParaRPr lang="en-GB" altLang="en-US" sz="1100" dirty="0">
              <a:solidFill>
                <a:schemeClr val="bg1"/>
              </a:solidFill>
              <a:latin typeface="Arial" charset="0"/>
            </a:endParaRPr>
          </a:p>
        </p:txBody>
      </p:sp>
      <p:pic>
        <p:nvPicPr>
          <p:cNvPr id="14" name="Picture 6" descr="3GPP_TM_RD.jpg"/>
          <p:cNvPicPr>
            <a:picLocks noChangeAspect="1"/>
          </p:cNvPicPr>
          <p:nvPr userDrawn="1"/>
        </p:nvPicPr>
        <p:blipFill>
          <a:blip r:embed="rId17" cstate="print">
            <a:extLst>
              <a:ext uri="{28A0092B-C50C-407E-A947-70E740481C1C}">
                <a14:useLocalDpi xmlns:a14="http://schemas.microsoft.com/office/drawing/2010/main" val="0"/>
              </a:ext>
            </a:extLst>
          </a:blip>
          <a:srcRect/>
          <a:stretch>
            <a:fillRect/>
          </a:stretch>
        </p:blipFill>
        <p:spPr bwMode="auto">
          <a:xfrm>
            <a:off x="10088563" y="373075"/>
            <a:ext cx="1493837" cy="86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555" r:id="rId1"/>
    <p:sldLayoutId id="2147484556" r:id="rId2"/>
    <p:sldLayoutId id="2147484557" r:id="rId3"/>
    <p:sldLayoutId id="2147484558" r:id="rId4"/>
    <p:sldLayoutId id="2147484559" r:id="rId5"/>
    <p:sldLayoutId id="2147484560" r:id="rId6"/>
    <p:sldLayoutId id="2147484561" r:id="rId7"/>
    <p:sldLayoutId id="2147484562" r:id="rId8"/>
    <p:sldLayoutId id="2147484563" r:id="rId9"/>
    <p:sldLayoutId id="2147484564" r:id="rId10"/>
    <p:sldLayoutId id="2147484565" r:id="rId11"/>
    <p:sldLayoutId id="2147484566" r:id="rId12"/>
    <p:sldLayoutId id="2147484567" r:id="rId13"/>
  </p:sldLayoutIdLst>
  <p:hf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177" algn="ctr" rtl="0" eaLnBrk="0" fontAlgn="base" hangingPunct="0">
        <a:spcBef>
          <a:spcPct val="0"/>
        </a:spcBef>
        <a:spcAft>
          <a:spcPct val="0"/>
        </a:spcAft>
        <a:defRPr sz="3200">
          <a:solidFill>
            <a:srgbClr val="FF0000"/>
          </a:solidFill>
          <a:latin typeface="Calibri" pitchFamily="34" charset="0"/>
        </a:defRPr>
      </a:lvl6pPr>
      <a:lvl7pPr marL="914354" algn="ctr" rtl="0" eaLnBrk="0" fontAlgn="base" hangingPunct="0">
        <a:spcBef>
          <a:spcPct val="0"/>
        </a:spcBef>
        <a:spcAft>
          <a:spcPct val="0"/>
        </a:spcAft>
        <a:defRPr sz="3200">
          <a:solidFill>
            <a:srgbClr val="FF0000"/>
          </a:solidFill>
          <a:latin typeface="Calibri" pitchFamily="34" charset="0"/>
        </a:defRPr>
      </a:lvl7pPr>
      <a:lvl8pPr marL="1371531" algn="ctr" rtl="0" eaLnBrk="0" fontAlgn="base" hangingPunct="0">
        <a:spcBef>
          <a:spcPct val="0"/>
        </a:spcBef>
        <a:spcAft>
          <a:spcPct val="0"/>
        </a:spcAft>
        <a:defRPr sz="3200">
          <a:solidFill>
            <a:srgbClr val="FF0000"/>
          </a:solidFill>
          <a:latin typeface="Calibri" pitchFamily="34" charset="0"/>
        </a:defRPr>
      </a:lvl8pPr>
      <a:lvl9pPr marL="1828709" algn="ctr" rtl="0" eaLnBrk="0" fontAlgn="base" hangingPunct="0">
        <a:spcBef>
          <a:spcPct val="0"/>
        </a:spcBef>
        <a:spcAft>
          <a:spcPct val="0"/>
        </a:spcAft>
        <a:defRPr sz="3200">
          <a:solidFill>
            <a:srgbClr val="FF0000"/>
          </a:solidFill>
          <a:latin typeface="Calibri" pitchFamily="34" charset="0"/>
        </a:defRPr>
      </a:lvl9pPr>
    </p:titleStyle>
    <p:bodyStyle>
      <a:lvl1pPr marL="342882" indent="-342882" algn="l" rtl="0" eaLnBrk="0" fontAlgn="base" hangingPunct="0">
        <a:spcBef>
          <a:spcPct val="20000"/>
        </a:spcBef>
        <a:spcAft>
          <a:spcPct val="0"/>
        </a:spcAft>
        <a:buBlip>
          <a:blip r:embed="rId18"/>
        </a:buBlip>
        <a:defRPr sz="2800">
          <a:solidFill>
            <a:schemeClr val="tx1"/>
          </a:solidFill>
          <a:latin typeface="+mn-lt"/>
          <a:ea typeface="+mn-ea"/>
          <a:cs typeface="+mn-cs"/>
        </a:defRPr>
      </a:lvl1pPr>
      <a:lvl2pPr marL="742913" indent="-285737" algn="l" rtl="0" eaLnBrk="0" fontAlgn="base" hangingPunct="0">
        <a:spcBef>
          <a:spcPct val="20000"/>
        </a:spcBef>
        <a:spcAft>
          <a:spcPct val="0"/>
        </a:spcAft>
        <a:buClr>
          <a:srgbClr val="C00000"/>
        </a:buClr>
        <a:buFont typeface="Arial" charset="0"/>
        <a:buChar char="•"/>
        <a:defRPr sz="2400">
          <a:solidFill>
            <a:schemeClr val="tx1"/>
          </a:solidFill>
          <a:latin typeface="+mn-lt"/>
        </a:defRPr>
      </a:lvl2pPr>
      <a:lvl3pPr marL="1142943" indent="-228589" algn="l" rtl="0" eaLnBrk="0" fontAlgn="base" hangingPunct="0">
        <a:spcBef>
          <a:spcPct val="20000"/>
        </a:spcBef>
        <a:spcAft>
          <a:spcPct val="0"/>
        </a:spcAft>
        <a:buFont typeface="Arial" charset="0"/>
        <a:buChar char="•"/>
        <a:defRPr sz="2000">
          <a:solidFill>
            <a:schemeClr val="tx1"/>
          </a:solidFill>
          <a:latin typeface="+mn-lt"/>
        </a:defRPr>
      </a:lvl3pPr>
      <a:lvl4pPr marL="1600121" indent="-228589" algn="l" rtl="0" eaLnBrk="0" fontAlgn="base" hangingPunct="0">
        <a:spcBef>
          <a:spcPct val="20000"/>
        </a:spcBef>
        <a:spcAft>
          <a:spcPct val="0"/>
        </a:spcAft>
        <a:buFont typeface="Arial" charset="0"/>
        <a:buChar char="–"/>
        <a:defRPr>
          <a:solidFill>
            <a:schemeClr val="tx1"/>
          </a:solidFill>
          <a:latin typeface="+mn-lt"/>
        </a:defRPr>
      </a:lvl4pPr>
      <a:lvl5pPr marL="2057298" indent="-228589" algn="l" rtl="0" eaLnBrk="0" fontAlgn="base" hangingPunct="0">
        <a:spcBef>
          <a:spcPct val="20000"/>
        </a:spcBef>
        <a:spcAft>
          <a:spcPct val="0"/>
        </a:spcAft>
        <a:buFont typeface="Arial" charset="0"/>
        <a:buChar char="»"/>
        <a:defRPr sz="1600">
          <a:solidFill>
            <a:schemeClr val="tx1"/>
          </a:solidFill>
          <a:latin typeface="+mn-lt"/>
        </a:defRPr>
      </a:lvl5pPr>
      <a:lvl6pPr marL="2514476" indent="-228589" algn="l" rtl="0" eaLnBrk="0" fontAlgn="base" hangingPunct="0">
        <a:spcBef>
          <a:spcPct val="20000"/>
        </a:spcBef>
        <a:spcAft>
          <a:spcPct val="0"/>
        </a:spcAft>
        <a:buFont typeface="Arial" pitchFamily="34" charset="0"/>
        <a:buChar char="»"/>
        <a:defRPr sz="1600">
          <a:solidFill>
            <a:schemeClr val="tx1"/>
          </a:solidFill>
          <a:latin typeface="+mn-lt"/>
        </a:defRPr>
      </a:lvl6pPr>
      <a:lvl7pPr marL="2971652" indent="-228589" algn="l" rtl="0" eaLnBrk="0" fontAlgn="base" hangingPunct="0">
        <a:spcBef>
          <a:spcPct val="20000"/>
        </a:spcBef>
        <a:spcAft>
          <a:spcPct val="0"/>
        </a:spcAft>
        <a:buFont typeface="Arial" pitchFamily="34" charset="0"/>
        <a:buChar char="»"/>
        <a:defRPr sz="1600">
          <a:solidFill>
            <a:schemeClr val="tx1"/>
          </a:solidFill>
          <a:latin typeface="+mn-lt"/>
        </a:defRPr>
      </a:lvl7pPr>
      <a:lvl8pPr marL="3428829" indent="-228589" algn="l" rtl="0" eaLnBrk="0" fontAlgn="base" hangingPunct="0">
        <a:spcBef>
          <a:spcPct val="20000"/>
        </a:spcBef>
        <a:spcAft>
          <a:spcPct val="0"/>
        </a:spcAft>
        <a:buFont typeface="Arial" pitchFamily="34" charset="0"/>
        <a:buChar char="»"/>
        <a:defRPr sz="1600">
          <a:solidFill>
            <a:schemeClr val="tx1"/>
          </a:solidFill>
          <a:latin typeface="+mn-lt"/>
        </a:defRPr>
      </a:lvl8pPr>
      <a:lvl9pPr marL="3886007" indent="-228589" algn="l" rtl="0" eaLnBrk="0" fontAlgn="base" hangingPunct="0">
        <a:spcBef>
          <a:spcPct val="20000"/>
        </a:spcBef>
        <a:spcAft>
          <a:spcPct val="0"/>
        </a:spcAft>
        <a:buFont typeface="Arial" pitchFamily="34" charset="0"/>
        <a:buChar char="»"/>
        <a:defRPr sz="1600">
          <a:solidFill>
            <a:schemeClr val="tx1"/>
          </a:solidFill>
          <a:latin typeface="+mn-lt"/>
        </a:defRPr>
      </a:lvl9pPr>
    </p:bodyStyle>
    <p:otherStyle>
      <a:defPPr>
        <a:defRPr lang="fi-FI"/>
      </a:defPPr>
      <a:lvl1pPr marL="0" algn="l" defTabSz="914354" rtl="0" eaLnBrk="1" latinLnBrk="0" hangingPunct="1">
        <a:defRPr sz="1801" kern="1200">
          <a:solidFill>
            <a:schemeClr val="tx1"/>
          </a:solidFill>
          <a:latin typeface="+mn-lt"/>
          <a:ea typeface="+mn-ea"/>
          <a:cs typeface="+mn-cs"/>
        </a:defRPr>
      </a:lvl1pPr>
      <a:lvl2pPr marL="457177" algn="l" defTabSz="914354" rtl="0" eaLnBrk="1" latinLnBrk="0" hangingPunct="1">
        <a:defRPr sz="1801" kern="1200">
          <a:solidFill>
            <a:schemeClr val="tx1"/>
          </a:solidFill>
          <a:latin typeface="+mn-lt"/>
          <a:ea typeface="+mn-ea"/>
          <a:cs typeface="+mn-cs"/>
        </a:defRPr>
      </a:lvl2pPr>
      <a:lvl3pPr marL="914354" algn="l" defTabSz="914354" rtl="0" eaLnBrk="1" latinLnBrk="0" hangingPunct="1">
        <a:defRPr sz="1801" kern="1200">
          <a:solidFill>
            <a:schemeClr val="tx1"/>
          </a:solidFill>
          <a:latin typeface="+mn-lt"/>
          <a:ea typeface="+mn-ea"/>
          <a:cs typeface="+mn-cs"/>
        </a:defRPr>
      </a:lvl3pPr>
      <a:lvl4pPr marL="1371531" algn="l" defTabSz="914354" rtl="0" eaLnBrk="1" latinLnBrk="0" hangingPunct="1">
        <a:defRPr sz="1801" kern="1200">
          <a:solidFill>
            <a:schemeClr val="tx1"/>
          </a:solidFill>
          <a:latin typeface="+mn-lt"/>
          <a:ea typeface="+mn-ea"/>
          <a:cs typeface="+mn-cs"/>
        </a:defRPr>
      </a:lvl4pPr>
      <a:lvl5pPr marL="1828709" algn="l" defTabSz="914354" rtl="0" eaLnBrk="1" latinLnBrk="0" hangingPunct="1">
        <a:defRPr sz="1801" kern="1200">
          <a:solidFill>
            <a:schemeClr val="tx1"/>
          </a:solidFill>
          <a:latin typeface="+mn-lt"/>
          <a:ea typeface="+mn-ea"/>
          <a:cs typeface="+mn-cs"/>
        </a:defRPr>
      </a:lvl5pPr>
      <a:lvl6pPr marL="2285886" algn="l" defTabSz="914354" rtl="0" eaLnBrk="1" latinLnBrk="0" hangingPunct="1">
        <a:defRPr sz="1801" kern="1200">
          <a:solidFill>
            <a:schemeClr val="tx1"/>
          </a:solidFill>
          <a:latin typeface="+mn-lt"/>
          <a:ea typeface="+mn-ea"/>
          <a:cs typeface="+mn-cs"/>
        </a:defRPr>
      </a:lvl6pPr>
      <a:lvl7pPr marL="2743063" algn="l" defTabSz="914354" rtl="0" eaLnBrk="1" latinLnBrk="0" hangingPunct="1">
        <a:defRPr sz="1801" kern="1200">
          <a:solidFill>
            <a:schemeClr val="tx1"/>
          </a:solidFill>
          <a:latin typeface="+mn-lt"/>
          <a:ea typeface="+mn-ea"/>
          <a:cs typeface="+mn-cs"/>
        </a:defRPr>
      </a:lvl7pPr>
      <a:lvl8pPr marL="3200240" algn="l" defTabSz="914354" rtl="0" eaLnBrk="1" latinLnBrk="0" hangingPunct="1">
        <a:defRPr sz="1801" kern="1200">
          <a:solidFill>
            <a:schemeClr val="tx1"/>
          </a:solidFill>
          <a:latin typeface="+mn-lt"/>
          <a:ea typeface="+mn-ea"/>
          <a:cs typeface="+mn-cs"/>
        </a:defRPr>
      </a:lvl8pPr>
      <a:lvl9pPr marL="3657417" algn="l" defTabSz="914354" rtl="0" eaLnBrk="1" latinLnBrk="0" hangingPunct="1">
        <a:defRPr sz="180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3gpp.org/ftp/tsg_ran/TSG_RAN/TSGR_94e/Templates/3GPP_TS-TR_Template.zip" TargetMode="External"/><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hyperlink" Target="https://www.3gpp.org/ftp/tsg_ran/TSG_RAN/TSGR_94e/Templates/Spec_Submit.zip"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tohru.3gpp.org/" TargetMode="External"/><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_rels/slide13.xml.rels><?xml version="1.0" encoding="UTF-8" standalone="yes"?>
<Relationships xmlns="http://schemas.openxmlformats.org/package/2006/relationships"><Relationship Id="rId3" Type="http://schemas.openxmlformats.org/officeDocument/2006/relationships/hyperlink" Target="https://www.3gpp.org/ftp/tsg_ct/WG1_mm-cc-sm_ex-CN1/TSGC1_139_Toulouse/Invitation" TargetMode="External"/><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www.extendoffice.com/documents/outlook/4495-outlook-reply-subject-prefix.html" TargetMode="External"/><Relationship Id="rId2" Type="http://schemas.openxmlformats.org/officeDocument/2006/relationships/hyperlink" Target="https://www.3gpp.org/ftp/Meetings_3GPP_SYNC/RAN4" TargetMode="Externa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7.xml.rels><?xml version="1.0" encoding="UTF-8" standalone="yes"?>
<Relationships xmlns="http://schemas.openxmlformats.org/package/2006/relationships"><Relationship Id="rId3" Type="http://schemas.openxmlformats.org/officeDocument/2006/relationships/hyperlink" Target="https://www.3gpp.org/ftp/tsg_ran/WG4_Radio/TSGR4_104-e/Invitation/TSG_RAN4#104-e_NWM_guidance.docx" TargetMode="External"/><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hyperlink" Target="https://www.3gpp.org/ftp/tsg_ct/WG1_mm-cc-sm_ex-CN1/TSGC1_139_Toulouse/Invitation" TargetMode="Externa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3gpp.org/ftp/tsg_ran/WG4_Radio/TSGR4_105/Template" TargetMode="External"/><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hyperlink" Target="https://www.3gpp.org/ftp/tsg_ran/WG4_Radio/TSGR4_105/Template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xmlns="" id="{D30B7C3F-3D32-4F2D-8FDD-60718C51D42B}"/>
              </a:ext>
            </a:extLst>
          </p:cNvPr>
          <p:cNvSpPr>
            <a:spLocks noGrp="1"/>
          </p:cNvSpPr>
          <p:nvPr>
            <p:ph type="ctrTitle"/>
          </p:nvPr>
        </p:nvSpPr>
        <p:spPr/>
        <p:txBody>
          <a:bodyPr/>
          <a:lstStyle/>
          <a:p>
            <a:r>
              <a:rPr lang="en-US" b="1" dirty="0" smtClean="0">
                <a:latin typeface="微软雅黑" panose="020B0503020204020204" pitchFamily="34" charset="-122"/>
                <a:ea typeface="微软雅黑" panose="020B0503020204020204" pitchFamily="34" charset="-122"/>
              </a:rPr>
              <a:t>RAN4#105 </a:t>
            </a:r>
            <a:r>
              <a:rPr lang="en-US" b="1" dirty="0" smtClean="0">
                <a:latin typeface="微软雅黑" panose="020B0503020204020204" pitchFamily="34" charset="-122"/>
                <a:ea typeface="微软雅黑" panose="020B0503020204020204" pitchFamily="34" charset="-122"/>
              </a:rPr>
              <a:t>meeting </a:t>
            </a:r>
            <a:r>
              <a:rPr lang="en-US" b="1" dirty="0">
                <a:latin typeface="微软雅黑" panose="020B0503020204020204" pitchFamily="34" charset="-122"/>
                <a:ea typeface="微软雅黑" panose="020B0503020204020204" pitchFamily="34" charset="-122"/>
              </a:rPr>
              <a:t>Arrangements and Guidelines</a:t>
            </a:r>
          </a:p>
        </p:txBody>
      </p:sp>
      <p:sp>
        <p:nvSpPr>
          <p:cNvPr id="5" name="Subtitle 4">
            <a:extLst>
              <a:ext uri="{FF2B5EF4-FFF2-40B4-BE49-F238E27FC236}">
                <a16:creationId xmlns:a16="http://schemas.microsoft.com/office/drawing/2014/main" xmlns="" id="{EBB0B9E5-9838-4AA8-B169-89A3469C2EB4}"/>
              </a:ext>
            </a:extLst>
          </p:cNvPr>
          <p:cNvSpPr>
            <a:spLocks noGrp="1"/>
          </p:cNvSpPr>
          <p:nvPr>
            <p:ph type="subTitle" idx="1"/>
          </p:nvPr>
        </p:nvSpPr>
        <p:spPr>
          <a:xfrm>
            <a:off x="1068224" y="4717686"/>
            <a:ext cx="9998580" cy="1036178"/>
          </a:xfrm>
        </p:spPr>
        <p:txBody>
          <a:bodyPr/>
          <a:lstStyle/>
          <a:p>
            <a:r>
              <a:rPr lang="en-US" dirty="0">
                <a:latin typeface="+mj-ea"/>
                <a:ea typeface="+mj-ea"/>
              </a:rPr>
              <a:t>RAN4 Chair: </a:t>
            </a:r>
            <a:r>
              <a:rPr lang="en-US" dirty="0"/>
              <a:t>Xizeng</a:t>
            </a:r>
            <a:r>
              <a:rPr lang="en-US" dirty="0">
                <a:latin typeface="+mj-ea"/>
                <a:ea typeface="+mj-ea"/>
              </a:rPr>
              <a:t> Dai</a:t>
            </a:r>
          </a:p>
          <a:p>
            <a:r>
              <a:rPr lang="en-US" dirty="0">
                <a:latin typeface="+mj-ea"/>
                <a:ea typeface="+mj-ea"/>
              </a:rPr>
              <a:t>Vice </a:t>
            </a:r>
            <a:r>
              <a:rPr lang="en-US" dirty="0" smtClean="0">
                <a:latin typeface="+mj-ea"/>
                <a:ea typeface="+mj-ea"/>
              </a:rPr>
              <a:t>Chair: </a:t>
            </a:r>
            <a:r>
              <a:rPr lang="en-US" dirty="0">
                <a:latin typeface="+mj-ea"/>
                <a:ea typeface="+mj-ea"/>
              </a:rPr>
              <a:t>Haijie Qiu</a:t>
            </a:r>
            <a:r>
              <a:rPr lang="en-US" dirty="0" smtClean="0">
                <a:latin typeface="+mj-ea"/>
                <a:ea typeface="+mj-ea"/>
              </a:rPr>
              <a:t>, </a:t>
            </a:r>
            <a:r>
              <a:rPr lang="en-US" dirty="0" smtClean="0"/>
              <a:t>Andrey </a:t>
            </a:r>
            <a:r>
              <a:rPr lang="en-US" dirty="0" err="1" smtClean="0"/>
              <a:t>Chervyakov</a:t>
            </a:r>
            <a:r>
              <a:rPr lang="en-US" dirty="0" smtClean="0">
                <a:latin typeface="+mj-ea"/>
                <a:ea typeface="+mj-ea"/>
              </a:rPr>
              <a:t> </a:t>
            </a:r>
            <a:endParaRPr lang="en-US" dirty="0">
              <a:latin typeface="+mj-ea"/>
              <a:ea typeface="+mj-ea"/>
            </a:endParaRPr>
          </a:p>
        </p:txBody>
      </p:sp>
      <p:sp>
        <p:nvSpPr>
          <p:cNvPr id="2" name="TextBox 1">
            <a:extLst>
              <a:ext uri="{FF2B5EF4-FFF2-40B4-BE49-F238E27FC236}">
                <a16:creationId xmlns:a16="http://schemas.microsoft.com/office/drawing/2014/main" xmlns="" id="{E4CE5DCD-72B3-468A-A585-E6721DD18679}"/>
              </a:ext>
            </a:extLst>
          </p:cNvPr>
          <p:cNvSpPr txBox="1"/>
          <p:nvPr/>
        </p:nvSpPr>
        <p:spPr>
          <a:xfrm>
            <a:off x="236841" y="274551"/>
            <a:ext cx="5830673" cy="738664"/>
          </a:xfrm>
          <a:prstGeom prst="rect">
            <a:avLst/>
          </a:prstGeom>
          <a:noFill/>
        </p:spPr>
        <p:txBody>
          <a:bodyPr wrap="square" rtlCol="0">
            <a:spAutoFit/>
          </a:bodyPr>
          <a:lstStyle/>
          <a:p>
            <a:r>
              <a:rPr lang="en-US" sz="1400" b="1" dirty="0">
                <a:latin typeface="微软雅黑" panose="020B0503020204020204" pitchFamily="34" charset="-122"/>
                <a:ea typeface="微软雅黑" panose="020B0503020204020204" pitchFamily="34" charset="-122"/>
              </a:rPr>
              <a:t>3GPP TSG-RAN WG4 Meeting #</a:t>
            </a:r>
            <a:r>
              <a:rPr lang="en-US" sz="1400" b="1" dirty="0" smtClean="0">
                <a:latin typeface="微软雅黑" panose="020B0503020204020204" pitchFamily="34" charset="-122"/>
                <a:ea typeface="微软雅黑" panose="020B0503020204020204" pitchFamily="34" charset="-122"/>
              </a:rPr>
              <a:t>105</a:t>
            </a:r>
            <a:r>
              <a:rPr lang="en-US" sz="1400" b="1" dirty="0">
                <a:latin typeface="微软雅黑" panose="020B0503020204020204" pitchFamily="34" charset="-122"/>
                <a:ea typeface="微软雅黑" panose="020B0503020204020204" pitchFamily="34" charset="-122"/>
              </a:rPr>
              <a:t>	</a:t>
            </a:r>
            <a:endParaRPr lang="en-US" sz="1400" dirty="0">
              <a:latin typeface="微软雅黑" panose="020B0503020204020204" pitchFamily="34" charset="-122"/>
              <a:ea typeface="微软雅黑" panose="020B0503020204020204" pitchFamily="34" charset="-122"/>
            </a:endParaRPr>
          </a:p>
          <a:p>
            <a:r>
              <a:rPr lang="en-US" sz="1400" b="1" dirty="0" smtClean="0">
                <a:latin typeface="微软雅黑" panose="020B0503020204020204" pitchFamily="34" charset="-122"/>
                <a:ea typeface="微软雅黑" panose="020B0503020204020204" pitchFamily="34" charset="-122"/>
              </a:rPr>
              <a:t>Toulouse, France, November 14</a:t>
            </a:r>
            <a:r>
              <a:rPr lang="en-US" sz="1400" b="1" baseline="30000" dirty="0" smtClean="0">
                <a:latin typeface="微软雅黑" panose="020B0503020204020204" pitchFamily="34" charset="-122"/>
                <a:ea typeface="微软雅黑" panose="020B0503020204020204" pitchFamily="34" charset="-122"/>
              </a:rPr>
              <a:t>th</a:t>
            </a:r>
            <a:r>
              <a:rPr lang="en-US" sz="1400" b="1" dirty="0" smtClean="0">
                <a:latin typeface="微软雅黑" panose="020B0503020204020204" pitchFamily="34" charset="-122"/>
                <a:ea typeface="微软雅黑" panose="020B0503020204020204" pitchFamily="34" charset="-122"/>
              </a:rPr>
              <a:t> – November 18</a:t>
            </a:r>
            <a:r>
              <a:rPr lang="en-US" sz="1400" b="1" baseline="30000" dirty="0" smtClean="0">
                <a:latin typeface="微软雅黑" panose="020B0503020204020204" pitchFamily="34" charset="-122"/>
                <a:ea typeface="微软雅黑" panose="020B0503020204020204" pitchFamily="34" charset="-122"/>
              </a:rPr>
              <a:t>th</a:t>
            </a:r>
            <a:r>
              <a:rPr lang="en-US" sz="1400" b="1" dirty="0" smtClean="0">
                <a:latin typeface="微软雅黑" panose="020B0503020204020204" pitchFamily="34" charset="-122"/>
                <a:ea typeface="微软雅黑" panose="020B0503020204020204" pitchFamily="34" charset="-122"/>
              </a:rPr>
              <a:t> , </a:t>
            </a:r>
            <a:r>
              <a:rPr lang="en-US" sz="1400" b="1" dirty="0">
                <a:latin typeface="微软雅黑" panose="020B0503020204020204" pitchFamily="34" charset="-122"/>
                <a:ea typeface="微软雅黑" panose="020B0503020204020204" pitchFamily="34" charset="-122"/>
              </a:rPr>
              <a:t>2022</a:t>
            </a:r>
          </a:p>
          <a:p>
            <a:r>
              <a:rPr lang="en-US" sz="1400" b="1" dirty="0">
                <a:latin typeface="微软雅黑" panose="020B0503020204020204" pitchFamily="34" charset="-122"/>
                <a:ea typeface="微软雅黑" panose="020B0503020204020204" pitchFamily="34" charset="-122"/>
              </a:rPr>
              <a:t>Agenda Item: </a:t>
            </a:r>
            <a:r>
              <a:rPr lang="en-US" sz="1400" b="1" dirty="0" smtClean="0">
                <a:latin typeface="微软雅黑" panose="020B0503020204020204" pitchFamily="34" charset="-122"/>
                <a:ea typeface="微软雅黑" panose="020B0503020204020204" pitchFamily="34" charset="-122"/>
              </a:rPr>
              <a:t>2</a:t>
            </a:r>
            <a:endParaRPr lang="en-US" sz="1400" dirty="0">
              <a:latin typeface="微软雅黑" panose="020B0503020204020204" pitchFamily="34" charset="-122"/>
              <a:ea typeface="微软雅黑" panose="020B0503020204020204" pitchFamily="34" charset="-122"/>
            </a:endParaRPr>
          </a:p>
        </p:txBody>
      </p:sp>
      <p:sp>
        <p:nvSpPr>
          <p:cNvPr id="6" name="TextBox 1">
            <a:extLst>
              <a:ext uri="{FF2B5EF4-FFF2-40B4-BE49-F238E27FC236}">
                <a16:creationId xmlns:a16="http://schemas.microsoft.com/office/drawing/2014/main" xmlns="" id="{E4CE5DCD-72B3-468A-A585-E6721DD18679}"/>
              </a:ext>
            </a:extLst>
          </p:cNvPr>
          <p:cNvSpPr txBox="1"/>
          <p:nvPr/>
        </p:nvSpPr>
        <p:spPr>
          <a:xfrm>
            <a:off x="7742490" y="274551"/>
            <a:ext cx="2519149" cy="338554"/>
          </a:xfrm>
          <a:prstGeom prst="rect">
            <a:avLst/>
          </a:prstGeom>
          <a:noFill/>
        </p:spPr>
        <p:txBody>
          <a:bodyPr wrap="square" rtlCol="0">
            <a:spAutoFit/>
          </a:bodyPr>
          <a:lstStyle/>
          <a:p>
            <a:pPr algn="r"/>
            <a:r>
              <a:rPr lang="en-US" sz="1600" b="1" dirty="0" smtClean="0">
                <a:latin typeface="+mj-ea"/>
                <a:ea typeface="+mj-ea"/>
              </a:rPr>
              <a:t>R4-22xxxxx</a:t>
            </a:r>
            <a:r>
              <a:rPr lang="en-US" sz="1600" b="1" dirty="0">
                <a:latin typeface="+mj-ea"/>
                <a:ea typeface="+mj-ea"/>
              </a:rPr>
              <a:t>	</a:t>
            </a:r>
            <a:endParaRPr lang="en-US" sz="1600" dirty="0">
              <a:latin typeface="+mj-ea"/>
              <a:ea typeface="+mj-ea"/>
            </a:endParaRPr>
          </a:p>
        </p:txBody>
      </p:sp>
    </p:spTree>
    <p:extLst>
      <p:ext uri="{BB962C8B-B14F-4D97-AF65-F5344CB8AC3E}">
        <p14:creationId xmlns:p14="http://schemas.microsoft.com/office/powerpoint/2010/main" val="77519700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B1BE6906-4FA3-42DA-8E86-BA4DD12F41A6}"/>
              </a:ext>
            </a:extLst>
          </p:cNvPr>
          <p:cNvSpPr>
            <a:spLocks noGrp="1"/>
          </p:cNvSpPr>
          <p:nvPr>
            <p:ph idx="1"/>
          </p:nvPr>
        </p:nvSpPr>
        <p:spPr>
          <a:xfrm>
            <a:off x="401651" y="1273321"/>
            <a:ext cx="11622281" cy="5095171"/>
          </a:xfrm>
        </p:spPr>
        <p:txBody>
          <a:bodyPr/>
          <a:lstStyle/>
          <a:p>
            <a:pPr marL="342882" lvl="1" indent="-342882">
              <a:spcBef>
                <a:spcPts val="0"/>
              </a:spcBef>
              <a:spcAft>
                <a:spcPts val="600"/>
              </a:spcAft>
              <a:buBlip>
                <a:blip r:embed="rId2"/>
              </a:buBlip>
            </a:pPr>
            <a:r>
              <a:rPr lang="en-US" altLang="zh-CN" sz="1400" dirty="0"/>
              <a:t>Capture the new TR/TS in the table for “New specifications” in the approved WID/SID </a:t>
            </a:r>
          </a:p>
          <a:p>
            <a:pPr lvl="1">
              <a:spcBef>
                <a:spcPts val="0"/>
              </a:spcBef>
              <a:spcAft>
                <a:spcPts val="600"/>
              </a:spcAft>
            </a:pPr>
            <a:r>
              <a:rPr lang="en-US" sz="1200" dirty="0">
                <a:cs typeface="+mn-cs"/>
              </a:rPr>
              <a:t>Keep the TS/TR number as 3Y.XXX, e.g., 38.xxx for NR</a:t>
            </a:r>
          </a:p>
          <a:p>
            <a:pPr lvl="1">
              <a:spcBef>
                <a:spcPts val="0"/>
              </a:spcBef>
              <a:spcAft>
                <a:spcPts val="600"/>
              </a:spcAft>
            </a:pPr>
            <a:r>
              <a:rPr lang="en-US" sz="1200" dirty="0">
                <a:cs typeface="+mn-cs"/>
              </a:rPr>
              <a:t>Usually for SID, the title of TR is the same as the title of SID </a:t>
            </a:r>
            <a:endParaRPr lang="en-US" sz="1400" dirty="0">
              <a:cs typeface="+mn-cs"/>
            </a:endParaRPr>
          </a:p>
          <a:p>
            <a:pPr marL="342882" lvl="1" indent="-342882">
              <a:spcBef>
                <a:spcPts val="0"/>
              </a:spcBef>
              <a:spcAft>
                <a:spcPts val="600"/>
              </a:spcAft>
              <a:buBlip>
                <a:blip r:embed="rId2"/>
              </a:buBlip>
            </a:pPr>
            <a:r>
              <a:rPr lang="en-US" sz="1400" dirty="0">
                <a:cs typeface="+mn-cs"/>
              </a:rPr>
              <a:t>Rapporteur and </a:t>
            </a:r>
            <a:r>
              <a:rPr lang="en-US" altLang="zh-CN" sz="1400" dirty="0">
                <a:cs typeface="+mn-cs"/>
              </a:rPr>
              <a:t>numbers for TR/TS</a:t>
            </a:r>
            <a:endParaRPr lang="en-US" sz="1400" dirty="0">
              <a:cs typeface="+mn-cs"/>
            </a:endParaRPr>
          </a:p>
          <a:p>
            <a:pPr lvl="1">
              <a:spcBef>
                <a:spcPts val="0"/>
              </a:spcBef>
              <a:spcAft>
                <a:spcPts val="600"/>
              </a:spcAft>
            </a:pPr>
            <a:r>
              <a:rPr lang="en-US" altLang="zh-CN" sz="1200" dirty="0"/>
              <a:t>Please contact with WG Chair to decide the rapporteur for TR/TS</a:t>
            </a:r>
          </a:p>
          <a:p>
            <a:pPr lvl="1">
              <a:spcBef>
                <a:spcPts val="0"/>
              </a:spcBef>
              <a:spcAft>
                <a:spcPts val="600"/>
              </a:spcAft>
            </a:pPr>
            <a:r>
              <a:rPr lang="en-US" altLang="zh-CN" sz="1200" dirty="0">
                <a:cs typeface="+mn-cs"/>
              </a:rPr>
              <a:t>Please contact WG secretary for TR/TS number after the WID/SID capturing the new TS/TR is approved in RAN</a:t>
            </a:r>
            <a:endParaRPr lang="en-US" altLang="zh-CN" sz="1400" dirty="0">
              <a:cs typeface="+mn-cs"/>
            </a:endParaRPr>
          </a:p>
          <a:p>
            <a:pPr marL="342882" lvl="1" indent="-342882">
              <a:spcBef>
                <a:spcPts val="0"/>
              </a:spcBef>
              <a:spcAft>
                <a:spcPts val="600"/>
              </a:spcAft>
              <a:buBlip>
                <a:blip r:embed="rId2"/>
              </a:buBlip>
            </a:pPr>
            <a:r>
              <a:rPr lang="en-US" altLang="zh-CN" sz="1400" dirty="0">
                <a:cs typeface="+mn-cs"/>
              </a:rPr>
              <a:t>Update draft TR/TS in WG meetings</a:t>
            </a:r>
          </a:p>
          <a:p>
            <a:pPr lvl="1">
              <a:spcBef>
                <a:spcPts val="0"/>
              </a:spcBef>
              <a:spcAft>
                <a:spcPts val="600"/>
              </a:spcAft>
            </a:pPr>
            <a:r>
              <a:rPr lang="en-US" altLang="zh-CN" sz="1200" dirty="0"/>
              <a:t>Before formally approved in RAN plenary, the draft TR/TS is maintained by rapporteur in WG. TP is expected to be used to add or change technique contents for draft TR/TS.</a:t>
            </a:r>
          </a:p>
          <a:p>
            <a:pPr lvl="1">
              <a:spcBef>
                <a:spcPts val="0"/>
              </a:spcBef>
              <a:spcAft>
                <a:spcPts val="600"/>
              </a:spcAft>
            </a:pPr>
            <a:r>
              <a:rPr lang="en-US" altLang="zh-CN" sz="1200" dirty="0"/>
              <a:t>The rapporteur of draft TR/TS is expected to merge all the approved TPs and provide the updated draft TR/TS in the next meeting.</a:t>
            </a:r>
          </a:p>
          <a:p>
            <a:pPr lvl="1">
              <a:spcBef>
                <a:spcPts val="0"/>
              </a:spcBef>
              <a:spcAft>
                <a:spcPts val="600"/>
              </a:spcAft>
            </a:pPr>
            <a:r>
              <a:rPr lang="en-US" altLang="zh-CN" sz="1200" dirty="0"/>
              <a:t>The version number for the draft TR/TS should start with v.0.X.0, e.g., v.0.1.0, and X will increase meeting by meeting</a:t>
            </a:r>
          </a:p>
          <a:p>
            <a:pPr marL="342882" lvl="1" indent="-342882">
              <a:spcBef>
                <a:spcPts val="0"/>
              </a:spcBef>
              <a:spcAft>
                <a:spcPts val="600"/>
              </a:spcAft>
              <a:buBlip>
                <a:blip r:embed="rId2"/>
              </a:buBlip>
            </a:pPr>
            <a:r>
              <a:rPr lang="en-US" altLang="zh-CN" sz="1400" dirty="0">
                <a:cs typeface="+mn-cs"/>
              </a:rPr>
              <a:t>Submission and formally approve TR/TS to RAN plenary</a:t>
            </a:r>
          </a:p>
          <a:p>
            <a:pPr lvl="1">
              <a:spcBef>
                <a:spcPts val="0"/>
              </a:spcBef>
              <a:spcAft>
                <a:spcPts val="600"/>
              </a:spcAft>
            </a:pPr>
            <a:r>
              <a:rPr lang="en-US" altLang="zh-CN" sz="1200" dirty="0"/>
              <a:t>According to the target date, the draft TR/TS is expected to be submitted to RAN plenary for information and/or approval.</a:t>
            </a:r>
          </a:p>
          <a:p>
            <a:pPr lvl="1">
              <a:spcBef>
                <a:spcPts val="0"/>
              </a:spcBef>
              <a:spcAft>
                <a:spcPts val="600"/>
              </a:spcAft>
            </a:pPr>
            <a:r>
              <a:rPr lang="en-US" altLang="zh-CN" sz="1200" dirty="0"/>
              <a:t>Only the rapporteur of TR/TS is able to reserve </a:t>
            </a:r>
            <a:r>
              <a:rPr lang="en-US" altLang="zh-CN" sz="1200" dirty="0" err="1"/>
              <a:t>tdoc</a:t>
            </a:r>
            <a:r>
              <a:rPr lang="en-US" altLang="zh-CN" sz="1200" dirty="0"/>
              <a:t> number and upload </a:t>
            </a:r>
            <a:r>
              <a:rPr lang="en-US" altLang="zh-CN" sz="1200" dirty="0" err="1"/>
              <a:t>tdoc</a:t>
            </a:r>
            <a:r>
              <a:rPr lang="en-US" altLang="zh-CN" sz="1200" dirty="0"/>
              <a:t> for RAN plenary.</a:t>
            </a:r>
          </a:p>
          <a:p>
            <a:pPr lvl="1">
              <a:spcBef>
                <a:spcPts val="0"/>
              </a:spcBef>
              <a:spcAft>
                <a:spcPts val="600"/>
              </a:spcAft>
            </a:pPr>
            <a:r>
              <a:rPr lang="en-US" altLang="zh-CN" sz="1200" dirty="0"/>
              <a:t>Before submitting TR/TS to RAN plenary, </a:t>
            </a:r>
            <a:r>
              <a:rPr lang="en-US" altLang="zh-CN" sz="1200" b="1" dirty="0"/>
              <a:t>please provide the drafts to RAN MCC to perform 3GU upload checker</a:t>
            </a:r>
          </a:p>
          <a:p>
            <a:pPr lvl="1">
              <a:spcBef>
                <a:spcPts val="0"/>
              </a:spcBef>
              <a:spcAft>
                <a:spcPts val="600"/>
              </a:spcAft>
            </a:pPr>
            <a:r>
              <a:rPr lang="en-US" altLang="zh-CN" sz="1200" dirty="0"/>
              <a:t>When submitting TR/TS, </a:t>
            </a:r>
            <a:r>
              <a:rPr lang="en-US" altLang="zh-CN" sz="1200" b="1" dirty="0"/>
              <a:t>please use the template provided by RAN secretary. The template includes both presentation cover and specifications. Please put presentation cover and specifications in one zip file with proper </a:t>
            </a:r>
            <a:r>
              <a:rPr lang="en-US" altLang="zh-CN" sz="1200" b="1" dirty="0" err="1"/>
              <a:t>tdoc</a:t>
            </a:r>
            <a:r>
              <a:rPr lang="en-US" altLang="zh-CN" sz="1200" b="1" dirty="0"/>
              <a:t> number.</a:t>
            </a:r>
          </a:p>
          <a:p>
            <a:pPr lvl="2">
              <a:spcBef>
                <a:spcPts val="0"/>
              </a:spcBef>
              <a:spcAft>
                <a:spcPts val="600"/>
              </a:spcAft>
            </a:pPr>
            <a:r>
              <a:rPr lang="en-US" altLang="zh-CN" sz="1200" dirty="0"/>
              <a:t>Please find example in </a:t>
            </a:r>
            <a:r>
              <a:rPr lang="en-US" altLang="zh-CN" sz="1200" dirty="0">
                <a:hlinkClick r:id="rId3"/>
              </a:rPr>
              <a:t>3GPP_TS-TR_Template.zip</a:t>
            </a:r>
            <a:r>
              <a:rPr lang="en-US" altLang="zh-CN" sz="1200" dirty="0"/>
              <a:t> and </a:t>
            </a:r>
            <a:r>
              <a:rPr lang="en-US" altLang="zh-CN" sz="1200" dirty="0">
                <a:hlinkClick r:id="rId4"/>
              </a:rPr>
              <a:t>Spec_Submit.zip</a:t>
            </a:r>
            <a:r>
              <a:rPr lang="en-US" altLang="zh-CN" sz="1200" dirty="0"/>
              <a:t> (presentation cover)</a:t>
            </a:r>
          </a:p>
          <a:p>
            <a:pPr lvl="1">
              <a:spcBef>
                <a:spcPts val="0"/>
              </a:spcBef>
              <a:spcAft>
                <a:spcPts val="600"/>
              </a:spcAft>
            </a:pPr>
            <a:r>
              <a:rPr lang="en-US" altLang="zh-CN" sz="1200" dirty="0"/>
              <a:t>Please use version number v1.0.0 for the firs time submission to RAN plenary (for information or for one-step approval), and use version number v.2.0.0 for the second time (e.g., for formal approval after submission for information in the previous RAN)</a:t>
            </a:r>
          </a:p>
        </p:txBody>
      </p:sp>
      <p:sp>
        <p:nvSpPr>
          <p:cNvPr id="6" name="Title 1">
            <a:extLst>
              <a:ext uri="{FF2B5EF4-FFF2-40B4-BE49-F238E27FC236}">
                <a16:creationId xmlns:a16="http://schemas.microsoft.com/office/drawing/2014/main" xmlns="" id="{4653FC17-6DDA-4C90-8331-B521BC2ADE4B}"/>
              </a:ext>
            </a:extLst>
          </p:cNvPr>
          <p:cNvSpPr>
            <a:spLocks noGrp="1"/>
          </p:cNvSpPr>
          <p:nvPr>
            <p:ph type="title"/>
          </p:nvPr>
        </p:nvSpPr>
        <p:spPr>
          <a:xfrm>
            <a:off x="401652" y="130320"/>
            <a:ext cx="9605473" cy="1143001"/>
          </a:xfrm>
        </p:spPr>
        <p:txBody>
          <a:bodyPr/>
          <a:lstStyle/>
          <a:p>
            <a:r>
              <a:rPr lang="en-US" b="1" dirty="0">
                <a:latin typeface="微软雅黑" panose="020B0503020204020204" pitchFamily="34" charset="-122"/>
                <a:ea typeface="微软雅黑" panose="020B0503020204020204" pitchFamily="34" charset="-122"/>
              </a:rPr>
              <a:t>Correctly preparation for TR and TS</a:t>
            </a:r>
            <a:endParaRPr lang="ru-RU" b="1" dirty="0">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2014654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B1BE6906-4FA3-42DA-8E86-BA4DD12F41A6}"/>
              </a:ext>
            </a:extLst>
          </p:cNvPr>
          <p:cNvSpPr>
            <a:spLocks noGrp="1"/>
          </p:cNvSpPr>
          <p:nvPr>
            <p:ph idx="1"/>
          </p:nvPr>
        </p:nvSpPr>
        <p:spPr>
          <a:xfrm>
            <a:off x="401651" y="1273321"/>
            <a:ext cx="11622281" cy="5095171"/>
          </a:xfrm>
        </p:spPr>
        <p:txBody>
          <a:bodyPr/>
          <a:lstStyle/>
          <a:p>
            <a:pPr marL="342882" lvl="1" indent="-342882">
              <a:spcBef>
                <a:spcPts val="0"/>
              </a:spcBef>
              <a:spcAft>
                <a:spcPts val="600"/>
              </a:spcAft>
              <a:buBlip>
                <a:blip r:embed="rId2"/>
              </a:buBlip>
            </a:pPr>
            <a:r>
              <a:rPr lang="en-US" altLang="zh-CN" sz="1400" dirty="0">
                <a:cs typeface="+mn-cs"/>
              </a:rPr>
              <a:t>CR for formally approved TR/TS</a:t>
            </a:r>
          </a:p>
          <a:p>
            <a:pPr lvl="1">
              <a:spcBef>
                <a:spcPts val="0"/>
              </a:spcBef>
              <a:spcAft>
                <a:spcPts val="600"/>
              </a:spcAft>
            </a:pPr>
            <a:r>
              <a:rPr lang="en-US" altLang="zh-CN" sz="1200" dirty="0"/>
              <a:t>After formally approved, TR/TS is under control of MCC. Please use CR for any kinds of change for TR/TS.</a:t>
            </a:r>
          </a:p>
          <a:p>
            <a:pPr marL="342882" lvl="1" indent="-342882">
              <a:spcBef>
                <a:spcPts val="0"/>
              </a:spcBef>
              <a:spcAft>
                <a:spcPts val="600"/>
              </a:spcAft>
              <a:buBlip>
                <a:blip r:embed="rId2"/>
              </a:buBlip>
            </a:pPr>
            <a:r>
              <a:rPr lang="en-US" altLang="zh-CN" sz="1400" dirty="0">
                <a:cs typeface="+mn-cs"/>
              </a:rPr>
              <a:t>Update of copyright date in draft TR/TS</a:t>
            </a:r>
          </a:p>
          <a:p>
            <a:pPr lvl="1">
              <a:spcBef>
                <a:spcPts val="0"/>
              </a:spcBef>
              <a:spcAft>
                <a:spcPts val="600"/>
              </a:spcAft>
            </a:pPr>
            <a:r>
              <a:rPr lang="en-US" altLang="zh-CN" sz="1200" dirty="0"/>
              <a:t>Please update the date of draft TR/TS. The example is given below.</a:t>
            </a:r>
          </a:p>
        </p:txBody>
      </p:sp>
      <p:sp>
        <p:nvSpPr>
          <p:cNvPr id="6" name="Title 1">
            <a:extLst>
              <a:ext uri="{FF2B5EF4-FFF2-40B4-BE49-F238E27FC236}">
                <a16:creationId xmlns:a16="http://schemas.microsoft.com/office/drawing/2014/main" xmlns="" id="{4653FC17-6DDA-4C90-8331-B521BC2ADE4B}"/>
              </a:ext>
            </a:extLst>
          </p:cNvPr>
          <p:cNvSpPr>
            <a:spLocks noGrp="1"/>
          </p:cNvSpPr>
          <p:nvPr>
            <p:ph type="title"/>
          </p:nvPr>
        </p:nvSpPr>
        <p:spPr>
          <a:xfrm>
            <a:off x="401652" y="130320"/>
            <a:ext cx="9605473" cy="1143001"/>
          </a:xfrm>
        </p:spPr>
        <p:txBody>
          <a:bodyPr/>
          <a:lstStyle/>
          <a:p>
            <a:r>
              <a:rPr lang="en-US" b="1" dirty="0">
                <a:latin typeface="微软雅黑" panose="020B0503020204020204" pitchFamily="34" charset="-122"/>
                <a:ea typeface="微软雅黑" panose="020B0503020204020204" pitchFamily="34" charset="-122"/>
              </a:rPr>
              <a:t>Correctly preparation for TR and TS </a:t>
            </a:r>
            <a:r>
              <a:rPr lang="en-US" altLang="zh-CN" b="1" dirty="0">
                <a:latin typeface="微软雅黑" panose="020B0503020204020204" pitchFamily="34" charset="-122"/>
                <a:ea typeface="微软雅黑" panose="020B0503020204020204" pitchFamily="34" charset="-122"/>
              </a:rPr>
              <a:t>(cont.)</a:t>
            </a:r>
            <a:endParaRPr lang="ru-RU" b="1" dirty="0">
              <a:latin typeface="微软雅黑" panose="020B0503020204020204" pitchFamily="34" charset="-122"/>
              <a:ea typeface="微软雅黑" panose="020B0503020204020204" pitchFamily="34" charset="-122"/>
            </a:endParaRPr>
          </a:p>
        </p:txBody>
      </p:sp>
      <p:pic>
        <p:nvPicPr>
          <p:cNvPr id="1026" name="Picture 4" descr="image00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29556" y="2513072"/>
            <a:ext cx="7553325"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4" name="直接连接符 3"/>
          <p:cNvCxnSpPr/>
          <p:nvPr/>
        </p:nvCxnSpPr>
        <p:spPr bwMode="auto">
          <a:xfrm flipV="1">
            <a:off x="2835479" y="3548543"/>
            <a:ext cx="494950" cy="1"/>
          </a:xfrm>
          <a:prstGeom prst="line">
            <a:avLst/>
          </a:prstGeom>
          <a:noFill/>
          <a:ln w="28575" cap="flat" cmpd="sng" algn="ctr">
            <a:solidFill>
              <a:srgbClr val="FF0000"/>
            </a:solidFill>
            <a:prstDash val="solid"/>
            <a:round/>
            <a:headEnd type="none" w="med" len="med"/>
            <a:tailEnd type="none" w="med" len="med"/>
          </a:ln>
          <a:effectLst/>
        </p:spPr>
      </p:cxnSp>
    </p:spTree>
    <p:extLst>
      <p:ext uri="{BB962C8B-B14F-4D97-AF65-F5344CB8AC3E}">
        <p14:creationId xmlns:p14="http://schemas.microsoft.com/office/powerpoint/2010/main" val="248817475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B1BE6906-4FA3-42DA-8E86-BA4DD12F41A6}"/>
              </a:ext>
            </a:extLst>
          </p:cNvPr>
          <p:cNvSpPr>
            <a:spLocks noGrp="1"/>
          </p:cNvSpPr>
          <p:nvPr>
            <p:ph idx="1"/>
          </p:nvPr>
        </p:nvSpPr>
        <p:spPr>
          <a:xfrm>
            <a:off x="401652" y="1273321"/>
            <a:ext cx="7159490" cy="5095171"/>
          </a:xfrm>
        </p:spPr>
        <p:txBody>
          <a:bodyPr/>
          <a:lstStyle/>
          <a:p>
            <a:pPr marL="342882" lvl="1" indent="-342882">
              <a:lnSpc>
                <a:spcPct val="150000"/>
              </a:lnSpc>
              <a:spcBef>
                <a:spcPts val="0"/>
              </a:spcBef>
              <a:spcAft>
                <a:spcPts val="600"/>
              </a:spcAft>
              <a:buBlip>
                <a:blip r:embed="rId2"/>
              </a:buBlip>
            </a:pPr>
            <a:r>
              <a:rPr lang="en-US" altLang="zh-CN" sz="1400" dirty="0"/>
              <a:t>TOHRU (Trace Online Hand Raising Utility) will be used for </a:t>
            </a:r>
            <a:r>
              <a:rPr lang="en-US" altLang="zh-CN" sz="1400" dirty="0" smtClean="0"/>
              <a:t>online or ad hoc</a:t>
            </a:r>
            <a:endParaRPr lang="en-US" altLang="zh-CN" sz="1400" dirty="0"/>
          </a:p>
          <a:p>
            <a:pPr lvl="1">
              <a:lnSpc>
                <a:spcPct val="150000"/>
              </a:lnSpc>
              <a:spcBef>
                <a:spcPts val="0"/>
              </a:spcBef>
              <a:spcAft>
                <a:spcPts val="0"/>
              </a:spcAft>
            </a:pPr>
            <a:r>
              <a:rPr lang="en-US" altLang="zh-CN" sz="1200" dirty="0"/>
              <a:t>3GPP TOHRU will be used in this </a:t>
            </a:r>
            <a:r>
              <a:rPr lang="en-US" altLang="zh-CN" sz="1200" dirty="0" smtClean="0"/>
              <a:t>meeting</a:t>
            </a:r>
            <a:endParaRPr lang="en-US" altLang="zh-CN" sz="1200" dirty="0"/>
          </a:p>
          <a:p>
            <a:pPr lvl="1">
              <a:lnSpc>
                <a:spcPct val="150000"/>
              </a:lnSpc>
              <a:spcBef>
                <a:spcPts val="0"/>
              </a:spcBef>
              <a:spcAft>
                <a:spcPts val="0"/>
              </a:spcAft>
            </a:pPr>
            <a:r>
              <a:rPr lang="en-US" altLang="zh-CN" sz="1200" dirty="0"/>
              <a:t>Hyperlink: </a:t>
            </a:r>
            <a:r>
              <a:rPr lang="zh-CN" altLang="zh-CN" sz="1200" dirty="0"/>
              <a:t> </a:t>
            </a:r>
            <a:r>
              <a:rPr lang="en-GB" altLang="zh-CN" sz="1200" u="sng" dirty="0">
                <a:hlinkClick r:id="rId3"/>
              </a:rPr>
              <a:t>https://tohru.3gpp.org</a:t>
            </a:r>
            <a:r>
              <a:rPr lang="en-GB" altLang="zh-CN" sz="1200" u="sng" dirty="0" smtClean="0">
                <a:hlinkClick r:id="rId3"/>
              </a:rPr>
              <a:t>/</a:t>
            </a:r>
            <a:endParaRPr lang="en-GB" altLang="zh-CN" sz="1200" u="sng" dirty="0" smtClean="0"/>
          </a:p>
          <a:p>
            <a:pPr lvl="1">
              <a:lnSpc>
                <a:spcPct val="150000"/>
              </a:lnSpc>
              <a:spcBef>
                <a:spcPts val="0"/>
              </a:spcBef>
              <a:spcAft>
                <a:spcPts val="0"/>
              </a:spcAft>
            </a:pPr>
            <a:r>
              <a:rPr lang="en-GB" altLang="zh-CN" sz="1200" dirty="0"/>
              <a:t>Together with the invitation for the </a:t>
            </a:r>
            <a:r>
              <a:rPr lang="en-GB" altLang="zh-CN" sz="1200" dirty="0" err="1"/>
              <a:t>GotoWebinar</a:t>
            </a:r>
            <a:r>
              <a:rPr lang="en-GB" altLang="zh-CN" sz="1200" dirty="0"/>
              <a:t> MCC provides you with a "Meeting name" individually after your </a:t>
            </a:r>
            <a:r>
              <a:rPr lang="en-GB" altLang="zh-CN" sz="1200" dirty="0" err="1"/>
              <a:t>registeration</a:t>
            </a:r>
            <a:r>
              <a:rPr lang="en-GB" altLang="zh-CN" sz="1200" dirty="0"/>
              <a:t> </a:t>
            </a:r>
          </a:p>
          <a:p>
            <a:pPr lvl="1">
              <a:lnSpc>
                <a:spcPct val="150000"/>
              </a:lnSpc>
              <a:spcBef>
                <a:spcPts val="0"/>
              </a:spcBef>
              <a:spcAft>
                <a:spcPts val="0"/>
              </a:spcAft>
            </a:pPr>
            <a:r>
              <a:rPr lang="en-GB" altLang="zh-CN" sz="1200" dirty="0" smtClean="0"/>
              <a:t>Meeting name (TOHRU </a:t>
            </a:r>
            <a:r>
              <a:rPr lang="en-GB" altLang="zh-CN" sz="1200" dirty="0"/>
              <a:t>Meeting IDs):</a:t>
            </a:r>
          </a:p>
          <a:p>
            <a:pPr lvl="2">
              <a:lnSpc>
                <a:spcPct val="150000"/>
              </a:lnSpc>
              <a:spcBef>
                <a:spcPts val="0"/>
              </a:spcBef>
              <a:spcAft>
                <a:spcPts val="0"/>
              </a:spcAft>
            </a:pPr>
            <a:r>
              <a:rPr lang="en-US" altLang="zh-CN" sz="1200" dirty="0"/>
              <a:t>Main session: RAN4_Main</a:t>
            </a:r>
          </a:p>
          <a:p>
            <a:pPr lvl="2">
              <a:lnSpc>
                <a:spcPct val="150000"/>
              </a:lnSpc>
              <a:spcBef>
                <a:spcPts val="0"/>
              </a:spcBef>
              <a:spcAft>
                <a:spcPts val="0"/>
              </a:spcAft>
            </a:pPr>
            <a:r>
              <a:rPr lang="en-US" altLang="zh-CN" sz="1200" dirty="0"/>
              <a:t>RRM session: RAN4_RRM</a:t>
            </a:r>
          </a:p>
          <a:p>
            <a:pPr lvl="2">
              <a:lnSpc>
                <a:spcPct val="150000"/>
              </a:lnSpc>
              <a:spcBef>
                <a:spcPts val="0"/>
              </a:spcBef>
              <a:spcAft>
                <a:spcPts val="0"/>
              </a:spcAft>
            </a:pPr>
            <a:r>
              <a:rPr lang="en-US" altLang="zh-CN" sz="1200" dirty="0" err="1"/>
              <a:t>BSRF_Demod_testing</a:t>
            </a:r>
            <a:r>
              <a:rPr lang="en-US" altLang="zh-CN" sz="1200" dirty="0"/>
              <a:t> session: RAN4_BSRF</a:t>
            </a:r>
          </a:p>
          <a:p>
            <a:pPr lvl="1">
              <a:lnSpc>
                <a:spcPct val="150000"/>
              </a:lnSpc>
              <a:spcBef>
                <a:spcPts val="0"/>
              </a:spcBef>
              <a:spcAft>
                <a:spcPts val="0"/>
              </a:spcAft>
            </a:pPr>
            <a:r>
              <a:rPr lang="en-US" altLang="zh-CN" sz="1200" dirty="0"/>
              <a:t>Enter your name </a:t>
            </a:r>
          </a:p>
          <a:p>
            <a:pPr lvl="2">
              <a:lnSpc>
                <a:spcPct val="150000"/>
              </a:lnSpc>
              <a:spcBef>
                <a:spcPts val="0"/>
              </a:spcBef>
              <a:spcAft>
                <a:spcPts val="0"/>
              </a:spcAft>
            </a:pPr>
            <a:r>
              <a:rPr lang="en-GB" altLang="zh-CN" sz="1200" b="1" dirty="0"/>
              <a:t>&lt;represented company&gt;, &lt;first name&gt; &lt;family name&gt;</a:t>
            </a:r>
            <a:r>
              <a:rPr lang="en-GB" altLang="zh-CN" sz="1200" dirty="0"/>
              <a:t/>
            </a:r>
            <a:br>
              <a:rPr lang="en-GB" altLang="zh-CN" sz="1200" dirty="0"/>
            </a:br>
            <a:r>
              <a:rPr lang="en-GB" altLang="zh-CN" sz="1200" dirty="0"/>
              <a:t>e.g.: XY Telecom - Peter </a:t>
            </a:r>
            <a:r>
              <a:rPr lang="en-GB" altLang="zh-CN" sz="1200" dirty="0" err="1"/>
              <a:t>Mustermann</a:t>
            </a:r>
            <a:endParaRPr lang="en-GB" altLang="zh-CN" sz="1200" dirty="0"/>
          </a:p>
          <a:p>
            <a:pPr lvl="1">
              <a:lnSpc>
                <a:spcPct val="150000"/>
              </a:lnSpc>
              <a:spcBef>
                <a:spcPts val="0"/>
              </a:spcBef>
              <a:spcAft>
                <a:spcPts val="0"/>
              </a:spcAft>
            </a:pPr>
            <a:r>
              <a:rPr lang="en-US" altLang="zh-CN" sz="1200" dirty="0"/>
              <a:t>Need to manually push  </a:t>
            </a:r>
            <a:r>
              <a:rPr lang="en-GB" altLang="zh-CN" sz="1200" dirty="0"/>
              <a:t>"</a:t>
            </a:r>
            <a:r>
              <a:rPr lang="en-US" altLang="zh-CN" sz="1200" dirty="0"/>
              <a:t>Refresh Queue</a:t>
            </a:r>
            <a:r>
              <a:rPr lang="en-GB" altLang="zh-CN" sz="1200" dirty="0"/>
              <a:t>" </a:t>
            </a:r>
            <a:r>
              <a:rPr lang="en-US" altLang="zh-CN" sz="1200" dirty="0"/>
              <a:t>or use </a:t>
            </a:r>
            <a:r>
              <a:rPr lang="en-GB" altLang="zh-CN" sz="1200" dirty="0"/>
              <a:t>"</a:t>
            </a:r>
            <a:r>
              <a:rPr lang="en-US" altLang="zh-CN" sz="1200" dirty="0"/>
              <a:t>Automatically refresh queue every 3 seconds</a:t>
            </a:r>
            <a:r>
              <a:rPr lang="en-GB" altLang="zh-CN" sz="1200" dirty="0"/>
              <a:t>"</a:t>
            </a:r>
            <a:r>
              <a:rPr lang="en-US" altLang="zh-CN" sz="1200" dirty="0"/>
              <a:t>, since this is different from the original TOHRU tool.</a:t>
            </a:r>
          </a:p>
          <a:p>
            <a:pPr lvl="1">
              <a:lnSpc>
                <a:spcPct val="150000"/>
              </a:lnSpc>
              <a:spcBef>
                <a:spcPts val="0"/>
              </a:spcBef>
              <a:spcAft>
                <a:spcPts val="0"/>
              </a:spcAft>
            </a:pPr>
            <a:r>
              <a:rPr lang="en-US" altLang="zh-CN" sz="1200" dirty="0"/>
              <a:t>The other buttons are similar as the previous external TOHRU </a:t>
            </a:r>
            <a:r>
              <a:rPr lang="en-US" altLang="zh-CN" sz="1200" dirty="0" smtClean="0"/>
              <a:t>tool</a:t>
            </a:r>
          </a:p>
          <a:p>
            <a:pPr marL="342882" lvl="1" indent="-342882">
              <a:lnSpc>
                <a:spcPct val="150000"/>
              </a:lnSpc>
              <a:spcBef>
                <a:spcPts val="0"/>
              </a:spcBef>
              <a:spcAft>
                <a:spcPts val="600"/>
              </a:spcAft>
              <a:buBlip>
                <a:blip r:embed="rId2"/>
              </a:buBlip>
            </a:pPr>
            <a:r>
              <a:rPr lang="en-US" altLang="zh-CN" sz="1400" dirty="0"/>
              <a:t>Please find </a:t>
            </a:r>
            <a:r>
              <a:rPr lang="en-US" altLang="zh-CN" sz="1400" dirty="0" smtClean="0"/>
              <a:t>references </a:t>
            </a:r>
            <a:r>
              <a:rPr lang="en-US" altLang="zh-CN" sz="1400" dirty="0"/>
              <a:t>at </a:t>
            </a:r>
            <a:endParaRPr lang="en-US" altLang="zh-CN" sz="1400" dirty="0" smtClean="0"/>
          </a:p>
          <a:p>
            <a:pPr lvl="1">
              <a:lnSpc>
                <a:spcPct val="150000"/>
              </a:lnSpc>
              <a:spcBef>
                <a:spcPts val="0"/>
              </a:spcBef>
              <a:spcAft>
                <a:spcPts val="0"/>
              </a:spcAft>
            </a:pPr>
            <a:r>
              <a:rPr lang="en-US" altLang="zh-CN" sz="1200" dirty="0"/>
              <a:t>https://</a:t>
            </a:r>
            <a:r>
              <a:rPr lang="en-US" altLang="zh-CN" sz="1200" dirty="0" smtClean="0"/>
              <a:t>www.3gpp.org/ftp/tsg_ran/WG4_Radio/TSGR4_104-bis-e/Invitation</a:t>
            </a:r>
            <a:endParaRPr lang="en-US" altLang="zh-CN" sz="1200" dirty="0"/>
          </a:p>
          <a:p>
            <a:pPr lvl="2">
              <a:lnSpc>
                <a:spcPct val="150000"/>
              </a:lnSpc>
              <a:spcBef>
                <a:spcPts val="0"/>
              </a:spcBef>
              <a:spcAft>
                <a:spcPts val="0"/>
              </a:spcAft>
            </a:pPr>
            <a:endParaRPr lang="en-US" altLang="zh-CN" sz="1200" b="1" dirty="0">
              <a:solidFill>
                <a:srgbClr val="FF0000"/>
              </a:solidFill>
            </a:endParaRPr>
          </a:p>
        </p:txBody>
      </p:sp>
      <p:sp>
        <p:nvSpPr>
          <p:cNvPr id="6" name="Title 1">
            <a:extLst>
              <a:ext uri="{FF2B5EF4-FFF2-40B4-BE49-F238E27FC236}">
                <a16:creationId xmlns:a16="http://schemas.microsoft.com/office/drawing/2014/main" xmlns="" id="{4653FC17-6DDA-4C90-8331-B521BC2ADE4B}"/>
              </a:ext>
            </a:extLst>
          </p:cNvPr>
          <p:cNvSpPr>
            <a:spLocks noGrp="1"/>
          </p:cNvSpPr>
          <p:nvPr>
            <p:ph type="title"/>
          </p:nvPr>
        </p:nvSpPr>
        <p:spPr>
          <a:xfrm>
            <a:off x="401652" y="130320"/>
            <a:ext cx="9263641" cy="1143001"/>
          </a:xfrm>
        </p:spPr>
        <p:txBody>
          <a:bodyPr/>
          <a:lstStyle/>
          <a:p>
            <a:r>
              <a:rPr lang="en-US" altLang="zh-CN" b="1" dirty="0">
                <a:latin typeface="微软雅黑" panose="020B0503020204020204" pitchFamily="34" charset="-122"/>
                <a:ea typeface="微软雅黑" panose="020B0503020204020204" pitchFamily="34" charset="-122"/>
              </a:rPr>
              <a:t>Guidance of TOHRU for GTW</a:t>
            </a:r>
            <a:endParaRPr lang="ru-RU" b="1" dirty="0">
              <a:latin typeface="微软雅黑" panose="020B0503020204020204" pitchFamily="34" charset="-122"/>
              <a:ea typeface="微软雅黑" panose="020B0503020204020204" pitchFamily="34" charset="-122"/>
            </a:endParaRPr>
          </a:p>
        </p:txBody>
      </p:sp>
      <p:sp>
        <p:nvSpPr>
          <p:cNvPr id="8" name="矩形 7"/>
          <p:cNvSpPr/>
          <p:nvPr/>
        </p:nvSpPr>
        <p:spPr bwMode="auto">
          <a:xfrm>
            <a:off x="8054959" y="5446336"/>
            <a:ext cx="1005150" cy="112361"/>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indent="-342900" algn="l" defTabSz="914400" rtl="0" eaLnBrk="0" fontAlgn="base" latinLnBrk="0" hangingPunct="0">
              <a:lnSpc>
                <a:spcPct val="100000"/>
              </a:lnSpc>
              <a:spcBef>
                <a:spcPct val="20000"/>
              </a:spcBef>
              <a:spcAft>
                <a:spcPts val="600"/>
              </a:spcAft>
              <a:buClrTx/>
              <a:buSzTx/>
              <a:buFontTx/>
              <a:buBlip>
                <a:blip r:embed="rId2"/>
              </a:buBlip>
              <a:tabLst/>
            </a:pPr>
            <a:endParaRPr kumimoji="0" lang="zh-CN" altLang="en-US" sz="2400" b="0" i="0" u="none" strike="noStrike" cap="none" normalizeH="0" baseline="0">
              <a:ln>
                <a:noFill/>
              </a:ln>
              <a:solidFill>
                <a:schemeClr val="tx1"/>
              </a:solidFill>
              <a:effectLst/>
              <a:latin typeface="Calibri" pitchFamily="34" charset="0"/>
            </a:endParaRPr>
          </a:p>
        </p:txBody>
      </p:sp>
      <p:pic>
        <p:nvPicPr>
          <p:cNvPr id="10" name="图片 9"/>
          <p:cNvPicPr>
            <a:picLocks noChangeAspect="1"/>
          </p:cNvPicPr>
          <p:nvPr/>
        </p:nvPicPr>
        <p:blipFill>
          <a:blip r:embed="rId4"/>
          <a:stretch>
            <a:fillRect/>
          </a:stretch>
        </p:blipFill>
        <p:spPr>
          <a:xfrm>
            <a:off x="7609668" y="3201604"/>
            <a:ext cx="3216190" cy="3549576"/>
          </a:xfrm>
          <a:prstGeom prst="rect">
            <a:avLst/>
          </a:prstGeom>
        </p:spPr>
      </p:pic>
      <p:pic>
        <p:nvPicPr>
          <p:cNvPr id="11" name="图片 10"/>
          <p:cNvPicPr>
            <a:picLocks noChangeAspect="1"/>
          </p:cNvPicPr>
          <p:nvPr/>
        </p:nvPicPr>
        <p:blipFill>
          <a:blip r:embed="rId5"/>
          <a:stretch>
            <a:fillRect/>
          </a:stretch>
        </p:blipFill>
        <p:spPr>
          <a:xfrm>
            <a:off x="7609668" y="1232682"/>
            <a:ext cx="2469711" cy="1937227"/>
          </a:xfrm>
          <a:prstGeom prst="rect">
            <a:avLst/>
          </a:prstGeom>
        </p:spPr>
      </p:pic>
    </p:spTree>
    <p:extLst>
      <p:ext uri="{BB962C8B-B14F-4D97-AF65-F5344CB8AC3E}">
        <p14:creationId xmlns:p14="http://schemas.microsoft.com/office/powerpoint/2010/main" val="387197200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B1BE6906-4FA3-42DA-8E86-BA4DD12F41A6}"/>
              </a:ext>
            </a:extLst>
          </p:cNvPr>
          <p:cNvSpPr>
            <a:spLocks noGrp="1"/>
          </p:cNvSpPr>
          <p:nvPr>
            <p:ph idx="1"/>
          </p:nvPr>
        </p:nvSpPr>
        <p:spPr>
          <a:xfrm>
            <a:off x="401652" y="1273321"/>
            <a:ext cx="11416722" cy="5095171"/>
          </a:xfrm>
        </p:spPr>
        <p:txBody>
          <a:bodyPr/>
          <a:lstStyle/>
          <a:p>
            <a:pPr marL="342882" lvl="1" indent="-342882">
              <a:spcBef>
                <a:spcPts val="0"/>
              </a:spcBef>
              <a:spcAft>
                <a:spcPts val="600"/>
              </a:spcAft>
              <a:buBlip>
                <a:blip r:embed="rId2"/>
              </a:buBlip>
            </a:pPr>
            <a:r>
              <a:rPr lang="en-US" altLang="zh-CN" sz="1400" dirty="0"/>
              <a:t>Changes to the working procedures</a:t>
            </a:r>
          </a:p>
          <a:p>
            <a:pPr lvl="1">
              <a:spcBef>
                <a:spcPts val="0"/>
              </a:spcBef>
              <a:spcAft>
                <a:spcPts val="600"/>
              </a:spcAft>
            </a:pPr>
            <a:r>
              <a:rPr lang="en-GB" altLang="zh-CN" sz="1200" dirty="0"/>
              <a:t>Attendance at ordinary e-meetings now counts towards accrual and maintenance of voting </a:t>
            </a:r>
            <a:r>
              <a:rPr lang="en-GB" altLang="zh-CN" sz="1200" dirty="0" smtClean="0"/>
              <a:t>rights</a:t>
            </a:r>
          </a:p>
          <a:p>
            <a:pPr lvl="1">
              <a:spcBef>
                <a:spcPts val="0"/>
              </a:spcBef>
              <a:spcAft>
                <a:spcPts val="600"/>
              </a:spcAft>
            </a:pPr>
            <a:r>
              <a:rPr lang="en-GB" altLang="zh-CN" sz="1200" dirty="0" smtClean="0"/>
              <a:t>The new rules apply for future meetings starting from meetings after TSG#95-e. Past e-meetings do not count towards voting rights</a:t>
            </a:r>
          </a:p>
          <a:p>
            <a:pPr lvl="1">
              <a:spcBef>
                <a:spcPts val="0"/>
              </a:spcBef>
              <a:spcAft>
                <a:spcPts val="600"/>
              </a:spcAft>
            </a:pPr>
            <a:r>
              <a:rPr lang="en-GB" altLang="zh-CN" sz="1200" dirty="0" smtClean="0"/>
              <a:t>A delegate is deemed to have attended a given meeting if they confirm their participation by check in. If a delegate does not check in during the meeting, it shall be assumed that the individual did not attend.</a:t>
            </a:r>
          </a:p>
          <a:p>
            <a:pPr lvl="1">
              <a:spcBef>
                <a:spcPts val="0"/>
              </a:spcBef>
              <a:spcAft>
                <a:spcPts val="600"/>
              </a:spcAft>
            </a:pPr>
            <a:r>
              <a:rPr lang="en-GB" altLang="zh-CN" sz="1200" dirty="0" smtClean="0"/>
              <a:t>Please not that the delegates need to check in themselves between the start and the end of the meeting.</a:t>
            </a:r>
          </a:p>
          <a:p>
            <a:pPr marL="342882" lvl="1" indent="-342882">
              <a:spcBef>
                <a:spcPts val="0"/>
              </a:spcBef>
              <a:spcAft>
                <a:spcPts val="600"/>
              </a:spcAft>
              <a:buBlip>
                <a:blip r:embed="rId2"/>
              </a:buBlip>
            </a:pPr>
            <a:r>
              <a:rPr lang="en-GB" altLang="zh-CN" sz="1400" dirty="0"/>
              <a:t>Please </a:t>
            </a:r>
            <a:r>
              <a:rPr lang="en-GB" altLang="zh-CN" sz="1400" dirty="0" smtClean="0"/>
              <a:t>follow the guidance below to check in</a:t>
            </a:r>
          </a:p>
          <a:p>
            <a:pPr lvl="1">
              <a:spcBef>
                <a:spcPts val="0"/>
              </a:spcBef>
              <a:spcAft>
                <a:spcPts val="600"/>
              </a:spcAft>
            </a:pPr>
            <a:r>
              <a:rPr lang="en-US" altLang="zh-CN" sz="1200" dirty="0"/>
              <a:t>Option 1: Through registration email, </a:t>
            </a:r>
            <a:r>
              <a:rPr lang="en-US" altLang="zh-CN" sz="1200" dirty="0" smtClean="0"/>
              <a:t>click the direct link (only if you registered after the deadline of registration for this meeting)</a:t>
            </a:r>
          </a:p>
          <a:p>
            <a:pPr lvl="1">
              <a:spcBef>
                <a:spcPts val="0"/>
              </a:spcBef>
              <a:spcAft>
                <a:spcPts val="600"/>
              </a:spcAft>
            </a:pPr>
            <a:r>
              <a:rPr lang="en-US" altLang="zh-CN" sz="1200" dirty="0" smtClean="0"/>
              <a:t>Option </a:t>
            </a:r>
            <a:r>
              <a:rPr lang="en-US" altLang="zh-CN" sz="1200" dirty="0"/>
              <a:t>2: Through registration email, copy/paste token into the registration link </a:t>
            </a:r>
            <a:r>
              <a:rPr lang="en-US" altLang="zh-CN" sz="1200" dirty="0" smtClean="0"/>
              <a:t>(</a:t>
            </a:r>
            <a:r>
              <a:rPr lang="en-US" altLang="zh-CN" sz="1200" dirty="0"/>
              <a:t>if you registered after the deadline of registration for this meeting</a:t>
            </a:r>
            <a:r>
              <a:rPr lang="en-US" altLang="zh-CN" sz="1200" dirty="0" smtClean="0"/>
              <a:t>)</a:t>
            </a:r>
          </a:p>
          <a:p>
            <a:pPr lvl="1">
              <a:spcBef>
                <a:spcPts val="0"/>
              </a:spcBef>
              <a:spcAft>
                <a:spcPts val="600"/>
              </a:spcAft>
            </a:pPr>
            <a:r>
              <a:rPr lang="en-US" altLang="zh-CN" sz="1200" dirty="0"/>
              <a:t>Option 2-Bis: Through registration email, copy/paste token into the registration link (if you registered before the deadline of registration for this meeting</a:t>
            </a:r>
            <a:r>
              <a:rPr lang="en-US" altLang="zh-CN" sz="1200" dirty="0" smtClean="0"/>
              <a:t>)</a:t>
            </a:r>
          </a:p>
          <a:p>
            <a:pPr lvl="1">
              <a:spcBef>
                <a:spcPts val="0"/>
              </a:spcBef>
              <a:spcAft>
                <a:spcPts val="600"/>
              </a:spcAft>
            </a:pPr>
            <a:r>
              <a:rPr lang="en-US" altLang="zh-CN" sz="1200" dirty="0"/>
              <a:t>Option 3: Through the 3GU portal (You need to be logged in</a:t>
            </a:r>
            <a:r>
              <a:rPr lang="en-US" altLang="zh-CN" sz="1200" dirty="0" smtClean="0"/>
              <a:t>)</a:t>
            </a:r>
          </a:p>
          <a:p>
            <a:pPr lvl="2">
              <a:spcBef>
                <a:spcPts val="0"/>
              </a:spcBef>
              <a:spcAft>
                <a:spcPts val="600"/>
              </a:spcAft>
            </a:pPr>
            <a:r>
              <a:rPr lang="en-US" altLang="zh-CN" sz="1200" dirty="0">
                <a:latin typeface="+mj-ea"/>
                <a:ea typeface="+mj-ea"/>
              </a:rPr>
              <a:t>Click on the meeting you wish to check-in </a:t>
            </a:r>
            <a:r>
              <a:rPr lang="en-US" altLang="zh-CN" sz="1200" dirty="0" smtClean="0">
                <a:latin typeface="+mj-ea"/>
                <a:ea typeface="+mj-ea"/>
              </a:rPr>
              <a:t>to</a:t>
            </a:r>
          </a:p>
          <a:p>
            <a:pPr lvl="2">
              <a:spcBef>
                <a:spcPts val="0"/>
              </a:spcBef>
              <a:spcAft>
                <a:spcPts val="600"/>
              </a:spcAft>
            </a:pPr>
            <a:r>
              <a:rPr lang="en-GB" altLang="zh-CN" sz="1200" dirty="0">
                <a:latin typeface="+mj-ea"/>
                <a:ea typeface="+mj-ea"/>
              </a:rPr>
              <a:t>then, click on “Presence Token” link</a:t>
            </a:r>
            <a:endParaRPr lang="en-US" altLang="zh-CN" sz="1200" dirty="0">
              <a:latin typeface="+mj-ea"/>
              <a:ea typeface="+mj-ea"/>
            </a:endParaRPr>
          </a:p>
          <a:p>
            <a:pPr lvl="1">
              <a:spcBef>
                <a:spcPts val="0"/>
              </a:spcBef>
              <a:spcAft>
                <a:spcPts val="600"/>
              </a:spcAft>
            </a:pPr>
            <a:r>
              <a:rPr lang="en-US" altLang="zh-CN" sz="1200" dirty="0" smtClean="0"/>
              <a:t>Note:</a:t>
            </a:r>
          </a:p>
          <a:p>
            <a:pPr lvl="2">
              <a:spcBef>
                <a:spcPts val="0"/>
              </a:spcBef>
              <a:spcAft>
                <a:spcPts val="600"/>
              </a:spcAft>
            </a:pPr>
            <a:r>
              <a:rPr lang="en-US" altLang="zh-CN" sz="1200" dirty="0" smtClean="0"/>
              <a:t>All </a:t>
            </a:r>
            <a:r>
              <a:rPr lang="en-US" altLang="zh-CN" sz="1200" dirty="0"/>
              <a:t>three options work for both electronic and face to face meetings</a:t>
            </a:r>
          </a:p>
          <a:p>
            <a:pPr lvl="2">
              <a:spcBef>
                <a:spcPts val="0"/>
              </a:spcBef>
              <a:spcAft>
                <a:spcPts val="600"/>
              </a:spcAft>
            </a:pPr>
            <a:r>
              <a:rPr lang="en-US" altLang="zh-CN" sz="1200" dirty="0"/>
              <a:t>Note: although the date of registration to a given meeting is not the cut-off date when the new rules start to apply, it is still expected for delegates to register before the deadline of registration to be eligible to take part in the GTW conference calls</a:t>
            </a:r>
            <a:r>
              <a:rPr lang="en-US" altLang="zh-CN" sz="1200" dirty="0" smtClean="0"/>
              <a:t>.</a:t>
            </a:r>
            <a:endParaRPr lang="en-GB" altLang="zh-CN" sz="1200" dirty="0" smtClean="0"/>
          </a:p>
          <a:p>
            <a:pPr marL="342882" lvl="1" indent="-342882">
              <a:spcBef>
                <a:spcPts val="0"/>
              </a:spcBef>
              <a:spcAft>
                <a:spcPts val="600"/>
              </a:spcAft>
              <a:buBlip>
                <a:blip r:embed="rId2"/>
              </a:buBlip>
            </a:pPr>
            <a:r>
              <a:rPr lang="en-GB" altLang="zh-CN" sz="1200" dirty="0"/>
              <a:t>Please </a:t>
            </a:r>
            <a:r>
              <a:rPr lang="en-GB" altLang="zh-CN" sz="1200" dirty="0" smtClean="0"/>
              <a:t>refer to Slide #32 of </a:t>
            </a:r>
            <a:r>
              <a:rPr lang="en-GB" altLang="zh-CN" sz="1200" dirty="0">
                <a:hlinkClick r:id="rId3" tooltip="https://www.3gpp.org/ftp/tsg_ct/WG1_mm-cc-sm_ex-CN1/TSGC1_139_Toulouse/Invitation"/>
              </a:rPr>
              <a:t>https://</a:t>
            </a:r>
            <a:r>
              <a:rPr lang="en-GB" altLang="zh-CN" sz="1200" dirty="0" smtClean="0">
                <a:hlinkClick r:id="rId3" tooltip="https://www.3gpp.org/ftp/tsg_ct/WG1_mm-cc-sm_ex-CN1/TSGC1_139_Toulouse/Invitation"/>
              </a:rPr>
              <a:t>www.3gpp.org/ftp/tsg_ct/WG1_mm-cc-sm_ex-CN1/TSGC1_139_Toulouse/Invitation</a:t>
            </a:r>
            <a:endParaRPr lang="en-GB" altLang="zh-CN" sz="1200" dirty="0"/>
          </a:p>
        </p:txBody>
      </p:sp>
      <p:sp>
        <p:nvSpPr>
          <p:cNvPr id="6" name="Title 1">
            <a:extLst>
              <a:ext uri="{FF2B5EF4-FFF2-40B4-BE49-F238E27FC236}">
                <a16:creationId xmlns:a16="http://schemas.microsoft.com/office/drawing/2014/main" xmlns="" id="{4653FC17-6DDA-4C90-8331-B521BC2ADE4B}"/>
              </a:ext>
            </a:extLst>
          </p:cNvPr>
          <p:cNvSpPr>
            <a:spLocks noGrp="1"/>
          </p:cNvSpPr>
          <p:nvPr>
            <p:ph type="title"/>
          </p:nvPr>
        </p:nvSpPr>
        <p:spPr>
          <a:xfrm>
            <a:off x="401652" y="130320"/>
            <a:ext cx="9263641" cy="1143001"/>
          </a:xfrm>
        </p:spPr>
        <p:txBody>
          <a:bodyPr/>
          <a:lstStyle/>
          <a:p>
            <a:r>
              <a:rPr lang="en-US" altLang="zh-CN" b="1" dirty="0">
                <a:latin typeface="微软雅黑" panose="020B0503020204020204" pitchFamily="34" charset="-122"/>
                <a:ea typeface="微软雅黑" panose="020B0503020204020204" pitchFamily="34" charset="-122"/>
              </a:rPr>
              <a:t>Register and check-in</a:t>
            </a:r>
            <a:endParaRPr lang="ru-RU" b="1" dirty="0">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00939447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B1BE6906-4FA3-42DA-8E86-BA4DD12F41A6}"/>
              </a:ext>
            </a:extLst>
          </p:cNvPr>
          <p:cNvSpPr>
            <a:spLocks noGrp="1"/>
          </p:cNvSpPr>
          <p:nvPr>
            <p:ph idx="1"/>
          </p:nvPr>
        </p:nvSpPr>
        <p:spPr>
          <a:xfrm>
            <a:off x="401652" y="1273321"/>
            <a:ext cx="11417182" cy="5095171"/>
          </a:xfrm>
        </p:spPr>
        <p:txBody>
          <a:bodyPr/>
          <a:lstStyle/>
          <a:p>
            <a:pPr>
              <a:spcBef>
                <a:spcPts val="0"/>
              </a:spcBef>
              <a:spcAft>
                <a:spcPts val="600"/>
              </a:spcAft>
            </a:pPr>
            <a:r>
              <a:rPr lang="en-US" sz="1400" dirty="0" err="1" smtClean="0"/>
              <a:t>Tdocs</a:t>
            </a:r>
            <a:r>
              <a:rPr lang="en-US" sz="1400" dirty="0" smtClean="0"/>
              <a:t> under post-meeting email process:</a:t>
            </a:r>
          </a:p>
          <a:p>
            <a:pPr lvl="1">
              <a:spcBef>
                <a:spcPts val="0"/>
              </a:spcBef>
              <a:spcAft>
                <a:spcPts val="600"/>
              </a:spcAft>
            </a:pPr>
            <a:r>
              <a:rPr lang="en-US" sz="1200" dirty="0" smtClean="0"/>
              <a:t>Big CRs for Rel-17 on-going WIs</a:t>
            </a:r>
          </a:p>
          <a:p>
            <a:pPr lvl="1">
              <a:spcBef>
                <a:spcPts val="0"/>
              </a:spcBef>
              <a:spcAft>
                <a:spcPts val="600"/>
              </a:spcAft>
            </a:pPr>
            <a:r>
              <a:rPr lang="en-US" sz="1200" dirty="0" smtClean="0"/>
              <a:t>Big CRs/Revised WIDs/TRs </a:t>
            </a:r>
            <a:r>
              <a:rPr lang="en-US" sz="1200" dirty="0"/>
              <a:t>for </a:t>
            </a:r>
            <a:r>
              <a:rPr lang="en-US" sz="1200" dirty="0" smtClean="0"/>
              <a:t>Rel-18 </a:t>
            </a:r>
            <a:r>
              <a:rPr lang="en-US" sz="1200" dirty="0"/>
              <a:t>basket </a:t>
            </a:r>
            <a:r>
              <a:rPr lang="en-US" sz="1200" dirty="0" smtClean="0"/>
              <a:t>WIs</a:t>
            </a:r>
          </a:p>
          <a:p>
            <a:pPr lvl="1">
              <a:spcBef>
                <a:spcPts val="0"/>
              </a:spcBef>
              <a:spcAft>
                <a:spcPts val="600"/>
              </a:spcAft>
            </a:pPr>
            <a:r>
              <a:rPr lang="en-US" sz="1200" dirty="0"/>
              <a:t>O</a:t>
            </a:r>
            <a:r>
              <a:rPr lang="en-US" sz="1200" dirty="0" smtClean="0"/>
              <a:t>ther </a:t>
            </a:r>
            <a:r>
              <a:rPr lang="en-US" sz="1200" dirty="0" err="1"/>
              <a:t>tdocs</a:t>
            </a:r>
            <a:r>
              <a:rPr lang="en-US" sz="1200" dirty="0"/>
              <a:t> based on Chairs guidance</a:t>
            </a:r>
          </a:p>
          <a:p>
            <a:pPr>
              <a:spcBef>
                <a:spcPts val="0"/>
              </a:spcBef>
              <a:spcAft>
                <a:spcPts val="600"/>
              </a:spcAft>
            </a:pPr>
            <a:r>
              <a:rPr lang="en-US" sz="1400" dirty="0"/>
              <a:t>Procedures and timelines:</a:t>
            </a:r>
          </a:p>
          <a:p>
            <a:pPr lvl="1">
              <a:spcBef>
                <a:spcPts val="0"/>
              </a:spcBef>
              <a:spcAft>
                <a:spcPts val="600"/>
              </a:spcAft>
            </a:pPr>
            <a:r>
              <a:rPr lang="en-US" sz="1200" dirty="0" smtClean="0">
                <a:solidFill>
                  <a:srgbClr val="FF0000"/>
                </a:solidFill>
              </a:rPr>
              <a:t>November 28 (Monday), 17:00 </a:t>
            </a:r>
            <a:r>
              <a:rPr lang="en-US" sz="1200" dirty="0">
                <a:solidFill>
                  <a:srgbClr val="FF0000"/>
                </a:solidFill>
              </a:rPr>
              <a:t>UTC</a:t>
            </a:r>
            <a:r>
              <a:rPr lang="en-US" sz="1200" dirty="0"/>
              <a:t>: Session chairs will provide the list of </a:t>
            </a:r>
            <a:r>
              <a:rPr lang="en-US" sz="1200" dirty="0" err="1"/>
              <a:t>tdocs</a:t>
            </a:r>
            <a:r>
              <a:rPr lang="en-US" sz="1200" dirty="0"/>
              <a:t> for post-meeting </a:t>
            </a:r>
            <a:r>
              <a:rPr lang="en-US" sz="1200" dirty="0" smtClean="0"/>
              <a:t>email process.</a:t>
            </a:r>
            <a:endParaRPr lang="en-US" altLang="zh-CN" sz="1200" dirty="0"/>
          </a:p>
          <a:p>
            <a:pPr lvl="1">
              <a:spcBef>
                <a:spcPts val="0"/>
              </a:spcBef>
              <a:spcAft>
                <a:spcPts val="600"/>
              </a:spcAft>
            </a:pPr>
            <a:r>
              <a:rPr lang="en-US" sz="1200" dirty="0" smtClean="0">
                <a:solidFill>
                  <a:srgbClr val="FF0000"/>
                </a:solidFill>
              </a:rPr>
              <a:t>November 29 (Tuesday</a:t>
            </a:r>
            <a:r>
              <a:rPr lang="en-US" altLang="zh-CN" sz="1200" dirty="0" smtClean="0">
                <a:solidFill>
                  <a:srgbClr val="FF0000"/>
                </a:solidFill>
              </a:rPr>
              <a:t>), </a:t>
            </a:r>
            <a:r>
              <a:rPr lang="en-US" altLang="zh-CN" sz="1200" dirty="0">
                <a:solidFill>
                  <a:srgbClr val="FF0000"/>
                </a:solidFill>
              </a:rPr>
              <a:t>17:00 UTC</a:t>
            </a:r>
            <a:r>
              <a:rPr lang="en-US" altLang="zh-CN" sz="1200" dirty="0"/>
              <a:t>: Authors of </a:t>
            </a:r>
            <a:r>
              <a:rPr lang="en-US" altLang="zh-CN" sz="1200" dirty="0" err="1"/>
              <a:t>tdocs</a:t>
            </a:r>
            <a:r>
              <a:rPr lang="en-US" altLang="zh-CN" sz="1200" dirty="0"/>
              <a:t> need share the drafts and submit them into inbox for review. </a:t>
            </a:r>
          </a:p>
          <a:p>
            <a:pPr lvl="1">
              <a:spcBef>
                <a:spcPts val="0"/>
              </a:spcBef>
              <a:spcAft>
                <a:spcPts val="600"/>
              </a:spcAft>
            </a:pPr>
            <a:r>
              <a:rPr lang="en-US" altLang="zh-CN" sz="1200" dirty="0" smtClean="0">
                <a:solidFill>
                  <a:srgbClr val="FF0000"/>
                </a:solidFill>
              </a:rPr>
              <a:t>November 30 (Thursday), </a:t>
            </a:r>
            <a:r>
              <a:rPr lang="en-US" altLang="zh-CN" sz="1200" dirty="0">
                <a:solidFill>
                  <a:srgbClr val="FF0000"/>
                </a:solidFill>
              </a:rPr>
              <a:t>13:00 UTC</a:t>
            </a:r>
            <a:r>
              <a:rPr lang="en-US" altLang="zh-CN" sz="1200" dirty="0"/>
              <a:t>: Companies provided comments if any and author should provide necessary revisions</a:t>
            </a:r>
          </a:p>
          <a:p>
            <a:pPr lvl="1">
              <a:spcBef>
                <a:spcPts val="0"/>
              </a:spcBef>
              <a:spcAft>
                <a:spcPts val="600"/>
              </a:spcAft>
            </a:pPr>
            <a:r>
              <a:rPr lang="en-US" altLang="zh-CN" sz="1200" dirty="0" smtClean="0">
                <a:solidFill>
                  <a:srgbClr val="FF0000"/>
                </a:solidFill>
              </a:rPr>
              <a:t>December 1 </a:t>
            </a:r>
            <a:r>
              <a:rPr lang="en-US" altLang="zh-CN" sz="1200" dirty="0">
                <a:solidFill>
                  <a:srgbClr val="FF0000"/>
                </a:solidFill>
              </a:rPr>
              <a:t>(</a:t>
            </a:r>
            <a:r>
              <a:rPr lang="en-US" altLang="zh-CN" sz="1200" dirty="0" smtClean="0">
                <a:solidFill>
                  <a:srgbClr val="FF0000"/>
                </a:solidFill>
              </a:rPr>
              <a:t>Thursday), </a:t>
            </a:r>
            <a:r>
              <a:rPr lang="en-US" altLang="zh-CN" sz="1200" dirty="0">
                <a:solidFill>
                  <a:srgbClr val="FF0000"/>
                </a:solidFill>
              </a:rPr>
              <a:t>17:00 UTC: </a:t>
            </a:r>
            <a:r>
              <a:rPr lang="en-US" altLang="zh-CN" sz="1200" dirty="0"/>
              <a:t>Based on the summary, session chair will announce decisions.</a:t>
            </a:r>
          </a:p>
          <a:p>
            <a:pPr marL="342882" lvl="1" indent="-342882">
              <a:spcBef>
                <a:spcPts val="0"/>
              </a:spcBef>
              <a:spcAft>
                <a:spcPts val="600"/>
              </a:spcAft>
              <a:buBlip>
                <a:blip r:embed="rId2"/>
              </a:buBlip>
            </a:pPr>
            <a:r>
              <a:rPr lang="en-US" altLang="zh-CN" sz="1400" dirty="0">
                <a:cs typeface="+mn-cs"/>
              </a:rPr>
              <a:t>Other guidance:</a:t>
            </a:r>
          </a:p>
          <a:p>
            <a:pPr lvl="1">
              <a:spcBef>
                <a:spcPts val="0"/>
              </a:spcBef>
              <a:spcAft>
                <a:spcPts val="600"/>
              </a:spcAft>
            </a:pPr>
            <a:r>
              <a:rPr lang="en-US" altLang="zh-CN" sz="1200" dirty="0"/>
              <a:t>We would like to remind all delegated to upload all Cat A draft CRs as soon as possible. In case Cat A draft CRs are not available by </a:t>
            </a:r>
            <a:r>
              <a:rPr lang="en-US" altLang="zh-CN" sz="1200" dirty="0" smtClean="0">
                <a:solidFill>
                  <a:srgbClr val="FF0000"/>
                </a:solidFill>
              </a:rPr>
              <a:t>November 18 (Friday) </a:t>
            </a:r>
            <a:r>
              <a:rPr lang="en-US" altLang="zh-CN" sz="1200" dirty="0">
                <a:solidFill>
                  <a:srgbClr val="FF0000"/>
                </a:solidFill>
              </a:rPr>
              <a:t>20:00 UTC</a:t>
            </a:r>
            <a:r>
              <a:rPr lang="en-US" altLang="zh-CN" sz="1200" dirty="0"/>
              <a:t>, the respective Draft CRs may be postponed and not implemented.</a:t>
            </a:r>
          </a:p>
          <a:p>
            <a:pPr lvl="1">
              <a:spcBef>
                <a:spcPts val="0"/>
              </a:spcBef>
              <a:spcAft>
                <a:spcPts val="600"/>
              </a:spcAft>
            </a:pPr>
            <a:r>
              <a:rPr lang="en-US" altLang="zh-CN" sz="1200" dirty="0"/>
              <a:t>Delegates are strongly encouraged to participate in review on Big CRs during post-meeting email </a:t>
            </a:r>
            <a:r>
              <a:rPr lang="en-US" altLang="zh-CN" sz="1200" dirty="0" smtClean="0"/>
              <a:t>process procedures</a:t>
            </a:r>
            <a:endParaRPr lang="en-US" altLang="zh-CN" sz="1000" dirty="0">
              <a:cs typeface="+mn-cs"/>
            </a:endParaRPr>
          </a:p>
          <a:p>
            <a:pPr marL="0" indent="0">
              <a:spcBef>
                <a:spcPts val="0"/>
              </a:spcBef>
              <a:spcAft>
                <a:spcPts val="600"/>
              </a:spcAft>
              <a:buNone/>
            </a:pPr>
            <a:r>
              <a:rPr lang="en-US" altLang="zh-CN" sz="1200" dirty="0"/>
              <a:t>	</a:t>
            </a:r>
          </a:p>
          <a:p>
            <a:pPr marL="0" indent="0">
              <a:spcBef>
                <a:spcPts val="0"/>
              </a:spcBef>
              <a:spcAft>
                <a:spcPts val="600"/>
              </a:spcAft>
              <a:buNone/>
            </a:pPr>
            <a:endParaRPr lang="en-US" altLang="zh-CN" sz="1200" dirty="0"/>
          </a:p>
          <a:p>
            <a:pPr marL="0" indent="0">
              <a:spcBef>
                <a:spcPts val="0"/>
              </a:spcBef>
              <a:spcAft>
                <a:spcPts val="600"/>
              </a:spcAft>
              <a:buNone/>
            </a:pPr>
            <a:endParaRPr lang="en-US" altLang="zh-CN" sz="1200" dirty="0"/>
          </a:p>
        </p:txBody>
      </p:sp>
      <p:sp>
        <p:nvSpPr>
          <p:cNvPr id="6" name="Title 1">
            <a:extLst>
              <a:ext uri="{FF2B5EF4-FFF2-40B4-BE49-F238E27FC236}">
                <a16:creationId xmlns:a16="http://schemas.microsoft.com/office/drawing/2014/main" xmlns=""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Post-meeting email process procedures/timelines  </a:t>
            </a:r>
            <a:endParaRPr lang="ru-RU" b="1" dirty="0">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87752087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xmlns="" id="{4653FC17-6DDA-4C90-8331-B521BC2ADE4B}"/>
              </a:ext>
            </a:extLst>
          </p:cNvPr>
          <p:cNvSpPr txBox="1">
            <a:spLocks/>
          </p:cNvSpPr>
          <p:nvPr/>
        </p:nvSpPr>
        <p:spPr bwMode="auto">
          <a:xfrm>
            <a:off x="401652" y="130320"/>
            <a:ext cx="9605473" cy="11430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3200">
                <a:solidFill>
                  <a:srgbClr val="FF0000"/>
                </a:solidFill>
                <a:latin typeface="+mj-ea"/>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177" algn="ctr" rtl="0" eaLnBrk="0" fontAlgn="base" hangingPunct="0">
              <a:spcBef>
                <a:spcPct val="0"/>
              </a:spcBef>
              <a:spcAft>
                <a:spcPct val="0"/>
              </a:spcAft>
              <a:defRPr sz="3200">
                <a:solidFill>
                  <a:srgbClr val="FF0000"/>
                </a:solidFill>
                <a:latin typeface="Calibri" pitchFamily="34" charset="0"/>
              </a:defRPr>
            </a:lvl6pPr>
            <a:lvl7pPr marL="914354" algn="ctr" rtl="0" eaLnBrk="0" fontAlgn="base" hangingPunct="0">
              <a:spcBef>
                <a:spcPct val="0"/>
              </a:spcBef>
              <a:spcAft>
                <a:spcPct val="0"/>
              </a:spcAft>
              <a:defRPr sz="3200">
                <a:solidFill>
                  <a:srgbClr val="FF0000"/>
                </a:solidFill>
                <a:latin typeface="Calibri" pitchFamily="34" charset="0"/>
              </a:defRPr>
            </a:lvl7pPr>
            <a:lvl8pPr marL="1371531" algn="ctr" rtl="0" eaLnBrk="0" fontAlgn="base" hangingPunct="0">
              <a:spcBef>
                <a:spcPct val="0"/>
              </a:spcBef>
              <a:spcAft>
                <a:spcPct val="0"/>
              </a:spcAft>
              <a:defRPr sz="3200">
                <a:solidFill>
                  <a:srgbClr val="FF0000"/>
                </a:solidFill>
                <a:latin typeface="Calibri" pitchFamily="34" charset="0"/>
              </a:defRPr>
            </a:lvl8pPr>
            <a:lvl9pPr marL="1828709" algn="ctr" rtl="0" eaLnBrk="0" fontAlgn="base" hangingPunct="0">
              <a:spcBef>
                <a:spcPct val="0"/>
              </a:spcBef>
              <a:spcAft>
                <a:spcPct val="0"/>
              </a:spcAft>
              <a:defRPr sz="3200">
                <a:solidFill>
                  <a:srgbClr val="FF0000"/>
                </a:solidFill>
                <a:latin typeface="Calibri" pitchFamily="34" charset="0"/>
              </a:defRPr>
            </a:lvl9pPr>
          </a:lstStyle>
          <a:p>
            <a:r>
              <a:rPr lang="en-US" altLang="zh-CN" b="1" dirty="0">
                <a:latin typeface="微软雅黑" panose="020B0503020204020204" pitchFamily="34" charset="-122"/>
                <a:ea typeface="微软雅黑" panose="020B0503020204020204" pitchFamily="34" charset="-122"/>
              </a:rPr>
              <a:t>Pre-RAN action (TS/TR/SR review) after ordinary meeting</a:t>
            </a:r>
            <a:endParaRPr lang="ru-RU" b="1" dirty="0">
              <a:latin typeface="微软雅黑" panose="020B0503020204020204" pitchFamily="34" charset="-122"/>
              <a:ea typeface="微软雅黑" panose="020B0503020204020204" pitchFamily="34" charset="-122"/>
            </a:endParaRPr>
          </a:p>
        </p:txBody>
      </p:sp>
      <p:sp>
        <p:nvSpPr>
          <p:cNvPr id="7" name="Content Placeholder 2">
            <a:extLst>
              <a:ext uri="{FF2B5EF4-FFF2-40B4-BE49-F238E27FC236}">
                <a16:creationId xmlns:a16="http://schemas.microsoft.com/office/drawing/2014/main" xmlns="" id="{B1BE6906-4FA3-42DA-8E86-BA4DD12F41A6}"/>
              </a:ext>
            </a:extLst>
          </p:cNvPr>
          <p:cNvSpPr>
            <a:spLocks noGrp="1"/>
          </p:cNvSpPr>
          <p:nvPr>
            <p:ph idx="1"/>
          </p:nvPr>
        </p:nvSpPr>
        <p:spPr>
          <a:xfrm>
            <a:off x="401652" y="1273321"/>
            <a:ext cx="11417182" cy="5095171"/>
          </a:xfrm>
        </p:spPr>
        <p:txBody>
          <a:bodyPr/>
          <a:lstStyle/>
          <a:p>
            <a:pPr marL="342882" lvl="1" indent="-342882">
              <a:spcBef>
                <a:spcPts val="0"/>
              </a:spcBef>
              <a:spcAft>
                <a:spcPts val="600"/>
              </a:spcAft>
              <a:buBlip>
                <a:blip r:embed="rId2"/>
              </a:buBlip>
            </a:pPr>
            <a:r>
              <a:rPr lang="en-US" altLang="zh-CN" sz="1400" dirty="0">
                <a:solidFill>
                  <a:srgbClr val="000000"/>
                </a:solidFill>
              </a:rPr>
              <a:t>Please  WI/SI rapporteurs share draft SR(status report)  and revised WID (RAN4 led WIs</a:t>
            </a:r>
            <a:r>
              <a:rPr lang="zh-CN" altLang="en-US" sz="1400" dirty="0">
                <a:solidFill>
                  <a:srgbClr val="000000"/>
                </a:solidFill>
              </a:rPr>
              <a:t>）</a:t>
            </a:r>
            <a:r>
              <a:rPr lang="en-US" altLang="zh-CN" sz="1400" dirty="0">
                <a:solidFill>
                  <a:srgbClr val="000000"/>
                </a:solidFill>
              </a:rPr>
              <a:t>if any in RAN4 reflector no later than </a:t>
            </a:r>
            <a:r>
              <a:rPr lang="en-US" altLang="zh-CN" sz="1400" dirty="0" smtClean="0">
                <a:solidFill>
                  <a:srgbClr val="FF0000"/>
                </a:solidFill>
              </a:rPr>
              <a:t>December </a:t>
            </a:r>
            <a:r>
              <a:rPr lang="en-US" altLang="zh-CN" sz="1400" dirty="0">
                <a:solidFill>
                  <a:srgbClr val="FF0000"/>
                </a:solidFill>
              </a:rPr>
              <a:t>1</a:t>
            </a:r>
            <a:r>
              <a:rPr lang="en-US" altLang="zh-CN" sz="1400" dirty="0" smtClean="0">
                <a:solidFill>
                  <a:srgbClr val="FF0000"/>
                </a:solidFill>
              </a:rPr>
              <a:t> </a:t>
            </a:r>
            <a:r>
              <a:rPr lang="en-US" altLang="zh-CN" sz="1400" dirty="0">
                <a:solidFill>
                  <a:srgbClr val="FF0000"/>
                </a:solidFill>
              </a:rPr>
              <a:t>(Thursday) 17:00 UTC </a:t>
            </a:r>
            <a:r>
              <a:rPr lang="zh-CN" altLang="en-US" sz="1400" dirty="0">
                <a:solidFill>
                  <a:srgbClr val="000000"/>
                </a:solidFill>
              </a:rPr>
              <a:t>；</a:t>
            </a:r>
            <a:r>
              <a:rPr lang="en-US" altLang="zh-CN" sz="1400" dirty="0">
                <a:solidFill>
                  <a:srgbClr val="000000"/>
                </a:solidFill>
              </a:rPr>
              <a:t>Guidance from MCC for SR and revised WID submission</a:t>
            </a:r>
          </a:p>
          <a:p>
            <a:pPr lvl="1">
              <a:spcBef>
                <a:spcPts val="0"/>
              </a:spcBef>
              <a:spcAft>
                <a:spcPts val="600"/>
              </a:spcAft>
            </a:pPr>
            <a:r>
              <a:rPr lang="en-GB" altLang="zh-CN" sz="1200" dirty="0"/>
              <a:t>1. WIs with target </a:t>
            </a:r>
            <a:r>
              <a:rPr lang="en-US" altLang="zh-CN" sz="1200" dirty="0" smtClean="0"/>
              <a:t>September </a:t>
            </a:r>
            <a:r>
              <a:rPr lang="en-US" altLang="zh-CN" sz="1200" dirty="0"/>
              <a:t>2022 </a:t>
            </a:r>
            <a:r>
              <a:rPr lang="en-GB" altLang="zh-CN" sz="1200" dirty="0"/>
              <a:t>and % complete &lt;100% mean a request to stop the WI,</a:t>
            </a:r>
            <a:endParaRPr lang="zh-CN" altLang="zh-CN" sz="1200" dirty="0"/>
          </a:p>
          <a:p>
            <a:pPr lvl="2">
              <a:spcBef>
                <a:spcPts val="0"/>
              </a:spcBef>
              <a:spcAft>
                <a:spcPts val="600"/>
              </a:spcAft>
            </a:pPr>
            <a:r>
              <a:rPr lang="en-GB" altLang="zh-CN" sz="1200" dirty="0">
                <a:solidFill>
                  <a:srgbClr val="000000"/>
                </a:solidFill>
              </a:rPr>
              <a:t> </a:t>
            </a:r>
            <a:r>
              <a:rPr lang="en-US" altLang="zh-CN" sz="1200" dirty="0">
                <a:solidFill>
                  <a:srgbClr val="000000"/>
                </a:solidFill>
              </a:rPr>
              <a:t>I</a:t>
            </a:r>
            <a:r>
              <a:rPr lang="en-GB" altLang="zh-CN" sz="1200" dirty="0">
                <a:solidFill>
                  <a:srgbClr val="000000"/>
                </a:solidFill>
              </a:rPr>
              <a:t>n such a case CRs will be requested to de</a:t>
            </a:r>
            <a:r>
              <a:rPr lang="en-US" altLang="zh-CN" sz="1200" dirty="0">
                <a:solidFill>
                  <a:srgbClr val="000000"/>
                </a:solidFill>
              </a:rPr>
              <a:t>-</a:t>
            </a:r>
            <a:r>
              <a:rPr lang="en-GB" altLang="zh-CN" sz="1200" dirty="0">
                <a:solidFill>
                  <a:srgbClr val="000000"/>
                </a:solidFill>
              </a:rPr>
              <a:t>implement changes already in the specs and introduced under this WI</a:t>
            </a:r>
            <a:endParaRPr lang="zh-CN" altLang="zh-CN" sz="1200" dirty="0">
              <a:solidFill>
                <a:srgbClr val="000000"/>
              </a:solidFill>
            </a:endParaRPr>
          </a:p>
          <a:p>
            <a:pPr lvl="1">
              <a:spcBef>
                <a:spcPts val="0"/>
              </a:spcBef>
              <a:spcAft>
                <a:spcPts val="600"/>
              </a:spcAft>
            </a:pPr>
            <a:r>
              <a:rPr lang="en-GB" altLang="zh-CN" sz="1200" dirty="0">
                <a:solidFill>
                  <a:srgbClr val="000000"/>
                </a:solidFill>
              </a:rPr>
              <a:t>2. Status report target dates have to match the target dates submitted in rev WIDs to the same TSG meeting</a:t>
            </a:r>
            <a:endParaRPr lang="zh-CN" altLang="zh-CN" sz="1200" dirty="0">
              <a:solidFill>
                <a:srgbClr val="000000"/>
              </a:solidFill>
            </a:endParaRPr>
          </a:p>
          <a:p>
            <a:pPr lvl="1">
              <a:spcBef>
                <a:spcPts val="0"/>
              </a:spcBef>
              <a:spcAft>
                <a:spcPts val="600"/>
              </a:spcAft>
            </a:pPr>
            <a:r>
              <a:rPr lang="en-GB" altLang="zh-CN" sz="1200" dirty="0">
                <a:solidFill>
                  <a:srgbClr val="000000"/>
                </a:solidFill>
              </a:rPr>
              <a:t>3. </a:t>
            </a:r>
            <a:r>
              <a:rPr lang="en-US" altLang="zh-CN" sz="1200" dirty="0">
                <a:solidFill>
                  <a:srgbClr val="000000"/>
                </a:solidFill>
              </a:rPr>
              <a:t>R</a:t>
            </a:r>
            <a:r>
              <a:rPr lang="en-GB" altLang="zh-CN" sz="1200" dirty="0" err="1">
                <a:solidFill>
                  <a:srgbClr val="000000"/>
                </a:solidFill>
              </a:rPr>
              <a:t>evised</a:t>
            </a:r>
            <a:r>
              <a:rPr lang="en-GB" altLang="zh-CN" sz="1200" dirty="0">
                <a:solidFill>
                  <a:srgbClr val="000000"/>
                </a:solidFill>
              </a:rPr>
              <a:t> WIDs have to show revision marks relative to the last approved WID</a:t>
            </a:r>
            <a:endParaRPr lang="en-US" altLang="zh-CN" sz="1200" dirty="0">
              <a:solidFill>
                <a:srgbClr val="000000"/>
              </a:solidFill>
            </a:endParaRPr>
          </a:p>
          <a:p>
            <a:pPr marL="342882" lvl="1" indent="-342882">
              <a:spcBef>
                <a:spcPts val="0"/>
              </a:spcBef>
              <a:spcAft>
                <a:spcPts val="600"/>
              </a:spcAft>
              <a:buBlip>
                <a:blip r:embed="rId2"/>
              </a:buBlip>
            </a:pPr>
            <a:endParaRPr lang="en-US" altLang="zh-CN" sz="1400" dirty="0" smtClean="0"/>
          </a:p>
          <a:p>
            <a:pPr marL="342882" lvl="1" indent="-342882">
              <a:spcBef>
                <a:spcPts val="0"/>
              </a:spcBef>
              <a:spcAft>
                <a:spcPts val="600"/>
              </a:spcAft>
              <a:buBlip>
                <a:blip r:embed="rId2"/>
              </a:buBlip>
            </a:pPr>
            <a:r>
              <a:rPr lang="en-US" altLang="zh-CN" sz="1400" dirty="0" smtClean="0"/>
              <a:t>Please do not submit the formal SR/revised WID to upcoming RAN plenary, before RAN4 Chair(s) check the draft SR and revised WID and send the feedback, to facilitate the treatment in RAN</a:t>
            </a:r>
          </a:p>
          <a:p>
            <a:pPr lvl="1">
              <a:spcBef>
                <a:spcPts val="0"/>
              </a:spcBef>
              <a:spcAft>
                <a:spcPts val="600"/>
              </a:spcAft>
            </a:pPr>
            <a:r>
              <a:rPr lang="en-US" altLang="zh-CN" sz="1200" dirty="0" smtClean="0"/>
              <a:t>NOTE: According to offline feedback from MCC, it is suggested to clarify the rule that all the fallback modes for each proposed band combinations should be finalized before the work on those band combinations is done in the Rel-18 basket WIDs</a:t>
            </a:r>
            <a:endParaRPr lang="en-US" altLang="zh-CN" sz="1200" dirty="0"/>
          </a:p>
          <a:p>
            <a:pPr marL="342882" lvl="1" indent="-342882">
              <a:spcBef>
                <a:spcPts val="0"/>
              </a:spcBef>
              <a:spcAft>
                <a:spcPts val="600"/>
              </a:spcAft>
              <a:buBlip>
                <a:blip r:embed="rId2"/>
              </a:buBlip>
            </a:pPr>
            <a:endParaRPr lang="en-US" altLang="zh-CN" sz="1400" dirty="0" smtClean="0">
              <a:solidFill>
                <a:srgbClr val="000000"/>
              </a:solidFill>
            </a:endParaRPr>
          </a:p>
          <a:p>
            <a:pPr marL="342882" lvl="1" indent="-342882">
              <a:spcBef>
                <a:spcPts val="0"/>
              </a:spcBef>
              <a:spcAft>
                <a:spcPts val="600"/>
              </a:spcAft>
              <a:buBlip>
                <a:blip r:embed="rId2"/>
              </a:buBlip>
            </a:pPr>
            <a:r>
              <a:rPr lang="en-US" altLang="zh-CN" sz="1400" dirty="0" smtClean="0">
                <a:solidFill>
                  <a:srgbClr val="000000"/>
                </a:solidFill>
              </a:rPr>
              <a:t>For </a:t>
            </a:r>
            <a:r>
              <a:rPr lang="en-US" altLang="zh-CN" sz="1400" dirty="0">
                <a:solidFill>
                  <a:srgbClr val="000000"/>
                </a:solidFill>
              </a:rPr>
              <a:t>draft TS/TR which planned to be submitted to RAN plenary for approval, please share the draft version to Carolyn for pre-check no later than </a:t>
            </a:r>
            <a:r>
              <a:rPr lang="en-US" altLang="zh-CN" sz="1400" dirty="0">
                <a:solidFill>
                  <a:srgbClr val="FF0000"/>
                </a:solidFill>
              </a:rPr>
              <a:t>November </a:t>
            </a:r>
            <a:r>
              <a:rPr lang="en-US" altLang="zh-CN" sz="1400" dirty="0" smtClean="0">
                <a:solidFill>
                  <a:srgbClr val="FF0000"/>
                </a:solidFill>
              </a:rPr>
              <a:t>29 </a:t>
            </a:r>
            <a:r>
              <a:rPr lang="en-US" altLang="zh-CN" sz="1400" dirty="0">
                <a:solidFill>
                  <a:srgbClr val="FF0000"/>
                </a:solidFill>
              </a:rPr>
              <a:t>(</a:t>
            </a:r>
            <a:r>
              <a:rPr lang="en-US" altLang="zh-CN" sz="1400" dirty="0" smtClean="0">
                <a:solidFill>
                  <a:srgbClr val="FF0000"/>
                </a:solidFill>
              </a:rPr>
              <a:t>Tuesday</a:t>
            </a:r>
            <a:r>
              <a:rPr lang="en-US" altLang="zh-CN" sz="1400" dirty="0">
                <a:solidFill>
                  <a:srgbClr val="FF0000"/>
                </a:solidFill>
              </a:rPr>
              <a:t>) 17:00 </a:t>
            </a:r>
            <a:r>
              <a:rPr lang="en-US" altLang="zh-CN" sz="1400" dirty="0" smtClean="0">
                <a:solidFill>
                  <a:srgbClr val="FF0000"/>
                </a:solidFill>
              </a:rPr>
              <a:t>UTC</a:t>
            </a:r>
          </a:p>
          <a:p>
            <a:pPr marL="342882" lvl="1" indent="-342882">
              <a:spcBef>
                <a:spcPts val="0"/>
              </a:spcBef>
              <a:spcAft>
                <a:spcPts val="600"/>
              </a:spcAft>
              <a:buBlip>
                <a:blip r:embed="rId2"/>
              </a:buBlip>
            </a:pPr>
            <a:endParaRPr lang="en-US" altLang="zh-CN" sz="1400" dirty="0">
              <a:solidFill>
                <a:srgbClr val="FF0000"/>
              </a:solidFill>
            </a:endParaRPr>
          </a:p>
          <a:p>
            <a:pPr marL="342882" lvl="1" indent="-342882">
              <a:spcBef>
                <a:spcPts val="0"/>
              </a:spcBef>
              <a:spcAft>
                <a:spcPts val="600"/>
              </a:spcAft>
              <a:buBlip>
                <a:blip r:embed="rId2"/>
              </a:buBlip>
            </a:pPr>
            <a:r>
              <a:rPr lang="en-US" altLang="zh-CN" sz="1400" dirty="0" smtClean="0"/>
              <a:t>If you want to close a item, please make sure that you submit all the necessary documents including TS/TR to RAN plenary.</a:t>
            </a:r>
          </a:p>
          <a:p>
            <a:pPr marL="742912" lvl="2" indent="-342882">
              <a:spcBef>
                <a:spcPts val="0"/>
              </a:spcBef>
              <a:spcAft>
                <a:spcPts val="600"/>
              </a:spcAft>
              <a:buBlip>
                <a:blip r:embed="rId2"/>
              </a:buBlip>
            </a:pPr>
            <a:endParaRPr lang="zh-CN" altLang="zh-CN" sz="1400" dirty="0">
              <a:solidFill>
                <a:srgbClr val="000000"/>
              </a:solidFill>
            </a:endParaRPr>
          </a:p>
          <a:p>
            <a:pPr marL="0" indent="0">
              <a:spcBef>
                <a:spcPts val="0"/>
              </a:spcBef>
              <a:spcAft>
                <a:spcPts val="600"/>
              </a:spcAft>
              <a:buNone/>
            </a:pPr>
            <a:r>
              <a:rPr lang="en-US" altLang="zh-CN" sz="1200" dirty="0"/>
              <a:t>	</a:t>
            </a:r>
          </a:p>
          <a:p>
            <a:pPr marL="0" indent="0">
              <a:spcBef>
                <a:spcPts val="0"/>
              </a:spcBef>
              <a:spcAft>
                <a:spcPts val="600"/>
              </a:spcAft>
              <a:buNone/>
            </a:pPr>
            <a:endParaRPr lang="en-US" altLang="zh-CN" sz="1200" dirty="0"/>
          </a:p>
          <a:p>
            <a:pPr marL="0" indent="0">
              <a:spcBef>
                <a:spcPts val="0"/>
              </a:spcBef>
              <a:spcAft>
                <a:spcPts val="600"/>
              </a:spcAft>
              <a:buNone/>
            </a:pPr>
            <a:endParaRPr lang="en-US" altLang="zh-CN" sz="1200" dirty="0"/>
          </a:p>
        </p:txBody>
      </p:sp>
    </p:spTree>
    <p:extLst>
      <p:ext uri="{BB962C8B-B14F-4D97-AF65-F5344CB8AC3E}">
        <p14:creationId xmlns:p14="http://schemas.microsoft.com/office/powerpoint/2010/main" val="166869804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B1BE6906-4FA3-42DA-8E86-BA4DD12F41A6}"/>
              </a:ext>
            </a:extLst>
          </p:cNvPr>
          <p:cNvSpPr>
            <a:spLocks noGrp="1"/>
          </p:cNvSpPr>
          <p:nvPr>
            <p:ph idx="1"/>
          </p:nvPr>
        </p:nvSpPr>
        <p:spPr>
          <a:xfrm>
            <a:off x="401652" y="1273321"/>
            <a:ext cx="11417182" cy="5095171"/>
          </a:xfrm>
        </p:spPr>
        <p:txBody>
          <a:bodyPr/>
          <a:lstStyle/>
          <a:p>
            <a:pPr>
              <a:spcBef>
                <a:spcPts val="0"/>
              </a:spcBef>
              <a:spcAft>
                <a:spcPts val="600"/>
              </a:spcAft>
            </a:pPr>
            <a:r>
              <a:rPr lang="en-US" sz="1400" dirty="0" smtClean="0"/>
              <a:t>Upload/download </a:t>
            </a:r>
            <a:r>
              <a:rPr lang="en-US" sz="1400" dirty="0" err="1" smtClean="0"/>
              <a:t>tdocs</a:t>
            </a:r>
            <a:r>
              <a:rPr lang="en-US" sz="1400" dirty="0" smtClean="0"/>
              <a:t> during the meeting (need further confirmation from MCC and official announce it later in RAN4)</a:t>
            </a:r>
          </a:p>
          <a:p>
            <a:pPr lvl="1">
              <a:spcBef>
                <a:spcPts val="0"/>
              </a:spcBef>
              <a:spcAft>
                <a:spcPts val="600"/>
              </a:spcAft>
            </a:pPr>
            <a:r>
              <a:rPr lang="en-US" altLang="zh-CN" sz="1200" dirty="0" smtClean="0"/>
              <a:t>Alternative 1</a:t>
            </a:r>
            <a:r>
              <a:rPr lang="en-US" altLang="zh-CN" sz="1200" dirty="0"/>
              <a:t>: same as E-meeting, inbox folder under 3GPP server or</a:t>
            </a:r>
            <a:endParaRPr lang="zh-CN" altLang="zh-CN" sz="1200" dirty="0"/>
          </a:p>
          <a:p>
            <a:pPr lvl="1">
              <a:spcBef>
                <a:spcPts val="0"/>
              </a:spcBef>
              <a:spcAft>
                <a:spcPts val="600"/>
              </a:spcAft>
            </a:pPr>
            <a:r>
              <a:rPr lang="en-US" altLang="zh-CN" sz="1200" dirty="0" smtClean="0"/>
              <a:t>Alternative 2</a:t>
            </a:r>
            <a:r>
              <a:rPr lang="en-US" altLang="zh-CN" sz="1200" dirty="0"/>
              <a:t>: 10.10.10.10 as local server in F2F and 3GPP_Sync from website </a:t>
            </a:r>
            <a:r>
              <a:rPr lang="en-US" altLang="zh-CN" sz="1200" dirty="0">
                <a:hlinkClick r:id="rId2"/>
              </a:rPr>
              <a:t> https://www.3gpp.org/ftp/Meetings_3GPP_SYNC/RAN4</a:t>
            </a:r>
            <a:r>
              <a:rPr lang="en-US" altLang="zh-CN" sz="1200" dirty="0"/>
              <a:t> </a:t>
            </a:r>
          </a:p>
          <a:p>
            <a:pPr>
              <a:spcBef>
                <a:spcPts val="0"/>
              </a:spcBef>
              <a:spcAft>
                <a:spcPts val="600"/>
              </a:spcAft>
            </a:pPr>
            <a:r>
              <a:rPr lang="en-US" sz="1400" dirty="0" smtClean="0"/>
              <a:t>Notes </a:t>
            </a:r>
            <a:r>
              <a:rPr lang="en-US" sz="1400" dirty="0"/>
              <a:t>on </a:t>
            </a:r>
            <a:r>
              <a:rPr lang="en-US" sz="1400" dirty="0" smtClean="0"/>
              <a:t>email</a:t>
            </a:r>
            <a:endParaRPr lang="en-US" sz="1400" dirty="0"/>
          </a:p>
          <a:p>
            <a:pPr lvl="1">
              <a:spcBef>
                <a:spcPts val="0"/>
              </a:spcBef>
              <a:spcAft>
                <a:spcPts val="600"/>
              </a:spcAft>
            </a:pPr>
            <a:r>
              <a:rPr lang="en-US" sz="1200" dirty="0" smtClean="0"/>
              <a:t>Each </a:t>
            </a:r>
            <a:r>
              <a:rPr lang="en-US" sz="1200" dirty="0"/>
              <a:t>email thread needs to use a clear and consistent thread title for easy tracking (the thread title will be announced)</a:t>
            </a:r>
          </a:p>
          <a:p>
            <a:pPr lvl="2">
              <a:spcBef>
                <a:spcPts val="0"/>
              </a:spcBef>
              <a:spcAft>
                <a:spcPts val="600"/>
              </a:spcAft>
            </a:pPr>
            <a:r>
              <a:rPr lang="en-US" altLang="zh-CN" sz="1200" dirty="0"/>
              <a:t>E.g., if not done appropriately, after a while an email thread may become something like:</a:t>
            </a:r>
          </a:p>
          <a:p>
            <a:pPr lvl="3">
              <a:spcBef>
                <a:spcPts val="0"/>
              </a:spcBef>
              <a:spcAft>
                <a:spcPts val="600"/>
              </a:spcAft>
            </a:pPr>
            <a:r>
              <a:rPr lang="en-US" altLang="zh-CN" sz="1200" dirty="0"/>
              <a:t>RE: </a:t>
            </a:r>
            <a:r>
              <a:rPr lang="en-US" altLang="zh-CN" sz="1200" dirty="0" err="1"/>
              <a:t>xxxx</a:t>
            </a:r>
            <a:endParaRPr lang="en-US" altLang="zh-CN" sz="1200" dirty="0"/>
          </a:p>
          <a:p>
            <a:pPr lvl="3">
              <a:spcBef>
                <a:spcPts val="0"/>
              </a:spcBef>
              <a:spcAft>
                <a:spcPts val="600"/>
              </a:spcAft>
            </a:pPr>
            <a:r>
              <a:rPr lang="en-US" altLang="zh-CN" sz="1200" dirty="0"/>
              <a:t>RE: RE: </a:t>
            </a:r>
            <a:r>
              <a:rPr lang="en-US" altLang="zh-CN" sz="1200" dirty="0" err="1"/>
              <a:t>xxxx</a:t>
            </a:r>
            <a:endParaRPr lang="en-US" altLang="zh-CN" sz="1200" dirty="0"/>
          </a:p>
          <a:p>
            <a:pPr lvl="3">
              <a:spcBef>
                <a:spcPts val="0"/>
              </a:spcBef>
              <a:spcAft>
                <a:spcPts val="600"/>
              </a:spcAft>
            </a:pPr>
            <a:r>
              <a:rPr lang="zh-CN" altLang="en-US" sz="1200" dirty="0"/>
              <a:t>回复</a:t>
            </a:r>
            <a:r>
              <a:rPr lang="en-US" altLang="zh-CN" sz="1200" dirty="0"/>
              <a:t>:RE: </a:t>
            </a:r>
            <a:r>
              <a:rPr lang="en-US" altLang="zh-CN" sz="1200" dirty="0" err="1"/>
              <a:t>xxxx</a:t>
            </a:r>
            <a:endParaRPr lang="en-US" altLang="zh-CN" sz="1200" dirty="0"/>
          </a:p>
          <a:p>
            <a:pPr lvl="3">
              <a:spcBef>
                <a:spcPts val="0"/>
              </a:spcBef>
              <a:spcAft>
                <a:spcPts val="600"/>
              </a:spcAft>
            </a:pPr>
            <a:r>
              <a:rPr lang="en-US" altLang="zh-CN" sz="1200" dirty="0"/>
              <a:t>[External] RE: </a:t>
            </a:r>
            <a:r>
              <a:rPr lang="en-US" altLang="zh-CN" sz="1200" dirty="0" err="1"/>
              <a:t>xxxx</a:t>
            </a:r>
            <a:r>
              <a:rPr lang="en-US" altLang="zh-CN" sz="1200" dirty="0"/>
              <a:t> … etc.</a:t>
            </a:r>
          </a:p>
          <a:p>
            <a:pPr marL="1371532" lvl="3" indent="0">
              <a:spcBef>
                <a:spcPts val="0"/>
              </a:spcBef>
              <a:spcAft>
                <a:spcPts val="600"/>
              </a:spcAft>
              <a:buNone/>
            </a:pPr>
            <a:r>
              <a:rPr lang="en-US" altLang="zh-CN" sz="1200" dirty="0"/>
              <a:t>which makes it very hard to track. PLEASE fix it to RE: </a:t>
            </a:r>
            <a:r>
              <a:rPr lang="en-US" altLang="zh-CN" sz="1200" dirty="0" err="1"/>
              <a:t>xxxx</a:t>
            </a:r>
            <a:r>
              <a:rPr lang="en-US" altLang="zh-CN" sz="1200" dirty="0"/>
              <a:t>!</a:t>
            </a:r>
            <a:endParaRPr lang="en-US" sz="1200" dirty="0"/>
          </a:p>
          <a:p>
            <a:pPr lvl="2">
              <a:spcBef>
                <a:spcPts val="0"/>
              </a:spcBef>
              <a:spcAft>
                <a:spcPts val="600"/>
              </a:spcAft>
            </a:pPr>
            <a:r>
              <a:rPr lang="en-US" sz="1200" dirty="0"/>
              <a:t>Some instruction how to </a:t>
            </a:r>
            <a:r>
              <a:rPr lang="en-US" sz="1200" dirty="0" err="1"/>
              <a:t>get“RE:”in</a:t>
            </a:r>
            <a:r>
              <a:rPr lang="en-US" sz="1200" dirty="0"/>
              <a:t> word: </a:t>
            </a:r>
          </a:p>
          <a:p>
            <a:pPr lvl="3">
              <a:spcBef>
                <a:spcPts val="0"/>
              </a:spcBef>
              <a:spcAft>
                <a:spcPts val="600"/>
              </a:spcAft>
            </a:pPr>
            <a:r>
              <a:rPr lang="en-US" altLang="zh-CN" sz="1200" u="sng" dirty="0">
                <a:hlinkClick r:id="rId3"/>
              </a:rPr>
              <a:t>https://www.extendoffice.com/documents/outlook/4495-outlook-reply-subject-prefix.html</a:t>
            </a:r>
            <a:r>
              <a:rPr lang="en-US" altLang="zh-CN" sz="1200" dirty="0"/>
              <a:t>  </a:t>
            </a:r>
          </a:p>
          <a:p>
            <a:pPr lvl="1">
              <a:spcBef>
                <a:spcPts val="0"/>
              </a:spcBef>
              <a:spcAft>
                <a:spcPts val="600"/>
              </a:spcAft>
            </a:pPr>
            <a:r>
              <a:rPr lang="en-US" altLang="zh-CN" sz="1200" dirty="0"/>
              <a:t>Please follow above naming nomenclature when providing your comments on </a:t>
            </a:r>
            <a:r>
              <a:rPr lang="en-US" altLang="zh-CN" sz="1200" dirty="0" err="1"/>
              <a:t>Tdoc</a:t>
            </a:r>
            <a:r>
              <a:rPr lang="en-US" altLang="zh-CN" sz="1200" dirty="0"/>
              <a:t> </a:t>
            </a:r>
            <a:r>
              <a:rPr lang="en-US" altLang="zh-CN" sz="1200" dirty="0" smtClean="0"/>
              <a:t>for revised </a:t>
            </a:r>
            <a:r>
              <a:rPr lang="en-US" altLang="zh-CN" sz="1200" dirty="0"/>
              <a:t>WFs/CRs/LS, …for other easy tracking.</a:t>
            </a:r>
          </a:p>
          <a:p>
            <a:pPr lvl="2">
              <a:spcBef>
                <a:spcPts val="0"/>
              </a:spcBef>
              <a:spcAft>
                <a:spcPts val="600"/>
              </a:spcAft>
            </a:pPr>
            <a:r>
              <a:rPr lang="en-US" altLang="zh-CN" sz="1200" dirty="0"/>
              <a:t>For CR/draft CR, provide comments for CRs by adding </a:t>
            </a:r>
            <a:r>
              <a:rPr lang="en-US" altLang="zh-CN" sz="1200" i="1" dirty="0"/>
              <a:t>New comments</a:t>
            </a:r>
            <a:r>
              <a:rPr lang="en-US" altLang="zh-CN" sz="1200" dirty="0"/>
              <a:t> and suggested changes with </a:t>
            </a:r>
            <a:r>
              <a:rPr lang="en-US" altLang="zh-CN" sz="1200" i="1" dirty="0"/>
              <a:t>Markup </a:t>
            </a:r>
            <a:r>
              <a:rPr lang="en-US" altLang="zh-CN" sz="1200" dirty="0"/>
              <a:t>in revised </a:t>
            </a:r>
            <a:r>
              <a:rPr lang="en-US" altLang="zh-CN" sz="1200" dirty="0" smtClean="0"/>
              <a:t>CRs</a:t>
            </a:r>
            <a:endParaRPr lang="en-US" altLang="zh-CN" sz="1200" dirty="0"/>
          </a:p>
          <a:p>
            <a:pPr lvl="1">
              <a:spcBef>
                <a:spcPts val="0"/>
              </a:spcBef>
              <a:spcAft>
                <a:spcPts val="600"/>
              </a:spcAft>
            </a:pPr>
            <a:endParaRPr lang="en-US" altLang="zh-CN" sz="1200" dirty="0">
              <a:solidFill>
                <a:srgbClr val="0000FF"/>
              </a:solidFill>
            </a:endParaRPr>
          </a:p>
          <a:p>
            <a:pPr marL="914354" lvl="2" indent="0">
              <a:spcBef>
                <a:spcPts val="0"/>
              </a:spcBef>
              <a:spcAft>
                <a:spcPts val="600"/>
              </a:spcAft>
              <a:buNone/>
            </a:pPr>
            <a:endParaRPr lang="en-US" sz="1200" dirty="0"/>
          </a:p>
        </p:txBody>
      </p:sp>
      <p:sp>
        <p:nvSpPr>
          <p:cNvPr id="6" name="Title 1">
            <a:extLst>
              <a:ext uri="{FF2B5EF4-FFF2-40B4-BE49-F238E27FC236}">
                <a16:creationId xmlns:a16="http://schemas.microsoft.com/office/drawing/2014/main" xmlns=""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Other guidelines</a:t>
            </a:r>
            <a:endParaRPr lang="ru-RU" b="1" dirty="0">
              <a:latin typeface="微软雅黑" panose="020B0503020204020204" pitchFamily="34" charset="-122"/>
              <a:ea typeface="微软雅黑" panose="020B0503020204020204" pitchFamily="34" charset="-122"/>
            </a:endParaRPr>
          </a:p>
        </p:txBody>
      </p:sp>
      <p:pic>
        <p:nvPicPr>
          <p:cNvPr id="5" name="图片 4"/>
          <p:cNvPicPr>
            <a:picLocks noChangeAspect="1"/>
          </p:cNvPicPr>
          <p:nvPr/>
        </p:nvPicPr>
        <p:blipFill>
          <a:blip r:embed="rId4"/>
          <a:stretch>
            <a:fillRect/>
          </a:stretch>
        </p:blipFill>
        <p:spPr>
          <a:xfrm>
            <a:off x="1394450" y="5163774"/>
            <a:ext cx="9904576" cy="1415931"/>
          </a:xfrm>
          <a:prstGeom prst="rect">
            <a:avLst/>
          </a:prstGeom>
        </p:spPr>
      </p:pic>
    </p:spTree>
    <p:extLst>
      <p:ext uri="{BB962C8B-B14F-4D97-AF65-F5344CB8AC3E}">
        <p14:creationId xmlns:p14="http://schemas.microsoft.com/office/powerpoint/2010/main" val="54628551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B1BE6906-4FA3-42DA-8E86-BA4DD12F41A6}"/>
              </a:ext>
            </a:extLst>
          </p:cNvPr>
          <p:cNvSpPr>
            <a:spLocks noGrp="1"/>
          </p:cNvSpPr>
          <p:nvPr>
            <p:ph idx="1"/>
          </p:nvPr>
        </p:nvSpPr>
        <p:spPr>
          <a:xfrm>
            <a:off x="401652" y="1273321"/>
            <a:ext cx="11417182" cy="5095171"/>
          </a:xfrm>
        </p:spPr>
        <p:txBody>
          <a:bodyPr/>
          <a:lstStyle/>
          <a:p>
            <a:pPr marL="342882" lvl="2" indent="-342882">
              <a:spcBef>
                <a:spcPts val="0"/>
              </a:spcBef>
              <a:spcAft>
                <a:spcPts val="600"/>
              </a:spcAft>
              <a:buBlip>
                <a:blip r:embed="rId2"/>
              </a:buBlip>
            </a:pPr>
            <a:r>
              <a:rPr lang="en-US" altLang="zh-CN" sz="1400" dirty="0">
                <a:cs typeface="+mn-cs"/>
              </a:rPr>
              <a:t>Role of moderators</a:t>
            </a:r>
          </a:p>
          <a:p>
            <a:pPr lvl="1">
              <a:spcBef>
                <a:spcPts val="0"/>
              </a:spcBef>
              <a:spcAft>
                <a:spcPts val="600"/>
              </a:spcAft>
            </a:pPr>
            <a:r>
              <a:rPr lang="en-US" altLang="zh-CN" sz="1200" dirty="0"/>
              <a:t>Moderator is a neutral technical competent facilitator of discussion and is expected to provide summaries timely and impartially, and try their best way to drive progress.</a:t>
            </a:r>
          </a:p>
          <a:p>
            <a:pPr lvl="1">
              <a:spcBef>
                <a:spcPts val="0"/>
              </a:spcBef>
              <a:spcAft>
                <a:spcPts val="600"/>
              </a:spcAft>
            </a:pPr>
            <a:r>
              <a:rPr lang="en-US" altLang="zh-CN" sz="1200" b="1" dirty="0" smtClean="0"/>
              <a:t>Moderator is expected to drive the progress based on the consensus and continue organizing the discussions in the 2</a:t>
            </a:r>
            <a:r>
              <a:rPr lang="en-US" altLang="zh-CN" sz="1200" b="1" baseline="30000" dirty="0" smtClean="0"/>
              <a:t>nd</a:t>
            </a:r>
            <a:r>
              <a:rPr lang="en-US" altLang="zh-CN" sz="1200" b="1" dirty="0" smtClean="0"/>
              <a:t> round if there are concerns received from companies.</a:t>
            </a:r>
          </a:p>
          <a:p>
            <a:pPr lvl="1">
              <a:spcBef>
                <a:spcPts val="0"/>
              </a:spcBef>
              <a:spcAft>
                <a:spcPts val="600"/>
              </a:spcAft>
            </a:pPr>
            <a:r>
              <a:rPr lang="en-US" altLang="zh-CN" sz="1200" dirty="0" smtClean="0"/>
              <a:t>Feedback </a:t>
            </a:r>
            <a:r>
              <a:rPr lang="en-US" altLang="zh-CN" sz="1200" dirty="0"/>
              <a:t>on moderator performance is expected to be given privately to the Chair.</a:t>
            </a:r>
          </a:p>
          <a:p>
            <a:pPr lvl="1">
              <a:spcBef>
                <a:spcPts val="0"/>
              </a:spcBef>
              <a:spcAft>
                <a:spcPts val="600"/>
              </a:spcAft>
            </a:pPr>
            <a:r>
              <a:rPr lang="en-US" altLang="zh-CN" sz="1200" dirty="0" err="1"/>
              <a:t>Tdoc</a:t>
            </a:r>
            <a:r>
              <a:rPr lang="en-US" altLang="zh-CN" sz="1200" dirty="0"/>
              <a:t> of a moderator summary is sourced as “Moderator (company name</a:t>
            </a:r>
            <a:r>
              <a:rPr lang="en-US" altLang="zh-CN" sz="1200" dirty="0" smtClean="0"/>
              <a:t>)”.</a:t>
            </a:r>
          </a:p>
          <a:p>
            <a:pPr lvl="1">
              <a:spcBef>
                <a:spcPts val="0"/>
              </a:spcBef>
              <a:spcAft>
                <a:spcPts val="600"/>
              </a:spcAft>
            </a:pPr>
            <a:endParaRPr lang="en-US" altLang="zh-CN" sz="1200" dirty="0" smtClean="0"/>
          </a:p>
          <a:p>
            <a:pPr marL="342882" lvl="2" indent="-342882">
              <a:spcBef>
                <a:spcPts val="0"/>
              </a:spcBef>
              <a:spcAft>
                <a:spcPts val="600"/>
              </a:spcAft>
              <a:buBlip>
                <a:blip r:embed="rId2"/>
              </a:buBlip>
            </a:pPr>
            <a:r>
              <a:rPr lang="en-US" altLang="zh-CN" sz="1400" dirty="0" smtClean="0">
                <a:cs typeface="+mn-cs"/>
              </a:rPr>
              <a:t>NWM</a:t>
            </a:r>
          </a:p>
          <a:p>
            <a:pPr lvl="1">
              <a:spcBef>
                <a:spcPts val="0"/>
              </a:spcBef>
              <a:spcAft>
                <a:spcPts val="600"/>
              </a:spcAft>
            </a:pPr>
            <a:r>
              <a:rPr lang="en-US" altLang="zh-CN" sz="1200" dirty="0"/>
              <a:t>Please refer to the following document for NWM </a:t>
            </a:r>
            <a:r>
              <a:rPr lang="en-US" altLang="zh-CN" sz="1200" dirty="0" smtClean="0"/>
              <a:t>tool</a:t>
            </a:r>
          </a:p>
          <a:p>
            <a:pPr lvl="1">
              <a:spcBef>
                <a:spcPts val="0"/>
              </a:spcBef>
              <a:spcAft>
                <a:spcPts val="600"/>
              </a:spcAft>
            </a:pPr>
            <a:r>
              <a:rPr lang="en-US" altLang="zh-CN" sz="1200" dirty="0" smtClean="0">
                <a:hlinkClick r:id="rId3"/>
              </a:rPr>
              <a:t>https://www.3gpp.org/ftp/tsg_ran/WG4_Radio/TSGR4_104-e/Invitation/TSG_RAN4#104-e_NWM_guidance.docx</a:t>
            </a:r>
            <a:endParaRPr lang="en-US" altLang="zh-CN" sz="1200" dirty="0" smtClean="0"/>
          </a:p>
          <a:p>
            <a:pPr lvl="1">
              <a:spcBef>
                <a:spcPts val="0"/>
              </a:spcBef>
              <a:spcAft>
                <a:spcPts val="600"/>
              </a:spcAft>
            </a:pPr>
            <a:endParaRPr lang="en-US" altLang="zh-CN" sz="1200" dirty="0"/>
          </a:p>
          <a:p>
            <a:pPr marL="342882" lvl="2" indent="-342882">
              <a:spcBef>
                <a:spcPts val="0"/>
              </a:spcBef>
              <a:spcAft>
                <a:spcPts val="600"/>
              </a:spcAft>
              <a:buBlip>
                <a:blip r:embed="rId2"/>
              </a:buBlip>
            </a:pPr>
            <a:r>
              <a:rPr lang="en-US" altLang="zh-CN" sz="1400" b="1" dirty="0" smtClean="0">
                <a:cs typeface="+mn-cs"/>
              </a:rPr>
              <a:t>To facilitate the GTW and future face-to-face meeting arrangement, it is highly encouraged that experts do not cover multiple areas across Main, RRM and </a:t>
            </a:r>
            <a:r>
              <a:rPr lang="en-US" altLang="zh-CN" sz="1400" b="1" dirty="0" err="1" smtClean="0">
                <a:cs typeface="+mn-cs"/>
              </a:rPr>
              <a:t>BSRF_Demod_Test</a:t>
            </a:r>
            <a:r>
              <a:rPr lang="en-US" altLang="zh-CN" sz="1400" b="1" dirty="0" smtClean="0">
                <a:cs typeface="+mn-cs"/>
              </a:rPr>
              <a:t> sessions</a:t>
            </a:r>
            <a:endParaRPr lang="en-US" altLang="zh-CN" sz="1400" b="1" dirty="0">
              <a:cs typeface="+mn-cs"/>
            </a:endParaRPr>
          </a:p>
          <a:p>
            <a:pPr lvl="1">
              <a:spcBef>
                <a:spcPts val="0"/>
              </a:spcBef>
              <a:spcAft>
                <a:spcPts val="600"/>
              </a:spcAft>
            </a:pPr>
            <a:r>
              <a:rPr lang="en-US" altLang="zh-CN" sz="1200" b="1" dirty="0" smtClean="0"/>
              <a:t>Sessions chairs will try to do proper schedule to avoid conflict of sessions for experts, but with more and more delegates covers multiple areas it is challenging for session chairs to do it.</a:t>
            </a:r>
          </a:p>
          <a:p>
            <a:pPr lvl="1">
              <a:spcBef>
                <a:spcPts val="0"/>
              </a:spcBef>
              <a:spcAft>
                <a:spcPts val="600"/>
              </a:spcAft>
            </a:pPr>
            <a:endParaRPr lang="en-US" altLang="zh-CN" sz="1200" b="1" dirty="0"/>
          </a:p>
          <a:p>
            <a:pPr marL="342882" lvl="2" indent="-342882">
              <a:spcBef>
                <a:spcPts val="0"/>
              </a:spcBef>
              <a:spcAft>
                <a:spcPts val="600"/>
              </a:spcAft>
              <a:buBlip>
                <a:blip r:embed="rId2"/>
              </a:buBlip>
            </a:pPr>
            <a:r>
              <a:rPr lang="en-US" altLang="zh-CN" sz="1400" dirty="0">
                <a:cs typeface="+mn-cs"/>
              </a:rPr>
              <a:t>Please find the logistics </a:t>
            </a:r>
            <a:r>
              <a:rPr lang="en-US" altLang="zh-CN" sz="1400" dirty="0" smtClean="0">
                <a:cs typeface="+mn-cs"/>
              </a:rPr>
              <a:t>information and please read it especially for free transport pass, new </a:t>
            </a:r>
            <a:r>
              <a:rPr lang="en-US" altLang="zh-CN" sz="1400" dirty="0"/>
              <a:t>infrared audio system</a:t>
            </a:r>
            <a:endParaRPr lang="en-US" altLang="zh-CN" sz="1400" dirty="0" smtClean="0">
              <a:cs typeface="+mn-cs"/>
            </a:endParaRPr>
          </a:p>
          <a:p>
            <a:pPr marL="800060" lvl="3" indent="-342882">
              <a:spcBef>
                <a:spcPts val="0"/>
              </a:spcBef>
              <a:spcAft>
                <a:spcPts val="600"/>
              </a:spcAft>
              <a:buBlip>
                <a:blip r:embed="rId2"/>
              </a:buBlip>
            </a:pPr>
            <a:r>
              <a:rPr lang="en-GB" altLang="zh-CN" sz="1200" dirty="0">
                <a:hlinkClick r:id="rId4" tooltip="https://www.3gpp.org/ftp/tsg_ct/WG1_mm-cc-sm_ex-CN1/TSGC1_139_Toulouse/Invitation"/>
              </a:rPr>
              <a:t>https://</a:t>
            </a:r>
            <a:r>
              <a:rPr lang="en-GB" altLang="zh-CN" sz="1200" dirty="0" smtClean="0">
                <a:hlinkClick r:id="rId4" tooltip="https://www.3gpp.org/ftp/tsg_ct/WG1_mm-cc-sm_ex-CN1/TSGC1_139_Toulouse/Invitation"/>
              </a:rPr>
              <a:t>www.3gpp.org/ftp/tsg_ct/WG1_mm-cc-sm_ex-CN1/TSGC1_139_Toulouse/Invitation</a:t>
            </a:r>
            <a:endParaRPr lang="en-GB" altLang="zh-CN" sz="1200" dirty="0" smtClean="0"/>
          </a:p>
          <a:p>
            <a:pPr marL="800060" lvl="3" indent="-342882">
              <a:spcBef>
                <a:spcPts val="0"/>
              </a:spcBef>
              <a:spcAft>
                <a:spcPts val="600"/>
              </a:spcAft>
              <a:buBlip>
                <a:blip r:embed="rId2"/>
              </a:buBlip>
            </a:pPr>
            <a:r>
              <a:rPr lang="en-GB" altLang="zh-CN" sz="1200" dirty="0" smtClean="0"/>
              <a:t>The meeting rooms are open from 7:30 am to 7:30 pm</a:t>
            </a:r>
            <a:endParaRPr lang="zh-CN" altLang="zh-CN" sz="1200" dirty="0"/>
          </a:p>
          <a:p>
            <a:pPr marL="342882" lvl="2" indent="-342882">
              <a:spcBef>
                <a:spcPts val="0"/>
              </a:spcBef>
              <a:spcAft>
                <a:spcPts val="600"/>
              </a:spcAft>
              <a:buBlip>
                <a:blip r:embed="rId2"/>
              </a:buBlip>
            </a:pPr>
            <a:endParaRPr lang="en-US" altLang="zh-CN" sz="1400" dirty="0">
              <a:cs typeface="+mn-cs"/>
            </a:endParaRPr>
          </a:p>
          <a:p>
            <a:pPr lvl="1">
              <a:spcBef>
                <a:spcPts val="0"/>
              </a:spcBef>
              <a:spcAft>
                <a:spcPts val="600"/>
              </a:spcAft>
            </a:pPr>
            <a:endParaRPr lang="ru-RU" altLang="zh-CN" sz="1200" dirty="0" smtClean="0"/>
          </a:p>
          <a:p>
            <a:pPr marL="0" indent="0">
              <a:spcBef>
                <a:spcPts val="0"/>
              </a:spcBef>
              <a:spcAft>
                <a:spcPts val="600"/>
              </a:spcAft>
              <a:buNone/>
            </a:pPr>
            <a:endParaRPr lang="en-US" altLang="zh-CN" sz="1600" dirty="0"/>
          </a:p>
        </p:txBody>
      </p:sp>
      <p:sp>
        <p:nvSpPr>
          <p:cNvPr id="6" name="Title 1">
            <a:extLst>
              <a:ext uri="{FF2B5EF4-FFF2-40B4-BE49-F238E27FC236}">
                <a16:creationId xmlns:a16="http://schemas.microsoft.com/office/drawing/2014/main" xmlns=""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Other guidelines (cont.) </a:t>
            </a:r>
            <a:endParaRPr lang="ru-RU" b="1" dirty="0">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80158058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B1BE6906-4FA3-42DA-8E86-BA4DD12F41A6}"/>
              </a:ext>
            </a:extLst>
          </p:cNvPr>
          <p:cNvSpPr>
            <a:spLocks noGrp="1"/>
          </p:cNvSpPr>
          <p:nvPr>
            <p:ph idx="1"/>
          </p:nvPr>
        </p:nvSpPr>
        <p:spPr>
          <a:xfrm>
            <a:off x="401652" y="1273321"/>
            <a:ext cx="11417182" cy="5095171"/>
          </a:xfrm>
        </p:spPr>
        <p:txBody>
          <a:bodyPr/>
          <a:lstStyle/>
          <a:p>
            <a:pPr marL="342882" lvl="2" indent="-342882">
              <a:spcBef>
                <a:spcPts val="0"/>
              </a:spcBef>
              <a:spcAft>
                <a:spcPts val="600"/>
              </a:spcAft>
              <a:buBlip>
                <a:blip r:embed="rId2"/>
              </a:buBlip>
            </a:pPr>
            <a:r>
              <a:rPr lang="en-US" altLang="zh-CN" sz="1400" dirty="0" smtClean="0">
                <a:cs typeface="+mn-cs"/>
              </a:rPr>
              <a:t>Guidance for </a:t>
            </a:r>
            <a:r>
              <a:rPr lang="en-US" altLang="zh-CN" sz="1400" dirty="0" err="1" smtClean="0">
                <a:cs typeface="+mn-cs"/>
              </a:rPr>
              <a:t>Tdoc</a:t>
            </a:r>
            <a:r>
              <a:rPr lang="en-US" altLang="zh-CN" sz="1400" dirty="0" smtClean="0">
                <a:cs typeface="+mn-cs"/>
              </a:rPr>
              <a:t> “type”, ”</a:t>
            </a:r>
            <a:r>
              <a:rPr lang="en-US" altLang="zh-CN" sz="1400" dirty="0" err="1" smtClean="0">
                <a:cs typeface="+mn-cs"/>
              </a:rPr>
              <a:t>For”and</a:t>
            </a:r>
            <a:r>
              <a:rPr lang="en-US" altLang="zh-CN" sz="1400" dirty="0" smtClean="0">
                <a:cs typeface="+mn-cs"/>
              </a:rPr>
              <a:t> other information when you request a </a:t>
            </a:r>
            <a:r>
              <a:rPr lang="en-US" altLang="zh-CN" sz="1400" dirty="0" err="1" smtClean="0">
                <a:cs typeface="+mn-cs"/>
              </a:rPr>
              <a:t>tdoc</a:t>
            </a:r>
            <a:endParaRPr lang="en-US" altLang="zh-CN" sz="1400" dirty="0">
              <a:cs typeface="+mn-cs"/>
            </a:endParaRPr>
          </a:p>
          <a:p>
            <a:pPr marL="0" indent="0">
              <a:spcBef>
                <a:spcPts val="0"/>
              </a:spcBef>
              <a:spcAft>
                <a:spcPts val="600"/>
              </a:spcAft>
              <a:buNone/>
            </a:pPr>
            <a:endParaRPr lang="en-US" altLang="zh-CN" sz="1600" dirty="0"/>
          </a:p>
        </p:txBody>
      </p:sp>
      <p:sp>
        <p:nvSpPr>
          <p:cNvPr id="6" name="Title 1">
            <a:extLst>
              <a:ext uri="{FF2B5EF4-FFF2-40B4-BE49-F238E27FC236}">
                <a16:creationId xmlns:a16="http://schemas.microsoft.com/office/drawing/2014/main" xmlns=""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Other guidelines (cont.) </a:t>
            </a:r>
            <a:endParaRPr lang="ru-RU" b="1" dirty="0">
              <a:latin typeface="微软雅黑" panose="020B0503020204020204" pitchFamily="34" charset="-122"/>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3633914060"/>
              </p:ext>
            </p:extLst>
          </p:nvPr>
        </p:nvGraphicFramePr>
        <p:xfrm>
          <a:off x="307649" y="1703222"/>
          <a:ext cx="11622279" cy="3794760"/>
        </p:xfrm>
        <a:graphic>
          <a:graphicData uri="http://schemas.openxmlformats.org/drawingml/2006/table">
            <a:tbl>
              <a:tblPr firstRow="1" bandRow="1">
                <a:tableStyleId>{073A0DAA-6AF3-43AB-8588-CEC1D06C72B9}</a:tableStyleId>
              </a:tblPr>
              <a:tblGrid>
                <a:gridCol w="2871387"/>
                <a:gridCol w="1215255"/>
                <a:gridCol w="1247864"/>
                <a:gridCol w="6287773"/>
              </a:tblGrid>
              <a:tr h="370840">
                <a:tc>
                  <a:txBody>
                    <a:bodyPr/>
                    <a:lstStyle/>
                    <a:p>
                      <a:r>
                        <a:rPr lang="en-US" altLang="zh-CN" sz="1200" dirty="0" err="1" smtClean="0">
                          <a:latin typeface="+mj-ea"/>
                          <a:ea typeface="+mj-ea"/>
                        </a:rPr>
                        <a:t>Tdoc</a:t>
                      </a:r>
                      <a:r>
                        <a:rPr lang="en-US" altLang="zh-CN" sz="1200" dirty="0" smtClean="0">
                          <a:latin typeface="+mj-ea"/>
                          <a:ea typeface="+mj-ea"/>
                        </a:rPr>
                        <a:t> to be requested</a:t>
                      </a:r>
                      <a:r>
                        <a:rPr lang="en-US" altLang="zh-CN" sz="1200" baseline="0" dirty="0" smtClean="0">
                          <a:latin typeface="+mj-ea"/>
                          <a:ea typeface="+mj-ea"/>
                        </a:rPr>
                        <a:t> </a:t>
                      </a:r>
                      <a:endParaRPr lang="zh-CN" altLang="en-US" sz="1200" dirty="0">
                        <a:latin typeface="+mj-ea"/>
                        <a:ea typeface="+mj-ea"/>
                      </a:endParaRPr>
                    </a:p>
                  </a:txBody>
                  <a:tcPr/>
                </a:tc>
                <a:tc>
                  <a:txBody>
                    <a:bodyPr/>
                    <a:lstStyle/>
                    <a:p>
                      <a:r>
                        <a:rPr lang="en-US" altLang="zh-CN" sz="1200" dirty="0" smtClean="0">
                          <a:latin typeface="+mj-ea"/>
                          <a:ea typeface="+mj-ea"/>
                        </a:rPr>
                        <a:t>Type</a:t>
                      </a:r>
                      <a:endParaRPr lang="zh-CN" altLang="en-US" sz="1200" dirty="0">
                        <a:latin typeface="+mj-ea"/>
                        <a:ea typeface="+mj-ea"/>
                      </a:endParaRPr>
                    </a:p>
                  </a:txBody>
                  <a:tcPr/>
                </a:tc>
                <a:tc>
                  <a:txBody>
                    <a:bodyPr/>
                    <a:lstStyle/>
                    <a:p>
                      <a:r>
                        <a:rPr lang="en-US" altLang="zh-CN" sz="1200" dirty="0" smtClean="0">
                          <a:latin typeface="+mj-ea"/>
                          <a:ea typeface="+mj-ea"/>
                        </a:rPr>
                        <a:t>For</a:t>
                      </a:r>
                      <a:endParaRPr lang="zh-CN" altLang="en-US" sz="1200" dirty="0">
                        <a:latin typeface="+mj-ea"/>
                        <a:ea typeface="+mj-ea"/>
                      </a:endParaRPr>
                    </a:p>
                  </a:txBody>
                  <a:tcPr/>
                </a:tc>
                <a:tc>
                  <a:txBody>
                    <a:bodyPr/>
                    <a:lstStyle/>
                    <a:p>
                      <a:r>
                        <a:rPr lang="en-US" altLang="zh-CN" sz="1200" dirty="0" smtClean="0">
                          <a:latin typeface="+mj-ea"/>
                          <a:ea typeface="+mj-ea"/>
                        </a:rPr>
                        <a:t>Other information</a:t>
                      </a:r>
                      <a:endParaRPr lang="zh-CN" altLang="en-US" sz="1200" dirty="0">
                        <a:latin typeface="+mj-ea"/>
                        <a:ea typeface="+mj-ea"/>
                      </a:endParaRPr>
                    </a:p>
                  </a:txBody>
                  <a:tcPr/>
                </a:tc>
              </a:tr>
              <a:tr h="370840">
                <a:tc>
                  <a:txBody>
                    <a:bodyPr/>
                    <a:lstStyle/>
                    <a:p>
                      <a:r>
                        <a:rPr lang="en-US" altLang="zh-CN" sz="1200" dirty="0" smtClean="0">
                          <a:latin typeface="+mj-ea"/>
                          <a:ea typeface="+mj-ea"/>
                        </a:rPr>
                        <a:t>Discussion paper</a:t>
                      </a:r>
                      <a:endParaRPr lang="zh-CN" altLang="en-US" sz="1200" dirty="0">
                        <a:latin typeface="+mj-ea"/>
                        <a:ea typeface="+mj-ea"/>
                      </a:endParaRPr>
                    </a:p>
                  </a:txBody>
                  <a:tcPr/>
                </a:tc>
                <a:tc>
                  <a:txBody>
                    <a:bodyPr/>
                    <a:lstStyle/>
                    <a:p>
                      <a:r>
                        <a:rPr lang="en-US" altLang="zh-CN" sz="1200" dirty="0" smtClean="0">
                          <a:latin typeface="+mj-ea"/>
                          <a:ea typeface="+mj-ea"/>
                        </a:rPr>
                        <a:t>Discussion</a:t>
                      </a:r>
                      <a:endParaRPr lang="zh-CN" altLang="en-US" sz="1200" dirty="0">
                        <a:latin typeface="+mj-ea"/>
                        <a:ea typeface="+mj-ea"/>
                      </a:endParaRPr>
                    </a:p>
                  </a:txBody>
                  <a:tcPr/>
                </a:tc>
                <a:tc>
                  <a:txBody>
                    <a:bodyPr/>
                    <a:lstStyle/>
                    <a:p>
                      <a:r>
                        <a:rPr lang="en-US" altLang="zh-CN" sz="1200" dirty="0" smtClean="0">
                          <a:latin typeface="+mj-ea"/>
                          <a:ea typeface="+mj-ea"/>
                        </a:rPr>
                        <a:t>Discussion</a:t>
                      </a:r>
                      <a:endParaRPr lang="zh-CN" altLang="en-US" sz="1200" dirty="0">
                        <a:latin typeface="+mj-ea"/>
                        <a:ea typeface="+mj-ea"/>
                      </a:endParaRPr>
                    </a:p>
                  </a:txBody>
                  <a:tcPr/>
                </a:tc>
                <a:tc>
                  <a:txBody>
                    <a:bodyPr/>
                    <a:lstStyle/>
                    <a:p>
                      <a:endParaRPr lang="zh-CN" altLang="en-US" sz="1200" dirty="0">
                        <a:latin typeface="+mj-ea"/>
                        <a:ea typeface="+mj-ea"/>
                      </a:endParaRPr>
                    </a:p>
                  </a:txBody>
                  <a:tcPr/>
                </a:tc>
              </a:tr>
              <a:tr h="370840">
                <a:tc>
                  <a:txBody>
                    <a:bodyPr/>
                    <a:lstStyle/>
                    <a:p>
                      <a:r>
                        <a:rPr lang="en-US" altLang="zh-CN" sz="1200" dirty="0" smtClean="0">
                          <a:latin typeface="+mj-ea"/>
                          <a:ea typeface="+mj-ea"/>
                        </a:rPr>
                        <a:t>Paper with proposals to be approved</a:t>
                      </a:r>
                      <a:endParaRPr lang="zh-CN" altLang="en-US" sz="1200" dirty="0">
                        <a:latin typeface="+mj-ea"/>
                        <a:ea typeface="+mj-ea"/>
                      </a:endParaRPr>
                    </a:p>
                  </a:txBody>
                  <a:tcPr/>
                </a:tc>
                <a:tc>
                  <a:txBody>
                    <a:bodyPr/>
                    <a:lstStyle/>
                    <a:p>
                      <a:r>
                        <a:rPr lang="en-US" altLang="zh-CN" sz="1200" dirty="0" smtClean="0">
                          <a:latin typeface="+mj-ea"/>
                          <a:ea typeface="+mj-ea"/>
                        </a:rPr>
                        <a:t>Other</a:t>
                      </a:r>
                      <a:endParaRPr lang="zh-CN" altLang="en-US" sz="1200" dirty="0">
                        <a:latin typeface="+mj-ea"/>
                        <a:ea typeface="+mj-ea"/>
                      </a:endParaRPr>
                    </a:p>
                  </a:txBody>
                  <a:tcPr/>
                </a:tc>
                <a:tc>
                  <a:txBody>
                    <a:bodyPr/>
                    <a:lstStyle/>
                    <a:p>
                      <a:r>
                        <a:rPr lang="en-US" altLang="zh-CN" sz="1200" dirty="0" smtClean="0">
                          <a:latin typeface="+mj-ea"/>
                          <a:ea typeface="+mj-ea"/>
                        </a:rPr>
                        <a:t>Approval</a:t>
                      </a:r>
                      <a:endParaRPr lang="zh-CN" altLang="en-US" sz="1200" dirty="0">
                        <a:latin typeface="+mj-ea"/>
                        <a:ea typeface="+mj-ea"/>
                      </a:endParaRPr>
                    </a:p>
                  </a:txBody>
                  <a:tcPr/>
                </a:tc>
                <a:tc>
                  <a:txBody>
                    <a:bodyPr/>
                    <a:lstStyle/>
                    <a:p>
                      <a:endParaRPr lang="zh-CN" altLang="en-US" sz="1200" dirty="0">
                        <a:latin typeface="+mj-ea"/>
                        <a:ea typeface="+mj-ea"/>
                      </a:endParaRPr>
                    </a:p>
                  </a:txBody>
                  <a:tcPr/>
                </a:tc>
              </a:tr>
              <a:tr h="370840">
                <a:tc>
                  <a:txBody>
                    <a:bodyPr/>
                    <a:lstStyle/>
                    <a:p>
                      <a:r>
                        <a:rPr lang="en-US" altLang="zh-CN" sz="1200" dirty="0" smtClean="0">
                          <a:latin typeface="+mj-ea"/>
                          <a:ea typeface="+mj-ea"/>
                        </a:rPr>
                        <a:t>Way forward</a:t>
                      </a:r>
                      <a:endParaRPr lang="zh-CN" altLang="en-US" sz="1200" dirty="0">
                        <a:latin typeface="+mj-ea"/>
                        <a:ea typeface="+mj-ea"/>
                      </a:endParaRPr>
                    </a:p>
                  </a:txBody>
                  <a:tcPr/>
                </a:tc>
                <a:tc>
                  <a:txBody>
                    <a:bodyPr/>
                    <a:lstStyle/>
                    <a:p>
                      <a:r>
                        <a:rPr lang="en-US" altLang="zh-CN" sz="1200" dirty="0" smtClean="0">
                          <a:latin typeface="+mj-ea"/>
                          <a:ea typeface="+mj-ea"/>
                        </a:rPr>
                        <a:t>Other</a:t>
                      </a:r>
                      <a:endParaRPr lang="zh-CN" altLang="en-US" sz="1200" dirty="0">
                        <a:latin typeface="+mj-ea"/>
                        <a:ea typeface="+mj-ea"/>
                      </a:endParaRPr>
                    </a:p>
                  </a:txBody>
                  <a:tcPr/>
                </a:tc>
                <a:tc>
                  <a:txBody>
                    <a:bodyPr/>
                    <a:lstStyle/>
                    <a:p>
                      <a:r>
                        <a:rPr lang="en-US" altLang="zh-CN" sz="1200" dirty="0" smtClean="0">
                          <a:latin typeface="+mj-ea"/>
                          <a:ea typeface="+mj-ea"/>
                        </a:rPr>
                        <a:t>Approval</a:t>
                      </a:r>
                      <a:endParaRPr lang="zh-CN" altLang="en-US" sz="1200" dirty="0">
                        <a:latin typeface="+mj-ea"/>
                        <a:ea typeface="+mj-ea"/>
                      </a:endParaRPr>
                    </a:p>
                  </a:txBody>
                  <a:tcPr/>
                </a:tc>
                <a:tc>
                  <a:txBody>
                    <a:bodyPr/>
                    <a:lstStyle/>
                    <a:p>
                      <a:endParaRPr lang="zh-CN" altLang="en-US" sz="1200" dirty="0">
                        <a:latin typeface="+mj-ea"/>
                        <a:ea typeface="+mj-ea"/>
                      </a:endParaRPr>
                    </a:p>
                  </a:txBody>
                  <a:tcPr/>
                </a:tc>
              </a:tr>
              <a:tr h="370840">
                <a:tc>
                  <a:txBody>
                    <a:bodyPr/>
                    <a:lstStyle/>
                    <a:p>
                      <a:r>
                        <a:rPr lang="en-US" altLang="zh-CN" sz="1200" dirty="0" smtClean="0">
                          <a:latin typeface="+mj-ea"/>
                          <a:ea typeface="+mj-ea"/>
                        </a:rPr>
                        <a:t>(Reply) LS on ….</a:t>
                      </a:r>
                      <a:endParaRPr lang="zh-CN" altLang="en-US" sz="1200" dirty="0">
                        <a:latin typeface="+mj-ea"/>
                        <a:ea typeface="+mj-ea"/>
                      </a:endParaRPr>
                    </a:p>
                  </a:txBody>
                  <a:tcPr/>
                </a:tc>
                <a:tc>
                  <a:txBody>
                    <a:bodyPr/>
                    <a:lstStyle/>
                    <a:p>
                      <a:r>
                        <a:rPr lang="en-US" altLang="zh-CN" sz="1200" dirty="0" smtClean="0">
                          <a:latin typeface="+mj-ea"/>
                          <a:ea typeface="+mj-ea"/>
                        </a:rPr>
                        <a:t>LS out</a:t>
                      </a:r>
                      <a:endParaRPr lang="zh-CN" altLang="en-US" sz="1200" dirty="0">
                        <a:latin typeface="+mj-ea"/>
                        <a:ea typeface="+mj-ea"/>
                      </a:endParaRPr>
                    </a:p>
                  </a:txBody>
                  <a:tcPr/>
                </a:tc>
                <a:tc>
                  <a:txBody>
                    <a:bodyPr/>
                    <a:lstStyle/>
                    <a:p>
                      <a:r>
                        <a:rPr lang="en-US" altLang="zh-CN" sz="1200" dirty="0" smtClean="0">
                          <a:latin typeface="+mj-ea"/>
                          <a:ea typeface="+mj-ea"/>
                        </a:rPr>
                        <a:t>Approval</a:t>
                      </a:r>
                      <a:endParaRPr lang="zh-CN" altLang="en-US" sz="1200" dirty="0">
                        <a:latin typeface="+mj-ea"/>
                        <a:ea typeface="+mj-ea"/>
                      </a:endParaRPr>
                    </a:p>
                  </a:txBody>
                  <a:tcPr/>
                </a:tc>
                <a:tc>
                  <a:txBody>
                    <a:bodyPr/>
                    <a:lstStyle/>
                    <a:p>
                      <a:r>
                        <a:rPr lang="en-US" altLang="zh-CN" sz="1200" dirty="0" smtClean="0">
                          <a:latin typeface="+mj-ea"/>
                          <a:ea typeface="+mj-ea"/>
                        </a:rPr>
                        <a:t>Release, Related WIs,</a:t>
                      </a:r>
                      <a:r>
                        <a:rPr lang="en-US" altLang="zh-CN" sz="1200" baseline="0" dirty="0" smtClean="0">
                          <a:latin typeface="+mj-ea"/>
                          <a:ea typeface="+mj-ea"/>
                        </a:rPr>
                        <a:t> </a:t>
                      </a:r>
                      <a:r>
                        <a:rPr lang="en-US" altLang="zh-CN" sz="1200" dirty="0" smtClean="0">
                          <a:latin typeface="+mj-ea"/>
                          <a:ea typeface="+mj-ea"/>
                        </a:rPr>
                        <a:t>Reply to (if available), to, CC</a:t>
                      </a:r>
                      <a:endParaRPr lang="zh-CN" altLang="en-US" sz="1200" dirty="0">
                        <a:latin typeface="+mj-ea"/>
                        <a:ea typeface="+mj-ea"/>
                      </a:endParaRPr>
                    </a:p>
                  </a:txBody>
                  <a:tcPr/>
                </a:tc>
              </a:tr>
              <a:tr h="370840">
                <a:tc>
                  <a:txBody>
                    <a:bodyPr/>
                    <a:lstStyle/>
                    <a:p>
                      <a:r>
                        <a:rPr lang="en-US" altLang="zh-CN" sz="1200" dirty="0" smtClean="0">
                          <a:latin typeface="+mj-ea"/>
                          <a:ea typeface="+mj-ea"/>
                        </a:rPr>
                        <a:t>CR on…</a:t>
                      </a:r>
                      <a:endParaRPr lang="zh-CN" altLang="en-US" sz="1200" dirty="0">
                        <a:latin typeface="+mj-ea"/>
                        <a:ea typeface="+mj-ea"/>
                      </a:endParaRPr>
                    </a:p>
                  </a:txBody>
                  <a:tcPr/>
                </a:tc>
                <a:tc>
                  <a:txBody>
                    <a:bodyPr/>
                    <a:lstStyle/>
                    <a:p>
                      <a:r>
                        <a:rPr lang="en-US" altLang="zh-CN" sz="1200" dirty="0" smtClean="0">
                          <a:latin typeface="+mj-ea"/>
                          <a:ea typeface="+mj-ea"/>
                        </a:rPr>
                        <a:t>CR</a:t>
                      </a:r>
                      <a:endParaRPr lang="zh-CN" altLang="en-US" sz="1200" dirty="0">
                        <a:latin typeface="+mj-ea"/>
                        <a:ea typeface="+mj-ea"/>
                      </a:endParaRPr>
                    </a:p>
                  </a:txBody>
                  <a:tcPr/>
                </a:tc>
                <a:tc>
                  <a:txBody>
                    <a:bodyPr/>
                    <a:lstStyle/>
                    <a:p>
                      <a:r>
                        <a:rPr lang="en-US" altLang="zh-CN" sz="1200" dirty="0" smtClean="0">
                          <a:latin typeface="+mj-ea"/>
                          <a:ea typeface="+mj-ea"/>
                        </a:rPr>
                        <a:t>Agreement</a:t>
                      </a:r>
                      <a:endParaRPr lang="zh-CN" altLang="en-US" sz="1200" dirty="0">
                        <a:latin typeface="+mj-ea"/>
                        <a:ea typeface="+mj-ea"/>
                      </a:endParaRPr>
                    </a:p>
                  </a:txBody>
                  <a:tcPr/>
                </a:tc>
                <a:tc>
                  <a:txBody>
                    <a:bodyPr/>
                    <a:lstStyle/>
                    <a:p>
                      <a:r>
                        <a:rPr lang="en-US" altLang="zh-CN" sz="1200" dirty="0" smtClean="0">
                          <a:latin typeface="+mj-ea"/>
                          <a:ea typeface="+mj-ea"/>
                        </a:rPr>
                        <a:t>Release,</a:t>
                      </a:r>
                      <a:r>
                        <a:rPr lang="en-US" altLang="zh-CN" sz="1200" baseline="0" dirty="0" smtClean="0">
                          <a:latin typeface="+mj-ea"/>
                          <a:ea typeface="+mj-ea"/>
                        </a:rPr>
                        <a:t> Spec (latest version), Version, Related WIs, Is revision of (if it is a revision of previous agreed CR), CR category</a:t>
                      </a:r>
                    </a:p>
                  </a:txBody>
                  <a:tcPr/>
                </a:tc>
              </a:tr>
              <a:tr h="370840">
                <a:tc>
                  <a:txBody>
                    <a:bodyPr/>
                    <a:lstStyle/>
                    <a:p>
                      <a:r>
                        <a:rPr lang="en-US" altLang="zh-CN" sz="1200" dirty="0" smtClean="0">
                          <a:latin typeface="+mj-ea"/>
                          <a:ea typeface="+mj-ea"/>
                        </a:rPr>
                        <a:t>Draft CR on…</a:t>
                      </a:r>
                      <a:endParaRPr lang="zh-CN" altLang="en-US" sz="1200" dirty="0">
                        <a:latin typeface="+mj-ea"/>
                        <a:ea typeface="+mj-ea"/>
                      </a:endParaRPr>
                    </a:p>
                  </a:txBody>
                  <a:tcPr/>
                </a:tc>
                <a:tc>
                  <a:txBody>
                    <a:bodyPr/>
                    <a:lstStyle/>
                    <a:p>
                      <a:r>
                        <a:rPr lang="en-US" altLang="zh-CN" sz="1200" dirty="0" err="1" smtClean="0">
                          <a:latin typeface="+mj-ea"/>
                          <a:ea typeface="+mj-ea"/>
                        </a:rPr>
                        <a:t>draftCR</a:t>
                      </a:r>
                      <a:endParaRPr lang="zh-CN" altLang="en-US" sz="1200" dirty="0">
                        <a:latin typeface="+mj-ea"/>
                        <a:ea typeface="+mj-ea"/>
                      </a:endParaRPr>
                    </a:p>
                  </a:txBody>
                  <a:tcPr/>
                </a:tc>
                <a:tc>
                  <a:txBody>
                    <a:bodyPr/>
                    <a:lstStyle/>
                    <a:p>
                      <a:r>
                        <a:rPr lang="en-US" altLang="zh-CN" sz="1200" dirty="0" smtClean="0">
                          <a:latin typeface="+mj-ea"/>
                          <a:ea typeface="+mj-ea"/>
                        </a:rPr>
                        <a:t>Endorsement</a:t>
                      </a:r>
                      <a:endParaRPr lang="zh-CN" altLang="en-US" sz="1200" dirty="0">
                        <a:latin typeface="+mj-ea"/>
                        <a:ea typeface="+mj-ea"/>
                      </a:endParaRPr>
                    </a:p>
                  </a:txBody>
                  <a:tcPr/>
                </a:tc>
                <a:tc>
                  <a:txBody>
                    <a:bodyPr/>
                    <a:lstStyle/>
                    <a:p>
                      <a:pPr marL="0" marR="0" lvl="0" indent="0" algn="l" defTabSz="914354" rtl="0" eaLnBrk="1" fontAlgn="auto" latinLnBrk="0" hangingPunct="1">
                        <a:lnSpc>
                          <a:spcPct val="100000"/>
                        </a:lnSpc>
                        <a:spcBef>
                          <a:spcPts val="0"/>
                        </a:spcBef>
                        <a:spcAft>
                          <a:spcPts val="0"/>
                        </a:spcAft>
                        <a:buClrTx/>
                        <a:buSzTx/>
                        <a:buFontTx/>
                        <a:buNone/>
                        <a:tabLst/>
                        <a:defRPr/>
                      </a:pPr>
                      <a:r>
                        <a:rPr lang="en-US" altLang="zh-CN" sz="1200" kern="1200" dirty="0" smtClean="0">
                          <a:solidFill>
                            <a:schemeClr val="dk1"/>
                          </a:solidFill>
                          <a:latin typeface="+mj-ea"/>
                          <a:ea typeface="+mn-ea"/>
                          <a:cs typeface="+mn-cs"/>
                        </a:rPr>
                        <a:t>Release,</a:t>
                      </a:r>
                      <a:r>
                        <a:rPr lang="en-US" altLang="zh-CN" sz="1200" kern="1200" baseline="0" dirty="0" smtClean="0">
                          <a:solidFill>
                            <a:schemeClr val="dk1"/>
                          </a:solidFill>
                          <a:latin typeface="+mj-ea"/>
                          <a:ea typeface="+mn-ea"/>
                          <a:cs typeface="+mn-cs"/>
                        </a:rPr>
                        <a:t> Spec (latest version), Version, Related WIs, CR category</a:t>
                      </a:r>
                    </a:p>
                  </a:txBody>
                  <a:tcPr/>
                </a:tc>
              </a:tr>
              <a:tr h="370840">
                <a:tc>
                  <a:txBody>
                    <a:bodyPr/>
                    <a:lstStyle/>
                    <a:p>
                      <a:r>
                        <a:rPr lang="en-US" altLang="zh-CN" sz="1200" dirty="0" smtClean="0">
                          <a:latin typeface="+mj-ea"/>
                          <a:ea typeface="+mj-ea"/>
                        </a:rPr>
                        <a:t>TP</a:t>
                      </a:r>
                      <a:r>
                        <a:rPr lang="en-US" altLang="zh-CN" sz="1200" baseline="0" dirty="0" smtClean="0">
                          <a:latin typeface="+mj-ea"/>
                          <a:ea typeface="+mj-ea"/>
                        </a:rPr>
                        <a:t> for …</a:t>
                      </a:r>
                      <a:endParaRPr lang="zh-CN" altLang="en-US" sz="1200" dirty="0">
                        <a:latin typeface="+mj-ea"/>
                        <a:ea typeface="+mj-ea"/>
                      </a:endParaRPr>
                    </a:p>
                  </a:txBody>
                  <a:tcPr/>
                </a:tc>
                <a:tc>
                  <a:txBody>
                    <a:bodyPr/>
                    <a:lstStyle/>
                    <a:p>
                      <a:r>
                        <a:rPr lang="en-US" altLang="zh-CN" sz="1200" dirty="0" err="1" smtClean="0">
                          <a:latin typeface="+mj-ea"/>
                          <a:ea typeface="+mj-ea"/>
                        </a:rPr>
                        <a:t>pCR</a:t>
                      </a:r>
                      <a:endParaRPr lang="zh-CN" altLang="en-US" sz="1200" dirty="0">
                        <a:latin typeface="+mj-ea"/>
                        <a:ea typeface="+mj-ea"/>
                      </a:endParaRPr>
                    </a:p>
                  </a:txBody>
                  <a:tcPr/>
                </a:tc>
                <a:tc>
                  <a:txBody>
                    <a:bodyPr/>
                    <a:lstStyle/>
                    <a:p>
                      <a:r>
                        <a:rPr lang="en-US" altLang="zh-CN" sz="1200" dirty="0" smtClean="0">
                          <a:latin typeface="+mj-ea"/>
                          <a:ea typeface="+mj-ea"/>
                        </a:rPr>
                        <a:t>Approval</a:t>
                      </a:r>
                      <a:endParaRPr lang="zh-CN" altLang="en-US" sz="1200" dirty="0">
                        <a:latin typeface="+mj-ea"/>
                        <a:ea typeface="+mj-ea"/>
                      </a:endParaRPr>
                    </a:p>
                  </a:txBody>
                  <a:tcPr/>
                </a:tc>
                <a:tc>
                  <a:txBody>
                    <a:bodyPr/>
                    <a:lstStyle/>
                    <a:p>
                      <a:pPr marL="0" marR="0" lvl="0" indent="0" algn="l" defTabSz="914354" rtl="0" eaLnBrk="1" fontAlgn="auto" latinLnBrk="0" hangingPunct="1">
                        <a:lnSpc>
                          <a:spcPct val="100000"/>
                        </a:lnSpc>
                        <a:spcBef>
                          <a:spcPts val="0"/>
                        </a:spcBef>
                        <a:spcAft>
                          <a:spcPts val="0"/>
                        </a:spcAft>
                        <a:buClrTx/>
                        <a:buSzTx/>
                        <a:buFontTx/>
                        <a:buNone/>
                        <a:tabLst/>
                        <a:defRPr/>
                      </a:pPr>
                      <a:r>
                        <a:rPr lang="en-US" altLang="zh-CN" sz="1200" kern="1200" dirty="0" smtClean="0">
                          <a:solidFill>
                            <a:schemeClr val="dk1"/>
                          </a:solidFill>
                          <a:latin typeface="+mj-ea"/>
                          <a:ea typeface="+mn-ea"/>
                          <a:cs typeface="+mn-cs"/>
                        </a:rPr>
                        <a:t>Release,</a:t>
                      </a:r>
                      <a:r>
                        <a:rPr lang="en-US" altLang="zh-CN" sz="1200" kern="1200" baseline="0" dirty="0" smtClean="0">
                          <a:solidFill>
                            <a:schemeClr val="dk1"/>
                          </a:solidFill>
                          <a:latin typeface="+mj-ea"/>
                          <a:ea typeface="+mn-ea"/>
                          <a:cs typeface="+mn-cs"/>
                        </a:rPr>
                        <a:t> Spec (latest version), Version, Related WIs</a:t>
                      </a:r>
                    </a:p>
                  </a:txBody>
                  <a:tcPr/>
                </a:tc>
              </a:tr>
              <a:tr h="370840">
                <a:tc>
                  <a:txBody>
                    <a:bodyPr/>
                    <a:lstStyle/>
                    <a:p>
                      <a:r>
                        <a:rPr lang="en-US" altLang="zh-CN" sz="1200" dirty="0" smtClean="0">
                          <a:latin typeface="+mj-ea"/>
                          <a:ea typeface="+mj-ea"/>
                        </a:rPr>
                        <a:t>TR 3x.xxx…</a:t>
                      </a:r>
                      <a:endParaRPr lang="zh-CN" altLang="en-US" sz="1200" dirty="0">
                        <a:latin typeface="+mj-ea"/>
                        <a:ea typeface="+mj-ea"/>
                      </a:endParaRPr>
                    </a:p>
                  </a:txBody>
                  <a:tcPr/>
                </a:tc>
                <a:tc>
                  <a:txBody>
                    <a:bodyPr/>
                    <a:lstStyle/>
                    <a:p>
                      <a:r>
                        <a:rPr lang="en-US" altLang="zh-CN" sz="1200" dirty="0" smtClean="0">
                          <a:latin typeface="+mj-ea"/>
                          <a:ea typeface="+mj-ea"/>
                        </a:rPr>
                        <a:t>draft</a:t>
                      </a:r>
                      <a:r>
                        <a:rPr lang="en-US" altLang="zh-CN" sz="1200" baseline="0" dirty="0" smtClean="0">
                          <a:latin typeface="+mj-ea"/>
                          <a:ea typeface="+mj-ea"/>
                        </a:rPr>
                        <a:t> TR</a:t>
                      </a:r>
                      <a:endParaRPr lang="zh-CN" altLang="en-US" sz="1200" dirty="0">
                        <a:latin typeface="+mj-ea"/>
                        <a:ea typeface="+mj-ea"/>
                      </a:endParaRPr>
                    </a:p>
                  </a:txBody>
                  <a:tcPr/>
                </a:tc>
                <a:tc>
                  <a:txBody>
                    <a:bodyPr/>
                    <a:lstStyle/>
                    <a:p>
                      <a:r>
                        <a:rPr lang="en-US" altLang="zh-CN" sz="1200" dirty="0" smtClean="0">
                          <a:latin typeface="+mj-ea"/>
                          <a:ea typeface="+mj-ea"/>
                        </a:rPr>
                        <a:t>Agreement</a:t>
                      </a:r>
                      <a:endParaRPr lang="zh-CN" altLang="en-US" sz="1200" dirty="0">
                        <a:latin typeface="+mj-ea"/>
                        <a:ea typeface="+mj-ea"/>
                      </a:endParaRPr>
                    </a:p>
                  </a:txBody>
                  <a:tcPr/>
                </a:tc>
                <a:tc>
                  <a:txBody>
                    <a:bodyPr/>
                    <a:lstStyle/>
                    <a:p>
                      <a:pPr marL="0" marR="0" lvl="0" indent="0" algn="l" defTabSz="914354" rtl="0" eaLnBrk="1" fontAlgn="auto" latinLnBrk="0" hangingPunct="1">
                        <a:lnSpc>
                          <a:spcPct val="100000"/>
                        </a:lnSpc>
                        <a:spcBef>
                          <a:spcPts val="0"/>
                        </a:spcBef>
                        <a:spcAft>
                          <a:spcPts val="0"/>
                        </a:spcAft>
                        <a:buClrTx/>
                        <a:buSzTx/>
                        <a:buFontTx/>
                        <a:buNone/>
                        <a:tabLst/>
                        <a:defRPr/>
                      </a:pPr>
                      <a:r>
                        <a:rPr lang="en-US" altLang="zh-CN" sz="1200" kern="1200" dirty="0" smtClean="0">
                          <a:solidFill>
                            <a:schemeClr val="dk1"/>
                          </a:solidFill>
                          <a:latin typeface="+mj-ea"/>
                          <a:ea typeface="+mn-ea"/>
                          <a:cs typeface="+mn-cs"/>
                        </a:rPr>
                        <a:t>Release,</a:t>
                      </a:r>
                      <a:r>
                        <a:rPr lang="en-US" altLang="zh-CN" sz="1200" kern="1200" baseline="0" dirty="0" smtClean="0">
                          <a:solidFill>
                            <a:schemeClr val="dk1"/>
                          </a:solidFill>
                          <a:latin typeface="+mj-ea"/>
                          <a:ea typeface="+mn-ea"/>
                          <a:cs typeface="+mn-cs"/>
                        </a:rPr>
                        <a:t> Spec (latest version), Version, Related WIs</a:t>
                      </a:r>
                    </a:p>
                  </a:txBody>
                  <a:tcPr/>
                </a:tc>
              </a:tr>
              <a:tr h="370840">
                <a:tc>
                  <a:txBody>
                    <a:bodyPr/>
                    <a:lstStyle/>
                    <a:p>
                      <a:r>
                        <a:rPr lang="en-US" altLang="zh-CN" sz="1200" dirty="0" smtClean="0">
                          <a:latin typeface="+mj-ea"/>
                          <a:ea typeface="+mj-ea"/>
                        </a:rPr>
                        <a:t>(New)</a:t>
                      </a:r>
                      <a:r>
                        <a:rPr lang="en-US" altLang="zh-CN" sz="1200" baseline="0" dirty="0" smtClean="0">
                          <a:latin typeface="+mj-ea"/>
                          <a:ea typeface="+mj-ea"/>
                        </a:rPr>
                        <a:t> TS 3x.xxx</a:t>
                      </a:r>
                      <a:endParaRPr lang="zh-CN" altLang="en-US" sz="1200" dirty="0">
                        <a:latin typeface="+mj-ea"/>
                        <a:ea typeface="+mj-ea"/>
                      </a:endParaRPr>
                    </a:p>
                  </a:txBody>
                  <a:tcPr/>
                </a:tc>
                <a:tc>
                  <a:txBody>
                    <a:bodyPr/>
                    <a:lstStyle/>
                    <a:p>
                      <a:r>
                        <a:rPr lang="en-US" altLang="zh-CN" sz="1200" dirty="0" smtClean="0">
                          <a:latin typeface="+mj-ea"/>
                          <a:ea typeface="+mj-ea"/>
                        </a:rPr>
                        <a:t>draft</a:t>
                      </a:r>
                      <a:r>
                        <a:rPr lang="en-US" altLang="zh-CN" sz="1200" baseline="0" dirty="0" smtClean="0">
                          <a:latin typeface="+mj-ea"/>
                          <a:ea typeface="+mj-ea"/>
                        </a:rPr>
                        <a:t> TS</a:t>
                      </a:r>
                      <a:endParaRPr lang="zh-CN" altLang="en-US" sz="1200" dirty="0">
                        <a:latin typeface="+mj-ea"/>
                        <a:ea typeface="+mj-ea"/>
                      </a:endParaRPr>
                    </a:p>
                  </a:txBody>
                  <a:tcPr/>
                </a:tc>
                <a:tc>
                  <a:txBody>
                    <a:bodyPr/>
                    <a:lstStyle/>
                    <a:p>
                      <a:r>
                        <a:rPr lang="en-US" altLang="zh-CN" sz="1200" dirty="0" smtClean="0">
                          <a:latin typeface="+mj-ea"/>
                          <a:ea typeface="+mj-ea"/>
                        </a:rPr>
                        <a:t>Agreement</a:t>
                      </a:r>
                      <a:endParaRPr lang="zh-CN" altLang="en-US" sz="1200" dirty="0">
                        <a:latin typeface="+mj-ea"/>
                        <a:ea typeface="+mj-ea"/>
                      </a:endParaRPr>
                    </a:p>
                  </a:txBody>
                  <a:tcPr/>
                </a:tc>
                <a:tc>
                  <a:txBody>
                    <a:bodyPr/>
                    <a:lstStyle/>
                    <a:p>
                      <a:pPr marL="0" marR="0" lvl="0" indent="0" algn="l" defTabSz="914354" rtl="0" eaLnBrk="1" fontAlgn="auto" latinLnBrk="0" hangingPunct="1">
                        <a:lnSpc>
                          <a:spcPct val="100000"/>
                        </a:lnSpc>
                        <a:spcBef>
                          <a:spcPts val="0"/>
                        </a:spcBef>
                        <a:spcAft>
                          <a:spcPts val="0"/>
                        </a:spcAft>
                        <a:buClrTx/>
                        <a:buSzTx/>
                        <a:buFontTx/>
                        <a:buNone/>
                        <a:tabLst/>
                        <a:defRPr/>
                      </a:pPr>
                      <a:r>
                        <a:rPr lang="en-US" altLang="zh-CN" sz="1200" kern="1200" dirty="0" smtClean="0">
                          <a:solidFill>
                            <a:schemeClr val="dk1"/>
                          </a:solidFill>
                          <a:latin typeface="+mj-ea"/>
                          <a:ea typeface="+mn-ea"/>
                          <a:cs typeface="+mn-cs"/>
                        </a:rPr>
                        <a:t>Release,</a:t>
                      </a:r>
                      <a:r>
                        <a:rPr lang="en-US" altLang="zh-CN" sz="1200" kern="1200" baseline="0" dirty="0" smtClean="0">
                          <a:solidFill>
                            <a:schemeClr val="dk1"/>
                          </a:solidFill>
                          <a:latin typeface="+mj-ea"/>
                          <a:ea typeface="+mn-ea"/>
                          <a:cs typeface="+mn-cs"/>
                        </a:rPr>
                        <a:t> Spec (latest version), Version, Related WIs</a:t>
                      </a:r>
                    </a:p>
                  </a:txBody>
                  <a:tcPr/>
                </a:tc>
              </a:tr>
            </a:tbl>
          </a:graphicData>
        </a:graphic>
      </p:graphicFrame>
    </p:spTree>
    <p:extLst>
      <p:ext uri="{BB962C8B-B14F-4D97-AF65-F5344CB8AC3E}">
        <p14:creationId xmlns:p14="http://schemas.microsoft.com/office/powerpoint/2010/main" val="32752214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en-US" altLang="zh-CN" b="1" dirty="0">
                <a:latin typeface="微软雅黑" panose="020B0503020204020204" pitchFamily="34" charset="-122"/>
                <a:ea typeface="微软雅黑" panose="020B0503020204020204" pitchFamily="34" charset="-122"/>
              </a:rPr>
              <a:t>Thanks!</a:t>
            </a:r>
            <a:endParaRPr lang="zh-CN" altLang="en-US" b="1" dirty="0">
              <a:latin typeface="微软雅黑" panose="020B0503020204020204" pitchFamily="34" charset="-122"/>
              <a:ea typeface="微软雅黑" panose="020B0503020204020204" pitchFamily="34" charset="-122"/>
            </a:endParaRPr>
          </a:p>
        </p:txBody>
      </p:sp>
      <p:sp>
        <p:nvSpPr>
          <p:cNvPr id="3" name="副标题 2"/>
          <p:cNvSpPr>
            <a:spLocks noGrp="1"/>
          </p:cNvSpPr>
          <p:nvPr>
            <p:ph type="subTitle" idx="1"/>
          </p:nvPr>
        </p:nvSpPr>
        <p:spPr/>
        <p:txBody>
          <a:bodyPr/>
          <a:lstStyle/>
          <a:p>
            <a:r>
              <a:rPr lang="en-US" altLang="zh-CN" sz="2400" dirty="0"/>
              <a:t>Wish a successful RAN4 meeting</a:t>
            </a:r>
            <a:endParaRPr lang="zh-CN" altLang="en-US" sz="2400" dirty="0"/>
          </a:p>
        </p:txBody>
      </p:sp>
    </p:spTree>
    <p:extLst>
      <p:ext uri="{BB962C8B-B14F-4D97-AF65-F5344CB8AC3E}">
        <p14:creationId xmlns:p14="http://schemas.microsoft.com/office/powerpoint/2010/main" val="67501116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 name="矩形 80"/>
          <p:cNvSpPr/>
          <p:nvPr/>
        </p:nvSpPr>
        <p:spPr bwMode="auto">
          <a:xfrm>
            <a:off x="1526101" y="5101948"/>
            <a:ext cx="3903543" cy="580171"/>
          </a:xfrm>
          <a:prstGeom prst="rect">
            <a:avLst/>
          </a:prstGeom>
          <a:solidFill>
            <a:schemeClr val="bg2"/>
          </a:solidFill>
          <a:ln w="9525" cap="flat" cmpd="sng" algn="ctr">
            <a:no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indent="-342900" algn="l" defTabSz="914400" rtl="0" eaLnBrk="0" fontAlgn="base" latinLnBrk="0" hangingPunct="0">
              <a:lnSpc>
                <a:spcPct val="100000"/>
              </a:lnSpc>
              <a:spcBef>
                <a:spcPct val="20000"/>
              </a:spcBef>
              <a:spcAft>
                <a:spcPts val="600"/>
              </a:spcAft>
              <a:buClrTx/>
              <a:buSzTx/>
              <a:buFontTx/>
              <a:buBlip>
                <a:blip r:embed="rId2"/>
              </a:buBlip>
              <a:tabLst/>
            </a:pPr>
            <a:endParaRPr kumimoji="0" lang="en-US" sz="2400" b="0" i="0" u="none" strike="noStrike" cap="none" normalizeH="0" baseline="0" smtClean="0">
              <a:ln>
                <a:noFill/>
              </a:ln>
              <a:solidFill>
                <a:schemeClr val="tx1"/>
              </a:solidFill>
              <a:effectLst/>
              <a:latin typeface="Calibri" pitchFamily="34" charset="0"/>
            </a:endParaRPr>
          </a:p>
        </p:txBody>
      </p:sp>
      <p:sp>
        <p:nvSpPr>
          <p:cNvPr id="80" name="矩形 79"/>
          <p:cNvSpPr/>
          <p:nvPr/>
        </p:nvSpPr>
        <p:spPr bwMode="auto">
          <a:xfrm>
            <a:off x="9005022" y="4482270"/>
            <a:ext cx="3131856" cy="580171"/>
          </a:xfrm>
          <a:prstGeom prst="rect">
            <a:avLst/>
          </a:prstGeom>
          <a:solidFill>
            <a:schemeClr val="bg2"/>
          </a:solidFill>
          <a:ln w="9525" cap="flat" cmpd="sng" algn="ctr">
            <a:no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indent="-342900" algn="l" defTabSz="914400" rtl="0" eaLnBrk="0" fontAlgn="base" latinLnBrk="0" hangingPunct="0">
              <a:lnSpc>
                <a:spcPct val="100000"/>
              </a:lnSpc>
              <a:spcBef>
                <a:spcPct val="20000"/>
              </a:spcBef>
              <a:spcAft>
                <a:spcPts val="600"/>
              </a:spcAft>
              <a:buClrTx/>
              <a:buSzTx/>
              <a:buFontTx/>
              <a:buBlip>
                <a:blip r:embed="rId2"/>
              </a:buBlip>
              <a:tabLst/>
            </a:pPr>
            <a:endParaRPr kumimoji="0" lang="en-US" sz="2400" b="0" i="0" u="none" strike="noStrike" cap="none" normalizeH="0" baseline="0" smtClean="0">
              <a:ln>
                <a:noFill/>
              </a:ln>
              <a:solidFill>
                <a:schemeClr val="tx1"/>
              </a:solidFill>
              <a:effectLst/>
              <a:latin typeface="Calibri" pitchFamily="34" charset="0"/>
            </a:endParaRPr>
          </a:p>
        </p:txBody>
      </p:sp>
      <p:sp>
        <p:nvSpPr>
          <p:cNvPr id="79" name="矩形 78"/>
          <p:cNvSpPr/>
          <p:nvPr/>
        </p:nvSpPr>
        <p:spPr bwMode="auto">
          <a:xfrm>
            <a:off x="88286" y="4482271"/>
            <a:ext cx="4520607" cy="580171"/>
          </a:xfrm>
          <a:prstGeom prst="rect">
            <a:avLst/>
          </a:prstGeom>
          <a:solidFill>
            <a:schemeClr val="bg2"/>
          </a:solidFill>
          <a:ln w="9525" cap="flat" cmpd="sng" algn="ctr">
            <a:no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indent="-342900" algn="l" defTabSz="914400" rtl="0" eaLnBrk="0" fontAlgn="base" latinLnBrk="0" hangingPunct="0">
              <a:lnSpc>
                <a:spcPct val="100000"/>
              </a:lnSpc>
              <a:spcBef>
                <a:spcPct val="20000"/>
              </a:spcBef>
              <a:spcAft>
                <a:spcPts val="600"/>
              </a:spcAft>
              <a:buClrTx/>
              <a:buSzTx/>
              <a:buFontTx/>
              <a:buBlip>
                <a:blip r:embed="rId2"/>
              </a:buBlip>
              <a:tabLst/>
            </a:pPr>
            <a:endParaRPr kumimoji="0" lang="en-US" sz="2400" b="0" i="0" u="none" strike="noStrike" cap="none" normalizeH="0" baseline="0" smtClean="0">
              <a:ln>
                <a:noFill/>
              </a:ln>
              <a:solidFill>
                <a:schemeClr val="tx1"/>
              </a:solidFill>
              <a:effectLst/>
              <a:latin typeface="Calibri" pitchFamily="34" charset="0"/>
            </a:endParaRPr>
          </a:p>
        </p:txBody>
      </p:sp>
      <p:sp>
        <p:nvSpPr>
          <p:cNvPr id="2" name="Title 1">
            <a:extLst>
              <a:ext uri="{FF2B5EF4-FFF2-40B4-BE49-F238E27FC236}">
                <a16:creationId xmlns:a16="http://schemas.microsoft.com/office/drawing/2014/main" xmlns=""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General Aspects</a:t>
            </a:r>
            <a:r>
              <a:rPr lang="en-US" dirty="0">
                <a:latin typeface="微软雅黑" panose="020B0503020204020204" pitchFamily="34" charset="-122"/>
                <a:ea typeface="微软雅黑" panose="020B0503020204020204" pitchFamily="34" charset="-122"/>
              </a:rPr>
              <a:t> </a:t>
            </a:r>
            <a:endParaRPr lang="ru-RU" dirty="0">
              <a:latin typeface="微软雅黑" panose="020B0503020204020204" pitchFamily="34" charset="-122"/>
              <a:ea typeface="微软雅黑" panose="020B0503020204020204" pitchFamily="34" charset="-122"/>
            </a:endParaRPr>
          </a:p>
        </p:txBody>
      </p:sp>
      <p:sp>
        <p:nvSpPr>
          <p:cNvPr id="3" name="Content Placeholder 2">
            <a:extLst>
              <a:ext uri="{FF2B5EF4-FFF2-40B4-BE49-F238E27FC236}">
                <a16:creationId xmlns:a16="http://schemas.microsoft.com/office/drawing/2014/main" xmlns="" id="{B1BE6906-4FA3-42DA-8E86-BA4DD12F41A6}"/>
              </a:ext>
            </a:extLst>
          </p:cNvPr>
          <p:cNvSpPr>
            <a:spLocks noGrp="1"/>
          </p:cNvSpPr>
          <p:nvPr>
            <p:ph idx="1"/>
          </p:nvPr>
        </p:nvSpPr>
        <p:spPr>
          <a:xfrm>
            <a:off x="401651" y="1178731"/>
            <a:ext cx="11699193" cy="5095171"/>
          </a:xfrm>
        </p:spPr>
        <p:txBody>
          <a:bodyPr/>
          <a:lstStyle/>
          <a:p>
            <a:pPr>
              <a:spcBef>
                <a:spcPts val="0"/>
              </a:spcBef>
              <a:spcAft>
                <a:spcPts val="600"/>
              </a:spcAft>
            </a:pPr>
            <a:r>
              <a:rPr lang="en-US" sz="1400" dirty="0" smtClean="0"/>
              <a:t>The face-to-face meeting </a:t>
            </a:r>
            <a:r>
              <a:rPr lang="en-US" sz="1400" dirty="0"/>
              <a:t>will take place during </a:t>
            </a:r>
            <a:r>
              <a:rPr lang="en-US" sz="1400" dirty="0" smtClean="0">
                <a:solidFill>
                  <a:srgbClr val="FF0000"/>
                </a:solidFill>
              </a:rPr>
              <a:t>November 14</a:t>
            </a:r>
            <a:r>
              <a:rPr lang="en-US" sz="1400" baseline="30000" dirty="0" smtClean="0">
                <a:solidFill>
                  <a:srgbClr val="FF0000"/>
                </a:solidFill>
              </a:rPr>
              <a:t>th</a:t>
            </a:r>
            <a:r>
              <a:rPr lang="en-US" sz="1400" dirty="0" smtClean="0">
                <a:solidFill>
                  <a:srgbClr val="FF0000"/>
                </a:solidFill>
              </a:rPr>
              <a:t> </a:t>
            </a:r>
            <a:r>
              <a:rPr lang="en-US" sz="1400" dirty="0">
                <a:solidFill>
                  <a:srgbClr val="FF0000"/>
                </a:solidFill>
              </a:rPr>
              <a:t>~ </a:t>
            </a:r>
            <a:r>
              <a:rPr lang="en-US" sz="1400" dirty="0" smtClean="0">
                <a:solidFill>
                  <a:srgbClr val="FF0000"/>
                </a:solidFill>
              </a:rPr>
              <a:t>November 18</a:t>
            </a:r>
            <a:r>
              <a:rPr lang="en-US" sz="1400" baseline="30000" dirty="0" smtClean="0">
                <a:solidFill>
                  <a:srgbClr val="FF0000"/>
                </a:solidFill>
              </a:rPr>
              <a:t>th</a:t>
            </a:r>
            <a:r>
              <a:rPr lang="en-US" sz="1400" dirty="0" smtClean="0">
                <a:solidFill>
                  <a:srgbClr val="FF0000"/>
                </a:solidFill>
              </a:rPr>
              <a:t>, </a:t>
            </a:r>
            <a:r>
              <a:rPr lang="en-US" sz="1400" dirty="0">
                <a:solidFill>
                  <a:srgbClr val="FF0000"/>
                </a:solidFill>
              </a:rPr>
              <a:t>2022</a:t>
            </a:r>
            <a:r>
              <a:rPr lang="en-US" sz="1400" dirty="0"/>
              <a:t>.</a:t>
            </a:r>
          </a:p>
          <a:p>
            <a:pPr lvl="1">
              <a:spcBef>
                <a:spcPts val="0"/>
              </a:spcBef>
              <a:spcAft>
                <a:spcPts val="600"/>
              </a:spcAft>
            </a:pPr>
            <a:r>
              <a:rPr lang="en-US" sz="1200" dirty="0" smtClean="0"/>
              <a:t>Three sessions in three separate rooms: Main, RRM, </a:t>
            </a:r>
            <a:r>
              <a:rPr lang="en-US" sz="1200" dirty="0" err="1" smtClean="0"/>
              <a:t>BSRF_Demod_test</a:t>
            </a:r>
            <a:r>
              <a:rPr lang="en-US" sz="1200" dirty="0" smtClean="0"/>
              <a:t>. No offline room is available. Evening ad hoc will be arranged in each session. </a:t>
            </a:r>
            <a:r>
              <a:rPr lang="en-US" sz="1200" dirty="0" err="1" smtClean="0"/>
              <a:t>GoToWebinar</a:t>
            </a:r>
            <a:r>
              <a:rPr lang="en-US" sz="1200" dirty="0"/>
              <a:t> </a:t>
            </a:r>
            <a:r>
              <a:rPr lang="en-US" sz="1200" dirty="0" smtClean="0"/>
              <a:t>(GTW) conference calls will be set in each session. And the remote chairing and participant can be supported. TOHRU will be used.</a:t>
            </a:r>
          </a:p>
          <a:p>
            <a:pPr lvl="1">
              <a:spcBef>
                <a:spcPts val="0"/>
              </a:spcBef>
              <a:spcAft>
                <a:spcPts val="600"/>
              </a:spcAft>
            </a:pPr>
            <a:r>
              <a:rPr lang="en-US" sz="1200" dirty="0" smtClean="0"/>
              <a:t>Moderator will be designated to provide the summary for a topic before the meeting. In online discussions, session chairs will handle topics based on the moderator summary. Moderator does not need update the summary during the meeting.</a:t>
            </a:r>
          </a:p>
          <a:p>
            <a:pPr marL="342882" lvl="1" indent="-342882">
              <a:spcBef>
                <a:spcPts val="0"/>
              </a:spcBef>
              <a:spcAft>
                <a:spcPts val="600"/>
              </a:spcAft>
              <a:buBlip>
                <a:blip r:embed="rId2"/>
              </a:buBlip>
            </a:pPr>
            <a:r>
              <a:rPr lang="en-US" sz="1400" dirty="0">
                <a:cs typeface="+mn-cs"/>
              </a:rPr>
              <a:t>Deadline for </a:t>
            </a:r>
            <a:r>
              <a:rPr lang="en-US" sz="1400" dirty="0" err="1">
                <a:cs typeface="+mn-cs"/>
              </a:rPr>
              <a:t>Tdoc</a:t>
            </a:r>
            <a:r>
              <a:rPr lang="en-US" sz="1400" dirty="0">
                <a:cs typeface="+mn-cs"/>
              </a:rPr>
              <a:t> request &amp; submission deadline: </a:t>
            </a:r>
            <a:r>
              <a:rPr lang="en-US" sz="1400" dirty="0">
                <a:solidFill>
                  <a:srgbClr val="FF0000"/>
                </a:solidFill>
                <a:cs typeface="+mn-cs"/>
              </a:rPr>
              <a:t>November </a:t>
            </a:r>
            <a:r>
              <a:rPr lang="en-US" sz="1400" dirty="0" smtClean="0">
                <a:solidFill>
                  <a:srgbClr val="FF0000"/>
                </a:solidFill>
                <a:cs typeface="+mn-cs"/>
              </a:rPr>
              <a:t>7</a:t>
            </a:r>
            <a:r>
              <a:rPr lang="en-US" sz="1400" baseline="30000" dirty="0" smtClean="0">
                <a:solidFill>
                  <a:srgbClr val="FF0000"/>
                </a:solidFill>
                <a:cs typeface="+mn-cs"/>
              </a:rPr>
              <a:t>th</a:t>
            </a:r>
            <a:r>
              <a:rPr lang="en-US" sz="1400" dirty="0" smtClean="0">
                <a:solidFill>
                  <a:srgbClr val="FF0000"/>
                </a:solidFill>
                <a:cs typeface="+mn-cs"/>
              </a:rPr>
              <a:t> </a:t>
            </a:r>
            <a:r>
              <a:rPr lang="en-US" sz="1400" dirty="0">
                <a:solidFill>
                  <a:srgbClr val="FF0000"/>
                </a:solidFill>
                <a:cs typeface="+mn-cs"/>
              </a:rPr>
              <a:t>(Monday) 2022, 23:59 UTC</a:t>
            </a:r>
            <a:r>
              <a:rPr lang="en-US" sz="1400" dirty="0">
                <a:cs typeface="+mn-cs"/>
              </a:rPr>
              <a:t>. </a:t>
            </a:r>
            <a:endParaRPr lang="en-US" sz="1400" dirty="0" smtClean="0">
              <a:cs typeface="+mn-cs"/>
            </a:endParaRPr>
          </a:p>
          <a:p>
            <a:pPr lvl="1">
              <a:spcBef>
                <a:spcPts val="0"/>
              </a:spcBef>
              <a:spcAft>
                <a:spcPts val="600"/>
              </a:spcAft>
            </a:pPr>
            <a:r>
              <a:rPr lang="en-US" sz="1200" dirty="0"/>
              <a:t>Other deadlines can be found in the following slides.</a:t>
            </a:r>
          </a:p>
          <a:p>
            <a:pPr>
              <a:spcBef>
                <a:spcPts val="0"/>
              </a:spcBef>
              <a:spcAft>
                <a:spcPts val="600"/>
              </a:spcAft>
            </a:pPr>
            <a:r>
              <a:rPr lang="en-US" altLang="zh-CN" sz="1400" dirty="0" smtClean="0"/>
              <a:t>One picture of meeting flows. See details in the corresponding slides.</a:t>
            </a:r>
            <a:endParaRPr lang="en-US" altLang="zh-CN" sz="1400" dirty="0"/>
          </a:p>
        </p:txBody>
      </p:sp>
      <p:sp>
        <p:nvSpPr>
          <p:cNvPr id="6" name="Rectangle 77">
            <a:extLst>
              <a:ext uri="{FF2B5EF4-FFF2-40B4-BE49-F238E27FC236}">
                <a16:creationId xmlns="" xmlns:a16="http://schemas.microsoft.com/office/drawing/2014/main" id="{18560DB6-8070-4A8A-B9C8-2CBC509A9ECA}"/>
              </a:ext>
            </a:extLst>
          </p:cNvPr>
          <p:cNvSpPr/>
          <p:nvPr/>
        </p:nvSpPr>
        <p:spPr>
          <a:xfrm>
            <a:off x="882273"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noProof="0" dirty="0" smtClean="0">
                <a:solidFill>
                  <a:srgbClr val="FFFFFF"/>
                </a:solidFill>
                <a:latin typeface="微软雅黑" panose="020B0503020204020204" pitchFamily="34" charset="-122"/>
                <a:ea typeface="微软雅黑" panose="020B0503020204020204" pitchFamily="34" charset="-122"/>
              </a:rPr>
              <a:t>Tue</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7" name="Rectangle 77">
            <a:extLst>
              <a:ext uri="{FF2B5EF4-FFF2-40B4-BE49-F238E27FC236}">
                <a16:creationId xmlns="" xmlns:a16="http://schemas.microsoft.com/office/drawing/2014/main" id="{18560DB6-8070-4A8A-B9C8-2CBC509A9ECA}"/>
              </a:ext>
            </a:extLst>
          </p:cNvPr>
          <p:cNvSpPr/>
          <p:nvPr/>
        </p:nvSpPr>
        <p:spPr>
          <a:xfrm>
            <a:off x="2372921"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noProof="0" dirty="0" smtClean="0">
                <a:solidFill>
                  <a:srgbClr val="FFFFFF"/>
                </a:solidFill>
                <a:latin typeface="微软雅黑" panose="020B0503020204020204" pitchFamily="34" charset="-122"/>
                <a:ea typeface="微软雅黑" panose="020B0503020204020204" pitchFamily="34" charset="-122"/>
              </a:rPr>
              <a:t>Thu</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8" name="Rectangle 77">
            <a:extLst>
              <a:ext uri="{FF2B5EF4-FFF2-40B4-BE49-F238E27FC236}">
                <a16:creationId xmlns="" xmlns:a16="http://schemas.microsoft.com/office/drawing/2014/main" id="{18560DB6-8070-4A8A-B9C8-2CBC509A9ECA}"/>
              </a:ext>
            </a:extLst>
          </p:cNvPr>
          <p:cNvSpPr/>
          <p:nvPr/>
        </p:nvSpPr>
        <p:spPr>
          <a:xfrm>
            <a:off x="3863569"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smtClean="0">
                <a:solidFill>
                  <a:srgbClr val="FFFFFF"/>
                </a:solidFill>
                <a:latin typeface="微软雅黑" panose="020B0503020204020204" pitchFamily="34" charset="-122"/>
                <a:ea typeface="微软雅黑" panose="020B0503020204020204" pitchFamily="34" charset="-122"/>
              </a:rPr>
              <a:t>Sat/Sun</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9" name="Rectangle 77">
            <a:extLst>
              <a:ext uri="{FF2B5EF4-FFF2-40B4-BE49-F238E27FC236}">
                <a16:creationId xmlns="" xmlns:a16="http://schemas.microsoft.com/office/drawing/2014/main" id="{18560DB6-8070-4A8A-B9C8-2CBC509A9ECA}"/>
              </a:ext>
            </a:extLst>
          </p:cNvPr>
          <p:cNvSpPr/>
          <p:nvPr/>
        </p:nvSpPr>
        <p:spPr>
          <a:xfrm>
            <a:off x="4608893"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smtClean="0">
                <a:solidFill>
                  <a:srgbClr val="FFFFFF"/>
                </a:solidFill>
                <a:latin typeface="微软雅黑" panose="020B0503020204020204" pitchFamily="34" charset="-122"/>
                <a:ea typeface="微软雅黑" panose="020B0503020204020204" pitchFamily="34" charset="-122"/>
              </a:rPr>
              <a:t>Mon</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10" name="Rectangle 77">
            <a:extLst>
              <a:ext uri="{FF2B5EF4-FFF2-40B4-BE49-F238E27FC236}">
                <a16:creationId xmlns="" xmlns:a16="http://schemas.microsoft.com/office/drawing/2014/main" id="{18560DB6-8070-4A8A-B9C8-2CBC509A9ECA}"/>
              </a:ext>
            </a:extLst>
          </p:cNvPr>
          <p:cNvSpPr/>
          <p:nvPr/>
        </p:nvSpPr>
        <p:spPr>
          <a:xfrm>
            <a:off x="5354217"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US" sz="800" kern="0" dirty="0" smtClean="0">
                <a:solidFill>
                  <a:srgbClr val="FFFFFF"/>
                </a:solidFill>
                <a:latin typeface="微软雅黑" panose="020B0503020204020204" pitchFamily="34" charset="-122"/>
                <a:ea typeface="微软雅黑" panose="020B0503020204020204" pitchFamily="34" charset="-122"/>
              </a:rPr>
              <a:t>Tue</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11" name="Rectangle 77">
            <a:extLst>
              <a:ext uri="{FF2B5EF4-FFF2-40B4-BE49-F238E27FC236}">
                <a16:creationId xmlns="" xmlns:a16="http://schemas.microsoft.com/office/drawing/2014/main" id="{18560DB6-8070-4A8A-B9C8-2CBC509A9ECA}"/>
              </a:ext>
            </a:extLst>
          </p:cNvPr>
          <p:cNvSpPr/>
          <p:nvPr/>
        </p:nvSpPr>
        <p:spPr>
          <a:xfrm>
            <a:off x="6099541"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smtClean="0">
                <a:solidFill>
                  <a:srgbClr val="FFFFFF"/>
                </a:solidFill>
                <a:latin typeface="微软雅黑" panose="020B0503020204020204" pitchFamily="34" charset="-122"/>
                <a:ea typeface="微软雅黑" panose="020B0503020204020204" pitchFamily="34" charset="-122"/>
              </a:rPr>
              <a:t>Wed</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12" name="Rectangle 77">
            <a:extLst>
              <a:ext uri="{FF2B5EF4-FFF2-40B4-BE49-F238E27FC236}">
                <a16:creationId xmlns="" xmlns:a16="http://schemas.microsoft.com/office/drawing/2014/main" id="{18560DB6-8070-4A8A-B9C8-2CBC509A9ECA}"/>
              </a:ext>
            </a:extLst>
          </p:cNvPr>
          <p:cNvSpPr/>
          <p:nvPr/>
        </p:nvSpPr>
        <p:spPr>
          <a:xfrm>
            <a:off x="6844865"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noProof="0" dirty="0" smtClean="0">
                <a:solidFill>
                  <a:srgbClr val="FFFFFF"/>
                </a:solidFill>
                <a:latin typeface="微软雅黑" panose="020B0503020204020204" pitchFamily="34" charset="-122"/>
                <a:ea typeface="微软雅黑" panose="020B0503020204020204" pitchFamily="34" charset="-122"/>
              </a:rPr>
              <a:t>Thu</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13" name="Rectangle 77">
            <a:extLst>
              <a:ext uri="{FF2B5EF4-FFF2-40B4-BE49-F238E27FC236}">
                <a16:creationId xmlns="" xmlns:a16="http://schemas.microsoft.com/office/drawing/2014/main" id="{18560DB6-8070-4A8A-B9C8-2CBC509A9ECA}"/>
              </a:ext>
            </a:extLst>
          </p:cNvPr>
          <p:cNvSpPr/>
          <p:nvPr/>
        </p:nvSpPr>
        <p:spPr>
          <a:xfrm>
            <a:off x="7590189"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smtClean="0">
                <a:solidFill>
                  <a:srgbClr val="FFFFFF"/>
                </a:solidFill>
                <a:latin typeface="微软雅黑" panose="020B0503020204020204" pitchFamily="34" charset="-122"/>
                <a:ea typeface="微软雅黑" panose="020B0503020204020204" pitchFamily="34" charset="-122"/>
              </a:rPr>
              <a:t>Fri</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14" name="Rectangle 77">
            <a:extLst>
              <a:ext uri="{FF2B5EF4-FFF2-40B4-BE49-F238E27FC236}">
                <a16:creationId xmlns="" xmlns:a16="http://schemas.microsoft.com/office/drawing/2014/main" id="{18560DB6-8070-4A8A-B9C8-2CBC509A9ECA}"/>
              </a:ext>
            </a:extLst>
          </p:cNvPr>
          <p:cNvSpPr/>
          <p:nvPr/>
        </p:nvSpPr>
        <p:spPr>
          <a:xfrm>
            <a:off x="8335513"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smtClean="0">
                <a:solidFill>
                  <a:srgbClr val="FFFFFF"/>
                </a:solidFill>
                <a:latin typeface="微软雅黑" panose="020B0503020204020204" pitchFamily="34" charset="-122"/>
                <a:ea typeface="微软雅黑" panose="020B0503020204020204" pitchFamily="34" charset="-122"/>
              </a:rPr>
              <a:t>Nov 19~27</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15" name="Rectangle 77">
            <a:extLst>
              <a:ext uri="{FF2B5EF4-FFF2-40B4-BE49-F238E27FC236}">
                <a16:creationId xmlns="" xmlns:a16="http://schemas.microsoft.com/office/drawing/2014/main" id="{18560DB6-8070-4A8A-B9C8-2CBC509A9ECA}"/>
              </a:ext>
            </a:extLst>
          </p:cNvPr>
          <p:cNvSpPr/>
          <p:nvPr/>
        </p:nvSpPr>
        <p:spPr>
          <a:xfrm>
            <a:off x="9080837"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US" altLang="zh-CN" sz="800" kern="0" dirty="0">
                <a:solidFill>
                  <a:srgbClr val="FFFFFF"/>
                </a:solidFill>
                <a:latin typeface="微软雅黑" panose="020B0503020204020204" pitchFamily="34" charset="-122"/>
                <a:ea typeface="微软雅黑" panose="020B0503020204020204" pitchFamily="34" charset="-122"/>
              </a:rPr>
              <a:t>Mon</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16" name="Rectangle 77">
            <a:extLst>
              <a:ext uri="{FF2B5EF4-FFF2-40B4-BE49-F238E27FC236}">
                <a16:creationId xmlns="" xmlns:a16="http://schemas.microsoft.com/office/drawing/2014/main" id="{18560DB6-8070-4A8A-B9C8-2CBC509A9ECA}"/>
              </a:ext>
            </a:extLst>
          </p:cNvPr>
          <p:cNvSpPr/>
          <p:nvPr/>
        </p:nvSpPr>
        <p:spPr>
          <a:xfrm>
            <a:off x="9826161"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US" altLang="zh-CN" sz="800" kern="0" dirty="0">
                <a:solidFill>
                  <a:srgbClr val="FFFFFF"/>
                </a:solidFill>
                <a:latin typeface="微软雅黑" panose="020B0503020204020204" pitchFamily="34" charset="-122"/>
                <a:ea typeface="微软雅黑" panose="020B0503020204020204" pitchFamily="34" charset="-122"/>
              </a:rPr>
              <a:t>Tue</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17" name="Rectangle 77">
            <a:extLst>
              <a:ext uri="{FF2B5EF4-FFF2-40B4-BE49-F238E27FC236}">
                <a16:creationId xmlns="" xmlns:a16="http://schemas.microsoft.com/office/drawing/2014/main" id="{18560DB6-8070-4A8A-B9C8-2CBC509A9ECA}"/>
              </a:ext>
            </a:extLst>
          </p:cNvPr>
          <p:cNvSpPr/>
          <p:nvPr/>
        </p:nvSpPr>
        <p:spPr>
          <a:xfrm>
            <a:off x="10571485"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US" altLang="zh-CN" sz="800" kern="0" noProof="0" dirty="0">
                <a:solidFill>
                  <a:srgbClr val="FFFFFF"/>
                </a:solidFill>
                <a:latin typeface="微软雅黑" panose="020B0503020204020204" pitchFamily="34" charset="-122"/>
                <a:ea typeface="微软雅黑" panose="020B0503020204020204" pitchFamily="34" charset="-122"/>
              </a:rPr>
              <a:t>Wed</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21" name="Rectangle 67">
            <a:extLst>
              <a:ext uri="{FF2B5EF4-FFF2-40B4-BE49-F238E27FC236}">
                <a16:creationId xmlns="" xmlns:a16="http://schemas.microsoft.com/office/drawing/2014/main" id="{61214404-3E99-431F-A1D1-0A44E2021497}"/>
              </a:ext>
            </a:extLst>
          </p:cNvPr>
          <p:cNvSpPr/>
          <p:nvPr/>
        </p:nvSpPr>
        <p:spPr>
          <a:xfrm>
            <a:off x="136949" y="3224131"/>
            <a:ext cx="3701296" cy="360000"/>
          </a:xfrm>
          <a:prstGeom prst="rect">
            <a:avLst/>
          </a:prstGeom>
          <a:solidFill>
            <a:schemeClr val="tx2">
              <a:lumMod val="60000"/>
              <a:lumOff val="40000"/>
            </a:schemeClr>
          </a:solidFill>
          <a:ln>
            <a:noFill/>
          </a:ln>
          <a:effectLst/>
        </p:spPr>
        <p:txBody>
          <a:bodyPr lIns="54000" tIns="54000" rIns="5400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smtClean="0">
                <a:ln>
                  <a:noFill/>
                </a:ln>
                <a:solidFill>
                  <a:srgbClr val="FFFFFF"/>
                </a:solidFill>
                <a:effectLst/>
                <a:uLnTx/>
                <a:uFillTx/>
                <a:latin typeface="微软雅黑" panose="020B0503020204020204" pitchFamily="34" charset="-122"/>
                <a:ea typeface="微软雅黑" panose="020B0503020204020204" pitchFamily="34" charset="-122"/>
              </a:rPr>
              <a:t>Pre-meeting (Nov 7~ 11) </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22" name="Rectangle 67">
            <a:extLst>
              <a:ext uri="{FF2B5EF4-FFF2-40B4-BE49-F238E27FC236}">
                <a16:creationId xmlns="" xmlns:a16="http://schemas.microsoft.com/office/drawing/2014/main" id="{61214404-3E99-431F-A1D1-0A44E2021497}"/>
              </a:ext>
            </a:extLst>
          </p:cNvPr>
          <p:cNvSpPr/>
          <p:nvPr/>
        </p:nvSpPr>
        <p:spPr>
          <a:xfrm>
            <a:off x="4608893" y="3224131"/>
            <a:ext cx="2773122" cy="360000"/>
          </a:xfrm>
          <a:prstGeom prst="rect">
            <a:avLst/>
          </a:prstGeom>
          <a:solidFill>
            <a:srgbClr val="000000"/>
          </a:solidFill>
          <a:ln>
            <a:noFill/>
          </a:ln>
          <a:effectLst/>
        </p:spPr>
        <p:txBody>
          <a:bodyPr lIns="54000" tIns="54000" rIns="5400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smtClean="0">
                <a:solidFill>
                  <a:srgbClr val="FFFFFF"/>
                </a:solidFill>
                <a:latin typeface="微软雅黑" panose="020B0503020204020204" pitchFamily="34" charset="-122"/>
                <a:ea typeface="微软雅黑" panose="020B0503020204020204" pitchFamily="34" charset="-122"/>
              </a:rPr>
              <a:t>1</a:t>
            </a:r>
            <a:r>
              <a:rPr lang="en-GB" sz="800" kern="0" baseline="30000" dirty="0" smtClean="0">
                <a:solidFill>
                  <a:srgbClr val="FFFFFF"/>
                </a:solidFill>
                <a:latin typeface="微软雅黑" panose="020B0503020204020204" pitchFamily="34" charset="-122"/>
                <a:ea typeface="微软雅黑" panose="020B0503020204020204" pitchFamily="34" charset="-122"/>
              </a:rPr>
              <a:t>st</a:t>
            </a:r>
            <a:r>
              <a:rPr lang="en-GB" sz="800" kern="0" dirty="0" smtClean="0">
                <a:solidFill>
                  <a:srgbClr val="FFFFFF"/>
                </a:solidFill>
                <a:latin typeface="微软雅黑" panose="020B0503020204020204" pitchFamily="34" charset="-122"/>
                <a:ea typeface="微软雅黑" panose="020B0503020204020204" pitchFamily="34" charset="-122"/>
              </a:rPr>
              <a:t> round (</a:t>
            </a:r>
            <a:r>
              <a:rPr lang="en-US" sz="800" kern="0" dirty="0" smtClean="0">
                <a:solidFill>
                  <a:srgbClr val="FFFFFF"/>
                </a:solidFill>
                <a:latin typeface="微软雅黑" panose="020B0503020204020204" pitchFamily="34" charset="-122"/>
                <a:ea typeface="微软雅黑" panose="020B0503020204020204" pitchFamily="34" charset="-122"/>
              </a:rPr>
              <a:t>Nov</a:t>
            </a:r>
            <a:r>
              <a:rPr lang="en-GB" sz="800" kern="0" dirty="0" smtClean="0">
                <a:solidFill>
                  <a:srgbClr val="FFFFFF"/>
                </a:solidFill>
                <a:latin typeface="微软雅黑" panose="020B0503020204020204" pitchFamily="34" charset="-122"/>
                <a:ea typeface="微软雅黑" panose="020B0503020204020204" pitchFamily="34" charset="-122"/>
              </a:rPr>
              <a:t> 14~17)</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23" name="Rectangle 67">
            <a:extLst>
              <a:ext uri="{FF2B5EF4-FFF2-40B4-BE49-F238E27FC236}">
                <a16:creationId xmlns="" xmlns:a16="http://schemas.microsoft.com/office/drawing/2014/main" id="{61214404-3E99-431F-A1D1-0A44E2021497}"/>
              </a:ext>
            </a:extLst>
          </p:cNvPr>
          <p:cNvSpPr/>
          <p:nvPr/>
        </p:nvSpPr>
        <p:spPr>
          <a:xfrm>
            <a:off x="9080838" y="3224131"/>
            <a:ext cx="2962208" cy="360000"/>
          </a:xfrm>
          <a:prstGeom prst="rect">
            <a:avLst/>
          </a:prstGeom>
          <a:solidFill>
            <a:srgbClr val="124191"/>
          </a:solidFill>
          <a:ln>
            <a:noFill/>
          </a:ln>
          <a:effectLst/>
        </p:spPr>
        <p:txBody>
          <a:bodyPr lIns="54000" tIns="54000" rIns="5400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smtClean="0">
                <a:solidFill>
                  <a:srgbClr val="FFFFFF"/>
                </a:solidFill>
                <a:latin typeface="微软雅黑" panose="020B0503020204020204" pitchFamily="34" charset="-122"/>
                <a:ea typeface="微软雅黑" panose="020B0503020204020204" pitchFamily="34" charset="-122"/>
              </a:rPr>
              <a:t>Post-meeting process</a:t>
            </a:r>
            <a:r>
              <a:rPr lang="en-GB" sz="800" kern="0" noProof="0" dirty="0" smtClean="0">
                <a:solidFill>
                  <a:srgbClr val="FFFFFF"/>
                </a:solidFill>
                <a:latin typeface="微软雅黑" panose="020B0503020204020204" pitchFamily="34" charset="-122"/>
                <a:ea typeface="微软雅黑" panose="020B0503020204020204" pitchFamily="34" charset="-122"/>
              </a:rPr>
              <a:t> (</a:t>
            </a:r>
            <a:r>
              <a:rPr lang="en-GB" sz="800" kern="0" dirty="0" smtClean="0">
                <a:solidFill>
                  <a:srgbClr val="FFFFFF"/>
                </a:solidFill>
                <a:latin typeface="微软雅黑" panose="020B0503020204020204" pitchFamily="34" charset="-122"/>
                <a:ea typeface="微软雅黑" panose="020B0503020204020204" pitchFamily="34" charset="-122"/>
              </a:rPr>
              <a:t>Nov</a:t>
            </a:r>
            <a:r>
              <a:rPr lang="en-GB" sz="800" kern="0" noProof="0" dirty="0" smtClean="0">
                <a:solidFill>
                  <a:srgbClr val="FFFFFF"/>
                </a:solidFill>
                <a:latin typeface="微软雅黑" panose="020B0503020204020204" pitchFamily="34" charset="-122"/>
                <a:ea typeface="微软雅黑" panose="020B0503020204020204" pitchFamily="34" charset="-122"/>
              </a:rPr>
              <a:t> 28~Dec 1)</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24" name="Rectangle 67">
            <a:extLst>
              <a:ext uri="{FF2B5EF4-FFF2-40B4-BE49-F238E27FC236}">
                <a16:creationId xmlns="" xmlns:a16="http://schemas.microsoft.com/office/drawing/2014/main" id="{61214404-3E99-431F-A1D1-0A44E2021497}"/>
              </a:ext>
            </a:extLst>
          </p:cNvPr>
          <p:cNvSpPr/>
          <p:nvPr/>
        </p:nvSpPr>
        <p:spPr>
          <a:xfrm>
            <a:off x="8335540" y="3224131"/>
            <a:ext cx="720000" cy="360000"/>
          </a:xfrm>
          <a:prstGeom prst="rect">
            <a:avLst/>
          </a:prstGeom>
          <a:solidFill>
            <a:schemeClr val="accent4">
              <a:lumMod val="75000"/>
              <a:lumOff val="25000"/>
            </a:schemeClr>
          </a:solidFill>
          <a:ln>
            <a:noFill/>
          </a:ln>
          <a:effectLst/>
        </p:spPr>
        <p:txBody>
          <a:bodyPr lIns="54000" tIns="54000" rIns="5400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smtClean="0">
                <a:solidFill>
                  <a:srgbClr val="FFFFFF"/>
                </a:solidFill>
                <a:latin typeface="微软雅黑" panose="020B0503020204020204" pitchFamily="34" charset="-122"/>
                <a:ea typeface="微软雅黑" panose="020B0503020204020204" pitchFamily="34" charset="-122"/>
              </a:rPr>
              <a:t>Quiet Period</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45" name="Rectangle 77">
            <a:extLst>
              <a:ext uri="{FF2B5EF4-FFF2-40B4-BE49-F238E27FC236}">
                <a16:creationId xmlns="" xmlns:a16="http://schemas.microsoft.com/office/drawing/2014/main" id="{18560DB6-8070-4A8A-B9C8-2CBC509A9ECA}"/>
              </a:ext>
            </a:extLst>
          </p:cNvPr>
          <p:cNvSpPr/>
          <p:nvPr/>
        </p:nvSpPr>
        <p:spPr>
          <a:xfrm>
            <a:off x="136949"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smtClean="0">
                <a:solidFill>
                  <a:srgbClr val="FFFFFF"/>
                </a:solidFill>
                <a:latin typeface="微软雅黑" panose="020B0503020204020204" pitchFamily="34" charset="-122"/>
                <a:ea typeface="微软雅黑" panose="020B0503020204020204" pitchFamily="34" charset="-122"/>
              </a:rPr>
              <a:t>Mon</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46" name="Rectangle 77">
            <a:extLst>
              <a:ext uri="{FF2B5EF4-FFF2-40B4-BE49-F238E27FC236}">
                <a16:creationId xmlns="" xmlns:a16="http://schemas.microsoft.com/office/drawing/2014/main" id="{18560DB6-8070-4A8A-B9C8-2CBC509A9ECA}"/>
              </a:ext>
            </a:extLst>
          </p:cNvPr>
          <p:cNvSpPr/>
          <p:nvPr/>
        </p:nvSpPr>
        <p:spPr>
          <a:xfrm>
            <a:off x="1627597"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noProof="0" dirty="0" smtClean="0">
                <a:solidFill>
                  <a:srgbClr val="FFFFFF"/>
                </a:solidFill>
                <a:latin typeface="微软雅黑" panose="020B0503020204020204" pitchFamily="34" charset="-122"/>
                <a:ea typeface="微软雅黑" panose="020B0503020204020204" pitchFamily="34" charset="-122"/>
              </a:rPr>
              <a:t>Wed</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47" name="Rectangle 77">
            <a:extLst>
              <a:ext uri="{FF2B5EF4-FFF2-40B4-BE49-F238E27FC236}">
                <a16:creationId xmlns="" xmlns:a16="http://schemas.microsoft.com/office/drawing/2014/main" id="{18560DB6-8070-4A8A-B9C8-2CBC509A9ECA}"/>
              </a:ext>
            </a:extLst>
          </p:cNvPr>
          <p:cNvSpPr/>
          <p:nvPr/>
        </p:nvSpPr>
        <p:spPr>
          <a:xfrm>
            <a:off x="3118245"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noProof="0" dirty="0" smtClean="0">
                <a:solidFill>
                  <a:srgbClr val="FFFFFF"/>
                </a:solidFill>
                <a:latin typeface="微软雅黑" panose="020B0503020204020204" pitchFamily="34" charset="-122"/>
                <a:ea typeface="微软雅黑" panose="020B0503020204020204" pitchFamily="34" charset="-122"/>
              </a:rPr>
              <a:t>Fri</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48" name="Rectangle 77">
            <a:extLst>
              <a:ext uri="{FF2B5EF4-FFF2-40B4-BE49-F238E27FC236}">
                <a16:creationId xmlns="" xmlns:a16="http://schemas.microsoft.com/office/drawing/2014/main" id="{18560DB6-8070-4A8A-B9C8-2CBC509A9ECA}"/>
              </a:ext>
            </a:extLst>
          </p:cNvPr>
          <p:cNvSpPr/>
          <p:nvPr/>
        </p:nvSpPr>
        <p:spPr>
          <a:xfrm>
            <a:off x="11316812"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US" sz="800" kern="0" dirty="0" smtClean="0">
                <a:solidFill>
                  <a:srgbClr val="FFFFFF"/>
                </a:solidFill>
                <a:latin typeface="微软雅黑" panose="020B0503020204020204" pitchFamily="34" charset="-122"/>
                <a:ea typeface="微软雅黑" panose="020B0503020204020204" pitchFamily="34" charset="-122"/>
              </a:rPr>
              <a:t>Thu</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49" name="Rectangle 67">
            <a:extLst>
              <a:ext uri="{FF2B5EF4-FFF2-40B4-BE49-F238E27FC236}">
                <a16:creationId xmlns="" xmlns:a16="http://schemas.microsoft.com/office/drawing/2014/main" id="{61214404-3E99-431F-A1D1-0A44E2021497}"/>
              </a:ext>
            </a:extLst>
          </p:cNvPr>
          <p:cNvSpPr/>
          <p:nvPr/>
        </p:nvSpPr>
        <p:spPr>
          <a:xfrm>
            <a:off x="3860380" y="3222625"/>
            <a:ext cx="720000" cy="360000"/>
          </a:xfrm>
          <a:prstGeom prst="rect">
            <a:avLst/>
          </a:prstGeom>
          <a:solidFill>
            <a:schemeClr val="accent4">
              <a:lumMod val="75000"/>
              <a:lumOff val="25000"/>
            </a:schemeClr>
          </a:solidFill>
          <a:ln>
            <a:noFill/>
          </a:ln>
          <a:effectLst/>
        </p:spPr>
        <p:txBody>
          <a:bodyPr lIns="54000" tIns="54000" rIns="5400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smtClean="0">
                <a:solidFill>
                  <a:srgbClr val="FFFFFF"/>
                </a:solidFill>
                <a:latin typeface="微软雅黑" panose="020B0503020204020204" pitchFamily="34" charset="-122"/>
                <a:ea typeface="微软雅黑" panose="020B0503020204020204" pitchFamily="34" charset="-122"/>
              </a:rPr>
              <a:t>Quiet Period</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54" name="Rectangle: Rounded Corners 201">
            <a:extLst>
              <a:ext uri="{FF2B5EF4-FFF2-40B4-BE49-F238E27FC236}">
                <a16:creationId xmlns="" xmlns:a16="http://schemas.microsoft.com/office/drawing/2014/main" id="{B6CDA6FF-6740-49E7-B14C-1831ED62E0F8}"/>
              </a:ext>
            </a:extLst>
          </p:cNvPr>
          <p:cNvSpPr/>
          <p:nvPr/>
        </p:nvSpPr>
        <p:spPr>
          <a:xfrm>
            <a:off x="144077" y="4516935"/>
            <a:ext cx="720000" cy="474429"/>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smtClean="0">
                <a:solidFill>
                  <a:srgbClr val="FFFFFF"/>
                </a:solidFill>
                <a:latin typeface="+mj-ea"/>
                <a:ea typeface="+mj-ea"/>
                <a:cs typeface="+mn-cs"/>
              </a:rPr>
              <a:t>Moderator assignment before Mon</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55" name="Rectangle: Rounded Corners 201">
            <a:extLst>
              <a:ext uri="{FF2B5EF4-FFF2-40B4-BE49-F238E27FC236}">
                <a16:creationId xmlns="" xmlns:a16="http://schemas.microsoft.com/office/drawing/2014/main" id="{B6CDA6FF-6740-49E7-B14C-1831ED62E0F8}"/>
              </a:ext>
            </a:extLst>
          </p:cNvPr>
          <p:cNvSpPr/>
          <p:nvPr/>
        </p:nvSpPr>
        <p:spPr>
          <a:xfrm>
            <a:off x="144077" y="3916489"/>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dirty="0" err="1" smtClean="0">
                <a:ln>
                  <a:noFill/>
                </a:ln>
                <a:solidFill>
                  <a:srgbClr val="FFFFFF"/>
                </a:solidFill>
                <a:effectLst/>
                <a:uLnTx/>
                <a:uFillTx/>
                <a:latin typeface="+mj-ea"/>
                <a:ea typeface="+mj-ea"/>
                <a:cs typeface="+mn-cs"/>
              </a:rPr>
              <a:t>Tdoc</a:t>
            </a:r>
            <a:r>
              <a:rPr kumimoji="0" lang="en-US" sz="800" b="1" i="0" u="none" strike="noStrike" kern="0" cap="none" spc="0" normalizeH="0" baseline="0" noProof="0" dirty="0" smtClean="0">
                <a:ln>
                  <a:noFill/>
                </a:ln>
                <a:solidFill>
                  <a:srgbClr val="FFFFFF"/>
                </a:solidFill>
                <a:effectLst/>
                <a:uLnTx/>
                <a:uFillTx/>
                <a:latin typeface="+mj-ea"/>
                <a:ea typeface="+mj-ea"/>
                <a:cs typeface="+mn-cs"/>
              </a:rPr>
              <a:t> number</a:t>
            </a:r>
            <a:r>
              <a:rPr kumimoji="0" lang="en-US" sz="800" b="1" i="0" u="none" strike="noStrike" kern="0" cap="none" spc="0" normalizeH="0" noProof="0" dirty="0" smtClean="0">
                <a:ln>
                  <a:noFill/>
                </a:ln>
                <a:solidFill>
                  <a:srgbClr val="FFFFFF"/>
                </a:solidFill>
                <a:effectLst/>
                <a:uLnTx/>
                <a:uFillTx/>
                <a:latin typeface="+mj-ea"/>
                <a:ea typeface="+mj-ea"/>
                <a:cs typeface="+mn-cs"/>
              </a:rPr>
              <a:t> request &amp; submission</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56" name="Rectangle: Rounded Corners 201">
            <a:extLst>
              <a:ext uri="{FF2B5EF4-FFF2-40B4-BE49-F238E27FC236}">
                <a16:creationId xmlns="" xmlns:a16="http://schemas.microsoft.com/office/drawing/2014/main" id="{B6CDA6FF-6740-49E7-B14C-1831ED62E0F8}"/>
              </a:ext>
            </a:extLst>
          </p:cNvPr>
          <p:cNvSpPr/>
          <p:nvPr/>
        </p:nvSpPr>
        <p:spPr>
          <a:xfrm>
            <a:off x="144077" y="5485943"/>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dirty="0" smtClean="0">
                <a:ln>
                  <a:noFill/>
                </a:ln>
                <a:solidFill>
                  <a:srgbClr val="FFFFFF"/>
                </a:solidFill>
                <a:effectLst/>
                <a:uLnTx/>
                <a:uFillTx/>
                <a:latin typeface="+mj-ea"/>
                <a:ea typeface="+mj-ea"/>
                <a:cs typeface="+mn-cs"/>
              </a:rPr>
              <a:t>Registration</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57" name="Rectangle: Rounded Corners 201">
            <a:extLst>
              <a:ext uri="{FF2B5EF4-FFF2-40B4-BE49-F238E27FC236}">
                <a16:creationId xmlns="" xmlns:a16="http://schemas.microsoft.com/office/drawing/2014/main" id="{B6CDA6FF-6740-49E7-B14C-1831ED62E0F8}"/>
              </a:ext>
            </a:extLst>
          </p:cNvPr>
          <p:cNvSpPr/>
          <p:nvPr/>
        </p:nvSpPr>
        <p:spPr>
          <a:xfrm>
            <a:off x="1627597" y="4516935"/>
            <a:ext cx="720000" cy="474429"/>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noProof="0" dirty="0" smtClean="0">
                <a:solidFill>
                  <a:srgbClr val="FFFFFF"/>
                </a:solidFill>
                <a:latin typeface="+mj-ea"/>
                <a:ea typeface="+mj-ea"/>
                <a:cs typeface="+mn-cs"/>
              </a:rPr>
              <a:t>Draft summary for topics</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58" name="Rectangle: Rounded Corners 201">
            <a:extLst>
              <a:ext uri="{FF2B5EF4-FFF2-40B4-BE49-F238E27FC236}">
                <a16:creationId xmlns="" xmlns:a16="http://schemas.microsoft.com/office/drawing/2014/main" id="{B6CDA6FF-6740-49E7-B14C-1831ED62E0F8}"/>
              </a:ext>
            </a:extLst>
          </p:cNvPr>
          <p:cNvSpPr/>
          <p:nvPr/>
        </p:nvSpPr>
        <p:spPr>
          <a:xfrm>
            <a:off x="3118245" y="4516935"/>
            <a:ext cx="720000" cy="548674"/>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smtClean="0">
                <a:solidFill>
                  <a:srgbClr val="FFFFFF"/>
                </a:solidFill>
                <a:latin typeface="+mj-ea"/>
                <a:ea typeface="+mj-ea"/>
                <a:cs typeface="+mn-cs"/>
              </a:rPr>
              <a:t>Formal </a:t>
            </a:r>
            <a:r>
              <a:rPr lang="en-US" sz="800" b="1" kern="0" dirty="0" err="1" smtClean="0">
                <a:solidFill>
                  <a:srgbClr val="FFFFFF"/>
                </a:solidFill>
                <a:latin typeface="+mj-ea"/>
                <a:ea typeface="+mj-ea"/>
                <a:cs typeface="+mn-cs"/>
              </a:rPr>
              <a:t>tdoc</a:t>
            </a:r>
            <a:r>
              <a:rPr lang="en-US" sz="800" b="1" kern="0" dirty="0" smtClean="0">
                <a:solidFill>
                  <a:srgbClr val="FFFFFF"/>
                </a:solidFill>
                <a:latin typeface="+mj-ea"/>
                <a:ea typeface="+mj-ea"/>
                <a:cs typeface="+mn-cs"/>
              </a:rPr>
              <a:t> of </a:t>
            </a:r>
            <a:r>
              <a:rPr lang="en-US" sz="800" b="1" kern="0" noProof="0" dirty="0" smtClean="0">
                <a:solidFill>
                  <a:srgbClr val="FFFFFF"/>
                </a:solidFill>
                <a:latin typeface="+mj-ea"/>
                <a:ea typeface="+mj-ea"/>
                <a:cs typeface="+mn-cs"/>
              </a:rPr>
              <a:t>summary submission by Saturday</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59" name="Rectangle: Rounded Corners 201">
            <a:extLst>
              <a:ext uri="{FF2B5EF4-FFF2-40B4-BE49-F238E27FC236}">
                <a16:creationId xmlns="" xmlns:a16="http://schemas.microsoft.com/office/drawing/2014/main" id="{B6CDA6FF-6740-49E7-B14C-1831ED62E0F8}"/>
              </a:ext>
            </a:extLst>
          </p:cNvPr>
          <p:cNvSpPr/>
          <p:nvPr/>
        </p:nvSpPr>
        <p:spPr>
          <a:xfrm>
            <a:off x="2372921" y="4516935"/>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smtClean="0">
                <a:solidFill>
                  <a:srgbClr val="FFFFFF"/>
                </a:solidFill>
                <a:latin typeface="+mj-ea"/>
                <a:ea typeface="+mj-ea"/>
                <a:cs typeface="+mn-cs"/>
              </a:rPr>
              <a:t>Summary review &amp; comments</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60" name="Rectangle: Rounded Corners 201">
            <a:extLst>
              <a:ext uri="{FF2B5EF4-FFF2-40B4-BE49-F238E27FC236}">
                <a16:creationId xmlns="" xmlns:a16="http://schemas.microsoft.com/office/drawing/2014/main" id="{B6CDA6FF-6740-49E7-B14C-1831ED62E0F8}"/>
              </a:ext>
            </a:extLst>
          </p:cNvPr>
          <p:cNvSpPr/>
          <p:nvPr/>
        </p:nvSpPr>
        <p:spPr>
          <a:xfrm>
            <a:off x="1627597" y="5122803"/>
            <a:ext cx="720000" cy="474429"/>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smtClean="0">
                <a:solidFill>
                  <a:srgbClr val="FFFFFF"/>
                </a:solidFill>
                <a:latin typeface="+mj-ea"/>
                <a:ea typeface="+mj-ea"/>
                <a:cs typeface="+mn-cs"/>
              </a:rPr>
              <a:t>Initial list for block approval for basket</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61" name="Rectangle: Rounded Corners 201">
            <a:extLst>
              <a:ext uri="{FF2B5EF4-FFF2-40B4-BE49-F238E27FC236}">
                <a16:creationId xmlns="" xmlns:a16="http://schemas.microsoft.com/office/drawing/2014/main" id="{B6CDA6FF-6740-49E7-B14C-1831ED62E0F8}"/>
              </a:ext>
            </a:extLst>
          </p:cNvPr>
          <p:cNvSpPr/>
          <p:nvPr/>
        </p:nvSpPr>
        <p:spPr>
          <a:xfrm>
            <a:off x="3118245" y="5122803"/>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smtClean="0">
                <a:solidFill>
                  <a:srgbClr val="FFFFFF"/>
                </a:solidFill>
                <a:latin typeface="+mj-ea"/>
                <a:ea typeface="+mj-ea"/>
                <a:cs typeface="+mn-cs"/>
              </a:rPr>
              <a:t>Deadline for flag for block  approval</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62" name="Rectangle: Rounded Corners 201">
            <a:extLst>
              <a:ext uri="{FF2B5EF4-FFF2-40B4-BE49-F238E27FC236}">
                <a16:creationId xmlns="" xmlns:a16="http://schemas.microsoft.com/office/drawing/2014/main" id="{B6CDA6FF-6740-49E7-B14C-1831ED62E0F8}"/>
              </a:ext>
            </a:extLst>
          </p:cNvPr>
          <p:cNvSpPr/>
          <p:nvPr/>
        </p:nvSpPr>
        <p:spPr>
          <a:xfrm>
            <a:off x="4608893" y="5122803"/>
            <a:ext cx="720000" cy="474429"/>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updated list </a:t>
            </a:r>
            <a:r>
              <a:rPr lang="en-US" sz="800" b="1" kern="0" dirty="0" smtClean="0">
                <a:solidFill>
                  <a:srgbClr val="FFFFFF"/>
                </a:solidFill>
                <a:latin typeface="+mj-ea"/>
                <a:ea typeface="+mj-ea"/>
                <a:cs typeface="+mn-cs"/>
              </a:rPr>
              <a:t>for block approval</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63" name="Rectangle: Rounded Corners 201">
            <a:extLst>
              <a:ext uri="{FF2B5EF4-FFF2-40B4-BE49-F238E27FC236}">
                <a16:creationId xmlns="" xmlns:a16="http://schemas.microsoft.com/office/drawing/2014/main" id="{B6CDA6FF-6740-49E7-B14C-1831ED62E0F8}"/>
              </a:ext>
            </a:extLst>
          </p:cNvPr>
          <p:cNvSpPr/>
          <p:nvPr/>
        </p:nvSpPr>
        <p:spPr>
          <a:xfrm>
            <a:off x="5565331" y="5691013"/>
            <a:ext cx="1788420" cy="474429"/>
          </a:xfrm>
          <a:prstGeom prst="roundRect">
            <a:avLst>
              <a:gd name="adj" fmla="val 11677"/>
            </a:avLst>
          </a:prstGeom>
          <a:gradFill flip="none" rotWithShape="1">
            <a:gsLst>
              <a:gs pos="37000">
                <a:srgbClr val="C00000"/>
              </a:gs>
              <a:gs pos="0">
                <a:srgbClr val="C00000"/>
              </a:gs>
              <a:gs pos="77000">
                <a:schemeClr val="accent2">
                  <a:lumMod val="60000"/>
                  <a:lumOff val="40000"/>
                </a:schemeClr>
              </a:gs>
              <a:gs pos="98000">
                <a:schemeClr val="bg1"/>
              </a:gs>
            </a:gsLst>
            <a:path path="circle">
              <a:fillToRect l="50000" t="50000" r="50000" b="50000"/>
            </a:path>
            <a:tileRect/>
          </a:gradFill>
          <a:ln w="9525" cap="flat" cmpd="sng" algn="ctr">
            <a:noFill/>
            <a:prstDash val="solid"/>
          </a:ln>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smtClean="0">
                <a:solidFill>
                  <a:srgbClr val="FFFFFF"/>
                </a:solidFill>
                <a:latin typeface="+mj-ea"/>
                <a:ea typeface="+mj-ea"/>
                <a:cs typeface="+mn-cs"/>
              </a:rPr>
              <a:t>Update of meeting notes per day</a:t>
            </a:r>
          </a:p>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err="1" smtClean="0">
                <a:solidFill>
                  <a:srgbClr val="FFFFFF"/>
                </a:solidFill>
                <a:latin typeface="+mj-ea"/>
                <a:ea typeface="+mj-ea"/>
                <a:cs typeface="+mn-cs"/>
              </a:rPr>
              <a:t>Tdoc</a:t>
            </a:r>
            <a:r>
              <a:rPr lang="en-US" sz="800" b="1" kern="0" dirty="0" smtClean="0">
                <a:solidFill>
                  <a:srgbClr val="FFFFFF"/>
                </a:solidFill>
                <a:latin typeface="+mj-ea"/>
                <a:ea typeface="+mj-ea"/>
                <a:cs typeface="+mn-cs"/>
              </a:rPr>
              <a:t> allocation </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64" name="Rectangle: Rounded Corners 201">
            <a:extLst>
              <a:ext uri="{FF2B5EF4-FFF2-40B4-BE49-F238E27FC236}">
                <a16:creationId xmlns="" xmlns:a16="http://schemas.microsoft.com/office/drawing/2014/main" id="{B6CDA6FF-6740-49E7-B14C-1831ED62E0F8}"/>
              </a:ext>
            </a:extLst>
          </p:cNvPr>
          <p:cNvSpPr/>
          <p:nvPr/>
        </p:nvSpPr>
        <p:spPr>
          <a:xfrm>
            <a:off x="5548412" y="3916489"/>
            <a:ext cx="1788420" cy="474429"/>
          </a:xfrm>
          <a:prstGeom prst="roundRect">
            <a:avLst>
              <a:gd name="adj" fmla="val 11677"/>
            </a:avLst>
          </a:prstGeom>
          <a:gradFill flip="none" rotWithShape="1">
            <a:gsLst>
              <a:gs pos="55000">
                <a:srgbClr val="1E9657"/>
              </a:gs>
              <a:gs pos="0">
                <a:srgbClr val="1E9657"/>
              </a:gs>
              <a:gs pos="65000">
                <a:srgbClr val="92D050"/>
              </a:gs>
              <a:gs pos="98000">
                <a:schemeClr val="bg1"/>
              </a:gs>
            </a:gsLst>
            <a:path path="circle">
              <a:fillToRect l="50000" t="50000" r="50000" b="50000"/>
            </a:path>
            <a:tileRect/>
          </a:gradFill>
          <a:ln w="9525" cap="flat" cmpd="sng" algn="ctr">
            <a:noFill/>
            <a:prstDash val="solid"/>
          </a:ln>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WF/CR </a:t>
            </a:r>
            <a:r>
              <a:rPr lang="en-US" sz="800" b="1" kern="0" dirty="0" smtClean="0">
                <a:solidFill>
                  <a:srgbClr val="FFFFFF"/>
                </a:solidFill>
                <a:latin typeface="+mj-ea"/>
                <a:ea typeface="+mj-ea"/>
                <a:cs typeface="+mn-cs"/>
              </a:rPr>
              <a:t>template</a:t>
            </a:r>
          </a:p>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smtClean="0">
                <a:solidFill>
                  <a:srgbClr val="FFFFFF"/>
                </a:solidFill>
                <a:latin typeface="+mj-ea"/>
                <a:ea typeface="+mj-ea"/>
                <a:cs typeface="+mn-cs"/>
              </a:rPr>
              <a:t>Draft TS/TR</a:t>
            </a:r>
            <a:endParaRPr lang="en-US" sz="800" b="1" kern="0" dirty="0">
              <a:solidFill>
                <a:srgbClr val="FFFFFF"/>
              </a:solidFill>
              <a:latin typeface="+mj-ea"/>
              <a:ea typeface="+mj-ea"/>
              <a:cs typeface="+mn-cs"/>
            </a:endParaRPr>
          </a:p>
        </p:txBody>
      </p:sp>
      <p:sp>
        <p:nvSpPr>
          <p:cNvPr id="65" name="Rectangle: Rounded Corners 201">
            <a:extLst>
              <a:ext uri="{FF2B5EF4-FFF2-40B4-BE49-F238E27FC236}">
                <a16:creationId xmlns="" xmlns:a16="http://schemas.microsoft.com/office/drawing/2014/main" id="{B6CDA6FF-6740-49E7-B14C-1831ED62E0F8}"/>
              </a:ext>
            </a:extLst>
          </p:cNvPr>
          <p:cNvSpPr/>
          <p:nvPr/>
        </p:nvSpPr>
        <p:spPr>
          <a:xfrm>
            <a:off x="7585619" y="5476419"/>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smtClean="0">
                <a:solidFill>
                  <a:srgbClr val="FFFFFF"/>
                </a:solidFill>
                <a:latin typeface="+mj-ea"/>
                <a:ea typeface="+mj-ea"/>
                <a:cs typeface="+mn-cs"/>
              </a:rPr>
              <a:t>Check-in</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66" name="Rectangle: Rounded Corners 201">
            <a:extLst>
              <a:ext uri="{FF2B5EF4-FFF2-40B4-BE49-F238E27FC236}">
                <a16:creationId xmlns="" xmlns:a16="http://schemas.microsoft.com/office/drawing/2014/main" id="{B6CDA6FF-6740-49E7-B14C-1831ED62E0F8}"/>
              </a:ext>
            </a:extLst>
          </p:cNvPr>
          <p:cNvSpPr/>
          <p:nvPr/>
        </p:nvSpPr>
        <p:spPr>
          <a:xfrm>
            <a:off x="5568428" y="4516935"/>
            <a:ext cx="1788420" cy="775706"/>
          </a:xfrm>
          <a:prstGeom prst="roundRect">
            <a:avLst>
              <a:gd name="adj" fmla="val 11677"/>
            </a:avLst>
          </a:prstGeom>
          <a:gradFill flip="none" rotWithShape="1">
            <a:gsLst>
              <a:gs pos="55000">
                <a:srgbClr val="1E9657"/>
              </a:gs>
              <a:gs pos="0">
                <a:srgbClr val="1E9657"/>
              </a:gs>
              <a:gs pos="66000">
                <a:srgbClr val="92D050"/>
              </a:gs>
              <a:gs pos="100000">
                <a:schemeClr val="bg1"/>
              </a:gs>
            </a:gsLst>
            <a:path path="circle">
              <a:fillToRect l="50000" t="50000" r="50000" b="50000"/>
            </a:path>
            <a:tileRect/>
          </a:gradFill>
          <a:ln w="9525" cap="flat" cmpd="sng" algn="ctr">
            <a:solidFill>
              <a:schemeClr val="bg1"/>
            </a:solidFill>
            <a:prstDash val="solid"/>
          </a:ln>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Online </a:t>
            </a:r>
            <a:r>
              <a:rPr lang="en-US" sz="800" b="1" kern="0" dirty="0" smtClean="0">
                <a:solidFill>
                  <a:srgbClr val="FFFFFF"/>
                </a:solidFill>
                <a:latin typeface="+mj-ea"/>
                <a:ea typeface="+mj-ea"/>
                <a:cs typeface="+mn-cs"/>
              </a:rPr>
              <a:t>discussions &amp;</a:t>
            </a:r>
            <a:endParaRPr lang="en-US" sz="800" b="1" kern="0" dirty="0">
              <a:solidFill>
                <a:srgbClr val="FFFFFF"/>
              </a:solidFill>
              <a:latin typeface="+mj-ea"/>
              <a:ea typeface="+mj-ea"/>
              <a:cs typeface="+mn-cs"/>
            </a:endParaRPr>
          </a:p>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GTW conference </a:t>
            </a:r>
            <a:r>
              <a:rPr lang="en-US" sz="800" b="1" kern="0" dirty="0" smtClean="0">
                <a:solidFill>
                  <a:srgbClr val="FFFFFF"/>
                </a:solidFill>
                <a:latin typeface="+mj-ea"/>
                <a:ea typeface="+mj-ea"/>
                <a:cs typeface="+mn-cs"/>
              </a:rPr>
              <a:t>call</a:t>
            </a:r>
          </a:p>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smtClean="0">
                <a:solidFill>
                  <a:srgbClr val="FFFFFF"/>
                </a:solidFill>
                <a:latin typeface="+mj-ea"/>
                <a:ea typeface="+mj-ea"/>
                <a:cs typeface="+mn-cs"/>
              </a:rPr>
              <a:t>TOHRU</a:t>
            </a:r>
          </a:p>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err="1">
                <a:solidFill>
                  <a:srgbClr val="FFFFFF"/>
                </a:solidFill>
                <a:latin typeface="+mj-ea"/>
                <a:ea typeface="+mj-ea"/>
                <a:cs typeface="+mn-cs"/>
              </a:rPr>
              <a:t>Tdoc</a:t>
            </a:r>
            <a:r>
              <a:rPr lang="en-US" sz="800" b="1" kern="0" dirty="0">
                <a:solidFill>
                  <a:srgbClr val="FFFFFF"/>
                </a:solidFill>
                <a:latin typeface="+mj-ea"/>
                <a:ea typeface="+mj-ea"/>
                <a:cs typeface="+mn-cs"/>
              </a:rPr>
              <a:t> </a:t>
            </a:r>
            <a:r>
              <a:rPr lang="en-US" sz="800" b="1" kern="0" dirty="0" smtClean="0">
                <a:solidFill>
                  <a:srgbClr val="FFFFFF"/>
                </a:solidFill>
                <a:latin typeface="+mj-ea"/>
                <a:ea typeface="+mj-ea"/>
                <a:cs typeface="+mn-cs"/>
              </a:rPr>
              <a:t>request (</a:t>
            </a:r>
            <a:r>
              <a:rPr lang="en-US" sz="800" b="1" kern="0" dirty="0" err="1" smtClean="0">
                <a:solidFill>
                  <a:srgbClr val="FFFFFF"/>
                </a:solidFill>
                <a:latin typeface="+mj-ea"/>
                <a:ea typeface="+mj-ea"/>
                <a:cs typeface="+mn-cs"/>
              </a:rPr>
              <a:t>new&amp;revision</a:t>
            </a:r>
            <a:r>
              <a:rPr lang="en-US" sz="800" b="1" kern="0" dirty="0" smtClean="0">
                <a:solidFill>
                  <a:srgbClr val="FFFFFF"/>
                </a:solidFill>
                <a:latin typeface="+mj-ea"/>
                <a:ea typeface="+mj-ea"/>
                <a:cs typeface="+mn-cs"/>
              </a:rPr>
              <a:t>)</a:t>
            </a:r>
          </a:p>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smtClean="0">
                <a:solidFill>
                  <a:srgbClr val="FFFFFF"/>
                </a:solidFill>
                <a:latin typeface="+mj-ea"/>
                <a:ea typeface="+mj-ea"/>
                <a:cs typeface="+mn-cs"/>
              </a:rPr>
              <a:t>Upload </a:t>
            </a:r>
            <a:r>
              <a:rPr lang="en-US" sz="800" b="1" kern="0" dirty="0" err="1" smtClean="0">
                <a:solidFill>
                  <a:srgbClr val="FFFFFF"/>
                </a:solidFill>
                <a:latin typeface="+mj-ea"/>
                <a:ea typeface="+mj-ea"/>
                <a:cs typeface="+mn-cs"/>
              </a:rPr>
              <a:t>tdocs</a:t>
            </a:r>
            <a:r>
              <a:rPr lang="en-US" sz="800" b="1" kern="0" dirty="0" smtClean="0">
                <a:solidFill>
                  <a:srgbClr val="FFFFFF"/>
                </a:solidFill>
                <a:latin typeface="+mj-ea"/>
                <a:ea typeface="+mj-ea"/>
                <a:cs typeface="+mn-cs"/>
              </a:rPr>
              <a:t> (10.10.10.10)</a:t>
            </a:r>
            <a:endParaRPr lang="en-US" sz="800" b="1" kern="0" dirty="0">
              <a:solidFill>
                <a:srgbClr val="FFFFFF"/>
              </a:solidFill>
              <a:latin typeface="+mj-ea"/>
              <a:ea typeface="+mj-ea"/>
              <a:cs typeface="+mn-cs"/>
            </a:endParaRPr>
          </a:p>
        </p:txBody>
      </p:sp>
      <p:sp>
        <p:nvSpPr>
          <p:cNvPr id="67" name="Rectangle: Rounded Corners 201">
            <a:extLst>
              <a:ext uri="{FF2B5EF4-FFF2-40B4-BE49-F238E27FC236}">
                <a16:creationId xmlns="" xmlns:a16="http://schemas.microsoft.com/office/drawing/2014/main" id="{B6CDA6FF-6740-49E7-B14C-1831ED62E0F8}"/>
              </a:ext>
            </a:extLst>
          </p:cNvPr>
          <p:cNvSpPr/>
          <p:nvPr/>
        </p:nvSpPr>
        <p:spPr>
          <a:xfrm>
            <a:off x="3868086" y="5685561"/>
            <a:ext cx="720000" cy="565437"/>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smtClean="0">
                <a:solidFill>
                  <a:srgbClr val="FFFFFF"/>
                </a:solidFill>
                <a:latin typeface="+mj-ea"/>
                <a:ea typeface="+mj-ea"/>
                <a:cs typeface="+mn-cs"/>
              </a:rPr>
              <a:t>Meeting schedule &amp; Ad hoc chair assignment</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68" name="Rectangle 67">
            <a:extLst>
              <a:ext uri="{FF2B5EF4-FFF2-40B4-BE49-F238E27FC236}">
                <a16:creationId xmlns="" xmlns:a16="http://schemas.microsoft.com/office/drawing/2014/main" id="{61214404-3E99-431F-A1D1-0A44E2021497}"/>
              </a:ext>
            </a:extLst>
          </p:cNvPr>
          <p:cNvSpPr/>
          <p:nvPr/>
        </p:nvSpPr>
        <p:spPr>
          <a:xfrm>
            <a:off x="7396583" y="3224131"/>
            <a:ext cx="913606" cy="360000"/>
          </a:xfrm>
          <a:prstGeom prst="rect">
            <a:avLst/>
          </a:prstGeom>
          <a:solidFill>
            <a:srgbClr val="000000"/>
          </a:solidFill>
          <a:ln>
            <a:noFill/>
          </a:ln>
          <a:effectLst/>
        </p:spPr>
        <p:txBody>
          <a:bodyPr lIns="54000" tIns="54000" rIns="5400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smtClean="0">
                <a:solidFill>
                  <a:srgbClr val="FFFFFF"/>
                </a:solidFill>
                <a:latin typeface="微软雅黑" panose="020B0503020204020204" pitchFamily="34" charset="-122"/>
                <a:ea typeface="微软雅黑" panose="020B0503020204020204" pitchFamily="34" charset="-122"/>
              </a:rPr>
              <a:t>2</a:t>
            </a:r>
            <a:r>
              <a:rPr lang="en-GB" sz="800" kern="0" baseline="30000" dirty="0" smtClean="0">
                <a:solidFill>
                  <a:srgbClr val="FFFFFF"/>
                </a:solidFill>
                <a:latin typeface="微软雅黑" panose="020B0503020204020204" pitchFamily="34" charset="-122"/>
                <a:ea typeface="微软雅黑" panose="020B0503020204020204" pitchFamily="34" charset="-122"/>
              </a:rPr>
              <a:t>nd</a:t>
            </a:r>
            <a:r>
              <a:rPr lang="en-GB" sz="800" kern="0" dirty="0" smtClean="0">
                <a:solidFill>
                  <a:srgbClr val="FFFFFF"/>
                </a:solidFill>
                <a:latin typeface="微软雅黑" panose="020B0503020204020204" pitchFamily="34" charset="-122"/>
                <a:ea typeface="微软雅黑" panose="020B0503020204020204" pitchFamily="34" charset="-122"/>
              </a:rPr>
              <a:t> round (</a:t>
            </a:r>
            <a:r>
              <a:rPr lang="en-US" sz="800" kern="0" dirty="0" smtClean="0">
                <a:solidFill>
                  <a:srgbClr val="FFFFFF"/>
                </a:solidFill>
                <a:latin typeface="微软雅黑" panose="020B0503020204020204" pitchFamily="34" charset="-122"/>
                <a:ea typeface="微软雅黑" panose="020B0503020204020204" pitchFamily="34" charset="-122"/>
              </a:rPr>
              <a:t>Nov</a:t>
            </a:r>
            <a:r>
              <a:rPr lang="en-GB" sz="800" kern="0" dirty="0" smtClean="0">
                <a:solidFill>
                  <a:srgbClr val="FFFFFF"/>
                </a:solidFill>
                <a:latin typeface="微软雅黑" panose="020B0503020204020204" pitchFamily="34" charset="-122"/>
                <a:ea typeface="微软雅黑" panose="020B0503020204020204" pitchFamily="34" charset="-122"/>
              </a:rPr>
              <a:t> 17~18)</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69" name="Rectangle: Rounded Corners 201">
            <a:extLst>
              <a:ext uri="{FF2B5EF4-FFF2-40B4-BE49-F238E27FC236}">
                <a16:creationId xmlns="" xmlns:a16="http://schemas.microsoft.com/office/drawing/2014/main" id="{B6CDA6FF-6740-49E7-B14C-1831ED62E0F8}"/>
              </a:ext>
            </a:extLst>
          </p:cNvPr>
          <p:cNvSpPr/>
          <p:nvPr/>
        </p:nvSpPr>
        <p:spPr>
          <a:xfrm>
            <a:off x="9066048" y="4516935"/>
            <a:ext cx="720000" cy="474429"/>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smtClean="0">
                <a:solidFill>
                  <a:srgbClr val="FFFFFF"/>
                </a:solidFill>
                <a:latin typeface="+mj-ea"/>
                <a:ea typeface="+mj-ea"/>
                <a:cs typeface="+mn-cs"/>
              </a:rPr>
              <a:t>List of email threads for post-meeting </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71" name="Rectangle: Rounded Corners 201">
            <a:extLst>
              <a:ext uri="{FF2B5EF4-FFF2-40B4-BE49-F238E27FC236}">
                <a16:creationId xmlns="" xmlns:a16="http://schemas.microsoft.com/office/drawing/2014/main" id="{B6CDA6FF-6740-49E7-B14C-1831ED62E0F8}"/>
              </a:ext>
            </a:extLst>
          </p:cNvPr>
          <p:cNvSpPr/>
          <p:nvPr/>
        </p:nvSpPr>
        <p:spPr>
          <a:xfrm>
            <a:off x="9827699" y="4516935"/>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smtClean="0">
                <a:solidFill>
                  <a:srgbClr val="FFFFFF"/>
                </a:solidFill>
                <a:latin typeface="+mj-ea"/>
                <a:ea typeface="+mj-ea"/>
                <a:cs typeface="+mn-cs"/>
              </a:rPr>
              <a:t>Submission of </a:t>
            </a:r>
            <a:r>
              <a:rPr lang="en-US" sz="800" b="1" kern="0" dirty="0" err="1" smtClean="0">
                <a:solidFill>
                  <a:srgbClr val="FFFFFF"/>
                </a:solidFill>
                <a:latin typeface="+mj-ea"/>
                <a:ea typeface="+mj-ea"/>
                <a:cs typeface="+mn-cs"/>
              </a:rPr>
              <a:t>tdoc</a:t>
            </a:r>
            <a:r>
              <a:rPr lang="en-US" sz="800" b="1" kern="0" dirty="0" smtClean="0">
                <a:solidFill>
                  <a:srgbClr val="FFFFFF"/>
                </a:solidFill>
                <a:latin typeface="+mj-ea"/>
                <a:ea typeface="+mj-ea"/>
                <a:cs typeface="+mn-cs"/>
              </a:rPr>
              <a:t> of post-meeting</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72" name="Rectangle: Rounded Corners 201">
            <a:extLst>
              <a:ext uri="{FF2B5EF4-FFF2-40B4-BE49-F238E27FC236}">
                <a16:creationId xmlns="" xmlns:a16="http://schemas.microsoft.com/office/drawing/2014/main" id="{B6CDA6FF-6740-49E7-B14C-1831ED62E0F8}"/>
              </a:ext>
            </a:extLst>
          </p:cNvPr>
          <p:cNvSpPr/>
          <p:nvPr/>
        </p:nvSpPr>
        <p:spPr>
          <a:xfrm>
            <a:off x="10561942" y="4516935"/>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smtClean="0">
                <a:solidFill>
                  <a:srgbClr val="FFFFFF"/>
                </a:solidFill>
                <a:latin typeface="+mj-ea"/>
                <a:ea typeface="+mj-ea"/>
                <a:cs typeface="+mn-cs"/>
              </a:rPr>
              <a:t>Comments</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73" name="Rectangle: Rounded Corners 201">
            <a:extLst>
              <a:ext uri="{FF2B5EF4-FFF2-40B4-BE49-F238E27FC236}">
                <a16:creationId xmlns="" xmlns:a16="http://schemas.microsoft.com/office/drawing/2014/main" id="{B6CDA6FF-6740-49E7-B14C-1831ED62E0F8}"/>
              </a:ext>
            </a:extLst>
          </p:cNvPr>
          <p:cNvSpPr/>
          <p:nvPr/>
        </p:nvSpPr>
        <p:spPr>
          <a:xfrm>
            <a:off x="11316812" y="4516935"/>
            <a:ext cx="720000" cy="474429"/>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smtClean="0">
                <a:solidFill>
                  <a:srgbClr val="FFFFFF"/>
                </a:solidFill>
                <a:latin typeface="+mj-ea"/>
                <a:ea typeface="+mj-ea"/>
                <a:cs typeface="+mn-cs"/>
              </a:rPr>
              <a:t>Approve </a:t>
            </a:r>
            <a:r>
              <a:rPr lang="en-US" sz="800" b="1" kern="0" dirty="0" err="1" smtClean="0">
                <a:solidFill>
                  <a:srgbClr val="FFFFFF"/>
                </a:solidFill>
                <a:latin typeface="+mj-ea"/>
                <a:ea typeface="+mj-ea"/>
                <a:cs typeface="+mn-cs"/>
              </a:rPr>
              <a:t>tdocs</a:t>
            </a:r>
            <a:r>
              <a:rPr lang="en-US" sz="800" b="1" kern="0" dirty="0" smtClean="0">
                <a:solidFill>
                  <a:srgbClr val="FFFFFF"/>
                </a:solidFill>
                <a:latin typeface="+mj-ea"/>
                <a:ea typeface="+mj-ea"/>
                <a:cs typeface="+mn-cs"/>
              </a:rPr>
              <a:t> for post-meeting</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75" name="Rectangle: Rounded Corners 201">
            <a:extLst>
              <a:ext uri="{FF2B5EF4-FFF2-40B4-BE49-F238E27FC236}">
                <a16:creationId xmlns="" xmlns:a16="http://schemas.microsoft.com/office/drawing/2014/main" id="{B6CDA6FF-6740-49E7-B14C-1831ED62E0F8}"/>
              </a:ext>
            </a:extLst>
          </p:cNvPr>
          <p:cNvSpPr/>
          <p:nvPr/>
        </p:nvSpPr>
        <p:spPr>
          <a:xfrm>
            <a:off x="10248392" y="3916489"/>
            <a:ext cx="1410208" cy="474429"/>
          </a:xfrm>
          <a:prstGeom prst="roundRect">
            <a:avLst>
              <a:gd name="adj" fmla="val 11677"/>
            </a:avLst>
          </a:prstGeom>
          <a:gradFill flip="none" rotWithShape="1">
            <a:gsLst>
              <a:gs pos="37000">
                <a:srgbClr val="C00000"/>
              </a:gs>
              <a:gs pos="0">
                <a:srgbClr val="C00000"/>
              </a:gs>
              <a:gs pos="77000">
                <a:schemeClr val="accent2">
                  <a:lumMod val="60000"/>
                  <a:lumOff val="40000"/>
                </a:schemeClr>
              </a:gs>
              <a:gs pos="98000">
                <a:schemeClr val="bg1"/>
              </a:gs>
            </a:gsLst>
            <a:path path="circle">
              <a:fillToRect l="50000" t="50000" r="50000" b="50000"/>
            </a:path>
            <a:tileRect/>
          </a:gradFill>
          <a:ln w="9525" cap="flat" cmpd="sng" algn="ctr">
            <a:noFill/>
            <a:prstDash val="solid"/>
          </a:ln>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smtClean="0">
                <a:solidFill>
                  <a:srgbClr val="FFFFFF"/>
                </a:solidFill>
                <a:latin typeface="+mj-ea"/>
                <a:ea typeface="+mj-ea"/>
                <a:cs typeface="+mn-cs"/>
              </a:rPr>
              <a:t>Pre-RAN Action</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76" name="Rectangle: Rounded Corners 201">
            <a:extLst>
              <a:ext uri="{FF2B5EF4-FFF2-40B4-BE49-F238E27FC236}">
                <a16:creationId xmlns="" xmlns:a16="http://schemas.microsoft.com/office/drawing/2014/main" id="{B6CDA6FF-6740-49E7-B14C-1831ED62E0F8}"/>
              </a:ext>
            </a:extLst>
          </p:cNvPr>
          <p:cNvSpPr/>
          <p:nvPr/>
        </p:nvSpPr>
        <p:spPr>
          <a:xfrm>
            <a:off x="9492483" y="2895419"/>
            <a:ext cx="720000" cy="252000"/>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smtClean="0">
                <a:solidFill>
                  <a:srgbClr val="FFFFFF"/>
                </a:solidFill>
                <a:latin typeface="+mj-ea"/>
                <a:ea typeface="+mj-ea"/>
                <a:cs typeface="+mn-cs"/>
              </a:rPr>
              <a:t>For chairs</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77" name="Rectangle: Rounded Corners 201">
            <a:extLst>
              <a:ext uri="{FF2B5EF4-FFF2-40B4-BE49-F238E27FC236}">
                <a16:creationId xmlns="" xmlns:a16="http://schemas.microsoft.com/office/drawing/2014/main" id="{B6CDA6FF-6740-49E7-B14C-1831ED62E0F8}"/>
              </a:ext>
            </a:extLst>
          </p:cNvPr>
          <p:cNvSpPr/>
          <p:nvPr/>
        </p:nvSpPr>
        <p:spPr>
          <a:xfrm>
            <a:off x="10405959" y="2895419"/>
            <a:ext cx="720000" cy="252000"/>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smtClean="0">
                <a:solidFill>
                  <a:srgbClr val="FFFFFF"/>
                </a:solidFill>
                <a:latin typeface="+mj-ea"/>
                <a:ea typeface="+mj-ea"/>
                <a:cs typeface="+mn-cs"/>
              </a:rPr>
              <a:t>For moderator</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78" name="Rectangle: Rounded Corners 201">
            <a:extLst>
              <a:ext uri="{FF2B5EF4-FFF2-40B4-BE49-F238E27FC236}">
                <a16:creationId xmlns="" xmlns:a16="http://schemas.microsoft.com/office/drawing/2014/main" id="{B6CDA6FF-6740-49E7-B14C-1831ED62E0F8}"/>
              </a:ext>
            </a:extLst>
          </p:cNvPr>
          <p:cNvSpPr/>
          <p:nvPr/>
        </p:nvSpPr>
        <p:spPr>
          <a:xfrm>
            <a:off x="11316812" y="2895419"/>
            <a:ext cx="720000" cy="2520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noProof="0" dirty="0" smtClean="0">
                <a:solidFill>
                  <a:srgbClr val="FFFFFF"/>
                </a:solidFill>
                <a:latin typeface="+mj-ea"/>
                <a:ea typeface="+mj-ea"/>
                <a:cs typeface="+mn-cs"/>
              </a:rPr>
              <a:t>For delegates</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83" name="文本框 82"/>
          <p:cNvSpPr txBox="1"/>
          <p:nvPr/>
        </p:nvSpPr>
        <p:spPr>
          <a:xfrm>
            <a:off x="2119147" y="4220881"/>
            <a:ext cx="2196435" cy="246221"/>
          </a:xfrm>
          <a:prstGeom prst="rect">
            <a:avLst/>
          </a:prstGeom>
          <a:noFill/>
        </p:spPr>
        <p:txBody>
          <a:bodyPr wrap="none" rtlCol="0">
            <a:spAutoFit/>
          </a:bodyPr>
          <a:lstStyle/>
          <a:p>
            <a:r>
              <a:rPr lang="en-US" sz="1000" b="1" dirty="0" smtClean="0">
                <a:latin typeface="+mj-ea"/>
                <a:ea typeface="+mj-ea"/>
              </a:rPr>
              <a:t>Topic Moderator &amp; summary: slide #5</a:t>
            </a:r>
            <a:endParaRPr lang="en-US" sz="1000" b="1" dirty="0">
              <a:latin typeface="+mj-ea"/>
              <a:ea typeface="+mj-ea"/>
            </a:endParaRPr>
          </a:p>
        </p:txBody>
      </p:sp>
      <p:sp>
        <p:nvSpPr>
          <p:cNvPr id="84" name="文本框 83"/>
          <p:cNvSpPr txBox="1"/>
          <p:nvPr/>
        </p:nvSpPr>
        <p:spPr>
          <a:xfrm>
            <a:off x="1752720" y="5682119"/>
            <a:ext cx="2056973" cy="246221"/>
          </a:xfrm>
          <a:prstGeom prst="rect">
            <a:avLst/>
          </a:prstGeom>
          <a:noFill/>
        </p:spPr>
        <p:txBody>
          <a:bodyPr wrap="none" rtlCol="0">
            <a:spAutoFit/>
          </a:bodyPr>
          <a:lstStyle/>
          <a:p>
            <a:r>
              <a:rPr lang="en-US" sz="1000" b="1" dirty="0">
                <a:latin typeface="+mj-ea"/>
                <a:ea typeface="+mj-ea"/>
              </a:rPr>
              <a:t>Basket WIs Block </a:t>
            </a:r>
            <a:r>
              <a:rPr lang="en-US" sz="1000" b="1" dirty="0" smtClean="0">
                <a:latin typeface="+mj-ea"/>
                <a:ea typeface="+mj-ea"/>
              </a:rPr>
              <a:t>approval: slide #6</a:t>
            </a:r>
            <a:endParaRPr lang="en-US" sz="1000" b="1" dirty="0">
              <a:latin typeface="+mj-ea"/>
              <a:ea typeface="+mj-ea"/>
            </a:endParaRPr>
          </a:p>
        </p:txBody>
      </p:sp>
      <p:sp>
        <p:nvSpPr>
          <p:cNvPr id="85" name="文本框 84"/>
          <p:cNvSpPr txBox="1"/>
          <p:nvPr/>
        </p:nvSpPr>
        <p:spPr>
          <a:xfrm>
            <a:off x="9795822" y="5047903"/>
            <a:ext cx="1864613" cy="246221"/>
          </a:xfrm>
          <a:prstGeom prst="rect">
            <a:avLst/>
          </a:prstGeom>
          <a:noFill/>
        </p:spPr>
        <p:txBody>
          <a:bodyPr wrap="none" rtlCol="0">
            <a:spAutoFit/>
          </a:bodyPr>
          <a:lstStyle/>
          <a:p>
            <a:r>
              <a:rPr lang="en-US" sz="1000" b="1" dirty="0" smtClean="0">
                <a:latin typeface="+mj-ea"/>
                <a:ea typeface="+mj-ea"/>
              </a:rPr>
              <a:t>Post-meeting process: slide #14</a:t>
            </a:r>
            <a:endParaRPr lang="en-US" sz="1000" b="1" dirty="0">
              <a:latin typeface="+mj-ea"/>
              <a:ea typeface="+mj-ea"/>
            </a:endParaRPr>
          </a:p>
        </p:txBody>
      </p:sp>
      <p:sp>
        <p:nvSpPr>
          <p:cNvPr id="87" name="文本框 86"/>
          <p:cNvSpPr txBox="1"/>
          <p:nvPr/>
        </p:nvSpPr>
        <p:spPr>
          <a:xfrm>
            <a:off x="857497" y="3973708"/>
            <a:ext cx="721672" cy="246221"/>
          </a:xfrm>
          <a:prstGeom prst="rect">
            <a:avLst/>
          </a:prstGeom>
          <a:noFill/>
        </p:spPr>
        <p:txBody>
          <a:bodyPr wrap="none" rtlCol="0">
            <a:spAutoFit/>
          </a:bodyPr>
          <a:lstStyle/>
          <a:p>
            <a:r>
              <a:rPr lang="en-US" sz="1000" b="1" dirty="0" smtClean="0">
                <a:latin typeface="+mj-ea"/>
                <a:ea typeface="+mj-ea"/>
              </a:rPr>
              <a:t>Slide #3/4</a:t>
            </a:r>
            <a:endParaRPr lang="en-US" sz="1000" b="1" dirty="0">
              <a:latin typeface="+mj-ea"/>
              <a:ea typeface="+mj-ea"/>
            </a:endParaRPr>
          </a:p>
        </p:txBody>
      </p:sp>
      <p:sp>
        <p:nvSpPr>
          <p:cNvPr id="88" name="文本框 87"/>
          <p:cNvSpPr txBox="1"/>
          <p:nvPr/>
        </p:nvSpPr>
        <p:spPr>
          <a:xfrm>
            <a:off x="7323687" y="4551912"/>
            <a:ext cx="601447" cy="246221"/>
          </a:xfrm>
          <a:prstGeom prst="rect">
            <a:avLst/>
          </a:prstGeom>
          <a:noFill/>
        </p:spPr>
        <p:txBody>
          <a:bodyPr wrap="none" rtlCol="0">
            <a:spAutoFit/>
          </a:bodyPr>
          <a:lstStyle/>
          <a:p>
            <a:r>
              <a:rPr lang="en-US" sz="1000" b="1" dirty="0" smtClean="0">
                <a:latin typeface="+mj-ea"/>
                <a:ea typeface="+mj-ea"/>
              </a:rPr>
              <a:t>Slide #7</a:t>
            </a:r>
            <a:endParaRPr lang="en-US" sz="1000" b="1" dirty="0">
              <a:latin typeface="+mj-ea"/>
              <a:ea typeface="+mj-ea"/>
            </a:endParaRPr>
          </a:p>
        </p:txBody>
      </p:sp>
      <p:sp>
        <p:nvSpPr>
          <p:cNvPr id="89" name="文本框 88"/>
          <p:cNvSpPr txBox="1"/>
          <p:nvPr/>
        </p:nvSpPr>
        <p:spPr>
          <a:xfrm>
            <a:off x="7323687" y="4744654"/>
            <a:ext cx="667170" cy="246221"/>
          </a:xfrm>
          <a:prstGeom prst="rect">
            <a:avLst/>
          </a:prstGeom>
          <a:noFill/>
        </p:spPr>
        <p:txBody>
          <a:bodyPr wrap="none" rtlCol="0">
            <a:spAutoFit/>
          </a:bodyPr>
          <a:lstStyle/>
          <a:p>
            <a:r>
              <a:rPr lang="en-US" sz="1000" b="1" dirty="0" smtClean="0">
                <a:latin typeface="+mj-ea"/>
                <a:ea typeface="+mj-ea"/>
              </a:rPr>
              <a:t>Slide #12</a:t>
            </a:r>
            <a:endParaRPr lang="en-US" sz="1000" b="1" dirty="0">
              <a:latin typeface="+mj-ea"/>
              <a:ea typeface="+mj-ea"/>
            </a:endParaRPr>
          </a:p>
        </p:txBody>
      </p:sp>
      <p:sp>
        <p:nvSpPr>
          <p:cNvPr id="90" name="文本框 89"/>
          <p:cNvSpPr txBox="1"/>
          <p:nvPr/>
        </p:nvSpPr>
        <p:spPr>
          <a:xfrm>
            <a:off x="7323687" y="4896901"/>
            <a:ext cx="601447" cy="246221"/>
          </a:xfrm>
          <a:prstGeom prst="rect">
            <a:avLst/>
          </a:prstGeom>
          <a:noFill/>
        </p:spPr>
        <p:txBody>
          <a:bodyPr wrap="none" rtlCol="0">
            <a:spAutoFit/>
          </a:bodyPr>
          <a:lstStyle/>
          <a:p>
            <a:r>
              <a:rPr lang="en-US" sz="1000" b="1" dirty="0" smtClean="0">
                <a:latin typeface="+mj-ea"/>
                <a:ea typeface="+mj-ea"/>
              </a:rPr>
              <a:t>Slide #8</a:t>
            </a:r>
            <a:endParaRPr lang="en-US" sz="1000" b="1" dirty="0">
              <a:latin typeface="+mj-ea"/>
              <a:ea typeface="+mj-ea"/>
            </a:endParaRPr>
          </a:p>
        </p:txBody>
      </p:sp>
      <p:sp>
        <p:nvSpPr>
          <p:cNvPr id="91" name="文本框 90"/>
          <p:cNvSpPr txBox="1"/>
          <p:nvPr/>
        </p:nvSpPr>
        <p:spPr>
          <a:xfrm>
            <a:off x="7323687" y="3973708"/>
            <a:ext cx="601447" cy="246221"/>
          </a:xfrm>
          <a:prstGeom prst="rect">
            <a:avLst/>
          </a:prstGeom>
          <a:noFill/>
        </p:spPr>
        <p:txBody>
          <a:bodyPr wrap="none" rtlCol="0">
            <a:spAutoFit/>
          </a:bodyPr>
          <a:lstStyle/>
          <a:p>
            <a:r>
              <a:rPr lang="en-US" sz="1000" b="1" dirty="0" smtClean="0">
                <a:latin typeface="+mj-ea"/>
                <a:ea typeface="+mj-ea"/>
              </a:rPr>
              <a:t>Slide #9</a:t>
            </a:r>
            <a:endParaRPr lang="en-US" sz="1000" b="1" dirty="0">
              <a:latin typeface="+mj-ea"/>
              <a:ea typeface="+mj-ea"/>
            </a:endParaRPr>
          </a:p>
        </p:txBody>
      </p:sp>
      <p:sp>
        <p:nvSpPr>
          <p:cNvPr id="92" name="文本框 91"/>
          <p:cNvSpPr txBox="1"/>
          <p:nvPr/>
        </p:nvSpPr>
        <p:spPr>
          <a:xfrm>
            <a:off x="7323687" y="4159016"/>
            <a:ext cx="853119" cy="246221"/>
          </a:xfrm>
          <a:prstGeom prst="rect">
            <a:avLst/>
          </a:prstGeom>
          <a:noFill/>
        </p:spPr>
        <p:txBody>
          <a:bodyPr wrap="none" rtlCol="0">
            <a:spAutoFit/>
          </a:bodyPr>
          <a:lstStyle/>
          <a:p>
            <a:r>
              <a:rPr lang="en-US" sz="1000" b="1" dirty="0" smtClean="0">
                <a:latin typeface="+mj-ea"/>
                <a:ea typeface="+mj-ea"/>
              </a:rPr>
              <a:t>Slide #10/11</a:t>
            </a:r>
            <a:endParaRPr lang="en-US" sz="1000" b="1" dirty="0">
              <a:latin typeface="+mj-ea"/>
              <a:ea typeface="+mj-ea"/>
            </a:endParaRPr>
          </a:p>
        </p:txBody>
      </p:sp>
      <p:sp>
        <p:nvSpPr>
          <p:cNvPr id="93" name="文本框 92"/>
          <p:cNvSpPr txBox="1"/>
          <p:nvPr/>
        </p:nvSpPr>
        <p:spPr>
          <a:xfrm>
            <a:off x="11559510" y="4040549"/>
            <a:ext cx="667170" cy="246221"/>
          </a:xfrm>
          <a:prstGeom prst="rect">
            <a:avLst/>
          </a:prstGeom>
          <a:noFill/>
        </p:spPr>
        <p:txBody>
          <a:bodyPr wrap="none" rtlCol="0">
            <a:spAutoFit/>
          </a:bodyPr>
          <a:lstStyle/>
          <a:p>
            <a:r>
              <a:rPr lang="en-US" sz="1000" b="1" dirty="0" smtClean="0">
                <a:latin typeface="+mj-ea"/>
                <a:ea typeface="+mj-ea"/>
              </a:rPr>
              <a:t>Slide #15</a:t>
            </a:r>
            <a:endParaRPr lang="en-US" sz="1000" b="1" dirty="0">
              <a:latin typeface="+mj-ea"/>
              <a:ea typeface="+mj-ea"/>
            </a:endParaRPr>
          </a:p>
        </p:txBody>
      </p:sp>
      <p:sp>
        <p:nvSpPr>
          <p:cNvPr id="94" name="文本框 93"/>
          <p:cNvSpPr txBox="1"/>
          <p:nvPr/>
        </p:nvSpPr>
        <p:spPr>
          <a:xfrm>
            <a:off x="827503" y="5597026"/>
            <a:ext cx="667170" cy="246221"/>
          </a:xfrm>
          <a:prstGeom prst="rect">
            <a:avLst/>
          </a:prstGeom>
          <a:noFill/>
        </p:spPr>
        <p:txBody>
          <a:bodyPr wrap="none" rtlCol="0">
            <a:spAutoFit/>
          </a:bodyPr>
          <a:lstStyle/>
          <a:p>
            <a:r>
              <a:rPr lang="en-US" sz="1000" b="1" dirty="0" smtClean="0">
                <a:latin typeface="+mj-ea"/>
                <a:ea typeface="+mj-ea"/>
              </a:rPr>
              <a:t>Slide #13</a:t>
            </a:r>
            <a:endParaRPr lang="en-US" sz="1000" b="1" dirty="0">
              <a:latin typeface="+mj-ea"/>
              <a:ea typeface="+mj-ea"/>
            </a:endParaRPr>
          </a:p>
        </p:txBody>
      </p:sp>
      <p:sp>
        <p:nvSpPr>
          <p:cNvPr id="95" name="文本框 94"/>
          <p:cNvSpPr txBox="1"/>
          <p:nvPr/>
        </p:nvSpPr>
        <p:spPr>
          <a:xfrm>
            <a:off x="8274437" y="5594515"/>
            <a:ext cx="667170" cy="246221"/>
          </a:xfrm>
          <a:prstGeom prst="rect">
            <a:avLst/>
          </a:prstGeom>
          <a:noFill/>
        </p:spPr>
        <p:txBody>
          <a:bodyPr wrap="none" rtlCol="0">
            <a:spAutoFit/>
          </a:bodyPr>
          <a:lstStyle/>
          <a:p>
            <a:r>
              <a:rPr lang="en-US" sz="1000" b="1" dirty="0" smtClean="0">
                <a:latin typeface="+mj-ea"/>
                <a:ea typeface="+mj-ea"/>
              </a:rPr>
              <a:t>Slide #13</a:t>
            </a:r>
            <a:endParaRPr lang="en-US" sz="1000" b="1" dirty="0">
              <a:latin typeface="+mj-ea"/>
              <a:ea typeface="+mj-ea"/>
            </a:endParaRPr>
          </a:p>
        </p:txBody>
      </p:sp>
      <p:sp>
        <p:nvSpPr>
          <p:cNvPr id="96" name="文本框 95"/>
          <p:cNvSpPr txBox="1"/>
          <p:nvPr/>
        </p:nvSpPr>
        <p:spPr>
          <a:xfrm>
            <a:off x="7264141" y="5967579"/>
            <a:ext cx="601447" cy="246221"/>
          </a:xfrm>
          <a:prstGeom prst="rect">
            <a:avLst/>
          </a:prstGeom>
          <a:noFill/>
        </p:spPr>
        <p:txBody>
          <a:bodyPr wrap="none" rtlCol="0">
            <a:spAutoFit/>
          </a:bodyPr>
          <a:lstStyle/>
          <a:p>
            <a:r>
              <a:rPr lang="en-US" sz="1000" b="1" dirty="0" smtClean="0">
                <a:latin typeface="+mj-ea"/>
                <a:ea typeface="+mj-ea"/>
              </a:rPr>
              <a:t>Slide #8</a:t>
            </a:r>
            <a:endParaRPr lang="en-US" sz="1000" b="1" dirty="0">
              <a:latin typeface="+mj-ea"/>
              <a:ea typeface="+mj-ea"/>
            </a:endParaRPr>
          </a:p>
        </p:txBody>
      </p:sp>
      <p:sp>
        <p:nvSpPr>
          <p:cNvPr id="97" name="文本框 96"/>
          <p:cNvSpPr txBox="1"/>
          <p:nvPr/>
        </p:nvSpPr>
        <p:spPr>
          <a:xfrm>
            <a:off x="7325842" y="5054730"/>
            <a:ext cx="667170" cy="246221"/>
          </a:xfrm>
          <a:prstGeom prst="rect">
            <a:avLst/>
          </a:prstGeom>
          <a:noFill/>
        </p:spPr>
        <p:txBody>
          <a:bodyPr wrap="none" rtlCol="0">
            <a:spAutoFit/>
          </a:bodyPr>
          <a:lstStyle/>
          <a:p>
            <a:r>
              <a:rPr lang="en-US" sz="1000" b="1" dirty="0" smtClean="0">
                <a:latin typeface="+mj-ea"/>
                <a:ea typeface="+mj-ea"/>
              </a:rPr>
              <a:t>Slide #16</a:t>
            </a:r>
            <a:endParaRPr lang="en-US" sz="1000" b="1" dirty="0">
              <a:latin typeface="+mj-ea"/>
              <a:ea typeface="+mj-ea"/>
            </a:endParaRPr>
          </a:p>
        </p:txBody>
      </p:sp>
      <p:sp>
        <p:nvSpPr>
          <p:cNvPr id="70" name="文本框 69"/>
          <p:cNvSpPr txBox="1"/>
          <p:nvPr/>
        </p:nvSpPr>
        <p:spPr>
          <a:xfrm>
            <a:off x="4622141" y="5828509"/>
            <a:ext cx="585417" cy="246221"/>
          </a:xfrm>
          <a:prstGeom prst="rect">
            <a:avLst/>
          </a:prstGeom>
          <a:noFill/>
        </p:spPr>
        <p:txBody>
          <a:bodyPr wrap="none" rtlCol="0">
            <a:spAutoFit/>
          </a:bodyPr>
          <a:lstStyle/>
          <a:p>
            <a:r>
              <a:rPr lang="en-US" sz="1000" b="1" dirty="0" smtClean="0">
                <a:latin typeface="+mj-ea"/>
                <a:ea typeface="+mj-ea"/>
              </a:rPr>
              <a:t>Annex I</a:t>
            </a:r>
            <a:endParaRPr lang="en-US" sz="1000" b="1" dirty="0">
              <a:latin typeface="+mj-ea"/>
              <a:ea typeface="+mj-ea"/>
            </a:endParaRPr>
          </a:p>
        </p:txBody>
      </p:sp>
      <p:sp>
        <p:nvSpPr>
          <p:cNvPr id="74" name="Rectangle 67">
            <a:extLst>
              <a:ext uri="{FF2B5EF4-FFF2-40B4-BE49-F238E27FC236}">
                <a16:creationId xmlns="" xmlns:a16="http://schemas.microsoft.com/office/drawing/2014/main" id="{61214404-3E99-431F-A1D1-0A44E2021497}"/>
              </a:ext>
            </a:extLst>
          </p:cNvPr>
          <p:cNvSpPr/>
          <p:nvPr/>
        </p:nvSpPr>
        <p:spPr>
          <a:xfrm>
            <a:off x="4588085" y="6297215"/>
            <a:ext cx="3722103" cy="141787"/>
          </a:xfrm>
          <a:prstGeom prst="rect">
            <a:avLst/>
          </a:prstGeom>
          <a:solidFill>
            <a:schemeClr val="accent4">
              <a:lumMod val="75000"/>
              <a:lumOff val="25000"/>
            </a:schemeClr>
          </a:solidFill>
          <a:ln>
            <a:noFill/>
          </a:ln>
          <a:effectLst/>
        </p:spPr>
        <p:txBody>
          <a:bodyPr lIns="54000" tIns="54000" rIns="5400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smtClean="0">
                <a:solidFill>
                  <a:srgbClr val="FFFFFF"/>
                </a:solidFill>
                <a:latin typeface="微软雅黑" panose="020B0503020204020204" pitchFamily="34" charset="-122"/>
                <a:ea typeface="微软雅黑" panose="020B0503020204020204" pitchFamily="34" charset="-122"/>
              </a:rPr>
              <a:t>Quiet Period (</a:t>
            </a:r>
            <a:r>
              <a:rPr lang="en-US" sz="800" kern="0" dirty="0" smtClean="0">
                <a:solidFill>
                  <a:srgbClr val="FFFFFF"/>
                </a:solidFill>
                <a:latin typeface="微软雅黑" panose="020B0503020204020204" pitchFamily="34" charset="-122"/>
                <a:ea typeface="微软雅黑" panose="020B0503020204020204" pitchFamily="34" charset="-122"/>
              </a:rPr>
              <a:t>0:00 </a:t>
            </a:r>
            <a:r>
              <a:rPr lang="en-US" sz="800" kern="0" dirty="0">
                <a:solidFill>
                  <a:srgbClr val="FFFFFF"/>
                </a:solidFill>
                <a:latin typeface="微软雅黑" panose="020B0503020204020204" pitchFamily="34" charset="-122"/>
                <a:ea typeface="微软雅黑" panose="020B0503020204020204" pitchFamily="34" charset="-122"/>
              </a:rPr>
              <a:t>am ~ 7:00 am </a:t>
            </a:r>
            <a:r>
              <a:rPr lang="en-US" sz="800" kern="0" dirty="0" err="1">
                <a:solidFill>
                  <a:srgbClr val="FFFFFF"/>
                </a:solidFill>
                <a:latin typeface="微软雅黑" panose="020B0503020204020204" pitchFamily="34" charset="-122"/>
                <a:ea typeface="微软雅黑" panose="020B0503020204020204" pitchFamily="34" charset="-122"/>
              </a:rPr>
              <a:t>Toulous</a:t>
            </a:r>
            <a:r>
              <a:rPr lang="en-US" sz="800" kern="0" dirty="0">
                <a:solidFill>
                  <a:srgbClr val="FFFFFF"/>
                </a:solidFill>
                <a:latin typeface="微软雅黑" panose="020B0503020204020204" pitchFamily="34" charset="-122"/>
                <a:ea typeface="微软雅黑" panose="020B0503020204020204" pitchFamily="34" charset="-122"/>
              </a:rPr>
              <a:t> Local time (UTC +1)</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82" name="文本框 81"/>
          <p:cNvSpPr txBox="1"/>
          <p:nvPr/>
        </p:nvSpPr>
        <p:spPr>
          <a:xfrm>
            <a:off x="7058525" y="6426053"/>
            <a:ext cx="2323072" cy="246221"/>
          </a:xfrm>
          <a:prstGeom prst="rect">
            <a:avLst/>
          </a:prstGeom>
          <a:noFill/>
        </p:spPr>
        <p:txBody>
          <a:bodyPr wrap="none" rtlCol="0">
            <a:spAutoFit/>
          </a:bodyPr>
          <a:lstStyle/>
          <a:p>
            <a:r>
              <a:rPr lang="en-US" sz="1000" b="1" dirty="0" smtClean="0">
                <a:latin typeface="+mj-ea"/>
                <a:ea typeface="+mj-ea"/>
              </a:rPr>
              <a:t>No email are expected in RAN4 reflector</a:t>
            </a:r>
            <a:endParaRPr lang="en-US" sz="1000" b="1" dirty="0">
              <a:latin typeface="+mj-ea"/>
              <a:ea typeface="+mj-ea"/>
            </a:endParaRPr>
          </a:p>
        </p:txBody>
      </p:sp>
      <p:sp>
        <p:nvSpPr>
          <p:cNvPr id="86" name="文本框 85"/>
          <p:cNvSpPr txBox="1"/>
          <p:nvPr/>
        </p:nvSpPr>
        <p:spPr>
          <a:xfrm>
            <a:off x="856949" y="4116572"/>
            <a:ext cx="667170" cy="246221"/>
          </a:xfrm>
          <a:prstGeom prst="rect">
            <a:avLst/>
          </a:prstGeom>
          <a:noFill/>
        </p:spPr>
        <p:txBody>
          <a:bodyPr wrap="none" rtlCol="0">
            <a:spAutoFit/>
          </a:bodyPr>
          <a:lstStyle/>
          <a:p>
            <a:r>
              <a:rPr lang="en-US" sz="1000" b="1" dirty="0" smtClean="0">
                <a:latin typeface="+mj-ea"/>
                <a:ea typeface="+mj-ea"/>
              </a:rPr>
              <a:t>Slide #18</a:t>
            </a:r>
            <a:endParaRPr lang="en-US" sz="1000" b="1" dirty="0">
              <a:latin typeface="+mj-ea"/>
              <a:ea typeface="+mj-ea"/>
            </a:endParaRPr>
          </a:p>
        </p:txBody>
      </p:sp>
    </p:spTree>
    <p:extLst>
      <p:ext uri="{BB962C8B-B14F-4D97-AF65-F5344CB8AC3E}">
        <p14:creationId xmlns:p14="http://schemas.microsoft.com/office/powerpoint/2010/main" val="150601301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653FC17-6DDA-4C90-8331-B521BC2ADE4B}"/>
              </a:ext>
            </a:extLst>
          </p:cNvPr>
          <p:cNvSpPr>
            <a:spLocks noGrp="1"/>
          </p:cNvSpPr>
          <p:nvPr>
            <p:ph type="title"/>
          </p:nvPr>
        </p:nvSpPr>
        <p:spPr>
          <a:xfrm>
            <a:off x="401652" y="130320"/>
            <a:ext cx="9263641" cy="1143001"/>
          </a:xfrm>
        </p:spPr>
        <p:txBody>
          <a:bodyPr/>
          <a:lstStyle/>
          <a:p>
            <a:r>
              <a:rPr lang="en-US" b="1" dirty="0" err="1">
                <a:latin typeface="微软雅黑" panose="020B0503020204020204" pitchFamily="34" charset="-122"/>
                <a:ea typeface="微软雅黑" panose="020B0503020204020204" pitchFamily="34" charset="-122"/>
              </a:rPr>
              <a:t>Tdoc</a:t>
            </a:r>
            <a:r>
              <a:rPr lang="en-US" b="1" dirty="0">
                <a:latin typeface="微软雅黑" panose="020B0503020204020204" pitchFamily="34" charset="-122"/>
                <a:ea typeface="微软雅黑" panose="020B0503020204020204" pitchFamily="34" charset="-122"/>
              </a:rPr>
              <a:t> number request &amp; submission</a:t>
            </a:r>
          </a:p>
        </p:txBody>
      </p:sp>
      <p:sp>
        <p:nvSpPr>
          <p:cNvPr id="3" name="Content Placeholder 2">
            <a:extLst>
              <a:ext uri="{FF2B5EF4-FFF2-40B4-BE49-F238E27FC236}">
                <a16:creationId xmlns:a16="http://schemas.microsoft.com/office/drawing/2014/main" xmlns="" id="{B1BE6906-4FA3-42DA-8E86-BA4DD12F41A6}"/>
              </a:ext>
            </a:extLst>
          </p:cNvPr>
          <p:cNvSpPr>
            <a:spLocks noGrp="1"/>
          </p:cNvSpPr>
          <p:nvPr>
            <p:ph idx="1"/>
          </p:nvPr>
        </p:nvSpPr>
        <p:spPr>
          <a:xfrm>
            <a:off x="401651" y="1273321"/>
            <a:ext cx="11699193" cy="5095171"/>
          </a:xfrm>
        </p:spPr>
        <p:txBody>
          <a:bodyPr/>
          <a:lstStyle/>
          <a:p>
            <a:pPr>
              <a:spcBef>
                <a:spcPts val="0"/>
              </a:spcBef>
              <a:spcAft>
                <a:spcPts val="600"/>
              </a:spcAft>
            </a:pPr>
            <a:r>
              <a:rPr lang="en-US" altLang="zh-CN" sz="1400" dirty="0" smtClean="0"/>
              <a:t>The </a:t>
            </a:r>
            <a:r>
              <a:rPr lang="en-US" altLang="zh-CN" sz="1400" dirty="0" err="1" smtClean="0"/>
              <a:t>tdoc</a:t>
            </a:r>
            <a:r>
              <a:rPr lang="en-US" altLang="zh-CN" sz="1400" dirty="0" smtClean="0"/>
              <a:t> request and </a:t>
            </a:r>
            <a:r>
              <a:rPr lang="en-US" altLang="zh-CN" sz="1400" dirty="0"/>
              <a:t>submission deadline is </a:t>
            </a:r>
            <a:r>
              <a:rPr lang="en-US" altLang="zh-CN" sz="1400" dirty="0" smtClean="0">
                <a:solidFill>
                  <a:srgbClr val="FF0000"/>
                </a:solidFill>
              </a:rPr>
              <a:t>November 7</a:t>
            </a:r>
            <a:r>
              <a:rPr lang="en-US" altLang="zh-CN" sz="1400" baseline="30000" dirty="0" smtClean="0">
                <a:solidFill>
                  <a:srgbClr val="FF0000"/>
                </a:solidFill>
              </a:rPr>
              <a:t>th</a:t>
            </a:r>
            <a:r>
              <a:rPr lang="en-US" altLang="zh-CN" sz="1400" dirty="0" smtClean="0">
                <a:solidFill>
                  <a:srgbClr val="FF0000"/>
                </a:solidFill>
              </a:rPr>
              <a:t> (Monday) </a:t>
            </a:r>
            <a:r>
              <a:rPr lang="en-US" altLang="zh-CN" sz="1400" dirty="0">
                <a:solidFill>
                  <a:srgbClr val="FF0000"/>
                </a:solidFill>
              </a:rPr>
              <a:t>2022, 23:59 UTC</a:t>
            </a:r>
            <a:r>
              <a:rPr lang="en-US" altLang="zh-CN" sz="1400" dirty="0"/>
              <a:t>. </a:t>
            </a:r>
            <a:r>
              <a:rPr lang="en-US" altLang="zh-CN" sz="1400" dirty="0" err="1"/>
              <a:t>Tdoc</a:t>
            </a:r>
            <a:r>
              <a:rPr lang="en-US" altLang="zh-CN" sz="1400" dirty="0"/>
              <a:t> which is requested and/or submitted after deadline will not be treated</a:t>
            </a:r>
            <a:r>
              <a:rPr lang="en-US" altLang="zh-CN" sz="1400" dirty="0" smtClean="0"/>
              <a:t>. (the following guidance applies if the corresponding agenda(s) are set)</a:t>
            </a:r>
            <a:endParaRPr lang="en-US" altLang="zh-CN" sz="1400" dirty="0"/>
          </a:p>
          <a:p>
            <a:pPr lvl="1">
              <a:spcBef>
                <a:spcPts val="0"/>
              </a:spcBef>
              <a:spcAft>
                <a:spcPts val="600"/>
              </a:spcAft>
            </a:pPr>
            <a:r>
              <a:rPr lang="en-US" altLang="zh-CN" sz="1200" dirty="0"/>
              <a:t>Please refer to RAN4 Meeting Efficiency Improvements (R4-2114691) for </a:t>
            </a:r>
            <a:r>
              <a:rPr lang="en-US" altLang="zh-CN" sz="1200" dirty="0" err="1"/>
              <a:t>tdoc</a:t>
            </a:r>
            <a:r>
              <a:rPr lang="en-US" altLang="zh-CN" sz="1200" dirty="0"/>
              <a:t> submission and </a:t>
            </a:r>
            <a:r>
              <a:rPr lang="en-US" altLang="zh-CN" sz="1200" dirty="0" smtClean="0"/>
              <a:t>handling, where the principle is applied for Rel-18.</a:t>
            </a:r>
            <a:endParaRPr lang="en-US" altLang="zh-CN" sz="1200" dirty="0"/>
          </a:p>
          <a:p>
            <a:pPr lvl="1">
              <a:spcBef>
                <a:spcPts val="0"/>
              </a:spcBef>
              <a:spcAft>
                <a:spcPts val="600"/>
              </a:spcAft>
            </a:pPr>
            <a:r>
              <a:rPr lang="en-US" altLang="zh-CN" sz="1200" dirty="0"/>
              <a:t>CRs/Big CRs/Revised WIDs are allowed this meeting. Please follow additional restrictions in </a:t>
            </a:r>
            <a:r>
              <a:rPr lang="en-US" altLang="zh-CN" sz="1200" dirty="0" smtClean="0"/>
              <a:t>the frozen </a:t>
            </a:r>
            <a:r>
              <a:rPr lang="en-US" altLang="zh-CN" sz="1200" dirty="0"/>
              <a:t>agenda</a:t>
            </a:r>
            <a:r>
              <a:rPr lang="en-US" altLang="zh-CN" sz="1200" dirty="0" smtClean="0"/>
              <a:t>.</a:t>
            </a:r>
            <a:endParaRPr lang="en-US" altLang="zh-CN" sz="1400" dirty="0" smtClean="0">
              <a:cs typeface="+mn-cs"/>
            </a:endParaRPr>
          </a:p>
          <a:p>
            <a:pPr marL="342882" lvl="1" indent="-342882">
              <a:spcBef>
                <a:spcPts val="0"/>
              </a:spcBef>
              <a:spcAft>
                <a:spcPts val="600"/>
              </a:spcAft>
              <a:buBlip>
                <a:blip r:embed="rId2"/>
              </a:buBlip>
            </a:pPr>
            <a:r>
              <a:rPr lang="en-US" altLang="zh-CN" sz="1400" dirty="0" smtClean="0">
                <a:cs typeface="+mn-cs"/>
              </a:rPr>
              <a:t>In the ordinary meeting preceded by a </a:t>
            </a:r>
            <a:r>
              <a:rPr lang="en-US" altLang="zh-CN" sz="1400" dirty="0" err="1" smtClean="0">
                <a:cs typeface="+mn-cs"/>
              </a:rPr>
              <a:t>bis</a:t>
            </a:r>
            <a:r>
              <a:rPr lang="en-US" altLang="zh-CN" sz="1400" dirty="0" smtClean="0">
                <a:cs typeface="+mn-cs"/>
              </a:rPr>
              <a:t> meeting, </a:t>
            </a:r>
            <a:r>
              <a:rPr lang="en-US" altLang="zh-CN" sz="1400" dirty="0" smtClean="0"/>
              <a:t>if </a:t>
            </a:r>
            <a:r>
              <a:rPr lang="en-US" altLang="zh-CN" sz="1400" dirty="0"/>
              <a:t>further change(s) </a:t>
            </a:r>
            <a:r>
              <a:rPr lang="en-US" altLang="zh-CN" sz="1400" dirty="0" smtClean="0"/>
              <a:t>were </a:t>
            </a:r>
            <a:r>
              <a:rPr lang="en-US" altLang="zh-CN" sz="1400" dirty="0"/>
              <a:t>needed on top of the agreed CR/endorsed draft CR in the </a:t>
            </a:r>
            <a:r>
              <a:rPr lang="en-US" altLang="zh-CN" sz="1400" dirty="0" err="1"/>
              <a:t>bis</a:t>
            </a:r>
            <a:r>
              <a:rPr lang="en-US" altLang="zh-CN" sz="1400" dirty="0"/>
              <a:t> meeting, the new CR/draft CR should be based on the latest version of specifications and to capture the agreed CRs/endorsed draft CRs in the previous </a:t>
            </a:r>
            <a:r>
              <a:rPr lang="en-US" altLang="zh-CN" sz="1400" dirty="0" err="1"/>
              <a:t>bis</a:t>
            </a:r>
            <a:r>
              <a:rPr lang="en-US" altLang="zh-CN" sz="1400" dirty="0"/>
              <a:t> meeting with change marks in the new CR.</a:t>
            </a:r>
            <a:r>
              <a:rPr lang="en-US" altLang="zh-CN" sz="1400" dirty="0" smtClean="0">
                <a:cs typeface="+mn-cs"/>
              </a:rPr>
              <a:t> </a:t>
            </a:r>
            <a:endParaRPr lang="en-US" altLang="zh-CN" sz="1400" dirty="0">
              <a:cs typeface="+mn-cs"/>
            </a:endParaRPr>
          </a:p>
          <a:p>
            <a:pPr marL="342882" lvl="1" indent="-342882">
              <a:spcBef>
                <a:spcPts val="0"/>
              </a:spcBef>
              <a:spcAft>
                <a:spcPts val="600"/>
              </a:spcAft>
              <a:buBlip>
                <a:blip r:embed="rId2"/>
              </a:buBlip>
            </a:pPr>
            <a:r>
              <a:rPr lang="en-US" altLang="zh-CN" sz="1400" dirty="0">
                <a:cs typeface="+mn-cs"/>
              </a:rPr>
              <a:t>For Rel-15/16 maintenance, </a:t>
            </a:r>
            <a:r>
              <a:rPr lang="en-US" altLang="zh-CN" sz="1400" dirty="0" smtClean="0">
                <a:cs typeface="+mn-cs"/>
              </a:rPr>
              <a:t>please submit formal CRs. </a:t>
            </a:r>
            <a:endParaRPr lang="en-US" altLang="zh-CN" sz="1400" dirty="0">
              <a:cs typeface="+mn-cs"/>
            </a:endParaRPr>
          </a:p>
          <a:p>
            <a:pPr marL="342882" lvl="1" indent="-342882">
              <a:spcBef>
                <a:spcPts val="0"/>
              </a:spcBef>
              <a:spcAft>
                <a:spcPts val="600"/>
              </a:spcAft>
              <a:buBlip>
                <a:blip r:embed="rId2"/>
              </a:buBlip>
            </a:pPr>
            <a:r>
              <a:rPr lang="en-US" altLang="zh-CN" sz="1400" dirty="0">
                <a:cs typeface="+mn-cs"/>
              </a:rPr>
              <a:t>For </a:t>
            </a:r>
            <a:r>
              <a:rPr lang="en-US" altLang="zh-CN" sz="1400" dirty="0" smtClean="0">
                <a:cs typeface="+mn-cs"/>
              </a:rPr>
              <a:t>Rel-17 maintenance and </a:t>
            </a:r>
            <a:r>
              <a:rPr lang="en-US" altLang="zh-CN" sz="1400" dirty="0">
                <a:cs typeface="+mn-cs"/>
              </a:rPr>
              <a:t>on-going </a:t>
            </a:r>
            <a:r>
              <a:rPr lang="en-US" altLang="zh-CN" sz="1400" dirty="0" smtClean="0">
                <a:cs typeface="+mn-cs"/>
              </a:rPr>
              <a:t>WI </a:t>
            </a:r>
            <a:r>
              <a:rPr lang="en-US" altLang="zh-CN" sz="1400" dirty="0" err="1" smtClean="0">
                <a:cs typeface="+mn-cs"/>
              </a:rPr>
              <a:t>Perf</a:t>
            </a:r>
            <a:r>
              <a:rPr lang="en-US" altLang="zh-CN" sz="1400" dirty="0" smtClean="0">
                <a:cs typeface="+mn-cs"/>
              </a:rPr>
              <a:t> part,</a:t>
            </a:r>
          </a:p>
          <a:p>
            <a:pPr lvl="1">
              <a:spcBef>
                <a:spcPts val="0"/>
              </a:spcBef>
              <a:spcAft>
                <a:spcPts val="600"/>
              </a:spcAft>
            </a:pPr>
            <a:r>
              <a:rPr lang="en-US" altLang="zh-CN" sz="1200" dirty="0"/>
              <a:t>For Rel-17 maintenance, please submit formal CRs and follow the guidance on Slide #5 in R4-2114691, which are copied below </a:t>
            </a:r>
          </a:p>
          <a:p>
            <a:pPr lvl="2">
              <a:lnSpc>
                <a:spcPct val="110000"/>
              </a:lnSpc>
              <a:spcBef>
                <a:spcPts val="0"/>
              </a:spcBef>
              <a:spcAft>
                <a:spcPts val="600"/>
              </a:spcAft>
            </a:pPr>
            <a:r>
              <a:rPr lang="en-US" altLang="zh-CN" sz="1200" i="1" dirty="0"/>
              <a:t>Maximum one discussion paper </a:t>
            </a:r>
            <a:r>
              <a:rPr lang="it-IT" altLang="zh-CN" sz="1200" i="1" dirty="0"/>
              <a:t>per AI per company/organization</a:t>
            </a:r>
          </a:p>
          <a:p>
            <a:pPr lvl="2">
              <a:lnSpc>
                <a:spcPct val="110000"/>
              </a:lnSpc>
              <a:spcBef>
                <a:spcPts val="0"/>
              </a:spcBef>
              <a:spcAft>
                <a:spcPts val="600"/>
              </a:spcAft>
            </a:pPr>
            <a:r>
              <a:rPr lang="en-US" altLang="zh-CN" sz="1200" i="1" dirty="0"/>
              <a:t>No limit on the number of non-editorial CRs as along as the CRs are to make essential corrections. Additional restrictions for selected AIs may be applied subject to RAN4 Chair decision</a:t>
            </a:r>
            <a:r>
              <a:rPr lang="en-US" altLang="zh-CN" sz="1200" dirty="0"/>
              <a:t>.</a:t>
            </a:r>
          </a:p>
          <a:p>
            <a:pPr lvl="1">
              <a:spcBef>
                <a:spcPts val="0"/>
              </a:spcBef>
              <a:spcAft>
                <a:spcPts val="600"/>
              </a:spcAft>
            </a:pPr>
            <a:r>
              <a:rPr lang="en-US" altLang="zh-CN" sz="1200" dirty="0"/>
              <a:t>For </a:t>
            </a:r>
            <a:r>
              <a:rPr lang="en-US" altLang="zh-CN" sz="1200" dirty="0" smtClean="0"/>
              <a:t>Rel-17 </a:t>
            </a:r>
            <a:r>
              <a:rPr lang="en-US" altLang="zh-CN" sz="1200" dirty="0"/>
              <a:t>on-going </a:t>
            </a:r>
            <a:r>
              <a:rPr lang="en-US" altLang="zh-CN" sz="1200" dirty="0" err="1" smtClean="0"/>
              <a:t>Wis</a:t>
            </a:r>
            <a:r>
              <a:rPr lang="en-US" altLang="zh-CN" sz="1200" dirty="0" smtClean="0"/>
              <a:t> </a:t>
            </a:r>
            <a:r>
              <a:rPr lang="en-US" altLang="zh-CN" sz="1200" dirty="0" err="1" smtClean="0"/>
              <a:t>Perf</a:t>
            </a:r>
            <a:r>
              <a:rPr lang="en-US" altLang="zh-CN" sz="1200" dirty="0" smtClean="0"/>
              <a:t> part, </a:t>
            </a:r>
            <a:r>
              <a:rPr lang="en-US" altLang="zh-CN" sz="1200" dirty="0"/>
              <a:t>the big CR approach is applicable for all the </a:t>
            </a:r>
            <a:r>
              <a:rPr lang="en-US" altLang="zh-CN" sz="1200" dirty="0" err="1"/>
              <a:t>WIs.</a:t>
            </a:r>
            <a:r>
              <a:rPr lang="en-US" altLang="zh-CN" sz="1200" dirty="0"/>
              <a:t> Companies shall follow CR work split and formal big CRs shall be submitted by sourcing companies only.</a:t>
            </a:r>
          </a:p>
          <a:p>
            <a:pPr lvl="2">
              <a:lnSpc>
                <a:spcPct val="110000"/>
              </a:lnSpc>
              <a:spcBef>
                <a:spcPts val="0"/>
              </a:spcBef>
              <a:spcAft>
                <a:spcPts val="600"/>
              </a:spcAft>
            </a:pPr>
            <a:r>
              <a:rPr lang="en-US" altLang="zh-CN" sz="1200" dirty="0"/>
              <a:t>Please use title starting with "Big CRs …”or "Draft Big CR" when you reserve a </a:t>
            </a:r>
            <a:r>
              <a:rPr lang="en-US" altLang="zh-CN" sz="1200" dirty="0" err="1"/>
              <a:t>Tdoc</a:t>
            </a:r>
            <a:r>
              <a:rPr lang="en-US" altLang="zh-CN" sz="1200" dirty="0"/>
              <a:t> number for a big CRs to facilitate work of MCC.</a:t>
            </a:r>
          </a:p>
          <a:p>
            <a:pPr lvl="2">
              <a:lnSpc>
                <a:spcPct val="110000"/>
              </a:lnSpc>
              <a:spcBef>
                <a:spcPts val="0"/>
              </a:spcBef>
              <a:spcAft>
                <a:spcPts val="600"/>
              </a:spcAft>
            </a:pPr>
            <a:r>
              <a:rPr lang="en-US" altLang="zh-CN" sz="1200" dirty="0" smtClean="0"/>
              <a:t>Performance </a:t>
            </a:r>
            <a:r>
              <a:rPr lang="en-US" altLang="zh-CN" sz="1200" dirty="0"/>
              <a:t>part </a:t>
            </a:r>
            <a:r>
              <a:rPr lang="en-US" altLang="zh-CN" sz="1200" dirty="0" smtClean="0"/>
              <a:t>includes RF </a:t>
            </a:r>
            <a:r>
              <a:rPr lang="en-US" altLang="zh-CN" sz="1200" dirty="0"/>
              <a:t>conformance, RRM test and demodulation </a:t>
            </a:r>
            <a:r>
              <a:rPr lang="en-US" altLang="zh-CN" sz="1200" dirty="0" smtClean="0"/>
              <a:t>performance </a:t>
            </a:r>
            <a:r>
              <a:rPr lang="en-US" altLang="zh-CN" sz="1200" dirty="0"/>
              <a:t>for all WIs</a:t>
            </a:r>
          </a:p>
          <a:p>
            <a:pPr lvl="3">
              <a:spcBef>
                <a:spcPts val="0"/>
              </a:spcBef>
              <a:spcAft>
                <a:spcPts val="600"/>
              </a:spcAft>
            </a:pPr>
            <a:r>
              <a:rPr lang="en-US" altLang="zh-CN" sz="1200" dirty="0"/>
              <a:t>Please provide draft CRs for all the on-going Rel-17 </a:t>
            </a:r>
            <a:r>
              <a:rPr lang="en-US" altLang="zh-CN" sz="1200" dirty="0" err="1"/>
              <a:t>WIs.</a:t>
            </a:r>
            <a:r>
              <a:rPr lang="en-US" altLang="zh-CN" sz="1200" strike="sngStrike" dirty="0"/>
              <a:t> </a:t>
            </a:r>
          </a:p>
          <a:p>
            <a:pPr lvl="3">
              <a:spcBef>
                <a:spcPts val="0"/>
              </a:spcBef>
              <a:spcAft>
                <a:spcPts val="600"/>
              </a:spcAft>
            </a:pPr>
            <a:r>
              <a:rPr lang="en-US" altLang="zh-CN" sz="1200" dirty="0"/>
              <a:t>It is encouraged that companies discuss and agreed on the work splitting first if still needed</a:t>
            </a:r>
            <a:r>
              <a:rPr lang="en-US" altLang="zh-CN" sz="1200" dirty="0" smtClean="0"/>
              <a:t>.</a:t>
            </a:r>
            <a:endParaRPr lang="en-US" altLang="zh-CN" sz="1000" dirty="0"/>
          </a:p>
          <a:p>
            <a:pPr lvl="2">
              <a:lnSpc>
                <a:spcPct val="110000"/>
              </a:lnSpc>
              <a:spcBef>
                <a:spcPts val="0"/>
              </a:spcBef>
              <a:spcAft>
                <a:spcPts val="600"/>
              </a:spcAft>
            </a:pPr>
            <a:r>
              <a:rPr lang="en-US" altLang="zh-CN" sz="1200" dirty="0"/>
              <a:t>Delegates are strongly encouraged to participate in review on Big CRs during post-meeting email process </a:t>
            </a:r>
            <a:r>
              <a:rPr lang="en-US" altLang="zh-CN" sz="1200" dirty="0" smtClean="0"/>
              <a:t>procedures</a:t>
            </a:r>
            <a:endParaRPr lang="en-US" altLang="zh-CN" sz="1200" dirty="0"/>
          </a:p>
        </p:txBody>
      </p:sp>
    </p:spTree>
    <p:extLst>
      <p:ext uri="{BB962C8B-B14F-4D97-AF65-F5344CB8AC3E}">
        <p14:creationId xmlns:p14="http://schemas.microsoft.com/office/powerpoint/2010/main" val="132224980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653FC17-6DDA-4C90-8331-B521BC2ADE4B}"/>
              </a:ext>
            </a:extLst>
          </p:cNvPr>
          <p:cNvSpPr>
            <a:spLocks noGrp="1"/>
          </p:cNvSpPr>
          <p:nvPr>
            <p:ph type="title"/>
          </p:nvPr>
        </p:nvSpPr>
        <p:spPr>
          <a:xfrm>
            <a:off x="401652" y="130320"/>
            <a:ext cx="9263641" cy="1143001"/>
          </a:xfrm>
        </p:spPr>
        <p:txBody>
          <a:bodyPr/>
          <a:lstStyle/>
          <a:p>
            <a:r>
              <a:rPr lang="en-US" b="1" dirty="0" err="1">
                <a:latin typeface="微软雅黑" panose="020B0503020204020204" pitchFamily="34" charset="-122"/>
                <a:ea typeface="微软雅黑" panose="020B0503020204020204" pitchFamily="34" charset="-122"/>
              </a:rPr>
              <a:t>Tdoc</a:t>
            </a:r>
            <a:r>
              <a:rPr lang="en-US" b="1" dirty="0">
                <a:latin typeface="微软雅黑" panose="020B0503020204020204" pitchFamily="34" charset="-122"/>
                <a:ea typeface="微软雅黑" panose="020B0503020204020204" pitchFamily="34" charset="-122"/>
              </a:rPr>
              <a:t> number request &amp; submission </a:t>
            </a:r>
            <a:r>
              <a:rPr lang="en-US" altLang="zh-CN" b="1" dirty="0">
                <a:latin typeface="微软雅黑" panose="020B0503020204020204" pitchFamily="34" charset="-122"/>
                <a:ea typeface="微软雅黑" panose="020B0503020204020204" pitchFamily="34" charset="-122"/>
              </a:rPr>
              <a:t>(cont.) </a:t>
            </a:r>
            <a:endParaRPr lang="en-US" b="1" dirty="0">
              <a:latin typeface="微软雅黑" panose="020B0503020204020204" pitchFamily="34" charset="-122"/>
              <a:ea typeface="微软雅黑" panose="020B0503020204020204" pitchFamily="34" charset="-122"/>
            </a:endParaRPr>
          </a:p>
        </p:txBody>
      </p:sp>
      <p:sp>
        <p:nvSpPr>
          <p:cNvPr id="3" name="Content Placeholder 2">
            <a:extLst>
              <a:ext uri="{FF2B5EF4-FFF2-40B4-BE49-F238E27FC236}">
                <a16:creationId xmlns:a16="http://schemas.microsoft.com/office/drawing/2014/main" xmlns="" id="{B1BE6906-4FA3-42DA-8E86-BA4DD12F41A6}"/>
              </a:ext>
            </a:extLst>
          </p:cNvPr>
          <p:cNvSpPr>
            <a:spLocks noGrp="1"/>
          </p:cNvSpPr>
          <p:nvPr>
            <p:ph idx="1"/>
          </p:nvPr>
        </p:nvSpPr>
        <p:spPr>
          <a:xfrm>
            <a:off x="401651" y="1273321"/>
            <a:ext cx="11699193" cy="5095171"/>
          </a:xfrm>
        </p:spPr>
        <p:txBody>
          <a:bodyPr/>
          <a:lstStyle/>
          <a:p>
            <a:pPr marL="342882" lvl="1" indent="-342882">
              <a:spcBef>
                <a:spcPts val="0"/>
              </a:spcBef>
              <a:spcAft>
                <a:spcPts val="600"/>
              </a:spcAft>
              <a:buBlip>
                <a:blip r:embed="rId2"/>
              </a:buBlip>
            </a:pPr>
            <a:r>
              <a:rPr lang="en-US" altLang="zh-CN" sz="1400" dirty="0" smtClean="0">
                <a:cs typeface="+mn-cs"/>
              </a:rPr>
              <a:t>For Rel-18 on-going SI/WI</a:t>
            </a:r>
          </a:p>
          <a:p>
            <a:pPr lvl="1">
              <a:spcBef>
                <a:spcPts val="0"/>
              </a:spcBef>
              <a:spcAft>
                <a:spcPts val="600"/>
              </a:spcAft>
            </a:pPr>
            <a:r>
              <a:rPr lang="en-US" altLang="zh-CN" sz="1200" dirty="0"/>
              <a:t>For Rel-18 WIs, the limit of submitted </a:t>
            </a:r>
            <a:r>
              <a:rPr lang="en-US" altLang="zh-CN" sz="1200" dirty="0" err="1"/>
              <a:t>tdoc</a:t>
            </a:r>
            <a:r>
              <a:rPr lang="en-US" altLang="zh-CN" sz="1200" dirty="0"/>
              <a:t> follows the principle in RAN4 Meeting Efficiency Improvements (R4-2114691) </a:t>
            </a:r>
          </a:p>
          <a:p>
            <a:pPr lvl="2">
              <a:spcBef>
                <a:spcPts val="0"/>
              </a:spcBef>
              <a:spcAft>
                <a:spcPts val="600"/>
              </a:spcAft>
            </a:pPr>
            <a:r>
              <a:rPr lang="en-US" altLang="zh-CN" sz="1200" dirty="0"/>
              <a:t>Maximum one discussion paper per lowest level agenda item (AI) per company/organization. </a:t>
            </a:r>
          </a:p>
          <a:p>
            <a:pPr lvl="1">
              <a:spcBef>
                <a:spcPts val="0"/>
              </a:spcBef>
              <a:spcAft>
                <a:spcPts val="600"/>
              </a:spcAft>
            </a:pPr>
            <a:r>
              <a:rPr lang="en-US" altLang="zh-CN" sz="1200" dirty="0" smtClean="0"/>
              <a:t>For Rel-18 WIs, the big CR approach is applicable. Companies shall follow CR work split and formal big CRs shall be submitted by sourcing companies only.</a:t>
            </a:r>
          </a:p>
          <a:p>
            <a:pPr lvl="2">
              <a:spcBef>
                <a:spcPts val="0"/>
              </a:spcBef>
              <a:spcAft>
                <a:spcPts val="600"/>
              </a:spcAft>
            </a:pPr>
            <a:r>
              <a:rPr lang="en-US" altLang="zh-CN" sz="1200" dirty="0" smtClean="0"/>
              <a:t>Please </a:t>
            </a:r>
            <a:r>
              <a:rPr lang="en-US" altLang="zh-CN" sz="1200" dirty="0"/>
              <a:t>use title starting with "Big CRs …”or "Draft Big CR" when you reserve a </a:t>
            </a:r>
            <a:r>
              <a:rPr lang="en-US" altLang="zh-CN" sz="1200" dirty="0" err="1"/>
              <a:t>Tdoc</a:t>
            </a:r>
            <a:r>
              <a:rPr lang="en-US" altLang="zh-CN" sz="1200" dirty="0"/>
              <a:t> number for a big CRs to facilitate work of MCC.</a:t>
            </a:r>
          </a:p>
          <a:p>
            <a:pPr lvl="2">
              <a:spcBef>
                <a:spcPts val="0"/>
              </a:spcBef>
              <a:spcAft>
                <a:spcPts val="600"/>
              </a:spcAft>
            </a:pPr>
            <a:r>
              <a:rPr lang="en-US" altLang="zh-CN" sz="1200" dirty="0" smtClean="0"/>
              <a:t>CR </a:t>
            </a:r>
            <a:r>
              <a:rPr lang="en-US" altLang="zh-CN" sz="1200" dirty="0"/>
              <a:t>handling for </a:t>
            </a:r>
            <a:r>
              <a:rPr lang="en-US" altLang="zh-CN" sz="1200" dirty="0" smtClean="0"/>
              <a:t>RF and RRM core part</a:t>
            </a:r>
            <a:endParaRPr lang="en-US" altLang="zh-CN" sz="1200" dirty="0"/>
          </a:p>
          <a:p>
            <a:pPr lvl="3">
              <a:spcBef>
                <a:spcPts val="0"/>
              </a:spcBef>
              <a:spcAft>
                <a:spcPts val="600"/>
              </a:spcAft>
            </a:pPr>
            <a:r>
              <a:rPr lang="en-US" altLang="zh-CN" sz="1200" dirty="0"/>
              <a:t>It is encouraged that companies discuss and agreed on the work splitting first.</a:t>
            </a:r>
          </a:p>
          <a:p>
            <a:pPr lvl="3">
              <a:spcBef>
                <a:spcPts val="0"/>
              </a:spcBef>
              <a:spcAft>
                <a:spcPts val="600"/>
              </a:spcAft>
            </a:pPr>
            <a:r>
              <a:rPr lang="en-US" altLang="zh-CN" sz="1200" dirty="0"/>
              <a:t>In principle, no draft CR and draft TP/TP are allowed except for Rel-18 WIs which will be closed in this quarter.</a:t>
            </a:r>
          </a:p>
          <a:p>
            <a:pPr lvl="2">
              <a:spcBef>
                <a:spcPts val="0"/>
              </a:spcBef>
              <a:spcAft>
                <a:spcPts val="600"/>
              </a:spcAft>
            </a:pPr>
            <a:r>
              <a:rPr lang="en-US" altLang="zh-CN" sz="1200" dirty="0"/>
              <a:t>CR handling for performance part (RF conformance, RRM test and demodulation performance) for all WIs</a:t>
            </a:r>
          </a:p>
          <a:p>
            <a:pPr lvl="3">
              <a:spcBef>
                <a:spcPts val="0"/>
              </a:spcBef>
              <a:spcAft>
                <a:spcPts val="600"/>
              </a:spcAft>
            </a:pPr>
            <a:r>
              <a:rPr lang="en-US" altLang="zh-CN" sz="1200" dirty="0"/>
              <a:t>It is encouraged that companies discuss and agreed on the work splitting first.</a:t>
            </a:r>
          </a:p>
          <a:p>
            <a:pPr lvl="3">
              <a:spcBef>
                <a:spcPts val="0"/>
              </a:spcBef>
              <a:spcAft>
                <a:spcPts val="600"/>
              </a:spcAft>
            </a:pPr>
            <a:r>
              <a:rPr lang="en-US" altLang="zh-CN" sz="1200" dirty="0"/>
              <a:t>In principle, no draft CR and draft TP/TP are allowed except for Rel-18 WIs which will be closed in this quarter</a:t>
            </a:r>
            <a:r>
              <a:rPr lang="en-US" altLang="zh-CN" sz="1200" dirty="0" smtClean="0"/>
              <a:t>.</a:t>
            </a:r>
            <a:endParaRPr lang="en-US" altLang="zh-CN" sz="1400" dirty="0"/>
          </a:p>
          <a:p>
            <a:pPr lvl="1">
              <a:spcBef>
                <a:spcPts val="0"/>
              </a:spcBef>
              <a:spcAft>
                <a:spcPts val="600"/>
              </a:spcAft>
            </a:pPr>
            <a:r>
              <a:rPr lang="en-US" altLang="zh-CN" sz="1200" dirty="0"/>
              <a:t>For all non-spectrum SI/WIs, </a:t>
            </a:r>
            <a:r>
              <a:rPr lang="en-US" altLang="zh-CN" sz="1200" dirty="0" smtClean="0"/>
              <a:t>rapporteur </a:t>
            </a:r>
            <a:r>
              <a:rPr lang="en-US" altLang="zh-CN" sz="1200" dirty="0"/>
              <a:t>shall provide RAN4 work plan for each of RF/RRM/</a:t>
            </a:r>
            <a:r>
              <a:rPr lang="en-US" altLang="zh-CN" sz="1200" dirty="0" err="1"/>
              <a:t>Demod</a:t>
            </a:r>
            <a:r>
              <a:rPr lang="en-US" altLang="zh-CN" sz="1200" dirty="0"/>
              <a:t> sessions prior to the start of the actual work.  </a:t>
            </a:r>
          </a:p>
          <a:p>
            <a:pPr lvl="2">
              <a:spcBef>
                <a:spcPts val="0"/>
              </a:spcBef>
              <a:spcAft>
                <a:spcPts val="600"/>
              </a:spcAft>
            </a:pPr>
            <a:r>
              <a:rPr lang="en-US" altLang="zh-CN" sz="1200" dirty="0"/>
              <a:t>The details can be found in RAN4 Meeting Efficiency Improvements (R4-2114691</a:t>
            </a:r>
            <a:r>
              <a:rPr lang="en-US" altLang="zh-CN" sz="1200" dirty="0" smtClean="0"/>
              <a:t>).</a:t>
            </a:r>
          </a:p>
          <a:p>
            <a:pPr lvl="1">
              <a:spcBef>
                <a:spcPts val="0"/>
              </a:spcBef>
              <a:spcAft>
                <a:spcPts val="600"/>
              </a:spcAft>
            </a:pPr>
            <a:r>
              <a:rPr lang="en-US" altLang="zh-CN" sz="1200" dirty="0" smtClean="0"/>
              <a:t>For WIs/SIs to be closed in the following-up RAN plenary, rapporteur can reserve the </a:t>
            </a:r>
            <a:r>
              <a:rPr lang="en-US" altLang="zh-CN" sz="1200" dirty="0" err="1" smtClean="0"/>
              <a:t>tdoc</a:t>
            </a:r>
            <a:r>
              <a:rPr lang="en-US" altLang="zh-CN" sz="1200" dirty="0" smtClean="0"/>
              <a:t> numbers for draft TR/TS to merge all the agreement.</a:t>
            </a:r>
            <a:endParaRPr lang="en-US" altLang="zh-CN" sz="1200" dirty="0"/>
          </a:p>
          <a:p>
            <a:pPr marL="342882" lvl="1" indent="-342882">
              <a:spcBef>
                <a:spcPts val="0"/>
              </a:spcBef>
              <a:spcAft>
                <a:spcPts val="600"/>
              </a:spcAft>
              <a:buBlip>
                <a:blip r:embed="rId2"/>
              </a:buBlip>
            </a:pPr>
            <a:r>
              <a:rPr lang="en-GB" altLang="zh-CN" sz="1400" dirty="0">
                <a:cs typeface="+mn-cs"/>
              </a:rPr>
              <a:t>D</a:t>
            </a:r>
            <a:r>
              <a:rPr lang="en-GB" altLang="zh-CN" sz="1400" dirty="0" smtClean="0">
                <a:cs typeface="+mn-cs"/>
              </a:rPr>
              <a:t>eadline </a:t>
            </a:r>
            <a:r>
              <a:rPr lang="en-GB" altLang="zh-CN" sz="1400" dirty="0">
                <a:cs typeface="+mn-cs"/>
              </a:rPr>
              <a:t>for a new band combination request</a:t>
            </a:r>
            <a:endParaRPr lang="en-US" altLang="zh-CN" sz="1400" dirty="0">
              <a:cs typeface="+mn-cs"/>
            </a:endParaRPr>
          </a:p>
          <a:p>
            <a:pPr lvl="1">
              <a:spcBef>
                <a:spcPts val="0"/>
              </a:spcBef>
              <a:spcAft>
                <a:spcPts val="600"/>
              </a:spcAft>
            </a:pPr>
            <a:r>
              <a:rPr lang="en-US" altLang="zh-CN" sz="1200" dirty="0"/>
              <a:t>Same deadline as RAN4 </a:t>
            </a:r>
            <a:r>
              <a:rPr lang="en-US" altLang="zh-CN" sz="1200" dirty="0" err="1"/>
              <a:t>Tdoc</a:t>
            </a:r>
            <a:r>
              <a:rPr lang="en-US" altLang="zh-CN" sz="1200" dirty="0"/>
              <a:t> submission.</a:t>
            </a:r>
            <a:endParaRPr lang="zh-CN" altLang="zh-CN" sz="1200" dirty="0"/>
          </a:p>
          <a:p>
            <a:pPr lvl="2">
              <a:spcBef>
                <a:spcPts val="0"/>
              </a:spcBef>
              <a:spcAft>
                <a:spcPts val="600"/>
              </a:spcAft>
            </a:pPr>
            <a:r>
              <a:rPr lang="en-US" altLang="zh-CN" sz="1200" dirty="0"/>
              <a:t>No request of adding new band combinations into basket WIs will be handled for </a:t>
            </a:r>
            <a:r>
              <a:rPr lang="en-US" altLang="zh-CN" sz="1200" dirty="0" err="1"/>
              <a:t>bis</a:t>
            </a:r>
            <a:r>
              <a:rPr lang="en-US" altLang="zh-CN" sz="1200" dirty="0"/>
              <a:t>-meeting and ad hoc meeting.</a:t>
            </a:r>
            <a:endParaRPr lang="zh-CN" altLang="zh-CN" sz="1200" dirty="0"/>
          </a:p>
          <a:p>
            <a:pPr lvl="2">
              <a:spcBef>
                <a:spcPts val="0"/>
              </a:spcBef>
              <a:spcAft>
                <a:spcPts val="600"/>
              </a:spcAft>
            </a:pPr>
            <a:r>
              <a:rPr lang="en-US" altLang="zh-CN" sz="1200" dirty="0"/>
              <a:t>No new band combination is allowed to be requested after the deadline</a:t>
            </a:r>
            <a:endParaRPr lang="zh-CN" altLang="zh-CN" sz="1200" dirty="0"/>
          </a:p>
          <a:p>
            <a:pPr lvl="3">
              <a:spcBef>
                <a:spcPts val="0"/>
              </a:spcBef>
              <a:spcAft>
                <a:spcPts val="600"/>
              </a:spcAft>
            </a:pPr>
            <a:r>
              <a:rPr lang="en-US" altLang="zh-CN" sz="1200" dirty="0"/>
              <a:t>It is allowed to only correct the missing fallback and add more supporting companies for the proposed band combinations.</a:t>
            </a:r>
            <a:endParaRPr lang="zh-CN" altLang="zh-CN" sz="1200" dirty="0"/>
          </a:p>
          <a:p>
            <a:pPr marL="0" lvl="1" indent="0">
              <a:spcBef>
                <a:spcPts val="0"/>
              </a:spcBef>
              <a:spcAft>
                <a:spcPts val="600"/>
              </a:spcAft>
              <a:buNone/>
            </a:pPr>
            <a:endParaRPr lang="en-US" altLang="zh-CN" sz="1400" dirty="0"/>
          </a:p>
          <a:p>
            <a:pPr lvl="1">
              <a:spcBef>
                <a:spcPts val="0"/>
              </a:spcBef>
              <a:spcAft>
                <a:spcPts val="600"/>
              </a:spcAft>
            </a:pPr>
            <a:endParaRPr lang="en-US" altLang="zh-CN" sz="1200" dirty="0"/>
          </a:p>
        </p:txBody>
      </p:sp>
    </p:spTree>
    <p:extLst>
      <p:ext uri="{BB962C8B-B14F-4D97-AF65-F5344CB8AC3E}">
        <p14:creationId xmlns:p14="http://schemas.microsoft.com/office/powerpoint/2010/main" val="191800277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653FC17-6DDA-4C90-8331-B521BC2ADE4B}"/>
              </a:ext>
            </a:extLst>
          </p:cNvPr>
          <p:cNvSpPr>
            <a:spLocks noGrp="1"/>
          </p:cNvSpPr>
          <p:nvPr>
            <p:ph type="title"/>
          </p:nvPr>
        </p:nvSpPr>
        <p:spPr>
          <a:xfrm>
            <a:off x="401652" y="130320"/>
            <a:ext cx="9263641" cy="1143001"/>
          </a:xfrm>
        </p:spPr>
        <p:txBody>
          <a:bodyPr/>
          <a:lstStyle/>
          <a:p>
            <a:r>
              <a:rPr lang="en-US" altLang="zh-CN" b="1" dirty="0">
                <a:latin typeface="微软雅黑" panose="020B0503020204020204" pitchFamily="34" charset="-122"/>
                <a:ea typeface="微软雅黑" panose="020B0503020204020204" pitchFamily="34" charset="-122"/>
              </a:rPr>
              <a:t>Topic Moderator &amp; summary</a:t>
            </a:r>
          </a:p>
        </p:txBody>
      </p:sp>
      <p:sp>
        <p:nvSpPr>
          <p:cNvPr id="3" name="Content Placeholder 2">
            <a:extLst>
              <a:ext uri="{FF2B5EF4-FFF2-40B4-BE49-F238E27FC236}">
                <a16:creationId xmlns:a16="http://schemas.microsoft.com/office/drawing/2014/main" xmlns="" id="{B1BE6906-4FA3-42DA-8E86-BA4DD12F41A6}"/>
              </a:ext>
            </a:extLst>
          </p:cNvPr>
          <p:cNvSpPr>
            <a:spLocks noGrp="1"/>
          </p:cNvSpPr>
          <p:nvPr>
            <p:ph idx="1"/>
          </p:nvPr>
        </p:nvSpPr>
        <p:spPr>
          <a:xfrm>
            <a:off x="401651" y="1273321"/>
            <a:ext cx="11699193" cy="5095171"/>
          </a:xfrm>
        </p:spPr>
        <p:txBody>
          <a:bodyPr/>
          <a:lstStyle/>
          <a:p>
            <a:pPr>
              <a:spcBef>
                <a:spcPts val="0"/>
              </a:spcBef>
              <a:spcAft>
                <a:spcPts val="600"/>
              </a:spcAft>
            </a:pPr>
            <a:r>
              <a:rPr lang="en-US" altLang="zh-CN" sz="1400" dirty="0" smtClean="0"/>
              <a:t>List of topics will be provided by session chair</a:t>
            </a:r>
          </a:p>
          <a:p>
            <a:pPr lvl="1">
              <a:spcBef>
                <a:spcPts val="0"/>
              </a:spcBef>
              <a:spcAft>
                <a:spcPts val="600"/>
              </a:spcAft>
            </a:pPr>
            <a:r>
              <a:rPr lang="en-US" altLang="zh-CN" sz="1200" dirty="0"/>
              <a:t>A number will be assigned for each topic, e.g., [105][10x] </a:t>
            </a:r>
            <a:r>
              <a:rPr lang="en-US" altLang="zh-CN" sz="1200" dirty="0" smtClean="0"/>
              <a:t>XXX for main session, </a:t>
            </a:r>
            <a:r>
              <a:rPr lang="en-US" altLang="zh-CN" sz="1200" dirty="0"/>
              <a:t>which is similar to the number of email thread</a:t>
            </a:r>
          </a:p>
          <a:p>
            <a:pPr lvl="1">
              <a:spcBef>
                <a:spcPts val="0"/>
              </a:spcBef>
              <a:spcAft>
                <a:spcPts val="600"/>
              </a:spcAft>
            </a:pPr>
            <a:r>
              <a:rPr lang="en-US" altLang="zh-CN" sz="1200" dirty="0"/>
              <a:t>The intention is to facilitate the online/offline </a:t>
            </a:r>
            <a:r>
              <a:rPr lang="en-US" altLang="zh-CN" sz="1200" dirty="0" smtClean="0"/>
              <a:t>discussions</a:t>
            </a:r>
            <a:endParaRPr lang="en-US" altLang="zh-CN" sz="1200" dirty="0"/>
          </a:p>
          <a:p>
            <a:pPr lvl="1">
              <a:spcBef>
                <a:spcPts val="0"/>
              </a:spcBef>
              <a:spcAft>
                <a:spcPts val="600"/>
              </a:spcAft>
            </a:pPr>
            <a:r>
              <a:rPr lang="en-US" altLang="zh-CN" sz="1200" dirty="0" smtClean="0"/>
              <a:t>MCC will create the sub-folder for each topic in /inbox/drafts</a:t>
            </a:r>
            <a:endParaRPr lang="en-US" altLang="zh-CN" sz="1200" dirty="0"/>
          </a:p>
          <a:p>
            <a:pPr>
              <a:spcBef>
                <a:spcPts val="0"/>
              </a:spcBef>
              <a:spcAft>
                <a:spcPts val="600"/>
              </a:spcAft>
            </a:pPr>
            <a:r>
              <a:rPr lang="en-US" altLang="zh-CN" sz="1400" dirty="0" smtClean="0"/>
              <a:t>Topic Moderator </a:t>
            </a:r>
            <a:r>
              <a:rPr lang="en-US" altLang="zh-CN" sz="1400" dirty="0"/>
              <a:t>will be designated to provide the summary for a topic before the </a:t>
            </a:r>
            <a:r>
              <a:rPr lang="en-US" altLang="zh-CN" sz="1400" dirty="0" smtClean="0"/>
              <a:t>meeting</a:t>
            </a:r>
          </a:p>
          <a:p>
            <a:pPr lvl="1">
              <a:spcBef>
                <a:spcPts val="0"/>
              </a:spcBef>
              <a:spcAft>
                <a:spcPts val="600"/>
              </a:spcAft>
            </a:pPr>
            <a:r>
              <a:rPr lang="en-US" altLang="zh-CN" sz="1200" dirty="0" smtClean="0">
                <a:solidFill>
                  <a:srgbClr val="FF0000"/>
                </a:solidFill>
              </a:rPr>
              <a:t>Before November 7 (Monday)</a:t>
            </a:r>
            <a:r>
              <a:rPr lang="en-US" altLang="zh-CN" sz="1200" dirty="0" smtClean="0"/>
              <a:t>: Session chairs will provide the list of topics with moderator assignments.</a:t>
            </a:r>
          </a:p>
          <a:p>
            <a:pPr lvl="1">
              <a:spcBef>
                <a:spcPts val="0"/>
              </a:spcBef>
              <a:spcAft>
                <a:spcPts val="600"/>
              </a:spcAft>
            </a:pPr>
            <a:r>
              <a:rPr lang="en-US" altLang="zh-CN" sz="1200" dirty="0" smtClean="0">
                <a:solidFill>
                  <a:srgbClr val="FF0000"/>
                </a:solidFill>
              </a:rPr>
              <a:t>November 9 (Wednesday), </a:t>
            </a:r>
            <a:r>
              <a:rPr lang="en-US" altLang="zh-CN" sz="1200" dirty="0">
                <a:solidFill>
                  <a:srgbClr val="FF0000"/>
                </a:solidFill>
              </a:rPr>
              <a:t>17:00 UTC</a:t>
            </a:r>
            <a:r>
              <a:rPr lang="en-US" altLang="zh-CN" sz="1200" dirty="0"/>
              <a:t>: </a:t>
            </a:r>
            <a:r>
              <a:rPr lang="en-US" altLang="zh-CN" sz="1200" dirty="0" smtClean="0"/>
              <a:t>Moderators provide the initial summary for a topic</a:t>
            </a:r>
          </a:p>
          <a:p>
            <a:pPr lvl="1">
              <a:spcBef>
                <a:spcPts val="0"/>
              </a:spcBef>
              <a:spcAft>
                <a:spcPts val="600"/>
              </a:spcAft>
            </a:pPr>
            <a:r>
              <a:rPr lang="en-US" altLang="zh-CN" sz="1200" dirty="0" smtClean="0">
                <a:solidFill>
                  <a:srgbClr val="FF0000"/>
                </a:solidFill>
              </a:rPr>
              <a:t>November 10 (Thursday), 17:00 UTC</a:t>
            </a:r>
            <a:r>
              <a:rPr lang="en-US" altLang="zh-CN" sz="1200" dirty="0" smtClean="0"/>
              <a:t>: Deadline for companies review of initial summary</a:t>
            </a:r>
          </a:p>
          <a:p>
            <a:pPr lvl="1">
              <a:spcBef>
                <a:spcPts val="0"/>
              </a:spcBef>
              <a:spcAft>
                <a:spcPts val="600"/>
              </a:spcAft>
            </a:pPr>
            <a:r>
              <a:rPr lang="en-US" altLang="zh-CN" sz="1200" dirty="0" smtClean="0">
                <a:solidFill>
                  <a:srgbClr val="FF0000"/>
                </a:solidFill>
              </a:rPr>
              <a:t>November 11 (Friday), 17:00 UTC</a:t>
            </a:r>
            <a:r>
              <a:rPr lang="en-US" altLang="zh-CN" sz="1200" dirty="0" smtClean="0"/>
              <a:t>: Moderators submit the formal </a:t>
            </a:r>
            <a:r>
              <a:rPr lang="en-US" altLang="zh-CN" sz="1200" dirty="0" err="1" smtClean="0"/>
              <a:t>tdoc</a:t>
            </a:r>
            <a:r>
              <a:rPr lang="en-US" altLang="zh-CN" sz="1200" dirty="0" smtClean="0"/>
              <a:t> of summary for a topic</a:t>
            </a:r>
          </a:p>
          <a:p>
            <a:pPr lvl="1">
              <a:spcBef>
                <a:spcPts val="0"/>
              </a:spcBef>
              <a:spcAft>
                <a:spcPts val="600"/>
              </a:spcAft>
            </a:pPr>
            <a:r>
              <a:rPr lang="en-US" altLang="zh-CN" sz="1200" dirty="0" smtClean="0">
                <a:solidFill>
                  <a:srgbClr val="FF0000"/>
                </a:solidFill>
              </a:rPr>
              <a:t>November 13 (Sunday)</a:t>
            </a:r>
            <a:r>
              <a:rPr lang="en-US" altLang="zh-CN" sz="1200" dirty="0" smtClean="0"/>
              <a:t>: Session chairs update the meeting notes according to moderators summary</a:t>
            </a:r>
          </a:p>
          <a:p>
            <a:pPr marL="342882" lvl="1" indent="-342882">
              <a:spcBef>
                <a:spcPts val="0"/>
              </a:spcBef>
              <a:spcAft>
                <a:spcPts val="600"/>
              </a:spcAft>
              <a:buBlip>
                <a:blip r:embed="rId2"/>
              </a:buBlip>
            </a:pPr>
            <a:r>
              <a:rPr lang="en-US" altLang="zh-CN" sz="1400" dirty="0" smtClean="0">
                <a:cs typeface="+mn-cs"/>
              </a:rPr>
              <a:t>In </a:t>
            </a:r>
            <a:r>
              <a:rPr lang="en-US" altLang="zh-CN" sz="1400" dirty="0">
                <a:cs typeface="+mn-cs"/>
              </a:rPr>
              <a:t>online discussions, session chairs will handle topics based on the moderator summary. </a:t>
            </a:r>
            <a:endParaRPr lang="en-US" altLang="zh-CN" sz="1400" dirty="0" smtClean="0">
              <a:cs typeface="+mn-cs"/>
            </a:endParaRPr>
          </a:p>
          <a:p>
            <a:pPr lvl="1">
              <a:spcBef>
                <a:spcPts val="0"/>
              </a:spcBef>
              <a:spcAft>
                <a:spcPts val="600"/>
              </a:spcAft>
            </a:pPr>
            <a:r>
              <a:rPr lang="en-US" altLang="zh-CN" sz="1200" dirty="0" smtClean="0"/>
              <a:t>Online discussions will be organized based on the moderator summary topic by topic + presentation of the selected contributions</a:t>
            </a:r>
          </a:p>
          <a:p>
            <a:pPr lvl="1">
              <a:spcBef>
                <a:spcPts val="0"/>
              </a:spcBef>
              <a:spcAft>
                <a:spcPts val="600"/>
              </a:spcAft>
            </a:pPr>
            <a:r>
              <a:rPr lang="en-US" altLang="zh-CN" sz="1200" smtClean="0"/>
              <a:t>Delegates </a:t>
            </a:r>
            <a:r>
              <a:rPr lang="en-US" altLang="zh-CN" sz="1200" dirty="0"/>
              <a:t>do not need write comments in the summary </a:t>
            </a:r>
            <a:r>
              <a:rPr lang="en-US" altLang="zh-CN" sz="1200"/>
              <a:t>document </a:t>
            </a:r>
            <a:r>
              <a:rPr lang="en-US" altLang="zh-CN" sz="1200" smtClean="0"/>
              <a:t>and moderator </a:t>
            </a:r>
            <a:r>
              <a:rPr lang="en-US" altLang="zh-CN" sz="1200" dirty="0"/>
              <a:t>does not need update the summary during the meeting</a:t>
            </a:r>
            <a:r>
              <a:rPr lang="en-US" altLang="zh-CN" sz="1200" dirty="0" smtClean="0"/>
              <a:t>.</a:t>
            </a:r>
          </a:p>
        </p:txBody>
      </p:sp>
    </p:spTree>
    <p:extLst>
      <p:ext uri="{BB962C8B-B14F-4D97-AF65-F5344CB8AC3E}">
        <p14:creationId xmlns:p14="http://schemas.microsoft.com/office/powerpoint/2010/main" val="338414304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B1BE6906-4FA3-42DA-8E86-BA4DD12F41A6}"/>
              </a:ext>
            </a:extLst>
          </p:cNvPr>
          <p:cNvSpPr>
            <a:spLocks noGrp="1"/>
          </p:cNvSpPr>
          <p:nvPr>
            <p:ph idx="1"/>
          </p:nvPr>
        </p:nvSpPr>
        <p:spPr>
          <a:xfrm>
            <a:off x="401651" y="1273321"/>
            <a:ext cx="11790349" cy="5095171"/>
          </a:xfrm>
        </p:spPr>
        <p:txBody>
          <a:bodyPr/>
          <a:lstStyle/>
          <a:p>
            <a:pPr>
              <a:spcBef>
                <a:spcPts val="0"/>
              </a:spcBef>
              <a:spcAft>
                <a:spcPts val="600"/>
              </a:spcAft>
            </a:pPr>
            <a:r>
              <a:rPr lang="en-US" sz="1400" dirty="0"/>
              <a:t>Draft CRs/TPs for b</a:t>
            </a:r>
            <a:r>
              <a:rPr lang="en-US" altLang="zh-CN" sz="1400" dirty="0"/>
              <a:t>asket WIs (AI </a:t>
            </a:r>
            <a:r>
              <a:rPr lang="en-US" altLang="zh-CN" sz="1400" dirty="0" smtClean="0"/>
              <a:t>9.1 </a:t>
            </a:r>
            <a:r>
              <a:rPr lang="en-US" altLang="zh-CN" sz="1400" dirty="0"/>
              <a:t>for LTE, AI </a:t>
            </a:r>
            <a:r>
              <a:rPr lang="en-US" altLang="zh-CN" sz="1400" dirty="0" smtClean="0"/>
              <a:t>7.3–7.13 </a:t>
            </a:r>
            <a:r>
              <a:rPr lang="en-US" altLang="zh-CN" sz="1400" dirty="0"/>
              <a:t>for NR)</a:t>
            </a:r>
            <a:r>
              <a:rPr lang="en-US" sz="1400" dirty="0"/>
              <a:t> will be handled following procedures/timelines below. </a:t>
            </a:r>
            <a:endParaRPr lang="en-US" sz="1200" dirty="0"/>
          </a:p>
          <a:p>
            <a:pPr>
              <a:spcBef>
                <a:spcPts val="0"/>
              </a:spcBef>
              <a:spcAft>
                <a:spcPts val="600"/>
              </a:spcAft>
            </a:pPr>
            <a:r>
              <a:rPr lang="en-US" sz="1400" dirty="0"/>
              <a:t>Procedures and timelines</a:t>
            </a:r>
          </a:p>
          <a:p>
            <a:pPr lvl="1">
              <a:spcBef>
                <a:spcPts val="0"/>
              </a:spcBef>
              <a:spcAft>
                <a:spcPts val="600"/>
              </a:spcAft>
            </a:pPr>
            <a:r>
              <a:rPr lang="en-US" altLang="zh-CN" sz="1200" dirty="0" smtClean="0">
                <a:solidFill>
                  <a:srgbClr val="FF0000"/>
                </a:solidFill>
              </a:rPr>
              <a:t>November</a:t>
            </a:r>
            <a:r>
              <a:rPr lang="en-US" sz="1200" dirty="0" smtClean="0">
                <a:solidFill>
                  <a:srgbClr val="FF0000"/>
                </a:solidFill>
              </a:rPr>
              <a:t> 9 (Wednesday)</a:t>
            </a:r>
            <a:r>
              <a:rPr lang="en-US" sz="1200" dirty="0" smtClean="0"/>
              <a:t>: </a:t>
            </a:r>
            <a:r>
              <a:rPr lang="en-US" sz="1200" dirty="0"/>
              <a:t>B</a:t>
            </a:r>
            <a:r>
              <a:rPr lang="en-US" altLang="zh-CN" sz="1200" dirty="0"/>
              <a:t>asket WI moderator will provide a list of contributions for flagging.</a:t>
            </a:r>
          </a:p>
          <a:p>
            <a:pPr lvl="1">
              <a:spcBef>
                <a:spcPts val="0"/>
              </a:spcBef>
              <a:spcAft>
                <a:spcPts val="600"/>
              </a:spcAft>
            </a:pPr>
            <a:r>
              <a:rPr lang="en-US" sz="1200" dirty="0" smtClean="0">
                <a:solidFill>
                  <a:srgbClr val="FF0000"/>
                </a:solidFill>
              </a:rPr>
              <a:t>November 11 (Friday</a:t>
            </a:r>
            <a:r>
              <a:rPr lang="en-US" altLang="zh-CN" sz="1200" dirty="0" smtClean="0">
                <a:solidFill>
                  <a:srgbClr val="FF0000"/>
                </a:solidFill>
              </a:rPr>
              <a:t>), </a:t>
            </a:r>
            <a:r>
              <a:rPr lang="en-US" altLang="zh-CN" sz="1200" dirty="0">
                <a:solidFill>
                  <a:srgbClr val="FF0000"/>
                </a:solidFill>
              </a:rPr>
              <a:t>17:00 UTC</a:t>
            </a:r>
            <a:r>
              <a:rPr lang="en-US" altLang="zh-CN" sz="1200" dirty="0"/>
              <a:t>: Flag deadline. Companies can use the basket email thread title and specific reason(s) for flag in the email, e.g., </a:t>
            </a:r>
          </a:p>
          <a:p>
            <a:pPr marL="0" indent="0">
              <a:spcBef>
                <a:spcPts val="0"/>
              </a:spcBef>
              <a:spcAft>
                <a:spcPts val="600"/>
              </a:spcAft>
              <a:buNone/>
            </a:pPr>
            <a:r>
              <a:rPr lang="en-US" altLang="zh-CN" sz="1200" dirty="0"/>
              <a:t>	</a:t>
            </a:r>
          </a:p>
          <a:p>
            <a:pPr marL="0" indent="0">
              <a:spcBef>
                <a:spcPts val="0"/>
              </a:spcBef>
              <a:spcAft>
                <a:spcPts val="600"/>
              </a:spcAft>
              <a:buNone/>
            </a:pPr>
            <a:endParaRPr lang="en-US" altLang="zh-CN" sz="1200" dirty="0"/>
          </a:p>
          <a:p>
            <a:pPr marL="0" indent="0">
              <a:spcBef>
                <a:spcPts val="0"/>
              </a:spcBef>
              <a:spcAft>
                <a:spcPts val="600"/>
              </a:spcAft>
              <a:buNone/>
            </a:pPr>
            <a:endParaRPr lang="en-US" altLang="zh-CN" sz="1200" dirty="0"/>
          </a:p>
          <a:p>
            <a:pPr lvl="1">
              <a:spcBef>
                <a:spcPts val="0"/>
              </a:spcBef>
              <a:spcAft>
                <a:spcPts val="600"/>
              </a:spcAft>
            </a:pPr>
            <a:r>
              <a:rPr lang="en-US" sz="1200" dirty="0" smtClean="0">
                <a:solidFill>
                  <a:srgbClr val="FF0000"/>
                </a:solidFill>
              </a:rPr>
              <a:t>November 14 (Monday)</a:t>
            </a:r>
            <a:r>
              <a:rPr lang="en-US" sz="1200" dirty="0" smtClean="0"/>
              <a:t>: </a:t>
            </a:r>
            <a:r>
              <a:rPr lang="en-US" sz="1200" dirty="0"/>
              <a:t>Basket WI moderator will provide the updated list of contributions in which</a:t>
            </a:r>
          </a:p>
          <a:p>
            <a:pPr lvl="2">
              <a:spcBef>
                <a:spcPts val="0"/>
              </a:spcBef>
              <a:spcAft>
                <a:spcPts val="600"/>
              </a:spcAft>
            </a:pPr>
            <a:r>
              <a:rPr lang="en-US" sz="1200" dirty="0"/>
              <a:t>Those that </a:t>
            </a:r>
            <a:r>
              <a:rPr lang="en-US" altLang="zh-CN" sz="1200" dirty="0"/>
              <a:t>were not flagged will be considered as "agreeable”.</a:t>
            </a:r>
          </a:p>
          <a:p>
            <a:pPr lvl="2">
              <a:spcBef>
                <a:spcPts val="0"/>
              </a:spcBef>
              <a:spcAft>
                <a:spcPts val="600"/>
              </a:spcAft>
            </a:pPr>
            <a:r>
              <a:rPr lang="en-US" sz="1200" dirty="0"/>
              <a:t>Those that were flagged will be revised. The authors are encouraged to share the revisions as soon as possible for further comments.</a:t>
            </a:r>
          </a:p>
          <a:p>
            <a:pPr lvl="1">
              <a:spcBef>
                <a:spcPts val="0"/>
              </a:spcBef>
              <a:spcAft>
                <a:spcPts val="600"/>
              </a:spcAft>
            </a:pPr>
            <a:r>
              <a:rPr lang="en-US" sz="1200" dirty="0" smtClean="0">
                <a:solidFill>
                  <a:srgbClr val="FF0000"/>
                </a:solidFill>
              </a:rPr>
              <a:t>November 15~18 (Tuesday ~ Friday)</a:t>
            </a:r>
            <a:r>
              <a:rPr lang="en-US" sz="1200" dirty="0" smtClean="0"/>
              <a:t>: The flagged </a:t>
            </a:r>
            <a:r>
              <a:rPr lang="en-US" sz="1200" dirty="0" err="1" smtClean="0"/>
              <a:t>tdocs</a:t>
            </a:r>
            <a:r>
              <a:rPr lang="en-US" sz="1200" dirty="0" smtClean="0"/>
              <a:t> will be discussed during the meeting</a:t>
            </a:r>
            <a:r>
              <a:rPr lang="en-US" altLang="zh-CN" sz="1200" dirty="0" smtClean="0"/>
              <a:t>.</a:t>
            </a:r>
            <a:endParaRPr lang="en-US" altLang="zh-CN" sz="1200" dirty="0"/>
          </a:p>
          <a:p>
            <a:pPr lvl="2">
              <a:spcBef>
                <a:spcPts val="0"/>
              </a:spcBef>
              <a:spcAft>
                <a:spcPts val="600"/>
              </a:spcAft>
            </a:pPr>
            <a:r>
              <a:rPr lang="en-US" altLang="zh-CN" sz="1200" dirty="0" smtClean="0"/>
              <a:t>Ad hoc session(s) may be scheduled pending on Chair arrangement</a:t>
            </a:r>
            <a:endParaRPr lang="en-US" altLang="zh-CN" sz="1200" dirty="0"/>
          </a:p>
          <a:p>
            <a:pPr lvl="2">
              <a:spcBef>
                <a:spcPts val="0"/>
              </a:spcBef>
              <a:spcAft>
                <a:spcPts val="600"/>
              </a:spcAft>
            </a:pPr>
            <a:r>
              <a:rPr lang="en-US" altLang="zh-CN" sz="1200" dirty="0" smtClean="0"/>
              <a:t>Online time slots will be scheduled for discussions and to make decisions for each flagged </a:t>
            </a:r>
            <a:r>
              <a:rPr lang="en-US" altLang="zh-CN" sz="1200" dirty="0" err="1" smtClean="0"/>
              <a:t>tdoc</a:t>
            </a:r>
            <a:endParaRPr lang="en-US" altLang="zh-CN" sz="1200" dirty="0"/>
          </a:p>
          <a:p>
            <a:pPr lvl="2">
              <a:spcBef>
                <a:spcPts val="0"/>
              </a:spcBef>
              <a:spcAft>
                <a:spcPts val="600"/>
              </a:spcAft>
            </a:pPr>
            <a:r>
              <a:rPr lang="en-US" altLang="zh-CN" sz="1200" dirty="0"/>
              <a:t>if the revision is agreeable by addressing received comments).</a:t>
            </a:r>
          </a:p>
          <a:p>
            <a:pPr lvl="1">
              <a:spcBef>
                <a:spcPts val="0"/>
              </a:spcBef>
              <a:spcAft>
                <a:spcPts val="600"/>
              </a:spcAft>
            </a:pPr>
            <a:r>
              <a:rPr lang="en-US" altLang="zh-CN" sz="1200" dirty="0" smtClean="0">
                <a:solidFill>
                  <a:srgbClr val="FF0000"/>
                </a:solidFill>
              </a:rPr>
              <a:t>November 21 (Monday), </a:t>
            </a:r>
            <a:r>
              <a:rPr lang="en-US" altLang="zh-CN" sz="1200" dirty="0">
                <a:solidFill>
                  <a:srgbClr val="FF0000"/>
                </a:solidFill>
              </a:rPr>
              <a:t>17:00 UTC</a:t>
            </a:r>
            <a:r>
              <a:rPr lang="en-US" altLang="zh-CN" sz="1200" dirty="0"/>
              <a:t>: Updated TRs/draft TSs need be available for </a:t>
            </a:r>
            <a:r>
              <a:rPr lang="en-US" altLang="zh-CN" sz="1200" dirty="0" smtClean="0"/>
              <a:t>post-meeting email process.</a:t>
            </a:r>
            <a:endParaRPr lang="en-US" altLang="zh-CN" sz="1200" dirty="0"/>
          </a:p>
          <a:p>
            <a:pPr lvl="2">
              <a:spcBef>
                <a:spcPts val="0"/>
              </a:spcBef>
              <a:spcAft>
                <a:spcPts val="600"/>
              </a:spcAft>
            </a:pPr>
            <a:r>
              <a:rPr lang="en-US" altLang="zh-CN" sz="1200" dirty="0"/>
              <a:t>No technique discussions are expected during post-meeting </a:t>
            </a:r>
            <a:r>
              <a:rPr lang="en-US" altLang="zh-CN" sz="1200" dirty="0" smtClean="0"/>
              <a:t>process.</a:t>
            </a:r>
            <a:endParaRPr lang="en-US" altLang="zh-CN" sz="1200" dirty="0"/>
          </a:p>
        </p:txBody>
      </p:sp>
      <p:sp>
        <p:nvSpPr>
          <p:cNvPr id="6" name="Title 1">
            <a:extLst>
              <a:ext uri="{FF2B5EF4-FFF2-40B4-BE49-F238E27FC236}">
                <a16:creationId xmlns:a16="http://schemas.microsoft.com/office/drawing/2014/main" xmlns=""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Basket WIs Block approval</a:t>
            </a:r>
            <a:endParaRPr lang="ru-RU" b="1" dirty="0">
              <a:latin typeface="微软雅黑" panose="020B0503020204020204" pitchFamily="34" charset="-122"/>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3953150544"/>
              </p:ext>
            </p:extLst>
          </p:nvPr>
        </p:nvGraphicFramePr>
        <p:xfrm>
          <a:off x="1955089" y="2475269"/>
          <a:ext cx="8380784" cy="548640"/>
        </p:xfrm>
        <a:graphic>
          <a:graphicData uri="http://schemas.openxmlformats.org/drawingml/2006/table">
            <a:tbl>
              <a:tblPr firstRow="1" bandRow="1">
                <a:tableStyleId>{073A0DAA-6AF3-43AB-8588-CEC1D06C72B9}</a:tableStyleId>
              </a:tblPr>
              <a:tblGrid>
                <a:gridCol w="2095196">
                  <a:extLst>
                    <a:ext uri="{9D8B030D-6E8A-4147-A177-3AD203B41FA5}">
                      <a16:colId xmlns:a16="http://schemas.microsoft.com/office/drawing/2014/main" xmlns="" val="20000"/>
                    </a:ext>
                  </a:extLst>
                </a:gridCol>
                <a:gridCol w="2095196">
                  <a:extLst>
                    <a:ext uri="{9D8B030D-6E8A-4147-A177-3AD203B41FA5}">
                      <a16:colId xmlns:a16="http://schemas.microsoft.com/office/drawing/2014/main" xmlns="" val="20001"/>
                    </a:ext>
                  </a:extLst>
                </a:gridCol>
                <a:gridCol w="2095196">
                  <a:extLst>
                    <a:ext uri="{9D8B030D-6E8A-4147-A177-3AD203B41FA5}">
                      <a16:colId xmlns:a16="http://schemas.microsoft.com/office/drawing/2014/main" xmlns="" val="20002"/>
                    </a:ext>
                  </a:extLst>
                </a:gridCol>
                <a:gridCol w="2095196"/>
              </a:tblGrid>
              <a:tr h="0">
                <a:tc>
                  <a:txBody>
                    <a:bodyPr/>
                    <a:lstStyle/>
                    <a:p>
                      <a:r>
                        <a:rPr lang="en-US" altLang="zh-CN" sz="1200" dirty="0" err="1">
                          <a:latin typeface="微软雅黑" panose="020B0503020204020204" pitchFamily="34" charset="-122"/>
                          <a:ea typeface="微软雅黑" panose="020B0503020204020204" pitchFamily="34" charset="-122"/>
                        </a:rPr>
                        <a:t>Tdoc</a:t>
                      </a:r>
                      <a:endParaRPr lang="zh-CN" altLang="en-US" sz="1200" dirty="0">
                        <a:latin typeface="微软雅黑" panose="020B0503020204020204" pitchFamily="34" charset="-122"/>
                        <a:ea typeface="微软雅黑" panose="020B0503020204020204" pitchFamily="34" charset="-122"/>
                      </a:endParaRPr>
                    </a:p>
                  </a:txBody>
                  <a:tcPr/>
                </a:tc>
                <a:tc>
                  <a:txBody>
                    <a:bodyPr/>
                    <a:lstStyle/>
                    <a:p>
                      <a:r>
                        <a:rPr lang="en-US" altLang="zh-CN" sz="1200" dirty="0">
                          <a:latin typeface="微软雅黑" panose="020B0503020204020204" pitchFamily="34" charset="-122"/>
                          <a:ea typeface="微软雅黑" panose="020B0503020204020204" pitchFamily="34" charset="-122"/>
                        </a:rPr>
                        <a:t>Title</a:t>
                      </a:r>
                      <a:endParaRPr lang="zh-CN" altLang="en-US" sz="1200" dirty="0">
                        <a:latin typeface="微软雅黑" panose="020B0503020204020204" pitchFamily="34" charset="-122"/>
                        <a:ea typeface="微软雅黑" panose="020B0503020204020204" pitchFamily="34" charset="-122"/>
                      </a:endParaRPr>
                    </a:p>
                  </a:txBody>
                  <a:tcPr/>
                </a:tc>
                <a:tc>
                  <a:txBody>
                    <a:bodyPr/>
                    <a:lstStyle/>
                    <a:p>
                      <a:r>
                        <a:rPr lang="en-US" altLang="zh-CN" sz="1200" dirty="0">
                          <a:latin typeface="微软雅黑" panose="020B0503020204020204" pitchFamily="34" charset="-122"/>
                          <a:ea typeface="微软雅黑" panose="020B0503020204020204" pitchFamily="34" charset="-122"/>
                        </a:rPr>
                        <a:t>Reason for discussion</a:t>
                      </a:r>
                      <a:endParaRPr lang="zh-CN" altLang="en-US" sz="1200" dirty="0">
                        <a:latin typeface="微软雅黑" panose="020B0503020204020204" pitchFamily="34" charset="-122"/>
                        <a:ea typeface="微软雅黑" panose="020B0503020204020204" pitchFamily="34" charset="-122"/>
                      </a:endParaRPr>
                    </a:p>
                  </a:txBody>
                  <a:tcPr/>
                </a:tc>
                <a:tc>
                  <a:txBody>
                    <a:bodyPr/>
                    <a:lstStyle/>
                    <a:p>
                      <a:r>
                        <a:rPr lang="en-US" altLang="zh-CN" sz="1200" dirty="0" smtClean="0">
                          <a:latin typeface="微软雅黑" panose="020B0503020204020204" pitchFamily="34" charset="-122"/>
                          <a:ea typeface="微软雅黑" panose="020B0503020204020204" pitchFamily="34" charset="-122"/>
                        </a:rPr>
                        <a:t>Source company</a:t>
                      </a:r>
                      <a:endParaRPr lang="zh-CN" altLang="en-US" sz="1200" dirty="0">
                        <a:latin typeface="微软雅黑" panose="020B0503020204020204" pitchFamily="34" charset="-122"/>
                        <a:ea typeface="微软雅黑" panose="020B0503020204020204" pitchFamily="34" charset="-122"/>
                      </a:endParaRPr>
                    </a:p>
                  </a:txBody>
                  <a:tcPr/>
                </a:tc>
                <a:extLst>
                  <a:ext uri="{0D108BD9-81ED-4DB2-BD59-A6C34878D82A}">
                    <a16:rowId xmlns:a16="http://schemas.microsoft.com/office/drawing/2014/main" xmlns="" val="10000"/>
                  </a:ext>
                </a:extLst>
              </a:tr>
              <a:tr h="0">
                <a:tc>
                  <a:txBody>
                    <a:bodyPr/>
                    <a:lstStyle/>
                    <a:p>
                      <a:r>
                        <a:rPr lang="en-US" altLang="zh-CN" sz="1200" dirty="0" smtClean="0">
                          <a:latin typeface="微软雅黑" panose="020B0503020204020204" pitchFamily="34" charset="-122"/>
                          <a:ea typeface="微软雅黑" panose="020B0503020204020204" pitchFamily="34" charset="-122"/>
                        </a:rPr>
                        <a:t>R4-2xxxxxx</a:t>
                      </a:r>
                      <a:endParaRPr lang="zh-CN" altLang="en-US" sz="1200" dirty="0">
                        <a:latin typeface="微软雅黑" panose="020B0503020204020204" pitchFamily="34" charset="-122"/>
                        <a:ea typeface="微软雅黑" panose="020B0503020204020204" pitchFamily="34" charset="-122"/>
                      </a:endParaRPr>
                    </a:p>
                  </a:txBody>
                  <a:tcPr/>
                </a:tc>
                <a:tc>
                  <a:txBody>
                    <a:bodyPr/>
                    <a:lstStyle/>
                    <a:p>
                      <a:r>
                        <a:rPr lang="en-US" altLang="zh-CN" sz="1200" dirty="0" err="1">
                          <a:latin typeface="微软雅黑" panose="020B0503020204020204" pitchFamily="34" charset="-122"/>
                          <a:ea typeface="微软雅黑" panose="020B0503020204020204" pitchFamily="34" charset="-122"/>
                        </a:rPr>
                        <a:t>xxxx</a:t>
                      </a:r>
                      <a:endParaRPr lang="zh-CN" altLang="en-US" sz="1200" dirty="0">
                        <a:latin typeface="微软雅黑" panose="020B0503020204020204" pitchFamily="34" charset="-122"/>
                        <a:ea typeface="微软雅黑" panose="020B0503020204020204" pitchFamily="34" charset="-122"/>
                      </a:endParaRPr>
                    </a:p>
                  </a:txBody>
                  <a:tcPr/>
                </a:tc>
                <a:tc>
                  <a:txBody>
                    <a:bodyPr/>
                    <a:lstStyle/>
                    <a:p>
                      <a:r>
                        <a:rPr lang="en-US" altLang="zh-CN" sz="1200" dirty="0" err="1">
                          <a:latin typeface="微软雅黑" panose="020B0503020204020204" pitchFamily="34" charset="-122"/>
                          <a:ea typeface="微软雅黑" panose="020B0503020204020204" pitchFamily="34" charset="-122"/>
                        </a:rPr>
                        <a:t>xxxx</a:t>
                      </a:r>
                      <a:endParaRPr lang="zh-CN" altLang="en-US" sz="1200" dirty="0">
                        <a:latin typeface="微软雅黑" panose="020B0503020204020204" pitchFamily="34" charset="-122"/>
                        <a:ea typeface="微软雅黑" panose="020B0503020204020204" pitchFamily="34" charset="-122"/>
                      </a:endParaRPr>
                    </a:p>
                  </a:txBody>
                  <a:tcPr/>
                </a:tc>
                <a:tc>
                  <a:txBody>
                    <a:bodyPr/>
                    <a:lstStyle/>
                    <a:p>
                      <a:r>
                        <a:rPr lang="en-US" altLang="zh-CN" sz="1200" dirty="0" err="1" smtClean="0">
                          <a:latin typeface="微软雅黑" panose="020B0503020204020204" pitchFamily="34" charset="-122"/>
                          <a:ea typeface="微软雅黑" panose="020B0503020204020204" pitchFamily="34" charset="-122"/>
                        </a:rPr>
                        <a:t>xxxx</a:t>
                      </a:r>
                      <a:endParaRPr lang="zh-CN" altLang="en-US" sz="1200" dirty="0">
                        <a:latin typeface="微软雅黑" panose="020B0503020204020204" pitchFamily="34" charset="-122"/>
                        <a:ea typeface="微软雅黑" panose="020B0503020204020204" pitchFamily="34" charset="-122"/>
                      </a:endParaRPr>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14500155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653FC17-6DDA-4C90-8331-B521BC2ADE4B}"/>
              </a:ext>
            </a:extLst>
          </p:cNvPr>
          <p:cNvSpPr>
            <a:spLocks noGrp="1"/>
          </p:cNvSpPr>
          <p:nvPr>
            <p:ph type="title"/>
          </p:nvPr>
        </p:nvSpPr>
        <p:spPr>
          <a:xfrm>
            <a:off x="401652" y="130320"/>
            <a:ext cx="9263641" cy="1143001"/>
          </a:xfrm>
        </p:spPr>
        <p:txBody>
          <a:bodyPr/>
          <a:lstStyle/>
          <a:p>
            <a:r>
              <a:rPr lang="en-US" altLang="zh-CN" b="1" dirty="0">
                <a:latin typeface="微软雅黑" panose="020B0503020204020204" pitchFamily="34" charset="-122"/>
                <a:ea typeface="微软雅黑" panose="020B0503020204020204" pitchFamily="34" charset="-122"/>
              </a:rPr>
              <a:t>Online discussion &amp; GTW conference call</a:t>
            </a:r>
          </a:p>
        </p:txBody>
      </p:sp>
      <p:sp>
        <p:nvSpPr>
          <p:cNvPr id="3" name="Content Placeholder 2">
            <a:extLst>
              <a:ext uri="{FF2B5EF4-FFF2-40B4-BE49-F238E27FC236}">
                <a16:creationId xmlns:a16="http://schemas.microsoft.com/office/drawing/2014/main" xmlns="" id="{B1BE6906-4FA3-42DA-8E86-BA4DD12F41A6}"/>
              </a:ext>
            </a:extLst>
          </p:cNvPr>
          <p:cNvSpPr>
            <a:spLocks noGrp="1"/>
          </p:cNvSpPr>
          <p:nvPr>
            <p:ph idx="1"/>
          </p:nvPr>
        </p:nvSpPr>
        <p:spPr>
          <a:xfrm>
            <a:off x="401651" y="1273321"/>
            <a:ext cx="11699193" cy="5095171"/>
          </a:xfrm>
        </p:spPr>
        <p:txBody>
          <a:bodyPr/>
          <a:lstStyle/>
          <a:p>
            <a:pPr>
              <a:spcBef>
                <a:spcPts val="0"/>
              </a:spcBef>
              <a:spcAft>
                <a:spcPts val="600"/>
              </a:spcAft>
            </a:pPr>
            <a:r>
              <a:rPr lang="en-US" altLang="zh-CN" sz="1400" dirty="0" smtClean="0"/>
              <a:t>During online and ad hoc sessions, the two-way GTW conference calls will be set</a:t>
            </a:r>
            <a:endParaRPr lang="en-US" altLang="zh-CN" sz="1400" dirty="0"/>
          </a:p>
          <a:p>
            <a:pPr lvl="1">
              <a:spcBef>
                <a:spcPts val="0"/>
              </a:spcBef>
              <a:spcAft>
                <a:spcPts val="600"/>
              </a:spcAft>
            </a:pPr>
            <a:r>
              <a:rPr lang="en-US" altLang="zh-CN" sz="1200" dirty="0" smtClean="0"/>
              <a:t>Remote chairing and participating are allowed and supported</a:t>
            </a:r>
          </a:p>
          <a:p>
            <a:pPr lvl="1">
              <a:spcBef>
                <a:spcPts val="0"/>
              </a:spcBef>
              <a:spcAft>
                <a:spcPts val="600"/>
              </a:spcAft>
            </a:pPr>
            <a:r>
              <a:rPr lang="en-US" altLang="zh-CN" sz="1200" dirty="0"/>
              <a:t>No official objection from remote </a:t>
            </a:r>
            <a:r>
              <a:rPr lang="en-US" altLang="zh-CN" sz="1200" dirty="0" smtClean="0"/>
              <a:t>participants</a:t>
            </a:r>
          </a:p>
          <a:p>
            <a:pPr lvl="1">
              <a:spcBef>
                <a:spcPts val="0"/>
              </a:spcBef>
              <a:spcAft>
                <a:spcPts val="600"/>
              </a:spcAft>
            </a:pPr>
            <a:r>
              <a:rPr lang="en-US" altLang="zh-CN" sz="1200" dirty="0" smtClean="0"/>
              <a:t>Please </a:t>
            </a:r>
            <a:r>
              <a:rPr lang="en-US" altLang="zh-CN" sz="1200" dirty="0"/>
              <a:t>register timely to be eligible to take part in the GTW conference calls</a:t>
            </a:r>
            <a:r>
              <a:rPr lang="en-US" altLang="zh-CN" sz="1200" dirty="0" smtClean="0"/>
              <a:t>.</a:t>
            </a:r>
          </a:p>
          <a:p>
            <a:pPr>
              <a:spcBef>
                <a:spcPts val="0"/>
              </a:spcBef>
              <a:spcAft>
                <a:spcPts val="600"/>
              </a:spcAft>
            </a:pPr>
            <a:r>
              <a:rPr lang="en-US" sz="1400" dirty="0" smtClean="0"/>
              <a:t>During online discussions</a:t>
            </a:r>
          </a:p>
          <a:p>
            <a:pPr lvl="1">
              <a:spcBef>
                <a:spcPts val="0"/>
              </a:spcBef>
              <a:spcAft>
                <a:spcPts val="600"/>
              </a:spcAft>
            </a:pPr>
            <a:r>
              <a:rPr lang="en-US" altLang="zh-CN" sz="1200" dirty="0" smtClean="0"/>
              <a:t>Session chairs will organize discussions based </a:t>
            </a:r>
            <a:r>
              <a:rPr lang="en-US" altLang="zh-CN" sz="1200" dirty="0"/>
              <a:t>on the moderator summary topic by topic + presentation of the selected </a:t>
            </a:r>
            <a:r>
              <a:rPr lang="en-US" altLang="zh-CN" sz="1200" dirty="0" smtClean="0"/>
              <a:t>contributions</a:t>
            </a:r>
          </a:p>
          <a:p>
            <a:pPr lvl="1">
              <a:spcBef>
                <a:spcPts val="0"/>
              </a:spcBef>
              <a:spcAft>
                <a:spcPts val="600"/>
              </a:spcAft>
            </a:pPr>
            <a:r>
              <a:rPr lang="en-US" altLang="zh-CN" sz="1200" dirty="0" err="1" smtClean="0"/>
              <a:t>Tdocs</a:t>
            </a:r>
            <a:r>
              <a:rPr lang="en-US" altLang="zh-CN" sz="1200" dirty="0" smtClean="0"/>
              <a:t> for approval including CR/</a:t>
            </a:r>
            <a:r>
              <a:rPr lang="en-US" altLang="zh-CN" sz="1200" dirty="0" err="1" smtClean="0"/>
              <a:t>draftCR</a:t>
            </a:r>
            <a:r>
              <a:rPr lang="en-US" altLang="zh-CN" sz="1200" dirty="0" smtClean="0"/>
              <a:t>/TP/draft TS/draft TR/</a:t>
            </a:r>
            <a:r>
              <a:rPr lang="en-US" altLang="zh-CN" sz="1200" dirty="0" err="1" smtClean="0"/>
              <a:t>Lsout</a:t>
            </a:r>
            <a:r>
              <a:rPr lang="en-US" altLang="zh-CN" sz="1200" dirty="0" smtClean="0"/>
              <a:t> will be handled online</a:t>
            </a:r>
          </a:p>
          <a:p>
            <a:pPr lvl="1">
              <a:spcBef>
                <a:spcPts val="0"/>
              </a:spcBef>
              <a:spcAft>
                <a:spcPts val="600"/>
              </a:spcAft>
            </a:pPr>
            <a:r>
              <a:rPr lang="en-US" altLang="zh-CN" sz="1200" dirty="0" smtClean="0"/>
              <a:t>WF will be allocated by session chair during the online discussions</a:t>
            </a:r>
          </a:p>
          <a:p>
            <a:pPr lvl="2">
              <a:spcBef>
                <a:spcPts val="0"/>
              </a:spcBef>
              <a:spcAft>
                <a:spcPts val="600"/>
              </a:spcAft>
            </a:pPr>
            <a:r>
              <a:rPr lang="en-US" altLang="zh-CN" sz="1200" dirty="0" smtClean="0"/>
              <a:t>Please not reserve </a:t>
            </a:r>
            <a:r>
              <a:rPr lang="en-US" altLang="zh-CN" sz="1200" dirty="0" err="1" smtClean="0"/>
              <a:t>Tdoc</a:t>
            </a:r>
            <a:r>
              <a:rPr lang="en-US" altLang="zh-CN" sz="1200" dirty="0" smtClean="0"/>
              <a:t> number for WF before the meeting</a:t>
            </a:r>
            <a:endParaRPr lang="en-US" altLang="zh-CN" sz="1200" dirty="0"/>
          </a:p>
          <a:p>
            <a:pPr marL="342882" lvl="1" indent="-342882">
              <a:spcBef>
                <a:spcPts val="0"/>
              </a:spcBef>
              <a:spcAft>
                <a:spcPts val="600"/>
              </a:spcAft>
              <a:buBlip>
                <a:blip r:embed="rId2"/>
              </a:buBlip>
            </a:pPr>
            <a:r>
              <a:rPr lang="en-US" sz="1400" dirty="0" smtClean="0">
                <a:cs typeface="+mn-cs"/>
              </a:rPr>
              <a:t>Ad hoc sessions</a:t>
            </a:r>
          </a:p>
          <a:p>
            <a:pPr lvl="1">
              <a:spcBef>
                <a:spcPts val="0"/>
              </a:spcBef>
              <a:spcAft>
                <a:spcPts val="600"/>
              </a:spcAft>
            </a:pPr>
            <a:r>
              <a:rPr lang="en-US" sz="1200" dirty="0"/>
              <a:t>Ad hoc sessions will be scheduled by session chairs for detailed technique discussions for a special </a:t>
            </a:r>
            <a:r>
              <a:rPr lang="en-US" sz="1200" dirty="0" smtClean="0"/>
              <a:t>topics</a:t>
            </a:r>
          </a:p>
          <a:p>
            <a:pPr lvl="1">
              <a:spcBef>
                <a:spcPts val="0"/>
              </a:spcBef>
              <a:spcAft>
                <a:spcPts val="600"/>
              </a:spcAft>
            </a:pPr>
            <a:r>
              <a:rPr lang="en-US" sz="1200" dirty="0" smtClean="0"/>
              <a:t>Ad hoc chairs will be designated by session chairs and the ad hoc minutes with recommendation are expected after ad hoc sessions</a:t>
            </a:r>
            <a:endParaRPr lang="en-US" sz="1200" dirty="0"/>
          </a:p>
          <a:p>
            <a:pPr marL="342882" lvl="1" indent="-342882">
              <a:spcBef>
                <a:spcPts val="0"/>
              </a:spcBef>
              <a:spcAft>
                <a:spcPts val="600"/>
              </a:spcAft>
              <a:buBlip>
                <a:blip r:embed="rId2"/>
              </a:buBlip>
            </a:pPr>
            <a:r>
              <a:rPr lang="en-US" sz="1400" dirty="0" smtClean="0">
                <a:cs typeface="+mn-cs"/>
              </a:rPr>
              <a:t>Offline discussions</a:t>
            </a:r>
          </a:p>
          <a:p>
            <a:pPr lvl="1">
              <a:spcBef>
                <a:spcPts val="0"/>
              </a:spcBef>
              <a:spcAft>
                <a:spcPts val="600"/>
              </a:spcAft>
            </a:pPr>
            <a:r>
              <a:rPr lang="en-US" altLang="zh-CN" sz="1200" dirty="0"/>
              <a:t>The sub-folder for each topic will be created by MCC in the inbox folder, which is similar to those for email threads in e-meeting</a:t>
            </a:r>
          </a:p>
          <a:p>
            <a:pPr lvl="2">
              <a:spcBef>
                <a:spcPts val="0"/>
              </a:spcBef>
              <a:spcAft>
                <a:spcPts val="600"/>
              </a:spcAft>
            </a:pPr>
            <a:r>
              <a:rPr lang="en-US" altLang="zh-CN" sz="1200" dirty="0"/>
              <a:t>Companies can use the sub-folder to upload the new </a:t>
            </a:r>
            <a:r>
              <a:rPr lang="en-US" altLang="zh-CN" sz="1200" dirty="0" err="1"/>
              <a:t>tdocs</a:t>
            </a:r>
            <a:r>
              <a:rPr lang="en-US" altLang="zh-CN" sz="1200" dirty="0"/>
              <a:t> and/or revised </a:t>
            </a:r>
            <a:r>
              <a:rPr lang="en-US" altLang="zh-CN" sz="1200" dirty="0" err="1"/>
              <a:t>tdocs</a:t>
            </a:r>
            <a:r>
              <a:rPr lang="en-US" altLang="zh-CN" sz="1200" dirty="0"/>
              <a:t>, including WF/CR/draft CR/TPs… </a:t>
            </a:r>
            <a:endParaRPr lang="en-US" altLang="zh-CN" sz="1200" dirty="0" smtClean="0"/>
          </a:p>
          <a:p>
            <a:pPr lvl="1">
              <a:spcBef>
                <a:spcPts val="0"/>
              </a:spcBef>
              <a:spcAft>
                <a:spcPts val="600"/>
              </a:spcAft>
            </a:pPr>
            <a:r>
              <a:rPr lang="en-US" altLang="zh-CN" sz="1200" dirty="0" smtClean="0"/>
              <a:t>No </a:t>
            </a:r>
            <a:r>
              <a:rPr lang="en-US" altLang="zh-CN" sz="1200" dirty="0"/>
              <a:t>official email discussion will be arranged for this </a:t>
            </a:r>
            <a:r>
              <a:rPr lang="en-US" altLang="zh-CN" sz="1200" dirty="0" smtClean="0"/>
              <a:t>topic</a:t>
            </a:r>
          </a:p>
          <a:p>
            <a:pPr lvl="2">
              <a:spcBef>
                <a:spcPts val="0"/>
              </a:spcBef>
              <a:spcAft>
                <a:spcPts val="600"/>
              </a:spcAft>
            </a:pPr>
            <a:r>
              <a:rPr lang="en-US" altLang="zh-CN" sz="1200" dirty="0"/>
              <a:t>When authors of WF/CR/</a:t>
            </a:r>
            <a:r>
              <a:rPr lang="en-US" altLang="zh-CN" sz="1200" dirty="0" err="1"/>
              <a:t>LSout</a:t>
            </a:r>
            <a:r>
              <a:rPr lang="en-US" altLang="zh-CN" sz="1200" dirty="0"/>
              <a:t> or other delegates trigger the offline discussions by email, please use the subject of [105][10x] XXX for main session – XXX </a:t>
            </a:r>
            <a:r>
              <a:rPr lang="en-US" altLang="zh-CN" sz="1200" dirty="0" smtClean="0"/>
              <a:t>(topic name)</a:t>
            </a:r>
            <a:endParaRPr lang="en-US" altLang="zh-CN" sz="1200" dirty="0"/>
          </a:p>
          <a:p>
            <a:pPr lvl="1">
              <a:spcBef>
                <a:spcPts val="0"/>
              </a:spcBef>
              <a:spcAft>
                <a:spcPts val="600"/>
              </a:spcAft>
            </a:pPr>
            <a:endParaRPr lang="en-US" altLang="zh-CN" sz="1200" dirty="0" smtClean="0"/>
          </a:p>
          <a:p>
            <a:pPr lvl="2">
              <a:spcBef>
                <a:spcPts val="0"/>
              </a:spcBef>
              <a:spcAft>
                <a:spcPts val="600"/>
              </a:spcAft>
            </a:pPr>
            <a:endParaRPr lang="en-US" altLang="zh-CN" sz="800" dirty="0"/>
          </a:p>
          <a:p>
            <a:pPr marL="342882" lvl="1" indent="-342882">
              <a:spcBef>
                <a:spcPts val="0"/>
              </a:spcBef>
              <a:spcAft>
                <a:spcPts val="600"/>
              </a:spcAft>
              <a:buBlip>
                <a:blip r:embed="rId2"/>
              </a:buBlip>
            </a:pPr>
            <a:endParaRPr lang="en-US" sz="1400" dirty="0">
              <a:cs typeface="+mn-cs"/>
            </a:endParaRPr>
          </a:p>
          <a:p>
            <a:pPr>
              <a:spcBef>
                <a:spcPts val="0"/>
              </a:spcBef>
              <a:spcAft>
                <a:spcPts val="600"/>
              </a:spcAft>
            </a:pPr>
            <a:endParaRPr lang="en-US" sz="1400" dirty="0"/>
          </a:p>
        </p:txBody>
      </p:sp>
    </p:spTree>
    <p:extLst>
      <p:ext uri="{BB962C8B-B14F-4D97-AF65-F5344CB8AC3E}">
        <p14:creationId xmlns:p14="http://schemas.microsoft.com/office/powerpoint/2010/main" val="38129911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653FC17-6DDA-4C90-8331-B521BC2ADE4B}"/>
              </a:ext>
            </a:extLst>
          </p:cNvPr>
          <p:cNvSpPr>
            <a:spLocks noGrp="1"/>
          </p:cNvSpPr>
          <p:nvPr>
            <p:ph type="title"/>
          </p:nvPr>
        </p:nvSpPr>
        <p:spPr>
          <a:xfrm>
            <a:off x="401652" y="130320"/>
            <a:ext cx="9263641" cy="1143001"/>
          </a:xfrm>
        </p:spPr>
        <p:txBody>
          <a:bodyPr/>
          <a:lstStyle/>
          <a:p>
            <a:r>
              <a:rPr lang="en-US" b="1" dirty="0" err="1">
                <a:latin typeface="微软雅黑" panose="020B0503020204020204" pitchFamily="34" charset="-122"/>
                <a:ea typeface="微软雅黑" panose="020B0503020204020204" pitchFamily="34" charset="-122"/>
              </a:rPr>
              <a:t>Tdoc</a:t>
            </a:r>
            <a:r>
              <a:rPr lang="en-US" b="1" dirty="0">
                <a:latin typeface="微软雅黑" panose="020B0503020204020204" pitchFamily="34" charset="-122"/>
                <a:ea typeface="微软雅黑" panose="020B0503020204020204" pitchFamily="34" charset="-122"/>
              </a:rPr>
              <a:t> request &amp; allocation </a:t>
            </a:r>
            <a:endParaRPr lang="ru-RU" b="1" dirty="0">
              <a:latin typeface="微软雅黑" panose="020B0503020204020204" pitchFamily="34" charset="-122"/>
              <a:ea typeface="微软雅黑" panose="020B0503020204020204" pitchFamily="34" charset="-122"/>
            </a:endParaRPr>
          </a:p>
        </p:txBody>
      </p:sp>
      <p:sp>
        <p:nvSpPr>
          <p:cNvPr id="3" name="Content Placeholder 2">
            <a:extLst>
              <a:ext uri="{FF2B5EF4-FFF2-40B4-BE49-F238E27FC236}">
                <a16:creationId xmlns:a16="http://schemas.microsoft.com/office/drawing/2014/main" xmlns="" id="{B1BE6906-4FA3-42DA-8E86-BA4DD12F41A6}"/>
              </a:ext>
            </a:extLst>
          </p:cNvPr>
          <p:cNvSpPr>
            <a:spLocks noGrp="1"/>
          </p:cNvSpPr>
          <p:nvPr>
            <p:ph idx="1"/>
          </p:nvPr>
        </p:nvSpPr>
        <p:spPr>
          <a:xfrm>
            <a:off x="401651" y="1273321"/>
            <a:ext cx="11699193" cy="5095171"/>
          </a:xfrm>
        </p:spPr>
        <p:txBody>
          <a:bodyPr/>
          <a:lstStyle/>
          <a:p>
            <a:pPr>
              <a:spcBef>
                <a:spcPts val="0"/>
              </a:spcBef>
              <a:spcAft>
                <a:spcPts val="600"/>
              </a:spcAft>
            </a:pPr>
            <a:r>
              <a:rPr lang="en-US" altLang="zh-CN" sz="1400" dirty="0" smtClean="0"/>
              <a:t>During the meeting, the </a:t>
            </a:r>
            <a:r>
              <a:rPr lang="en-US" altLang="zh-CN" sz="1400" dirty="0" err="1" smtClean="0"/>
              <a:t>tdoc</a:t>
            </a:r>
            <a:r>
              <a:rPr lang="en-US" altLang="zh-CN" sz="1400" dirty="0" smtClean="0"/>
              <a:t> number for revision or new </a:t>
            </a:r>
            <a:r>
              <a:rPr lang="en-US" altLang="zh-CN" sz="1400" dirty="0" err="1" smtClean="0"/>
              <a:t>tdoc</a:t>
            </a:r>
            <a:r>
              <a:rPr lang="en-US" altLang="zh-CN" sz="1400" dirty="0" smtClean="0"/>
              <a:t> will be allocated by session chairs according to the requests</a:t>
            </a:r>
          </a:p>
          <a:p>
            <a:pPr lvl="1">
              <a:spcBef>
                <a:spcPts val="0"/>
              </a:spcBef>
              <a:spcAft>
                <a:spcPts val="600"/>
              </a:spcAft>
            </a:pPr>
            <a:r>
              <a:rPr lang="en-US" altLang="zh-CN" sz="1200" dirty="0" smtClean="0"/>
              <a:t>Based on the online discussions, session chairs with help of MCC will allocate </a:t>
            </a:r>
            <a:r>
              <a:rPr lang="en-US" altLang="zh-CN" sz="1200" dirty="0" err="1" smtClean="0"/>
              <a:t>tdoc</a:t>
            </a:r>
            <a:r>
              <a:rPr lang="en-US" altLang="zh-CN" sz="1200" dirty="0" smtClean="0"/>
              <a:t> numbers</a:t>
            </a:r>
          </a:p>
          <a:p>
            <a:pPr lvl="1">
              <a:spcBef>
                <a:spcPts val="0"/>
              </a:spcBef>
              <a:spcAft>
                <a:spcPts val="600"/>
              </a:spcAft>
            </a:pPr>
            <a:r>
              <a:rPr lang="en-US" altLang="zh-CN" sz="1200" dirty="0" smtClean="0"/>
              <a:t>During coffee break, the delegates can request the </a:t>
            </a:r>
            <a:r>
              <a:rPr lang="en-US" altLang="zh-CN" sz="1200" dirty="0" err="1" smtClean="0"/>
              <a:t>tdoc</a:t>
            </a:r>
            <a:r>
              <a:rPr lang="en-US" altLang="zh-CN" sz="1200" dirty="0" smtClean="0"/>
              <a:t> in person from session chairs</a:t>
            </a:r>
          </a:p>
          <a:p>
            <a:pPr lvl="1">
              <a:spcBef>
                <a:spcPts val="0"/>
              </a:spcBef>
              <a:spcAft>
                <a:spcPts val="600"/>
              </a:spcAft>
            </a:pPr>
            <a:r>
              <a:rPr lang="en-US" altLang="zh-CN" sz="1200" dirty="0" smtClean="0"/>
              <a:t>Email thread like </a:t>
            </a:r>
            <a:r>
              <a:rPr lang="en-US" altLang="zh-CN" sz="1200" dirty="0">
                <a:latin typeface="+mj-ea"/>
              </a:rPr>
              <a:t>“[1xx-e][X00] </a:t>
            </a:r>
            <a:r>
              <a:rPr lang="en-US" altLang="zh-CN" sz="1200" dirty="0" err="1">
                <a:latin typeface="+mj-ea"/>
              </a:rPr>
              <a:t>XXX_Session</a:t>
            </a:r>
            <a:r>
              <a:rPr lang="en-US" altLang="zh-CN" sz="1200" dirty="0">
                <a:latin typeface="+mj-ea"/>
              </a:rPr>
              <a:t> - </a:t>
            </a:r>
            <a:r>
              <a:rPr lang="en-US" altLang="zh-CN" sz="1200" dirty="0" err="1">
                <a:latin typeface="+mj-ea"/>
              </a:rPr>
              <a:t>tdoc</a:t>
            </a:r>
            <a:r>
              <a:rPr lang="en-US" altLang="zh-CN" sz="1200" dirty="0">
                <a:latin typeface="+mj-ea"/>
              </a:rPr>
              <a:t> </a:t>
            </a:r>
            <a:r>
              <a:rPr lang="en-US" altLang="zh-CN" sz="1200" dirty="0" err="1" smtClean="0">
                <a:latin typeface="+mj-ea"/>
              </a:rPr>
              <a:t>request”</a:t>
            </a:r>
            <a:r>
              <a:rPr lang="en-US" altLang="zh-CN" sz="1200" b="1" dirty="0" err="1" smtClean="0">
                <a:solidFill>
                  <a:srgbClr val="FF0000"/>
                </a:solidFill>
                <a:latin typeface="+mj-ea"/>
              </a:rPr>
              <a:t>WON</a:t>
            </a:r>
            <a:r>
              <a:rPr lang="en-US" altLang="zh-CN" sz="1200" b="1" dirty="0" err="1" smtClean="0">
                <a:solidFill>
                  <a:srgbClr val="FF0000"/>
                </a:solidFill>
                <a:latin typeface="+mj-ea"/>
                <a:ea typeface="+mj-ea"/>
              </a:rPr>
              <a:t>´T</a:t>
            </a:r>
            <a:r>
              <a:rPr lang="en-US" altLang="zh-CN" sz="1200" dirty="0" smtClean="0">
                <a:latin typeface="+mj-ea"/>
                <a:ea typeface="+mj-ea"/>
              </a:rPr>
              <a:t> be used for </a:t>
            </a:r>
            <a:r>
              <a:rPr lang="en-US" altLang="zh-CN" sz="1200" dirty="0" err="1" smtClean="0">
                <a:latin typeface="+mj-ea"/>
                <a:ea typeface="+mj-ea"/>
              </a:rPr>
              <a:t>tdoc</a:t>
            </a:r>
            <a:r>
              <a:rPr lang="en-US" altLang="zh-CN" sz="1200" dirty="0" smtClean="0">
                <a:latin typeface="+mj-ea"/>
                <a:ea typeface="+mj-ea"/>
              </a:rPr>
              <a:t> request and allocation since it is difficult for session chairs to handle email during face-to-face meeting.</a:t>
            </a:r>
            <a:endParaRPr lang="en-US" altLang="zh-CN" sz="1200" dirty="0">
              <a:latin typeface="+mj-ea"/>
              <a:ea typeface="+mj-ea"/>
            </a:endParaRPr>
          </a:p>
          <a:p>
            <a:pPr>
              <a:spcBef>
                <a:spcPts val="0"/>
              </a:spcBef>
              <a:spcAft>
                <a:spcPts val="600"/>
              </a:spcAft>
            </a:pPr>
            <a:r>
              <a:rPr lang="en-US" altLang="zh-CN" sz="1400" dirty="0"/>
              <a:t>For basket WIs, maintenance or other special topics, session chairs will allocate the </a:t>
            </a:r>
            <a:r>
              <a:rPr lang="en-US" altLang="zh-CN" sz="1400" dirty="0" err="1"/>
              <a:t>Tdoc</a:t>
            </a:r>
            <a:r>
              <a:rPr lang="en-US" altLang="zh-CN" sz="1400" dirty="0"/>
              <a:t> number for revision or new </a:t>
            </a:r>
            <a:r>
              <a:rPr lang="en-US" altLang="zh-CN" sz="1400" dirty="0" err="1"/>
              <a:t>tdocs</a:t>
            </a:r>
            <a:r>
              <a:rPr lang="en-US" altLang="zh-CN" sz="1400" dirty="0"/>
              <a:t> based on the recommendation in the topic moderators´ summary.</a:t>
            </a:r>
          </a:p>
          <a:p>
            <a:pPr>
              <a:spcBef>
                <a:spcPts val="0"/>
              </a:spcBef>
              <a:spcAft>
                <a:spcPts val="600"/>
              </a:spcAft>
            </a:pPr>
            <a:endParaRPr lang="en-US" altLang="zh-CN" sz="1400" dirty="0" smtClean="0"/>
          </a:p>
        </p:txBody>
      </p:sp>
    </p:spTree>
    <p:extLst>
      <p:ext uri="{BB962C8B-B14F-4D97-AF65-F5344CB8AC3E}">
        <p14:creationId xmlns:p14="http://schemas.microsoft.com/office/powerpoint/2010/main" val="226156707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B1BE6906-4FA3-42DA-8E86-BA4DD12F41A6}"/>
              </a:ext>
            </a:extLst>
          </p:cNvPr>
          <p:cNvSpPr>
            <a:spLocks noGrp="1"/>
          </p:cNvSpPr>
          <p:nvPr>
            <p:ph idx="1"/>
          </p:nvPr>
        </p:nvSpPr>
        <p:spPr>
          <a:xfrm>
            <a:off x="401651" y="1273321"/>
            <a:ext cx="11622281" cy="5095171"/>
          </a:xfrm>
        </p:spPr>
        <p:txBody>
          <a:bodyPr/>
          <a:lstStyle/>
          <a:p>
            <a:pPr marL="342882" lvl="1" indent="-342882">
              <a:spcBef>
                <a:spcPts val="0"/>
              </a:spcBef>
              <a:spcAft>
                <a:spcPts val="600"/>
              </a:spcAft>
              <a:buBlip>
                <a:blip r:embed="rId2"/>
              </a:buBlip>
            </a:pPr>
            <a:r>
              <a:rPr lang="en-US" sz="1400" dirty="0" smtClean="0">
                <a:cs typeface="+mn-cs"/>
              </a:rPr>
              <a:t>The latest CR-Form template</a:t>
            </a:r>
            <a:r>
              <a:rPr lang="en-US" sz="1400" dirty="0">
                <a:cs typeface="+mn-cs"/>
              </a:rPr>
              <a:t> </a:t>
            </a:r>
            <a:r>
              <a:rPr lang="en-US" sz="1400" dirty="0" smtClean="0">
                <a:cs typeface="+mn-cs"/>
              </a:rPr>
              <a:t>can be found at</a:t>
            </a:r>
          </a:p>
          <a:p>
            <a:pPr lvl="1">
              <a:spcBef>
                <a:spcPts val="0"/>
              </a:spcBef>
              <a:spcAft>
                <a:spcPts val="600"/>
              </a:spcAft>
            </a:pPr>
            <a:r>
              <a:rPr lang="en-US" sz="1200" dirty="0">
                <a:hlinkClick r:id="rId3"/>
              </a:rPr>
              <a:t>https://</a:t>
            </a:r>
            <a:r>
              <a:rPr lang="en-US" sz="1200" dirty="0" smtClean="0">
                <a:hlinkClick r:id="rId3"/>
              </a:rPr>
              <a:t>www.3gpp.org/ftp/tsg_ran/WG4_Radio/TSGR4_105/Template</a:t>
            </a:r>
            <a:endParaRPr lang="en-US" sz="1200" dirty="0"/>
          </a:p>
          <a:p>
            <a:pPr lvl="1">
              <a:spcBef>
                <a:spcPts val="0"/>
              </a:spcBef>
              <a:spcAft>
                <a:spcPts val="600"/>
              </a:spcAft>
            </a:pPr>
            <a:r>
              <a:rPr lang="en-US" sz="1200" dirty="0">
                <a:cs typeface="+mn-cs"/>
              </a:rPr>
              <a:t>By using the official CR coversheet template you ensure that only official 3GPP styles go into your CR (For an insight into the styles please review the latest 3GPP drafting rules 21.801).</a:t>
            </a:r>
          </a:p>
          <a:p>
            <a:pPr marL="342882" lvl="1" indent="-342882">
              <a:spcBef>
                <a:spcPts val="0"/>
              </a:spcBef>
              <a:spcAft>
                <a:spcPts val="600"/>
              </a:spcAft>
              <a:buBlip>
                <a:blip r:embed="rId2"/>
              </a:buBlip>
            </a:pPr>
            <a:r>
              <a:rPr lang="en-US" sz="1400" dirty="0" smtClean="0">
                <a:cs typeface="+mn-cs"/>
              </a:rPr>
              <a:t>3GU </a:t>
            </a:r>
            <a:r>
              <a:rPr lang="en-US" sz="1400" dirty="0">
                <a:cs typeface="+mn-cs"/>
              </a:rPr>
              <a:t>tool</a:t>
            </a:r>
          </a:p>
          <a:p>
            <a:pPr lvl="1">
              <a:spcBef>
                <a:spcPts val="0"/>
              </a:spcBef>
              <a:spcAft>
                <a:spcPts val="600"/>
              </a:spcAft>
            </a:pPr>
            <a:r>
              <a:rPr lang="en-US" sz="1200" dirty="0" smtClean="0">
                <a:cs typeface="+mn-cs"/>
              </a:rPr>
              <a:t>There </a:t>
            </a:r>
            <a:r>
              <a:rPr lang="en-US" sz="1200" dirty="0">
                <a:cs typeface="+mn-cs"/>
              </a:rPr>
              <a:t>is a tool in 3GU which allows you to use the 3GU automatic pre-filled coversheet, so no need to fill in by hand all the CR details every time:</a:t>
            </a:r>
          </a:p>
          <a:p>
            <a:pPr lvl="1">
              <a:spcBef>
                <a:spcPts val="0"/>
              </a:spcBef>
              <a:spcAft>
                <a:spcPts val="600"/>
              </a:spcAft>
            </a:pPr>
            <a:r>
              <a:rPr lang="en-US" sz="1200" dirty="0" smtClean="0">
                <a:cs typeface="+mn-cs"/>
              </a:rPr>
              <a:t>If </a:t>
            </a:r>
            <a:r>
              <a:rPr lang="en-US" sz="1200" dirty="0">
                <a:cs typeface="+mn-cs"/>
              </a:rPr>
              <a:t>you go to the </a:t>
            </a:r>
            <a:r>
              <a:rPr lang="en-US" sz="1200" dirty="0" err="1">
                <a:cs typeface="+mn-cs"/>
              </a:rPr>
              <a:t>tdoc</a:t>
            </a:r>
            <a:r>
              <a:rPr lang="en-US" sz="1200" dirty="0">
                <a:cs typeface="+mn-cs"/>
              </a:rPr>
              <a:t> listing in 3GU (not the Excel </a:t>
            </a:r>
            <a:r>
              <a:rPr lang="en-US" sz="1200" dirty="0" err="1">
                <a:cs typeface="+mn-cs"/>
              </a:rPr>
              <a:t>Tdoc</a:t>
            </a:r>
            <a:r>
              <a:rPr lang="en-US" sz="1200" dirty="0">
                <a:cs typeface="+mn-cs"/>
              </a:rPr>
              <a:t> list but </a:t>
            </a:r>
            <a:r>
              <a:rPr lang="en-US" sz="1200" dirty="0" smtClean="0">
                <a:cs typeface="+mn-cs"/>
              </a:rPr>
              <a:t>the "online</a:t>
            </a:r>
            <a:r>
              <a:rPr lang="en-US" altLang="zh-CN" sz="1200" dirty="0" smtClean="0"/>
              <a:t>"</a:t>
            </a:r>
            <a:r>
              <a:rPr lang="en-US" altLang="zh-CN" sz="1200" dirty="0" smtClean="0">
                <a:cs typeface="+mn-cs"/>
              </a:rPr>
              <a:t> </a:t>
            </a:r>
            <a:r>
              <a:rPr lang="en-US" sz="1200" dirty="0" smtClean="0">
                <a:cs typeface="+mn-cs"/>
              </a:rPr>
              <a:t>listing </a:t>
            </a:r>
            <a:r>
              <a:rPr lang="en-US" sz="1200" dirty="0">
                <a:cs typeface="+mn-cs"/>
              </a:rPr>
              <a:t>of </a:t>
            </a:r>
            <a:r>
              <a:rPr lang="en-US" sz="1200" dirty="0" err="1">
                <a:cs typeface="+mn-cs"/>
              </a:rPr>
              <a:t>Tdocs</a:t>
            </a:r>
            <a:r>
              <a:rPr lang="en-US" sz="1200" dirty="0">
                <a:cs typeface="+mn-cs"/>
              </a:rPr>
              <a:t>), and select a CR (the spectacles logo), and if that CR is not yet uploaded, there is a small logo next to the </a:t>
            </a:r>
            <a:r>
              <a:rPr lang="en-US" altLang="zh-CN" sz="1200" dirty="0" smtClean="0"/>
              <a:t>"</a:t>
            </a:r>
            <a:r>
              <a:rPr lang="en-US" sz="1200" dirty="0" smtClean="0">
                <a:cs typeface="+mn-cs"/>
              </a:rPr>
              <a:t>Status</a:t>
            </a:r>
            <a:r>
              <a:rPr lang="en-US" sz="1200" dirty="0">
                <a:cs typeface="+mn-cs"/>
              </a:rPr>
              <a:t>: </a:t>
            </a:r>
            <a:r>
              <a:rPr lang="en-US" sz="1200" dirty="0" smtClean="0">
                <a:cs typeface="+mn-cs"/>
              </a:rPr>
              <a:t>reserved</a:t>
            </a:r>
            <a:r>
              <a:rPr lang="en-US" altLang="zh-CN" sz="1200" dirty="0" smtClean="0"/>
              <a:t>"</a:t>
            </a:r>
            <a:r>
              <a:rPr lang="en-US" sz="1200" dirty="0" smtClean="0">
                <a:cs typeface="+mn-cs"/>
              </a:rPr>
              <a:t> </a:t>
            </a:r>
            <a:r>
              <a:rPr lang="en-US" sz="1200" dirty="0">
                <a:cs typeface="+mn-cs"/>
              </a:rPr>
              <a:t>field which says </a:t>
            </a:r>
            <a:r>
              <a:rPr lang="en-US" altLang="zh-CN" sz="1200" dirty="0"/>
              <a:t>"</a:t>
            </a:r>
            <a:r>
              <a:rPr lang="en-US" sz="1200" dirty="0" smtClean="0">
                <a:cs typeface="+mn-cs"/>
              </a:rPr>
              <a:t>(</a:t>
            </a:r>
            <a:r>
              <a:rPr lang="en-US" sz="1200" dirty="0">
                <a:cs typeface="+mn-cs"/>
              </a:rPr>
              <a:t>Download prefilled cover page</a:t>
            </a:r>
            <a:r>
              <a:rPr lang="en-US" sz="1200" dirty="0" smtClean="0">
                <a:cs typeface="+mn-cs"/>
              </a:rPr>
              <a:t>)</a:t>
            </a:r>
            <a:r>
              <a:rPr lang="en-US" altLang="zh-CN" sz="1200" dirty="0" smtClean="0"/>
              <a:t>"</a:t>
            </a:r>
            <a:r>
              <a:rPr lang="en-US" sz="1200" dirty="0" smtClean="0">
                <a:cs typeface="+mn-cs"/>
              </a:rPr>
              <a:t>.</a:t>
            </a:r>
            <a:endParaRPr lang="en-US" sz="1200" dirty="0">
              <a:cs typeface="+mn-cs"/>
            </a:endParaRPr>
          </a:p>
          <a:p>
            <a:pPr lvl="1">
              <a:spcBef>
                <a:spcPts val="0"/>
              </a:spcBef>
              <a:spcAft>
                <a:spcPts val="600"/>
              </a:spcAft>
            </a:pPr>
            <a:r>
              <a:rPr lang="en-US" sz="1200" dirty="0" smtClean="0">
                <a:cs typeface="+mn-cs"/>
              </a:rPr>
              <a:t>Using </a:t>
            </a:r>
            <a:r>
              <a:rPr lang="en-US" sz="1200" dirty="0">
                <a:cs typeface="+mn-cs"/>
              </a:rPr>
              <a:t>the 3GU automatic pre-filled coversheet can also make sure your data in 3GU must match your coversheet data.</a:t>
            </a:r>
          </a:p>
          <a:p>
            <a:pPr marL="342882" lvl="1" indent="-342882">
              <a:spcBef>
                <a:spcPts val="0"/>
              </a:spcBef>
              <a:spcAft>
                <a:spcPts val="600"/>
              </a:spcAft>
              <a:buBlip>
                <a:blip r:embed="rId2"/>
              </a:buBlip>
            </a:pPr>
            <a:r>
              <a:rPr lang="en-US" sz="1400" dirty="0">
                <a:cs typeface="+mn-cs"/>
              </a:rPr>
              <a:t>New clauses</a:t>
            </a:r>
          </a:p>
          <a:p>
            <a:pPr lvl="1">
              <a:spcBef>
                <a:spcPts val="0"/>
              </a:spcBef>
              <a:spcAft>
                <a:spcPts val="600"/>
              </a:spcAft>
            </a:pPr>
            <a:r>
              <a:rPr lang="en-US" sz="1200" dirty="0"/>
              <a:t>You are encouraged to </a:t>
            </a:r>
            <a:r>
              <a:rPr lang="en-US" sz="1200" dirty="0" smtClean="0"/>
              <a:t>used "</a:t>
            </a:r>
            <a:r>
              <a:rPr lang="en-US" sz="1200" b="1" dirty="0" smtClean="0"/>
              <a:t>other comments</a:t>
            </a:r>
            <a:r>
              <a:rPr lang="en-US" altLang="zh-CN" sz="1200" dirty="0" smtClean="0"/>
              <a:t>" </a:t>
            </a:r>
            <a:r>
              <a:rPr lang="en-US" sz="1200" dirty="0" smtClean="0"/>
              <a:t>on </a:t>
            </a:r>
            <a:r>
              <a:rPr lang="en-US" sz="1200" dirty="0"/>
              <a:t>the CR coversheet to provide additional information for where you would like a new clause to be placed in the spec, if you have a </a:t>
            </a:r>
            <a:r>
              <a:rPr lang="en-US" sz="1200" dirty="0" smtClean="0"/>
              <a:t>preference.</a:t>
            </a:r>
          </a:p>
          <a:p>
            <a:pPr marL="342882" lvl="1" indent="-342882">
              <a:spcBef>
                <a:spcPts val="0"/>
              </a:spcBef>
              <a:spcAft>
                <a:spcPts val="600"/>
              </a:spcAft>
              <a:buBlip>
                <a:blip r:embed="rId2"/>
              </a:buBlip>
            </a:pPr>
            <a:r>
              <a:rPr lang="en-US" altLang="zh-CN" sz="1400" dirty="0" smtClean="0">
                <a:cs typeface="+mn-cs"/>
              </a:rPr>
              <a:t>Others</a:t>
            </a:r>
          </a:p>
          <a:p>
            <a:pPr lvl="1">
              <a:spcBef>
                <a:spcPts val="0"/>
              </a:spcBef>
              <a:spcAft>
                <a:spcPts val="600"/>
              </a:spcAft>
            </a:pPr>
            <a:r>
              <a:rPr lang="en-US" altLang="zh-CN" sz="1200" dirty="0">
                <a:cs typeface="+mn-cs"/>
              </a:rPr>
              <a:t>Companies are encouraged to write the CR based on the sequential order of clauses affected.</a:t>
            </a:r>
          </a:p>
          <a:p>
            <a:pPr lvl="1">
              <a:spcBef>
                <a:spcPts val="0"/>
              </a:spcBef>
              <a:spcAft>
                <a:spcPts val="600"/>
              </a:spcAft>
            </a:pPr>
            <a:r>
              <a:rPr lang="en-US" altLang="zh-CN" sz="1200" dirty="0">
                <a:cs typeface="+mn-cs"/>
              </a:rPr>
              <a:t>Please use the appropriate bullet </a:t>
            </a:r>
            <a:r>
              <a:rPr lang="en-US" altLang="zh-CN" sz="1200" dirty="0" smtClean="0">
                <a:cs typeface="+mn-cs"/>
              </a:rPr>
              <a:t>styles</a:t>
            </a:r>
            <a:endParaRPr lang="en-US" altLang="zh-CN" sz="1600" dirty="0"/>
          </a:p>
          <a:p>
            <a:pPr marL="342882" lvl="1" indent="-342882">
              <a:spcBef>
                <a:spcPts val="0"/>
              </a:spcBef>
              <a:spcAft>
                <a:spcPts val="600"/>
              </a:spcAft>
              <a:buBlip>
                <a:blip r:embed="rId2"/>
              </a:buBlip>
            </a:pPr>
            <a:endParaRPr lang="en-US" altLang="zh-CN" sz="1400" dirty="0" smtClean="0">
              <a:cs typeface="+mn-cs"/>
            </a:endParaRPr>
          </a:p>
          <a:p>
            <a:pPr marL="342882" lvl="1" indent="-342882">
              <a:spcBef>
                <a:spcPts val="0"/>
              </a:spcBef>
              <a:spcAft>
                <a:spcPts val="600"/>
              </a:spcAft>
              <a:buBlip>
                <a:blip r:embed="rId2"/>
              </a:buBlip>
            </a:pPr>
            <a:r>
              <a:rPr lang="en-US" altLang="zh-CN" sz="1400" dirty="0" smtClean="0">
                <a:cs typeface="+mn-cs"/>
              </a:rPr>
              <a:t>The </a:t>
            </a:r>
            <a:r>
              <a:rPr lang="en-US" altLang="zh-CN" sz="1400" dirty="0">
                <a:cs typeface="+mn-cs"/>
              </a:rPr>
              <a:t>WF template is provided in the </a:t>
            </a:r>
            <a:r>
              <a:rPr lang="en-US" altLang="zh-CN" sz="1400" dirty="0" smtClean="0">
                <a:cs typeface="+mn-cs"/>
              </a:rPr>
              <a:t>server</a:t>
            </a:r>
            <a:r>
              <a:rPr lang="en-US" altLang="zh-CN" sz="1400" dirty="0">
                <a:cs typeface="+mn-cs"/>
              </a:rPr>
              <a:t> </a:t>
            </a:r>
            <a:r>
              <a:rPr lang="en-US" altLang="zh-CN" sz="1400" dirty="0">
                <a:cs typeface="+mn-cs"/>
                <a:hlinkClick r:id="rId4"/>
              </a:rPr>
              <a:t>https://</a:t>
            </a:r>
            <a:r>
              <a:rPr lang="en-US" altLang="zh-CN" sz="1400" dirty="0" smtClean="0">
                <a:cs typeface="+mn-cs"/>
                <a:hlinkClick r:id="rId4"/>
              </a:rPr>
              <a:t>www.3gpp.org/ftp/tsg_ran/WG4_Radio/TSGR4_105/Templates</a:t>
            </a:r>
            <a:endParaRPr lang="en-US" altLang="zh-CN" sz="1400" dirty="0" smtClean="0">
              <a:cs typeface="+mn-cs"/>
            </a:endParaRPr>
          </a:p>
          <a:p>
            <a:pPr lvl="1">
              <a:spcBef>
                <a:spcPts val="0"/>
              </a:spcBef>
              <a:spcAft>
                <a:spcPts val="600"/>
              </a:spcAft>
            </a:pPr>
            <a:r>
              <a:rPr lang="en-US" altLang="zh-CN" sz="1200" dirty="0" smtClean="0">
                <a:cs typeface="+mn-cs"/>
              </a:rPr>
              <a:t>The </a:t>
            </a:r>
            <a:r>
              <a:rPr lang="en-US" altLang="zh-CN" sz="1200" dirty="0">
                <a:cs typeface="+mn-cs"/>
              </a:rPr>
              <a:t>clean version of final </a:t>
            </a:r>
            <a:r>
              <a:rPr lang="en-US" altLang="zh-CN" sz="1200" dirty="0" smtClean="0">
                <a:cs typeface="+mn-cs"/>
              </a:rPr>
              <a:t>formal </a:t>
            </a:r>
            <a:r>
              <a:rPr lang="en-US" altLang="zh-CN" sz="1200" dirty="0">
                <a:cs typeface="+mn-cs"/>
              </a:rPr>
              <a:t>WF </a:t>
            </a:r>
            <a:r>
              <a:rPr lang="en-US" altLang="zh-CN" sz="1200" dirty="0" err="1">
                <a:cs typeface="+mn-cs"/>
              </a:rPr>
              <a:t>Tdoc</a:t>
            </a:r>
            <a:r>
              <a:rPr lang="en-US" altLang="zh-CN" sz="1200" dirty="0">
                <a:cs typeface="+mn-cs"/>
              </a:rPr>
              <a:t> </a:t>
            </a:r>
            <a:r>
              <a:rPr lang="en-US" altLang="zh-CN" sz="1200" dirty="0" smtClean="0">
                <a:cs typeface="+mn-cs"/>
              </a:rPr>
              <a:t>is expected.</a:t>
            </a:r>
          </a:p>
          <a:p>
            <a:pPr lvl="1">
              <a:spcBef>
                <a:spcPts val="0"/>
              </a:spcBef>
              <a:spcAft>
                <a:spcPts val="600"/>
              </a:spcAft>
            </a:pPr>
            <a:r>
              <a:rPr lang="en-US" altLang="zh-CN" sz="1200" dirty="0" smtClean="0">
                <a:cs typeface="+mn-cs"/>
              </a:rPr>
              <a:t>No green highlighted is expected</a:t>
            </a:r>
          </a:p>
        </p:txBody>
      </p:sp>
      <p:sp>
        <p:nvSpPr>
          <p:cNvPr id="6" name="Title 1">
            <a:extLst>
              <a:ext uri="{FF2B5EF4-FFF2-40B4-BE49-F238E27FC236}">
                <a16:creationId xmlns:a16="http://schemas.microsoft.com/office/drawing/2014/main" xmlns="" id="{4653FC17-6DDA-4C90-8331-B521BC2ADE4B}"/>
              </a:ext>
            </a:extLst>
          </p:cNvPr>
          <p:cNvSpPr>
            <a:spLocks noGrp="1"/>
          </p:cNvSpPr>
          <p:nvPr>
            <p:ph type="title"/>
          </p:nvPr>
        </p:nvSpPr>
        <p:spPr>
          <a:xfrm>
            <a:off x="401652" y="130320"/>
            <a:ext cx="9605473" cy="1143001"/>
          </a:xfrm>
        </p:spPr>
        <p:txBody>
          <a:bodyPr/>
          <a:lstStyle/>
          <a:p>
            <a:r>
              <a:rPr lang="en-US" altLang="zh-CN" b="1" dirty="0">
                <a:latin typeface="微软雅黑" panose="020B0503020204020204" pitchFamily="34" charset="-122"/>
                <a:ea typeface="微软雅黑" panose="020B0503020204020204" pitchFamily="34" charset="-122"/>
              </a:rPr>
              <a:t>CR/WF template</a:t>
            </a:r>
            <a:endParaRPr lang="ru-RU" b="1" dirty="0">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38361250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3gpp">
  <a:themeElements>
    <a:clrScheme name="3gpp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0" fontAlgn="base" latinLnBrk="0" hangingPunct="0">
          <a:lnSpc>
            <a:spcPct val="100000"/>
          </a:lnSpc>
          <a:spcBef>
            <a:spcPct val="20000"/>
          </a:spcBef>
          <a:spcAft>
            <a:spcPts val="600"/>
          </a:spcAft>
          <a:buClrTx/>
          <a:buSzTx/>
          <a:buFontTx/>
          <a:buBlip>
            <a:blip xmlns:r="http://schemas.openxmlformats.org/officeDocument/2006/relationships" r:embed="rId1"/>
          </a:buBlip>
          <a:tabLst/>
          <a:defRPr kumimoji="0" lang="en-GB" sz="2400" b="0" i="0" u="none" strike="noStrike" cap="none" normalizeH="0" baseline="0" smtClean="0">
            <a:ln>
              <a:noFill/>
            </a:ln>
            <a:solidFill>
              <a:schemeClr val="tx1"/>
            </a:solidFill>
            <a:effectLst/>
            <a:latin typeface="Calibri"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0" fontAlgn="base" latinLnBrk="0" hangingPunct="0">
          <a:lnSpc>
            <a:spcPct val="100000"/>
          </a:lnSpc>
          <a:spcBef>
            <a:spcPct val="20000"/>
          </a:spcBef>
          <a:spcAft>
            <a:spcPts val="600"/>
          </a:spcAft>
          <a:buClrTx/>
          <a:buSzTx/>
          <a:buFontTx/>
          <a:buBlip>
            <a:blip xmlns:r="http://schemas.openxmlformats.org/officeDocument/2006/relationships" r:embed="rId1"/>
          </a:buBlip>
          <a:tabLst/>
          <a:defRPr kumimoji="0" lang="en-GB" sz="2400" b="0" i="0" u="none" strike="noStrike" cap="none" normalizeH="0" baseline="0" smtClean="0">
            <a:ln>
              <a:noFill/>
            </a:ln>
            <a:solidFill>
              <a:schemeClr val="tx1"/>
            </a:solidFill>
            <a:effectLst/>
            <a:latin typeface="Calibri" pitchFamily="34" charset="0"/>
          </a:defRPr>
        </a:defPPr>
      </a:lstStyle>
    </a:lnDef>
  </a:objectDefaults>
  <a:extraClrSchemeLst>
    <a:extraClrScheme>
      <a:clrScheme name="3gpp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F2552158F8185D44A8848B98AEA319AF" ma:contentTypeVersion="12" ma:contentTypeDescription="Create a new document." ma:contentTypeScope="" ma:versionID="6a36ef4f892f86ce52de6a1653dbd950">
  <xsd:schema xmlns:xsd="http://www.w3.org/2001/XMLSchema" xmlns:xs="http://www.w3.org/2001/XMLSchema" xmlns:p="http://schemas.microsoft.com/office/2006/metadata/properties" xmlns:ns3="a915fe38-2618-47b6-8303-829fb71466d5" xmlns:ns4="23d77754-4ccc-4c57-9291-cab09e81894a" targetNamespace="http://schemas.microsoft.com/office/2006/metadata/properties" ma:root="true" ma:fieldsID="f7034ffd361f586299d0e2788fe1325b" ns3:_="" ns4:_="">
    <xsd:import namespace="a915fe38-2618-47b6-8303-829fb71466d5"/>
    <xsd:import namespace="23d77754-4ccc-4c57-9291-cab09e81894a"/>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GenerationTime" minOccurs="0"/>
                <xsd:element ref="ns3:MediaServiceEventHashCode" minOccurs="0"/>
                <xsd:element ref="ns3:MediaServiceAutoKeyPoints" minOccurs="0"/>
                <xsd:element ref="ns3:MediaServiceKeyPoints" minOccurs="0"/>
                <xsd:element ref="ns4:SharedWithUsers" minOccurs="0"/>
                <xsd:element ref="ns4:SharedWithDetails" minOccurs="0"/>
                <xsd:element ref="ns4:SharingHintHash"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915fe38-2618-47b6-8303-829fb71466d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3d77754-4ccc-4c57-9291-cab09e81894a"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ingHintHash" ma:index="1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F070948-0CB2-4F99-ACC8-E715860BC6B9}">
  <ds:schemaRefs>
    <ds:schemaRef ds:uri="http://schemas.microsoft.com/sharepoint/v3/contenttype/forms"/>
  </ds:schemaRefs>
</ds:datastoreItem>
</file>

<file path=customXml/itemProps2.xml><?xml version="1.0" encoding="utf-8"?>
<ds:datastoreItem xmlns:ds="http://schemas.openxmlformats.org/officeDocument/2006/customXml" ds:itemID="{75C68143-B530-4487-9EA7-5BCC5970B48F}">
  <ds:schemaRefs>
    <ds:schemaRef ds:uri="http://purl.org/dc/terms/"/>
    <ds:schemaRef ds:uri="http://purl.org/dc/elements/1.1/"/>
    <ds:schemaRef ds:uri="http://schemas.microsoft.com/office/2006/metadata/properties"/>
    <ds:schemaRef ds:uri="a915fe38-2618-47b6-8303-829fb71466d5"/>
    <ds:schemaRef ds:uri="http://schemas.microsoft.com/office/2006/documentManagement/types"/>
    <ds:schemaRef ds:uri="http://schemas.microsoft.com/office/infopath/2007/PartnerControls"/>
    <ds:schemaRef ds:uri="http://www.w3.org/XML/1998/namespace"/>
    <ds:schemaRef ds:uri="http://schemas.openxmlformats.org/package/2006/metadata/core-properties"/>
    <ds:schemaRef ds:uri="23d77754-4ccc-4c57-9291-cab09e81894a"/>
    <ds:schemaRef ds:uri="http://purl.org/dc/dcmitype/"/>
  </ds:schemaRefs>
</ds:datastoreItem>
</file>

<file path=customXml/itemProps3.xml><?xml version="1.0" encoding="utf-8"?>
<ds:datastoreItem xmlns:ds="http://schemas.openxmlformats.org/officeDocument/2006/customXml" ds:itemID="{874266F6-0ED4-4E4E-9B55-710101289C5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915fe38-2618-47b6-8303-829fb71466d5"/>
    <ds:schemaRef ds:uri="23d77754-4ccc-4c57-9291-cab09e81894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350735</TotalTime>
  <Words>3674</Words>
  <Application>Microsoft Office PowerPoint</Application>
  <PresentationFormat>宽屏</PresentationFormat>
  <Paragraphs>359</Paragraphs>
  <Slides>19</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19</vt:i4>
      </vt:variant>
    </vt:vector>
  </HeadingPairs>
  <TitlesOfParts>
    <vt:vector size="27" baseType="lpstr">
      <vt:lpstr>黑体</vt:lpstr>
      <vt:lpstr>宋体</vt:lpstr>
      <vt:lpstr>微软雅黑</vt:lpstr>
      <vt:lpstr>Arial</vt:lpstr>
      <vt:lpstr>Arial Black</vt:lpstr>
      <vt:lpstr>Calibri</vt:lpstr>
      <vt:lpstr>Times New Roman</vt:lpstr>
      <vt:lpstr>3gpp</vt:lpstr>
      <vt:lpstr>RAN4#105 meeting Arrangements and Guidelines</vt:lpstr>
      <vt:lpstr>General Aspects </vt:lpstr>
      <vt:lpstr>Tdoc number request &amp; submission</vt:lpstr>
      <vt:lpstr>Tdoc number request &amp; submission (cont.) </vt:lpstr>
      <vt:lpstr>Topic Moderator &amp; summary</vt:lpstr>
      <vt:lpstr>Basket WIs Block approval</vt:lpstr>
      <vt:lpstr>Online discussion &amp; GTW conference call</vt:lpstr>
      <vt:lpstr>Tdoc request &amp; allocation </vt:lpstr>
      <vt:lpstr>CR/WF template</vt:lpstr>
      <vt:lpstr>Correctly preparation for TR and TS</vt:lpstr>
      <vt:lpstr>Correctly preparation for TR and TS (cont.)</vt:lpstr>
      <vt:lpstr>Guidance of TOHRU for GTW</vt:lpstr>
      <vt:lpstr>Register and check-in</vt:lpstr>
      <vt:lpstr>Post-meeting email process procedures/timelines  </vt:lpstr>
      <vt:lpstr>PowerPoint 演示文稿</vt:lpstr>
      <vt:lpstr>Other guidelines</vt:lpstr>
      <vt:lpstr>Other guidelines (cont.) </vt:lpstr>
      <vt:lpstr>Other guidelines (cont.) </vt:lpstr>
      <vt:lpstr>Thanks!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RAN4#94 E-meeting Arrangements and Guidelines</dc:title>
  <dc:creator>Administrator</dc:creator>
  <cp:keywords>CTPClassification=CTP_NT</cp:keywords>
  <cp:lastModifiedBy>Huawei</cp:lastModifiedBy>
  <cp:revision>1390</cp:revision>
  <cp:lastPrinted>2016-09-15T08:31:35Z</cp:lastPrinted>
  <dcterms:created xsi:type="dcterms:W3CDTF">2009-11-27T05:15:11Z</dcterms:created>
  <dcterms:modified xsi:type="dcterms:W3CDTF">2022-11-04T09:59:30Z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SCPROP">
    <vt:lpwstr>NSCCustomProperty</vt:lpwstr>
  </property>
  <property fmtid="{D5CDD505-2E9C-101B-9397-08002B2CF9AE}" pid="3" name="TitusGUID">
    <vt:lpwstr>6f9c0495-a83c-462b-8664-67016d5bf2d5</vt:lpwstr>
  </property>
  <property fmtid="{D5CDD505-2E9C-101B-9397-08002B2CF9AE}" pid="4" name="CTP_TimeStamp">
    <vt:lpwstr>2020-06-04 10:01:06Z</vt:lpwstr>
  </property>
  <property fmtid="{D5CDD505-2E9C-101B-9397-08002B2CF9AE}" pid="5" name="CTP_BU">
    <vt:lpwstr>NA</vt:lpwstr>
  </property>
  <property fmtid="{D5CDD505-2E9C-101B-9397-08002B2CF9AE}" pid="6" name="CTP_IDSID">
    <vt:lpwstr>NA</vt:lpwstr>
  </property>
  <property fmtid="{D5CDD505-2E9C-101B-9397-08002B2CF9AE}" pid="7" name="CTP_WWID">
    <vt:lpwstr>NA</vt:lpwstr>
  </property>
  <property fmtid="{D5CDD505-2E9C-101B-9397-08002B2CF9AE}" pid="8" name="CTPClassification">
    <vt:lpwstr>CTP_NT</vt:lpwstr>
  </property>
  <property fmtid="{D5CDD505-2E9C-101B-9397-08002B2CF9AE}" pid="9" name="ContentTypeId">
    <vt:lpwstr>0x010100F2552158F8185D44A8848B98AEA319AF</vt:lpwstr>
  </property>
  <property fmtid="{D5CDD505-2E9C-101B-9397-08002B2CF9AE}" pid="10" name="_2015_ms_pID_725343">
    <vt:lpwstr>(3)LNm16owELd59iiZtYDUTznodFfX4X6Sxz7EX3uaLCPnPCiijWKmmjmSEYDIdUNxf5Zkqv4c1
BZlcaAlC7cnk9OLCMKiNeTpfUYMnNbKDUoVWgK8WwIa7/25vTIbJwUWa1xSrCfylFLoz/DoX
Mu1LwY4PMrGyfyFQ9AL+lwmXJ9zxuR8wfqvxthb03iSTVwt7RQiOPrKKa+cWtfbqqXBafImC
27W0A9qs1LDA1czMme</vt:lpwstr>
  </property>
  <property fmtid="{D5CDD505-2E9C-101B-9397-08002B2CF9AE}" pid="11" name="_2015_ms_pID_7253431">
    <vt:lpwstr>mU5o5wsR7ZuOyNnP/35xI3564SVlRpl9DaS8oMv1xnR3TnG7KBAT6l
ZtlaAqpQl0X59ISDWjugVKd4Ig692i9rfyZchl4WqckBX6xazJXcFE6uQU2HDgZvgO8VKcFc
3fGHouOR18Mq30Rrtt3g0R2gpxPfmUckzR/0wTr4zBBSnYvtIQiG2YzDojHiNmblzX3Myyys
I+Uxr3FS2MDlPOKHUgPve7xVevNDQCoqxkPv</vt:lpwstr>
  </property>
  <property fmtid="{D5CDD505-2E9C-101B-9397-08002B2CF9AE}" pid="12" name="_2015_ms_pID_7253432">
    <vt:lpwstr>jw==</vt:lpwstr>
  </property>
  <property fmtid="{D5CDD505-2E9C-101B-9397-08002B2CF9AE}" pid="13" name="_readonly">
    <vt:lpwstr/>
  </property>
  <property fmtid="{D5CDD505-2E9C-101B-9397-08002B2CF9AE}" pid="14" name="_change">
    <vt:lpwstr/>
  </property>
  <property fmtid="{D5CDD505-2E9C-101B-9397-08002B2CF9AE}" pid="15" name="_full-control">
    <vt:lpwstr/>
  </property>
  <property fmtid="{D5CDD505-2E9C-101B-9397-08002B2CF9AE}" pid="16" name="sflag">
    <vt:lpwstr>1666757002</vt:lpwstr>
  </property>
</Properties>
</file>