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395" r:id="rId5"/>
    <p:sldId id="2409" r:id="rId6"/>
    <p:sldId id="2142533668" r:id="rId7"/>
    <p:sldId id="262" r:id="rId8"/>
    <p:sldId id="273" r:id="rId9"/>
    <p:sldId id="2422" r:id="rId10"/>
    <p:sldId id="2142533646" r:id="rId11"/>
    <p:sldId id="2142533669" r:id="rId12"/>
    <p:sldId id="21425336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4E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598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39D4AF-21C7-4F5B-99E4-586B1DACC16C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8910F-FCD0-4D9B-BE03-0FE660752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358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r>
              <a:rPr lang="en-US"/>
              <a:t>Grid Modernization</a:t>
            </a:r>
          </a:p>
          <a:p>
            <a:endParaRPr lang="en-US"/>
          </a:p>
          <a:p>
            <a:r>
              <a:rPr lang="en-US"/>
              <a:t>Looking to Private Broadband Networks </a:t>
            </a:r>
          </a:p>
          <a:p>
            <a:r>
              <a:rPr lang="en-US"/>
              <a:t>How Private LTE Helps Utilities 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9386D-3988-4557-A076-E90301B5F5D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416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1DC14-7C85-4AE8-9DC3-6DFE5CE01B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54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7700" y="482600"/>
            <a:ext cx="5722938" cy="3219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01DC14-7C85-4AE8-9DC3-6DFE5CE01B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920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70EF4-EC3F-4FF2-9B67-793788FD2E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5130A-A697-4D70-BADD-642014DC22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71A68F-195C-4EF4-9BC6-7C59BE08E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4F6F6-12C7-4DEF-9DF3-4B6F759D7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3GPP RAN4 </a:t>
            </a:r>
            <a:r>
              <a:rPr lang="en-US" dirty="0" err="1"/>
              <a:t>Tdoc</a:t>
            </a:r>
            <a:r>
              <a:rPr lang="en-US" dirty="0"/>
              <a:t> R4-2220503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717C5-6BF7-4E18-BA73-BE054390B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09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6422E-6A1D-428A-AE1D-8E4A09990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F67912-D75F-4728-B2AB-CA9AA3799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37D841-A6AE-4602-ACE4-679D4492C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09120A-496A-4895-8858-D48A79533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5EFC2-62F9-42F6-99A8-172415D0A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24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A8BFCF-13E3-4908-A3A1-CD95EAB493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451CE0-E861-4D8A-8218-9F266D7CC1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829EF-9B94-459A-AF9A-4E0448A1A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CEE49-1FAF-402F-B4C7-9E2E48964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506C9-78DA-40FD-9884-197CE5F0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883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7439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910366" y="5024125"/>
            <a:ext cx="4217345" cy="2982386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C716E17F-7567-3B4C-B639-45957241E3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6798089" y="4821858"/>
            <a:ext cx="2835878" cy="20054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031758AE-CBEA-496D-871B-8C730BBDCC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A0F60921-4219-4129-BA99-8A25D2DA6B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0113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B6679A-E285-4E5E-B60D-9D82BE89A128}"/>
              </a:ext>
            </a:extLst>
          </p:cNvPr>
          <p:cNvSpPr txBox="1"/>
          <p:nvPr userDrawn="1"/>
        </p:nvSpPr>
        <p:spPr>
          <a:xfrm>
            <a:off x="5976" y="6604010"/>
            <a:ext cx="2086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rgbClr val="4A4D78"/>
                </a:solidFill>
                <a:latin typeface="Alwyn New Lt" panose="020B0303000000020004" pitchFamily="34" charset="0"/>
              </a:rPr>
              <a:t>Proprietary &amp;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0F250A-F488-415D-A28B-DA0FCDC0B33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4893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75CFB7-97CF-4C85-A93D-CAAA2B014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722" r="10017"/>
          <a:stretch/>
        </p:blipFill>
        <p:spPr>
          <a:xfrm>
            <a:off x="10225717" y="3885197"/>
            <a:ext cx="1876982" cy="2896603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2B22BB-B9EC-4263-84DA-19DC28B3AE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508576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" panose="020B0503000000020004"/>
              </a:defRPr>
            </a:lvl1pPr>
            <a:lvl2pPr>
              <a:defRPr>
                <a:solidFill>
                  <a:srgbClr val="4A4D78"/>
                </a:solidFill>
                <a:latin typeface="Alwyn New" panose="020B0503000000020004"/>
              </a:defRPr>
            </a:lvl2pPr>
            <a:lvl3pPr>
              <a:defRPr>
                <a:solidFill>
                  <a:srgbClr val="4A4D78"/>
                </a:solidFill>
                <a:latin typeface="Alwyn New" panose="020B0503000000020004"/>
              </a:defRPr>
            </a:lvl3pPr>
            <a:lvl4pPr>
              <a:defRPr>
                <a:solidFill>
                  <a:srgbClr val="4A4D78"/>
                </a:solidFill>
                <a:latin typeface="Alwyn New" panose="020B0503000000020004"/>
              </a:defRPr>
            </a:lvl4pPr>
            <a:lvl5pPr>
              <a:defRPr>
                <a:solidFill>
                  <a:srgbClr val="4A4D78"/>
                </a:solidFill>
                <a:latin typeface="Alwyn New" panose="020B0503000000020004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959C6BC-F93D-4ADF-ADD3-E452931B1A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" panose="020B0503000000020004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E1C4849D-3BBD-4A89-B211-1335BC5B5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4442" y="6407572"/>
            <a:ext cx="4142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>
                    <a:lumMod val="65000"/>
                  </a:schemeClr>
                </a:solidFill>
                <a:latin typeface="Alwyn New" panose="020B0503000000020004"/>
              </a:defRPr>
            </a:lvl1pPr>
          </a:lstStyle>
          <a:p>
            <a:fld id="{4BE68834-98D7-400F-92E6-9888678474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47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042A3D9-48E4-4F73-BCEC-C49A3CEA59F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3838" y="1635878"/>
            <a:ext cx="5795962" cy="45410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E1CD8FF-3C16-4C47-8283-21DA04E403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BBB30614-CE8A-4831-89D7-A19B98326AB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19800" y="1635878"/>
            <a:ext cx="5795962" cy="45410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834FEC-487C-4AFF-9E9C-FBDA1880FB27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46DD6C-5D65-4468-8D8D-25A24432A59B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C8D0864-0B24-48A8-B77F-08B3FD23EA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BDFE13A-0A03-4710-B3EF-DBB8F3E7A2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32DA1E-3503-4BF8-856E-81BAC1B8FC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452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5B84624-E61A-4097-B4B9-17216257F1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" panose="020B0503000000020004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0D8AB64D-E09A-444E-AA36-4EF0AA67AE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4442" y="6407572"/>
            <a:ext cx="4142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>
                    <a:lumMod val="65000"/>
                  </a:schemeClr>
                </a:solidFill>
                <a:latin typeface="Alwyn New" panose="020B0503000000020004"/>
              </a:defRPr>
            </a:lvl1pPr>
          </a:lstStyle>
          <a:p>
            <a:fld id="{4BE68834-98D7-400F-92E6-9888678474D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40A427E-57B1-D948-8CEC-AFC1D65AF0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722" r="10017"/>
          <a:stretch/>
        </p:blipFill>
        <p:spPr>
          <a:xfrm>
            <a:off x="10981131" y="5050971"/>
            <a:ext cx="1121567" cy="1730829"/>
          </a:xfrm>
          <a:prstGeom prst="rect">
            <a:avLst/>
          </a:prstGeom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ACE07C1B-9516-457D-8A8F-3DF957076F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1651" y="338249"/>
            <a:ext cx="1870842" cy="37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79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CB1E8A1-B774-40E5-BC78-64A5A3C963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" panose="020B0503000000020004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C2D82EE3-9BD5-4CB5-8AF6-3892DBAA73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508576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" panose="020B0503000000020004"/>
              </a:defRPr>
            </a:lvl1pPr>
            <a:lvl2pPr>
              <a:defRPr>
                <a:solidFill>
                  <a:srgbClr val="4A4D78"/>
                </a:solidFill>
                <a:latin typeface="Alwyn New" panose="020B0503000000020004"/>
              </a:defRPr>
            </a:lvl2pPr>
            <a:lvl3pPr>
              <a:defRPr>
                <a:solidFill>
                  <a:srgbClr val="4A4D78"/>
                </a:solidFill>
                <a:latin typeface="Alwyn New" panose="020B0503000000020004"/>
              </a:defRPr>
            </a:lvl3pPr>
            <a:lvl4pPr>
              <a:defRPr>
                <a:solidFill>
                  <a:srgbClr val="4A4D78"/>
                </a:solidFill>
                <a:latin typeface="Alwyn New" panose="020B0503000000020004"/>
              </a:defRPr>
            </a:lvl4pPr>
            <a:lvl5pPr>
              <a:defRPr>
                <a:solidFill>
                  <a:srgbClr val="4A4D78"/>
                </a:solidFill>
                <a:latin typeface="Alwyn New" panose="020B0503000000020004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7FFBB478-5A74-4522-8E63-EBC3A790EC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4442" y="6407572"/>
            <a:ext cx="4142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bg1">
                    <a:lumMod val="65000"/>
                  </a:schemeClr>
                </a:solidFill>
                <a:latin typeface="Alwyn New" panose="020B0503000000020004"/>
              </a:defRPr>
            </a:lvl1pPr>
          </a:lstStyle>
          <a:p>
            <a:fld id="{4BE68834-98D7-400F-92E6-9888678474D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50E882-0AA3-E54D-8730-7997D5673B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722" r="10017"/>
          <a:stretch/>
        </p:blipFill>
        <p:spPr>
          <a:xfrm>
            <a:off x="10981131" y="5050971"/>
            <a:ext cx="1121567" cy="1730829"/>
          </a:xfrm>
          <a:prstGeom prst="rect">
            <a:avLst/>
          </a:prstGeom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0A9FFD63-9F85-4D1A-B483-77B634F69B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1651" y="338249"/>
            <a:ext cx="1870842" cy="37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57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81F09-07C6-48F8-9277-BB60D9B37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A28A1-B270-4E26-93C4-918FC6A2D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F3336-E1F6-48EB-9138-88A708D6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ECAEB-5A24-407A-A5D7-17F26D58D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52E96-39D9-4A05-BAB9-D426B65C9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91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1292C-A21C-4FBE-97BC-E960F1B60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8FB2E5-6AA8-4C0E-8695-83EC321AC5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31117-2F00-46CE-A5C7-C7674E153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CC00C-9BB1-49E2-8E9D-D8864095D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C4060-1EBE-4F5E-8930-9F936D997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546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0A5C4-457E-46C8-B15E-F29E04492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D82BA-6D0F-4832-823A-12A654487B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567BE0-B0E6-46FD-B1AF-E32EB718BB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C8C75D-9679-4E62-A027-4480F8DB8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162B97-5D3E-4FB3-B3A0-AFDB03D13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3A27B-816A-4CD5-9A61-5E26E4DA2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553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8D0BE-3A10-47C3-8F0D-668CAF12A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8BAF23-70BB-4C5B-8C62-5B96BAACD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87FCFC-E0FC-421A-BAEF-E105C4CDDB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34FFF4-39F5-4175-855D-CACF67E533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85EDA-8F53-43D5-AB9B-BACFAB619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F1CC54-8C51-4266-88E3-3CB27F757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623D74-EDD0-4718-A647-800F4EDA4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F7B08F-C904-4D51-8924-A17CAE8AE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367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4A3F0-8FF7-4A18-8F45-59C13113D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2AA03C-30CB-4556-A6AA-6A4AAAC39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124735-7147-4586-9685-DED071AF7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38EB3-B0F2-4558-9CCF-3F5AD939B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9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F7A2A4-4E4C-4C8E-B958-E7F9E40C1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FCC2A6-63F9-49C9-980C-9804F7B3D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AB96BE-EE09-4BDC-A57B-9DD45760D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67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ECD37-579F-434A-9F19-D4ED5F07E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6356A-246E-441A-A94D-729AE455F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089738-F8C8-41E9-8750-955174218C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99BE3C-0912-447B-A8CB-726AE5966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D5C9A-400E-4D3F-AE78-BE1AD3C2E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54449C-DBEF-4596-9C58-B6DA918CE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34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095EA-4A7E-4C29-8E44-E9789BBFE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4CDC64-8D02-488B-AE59-65DD400900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1EE733-95C0-45A0-A625-93F9950C24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D3EDDA-7240-4D55-B0F6-4A08239C9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18C68-7263-487A-9D8D-371E5B80B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6AEF89-9D75-4AE5-BD69-86151C987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50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95025-4E50-4FEA-8507-859C1E50D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150347-D975-4571-ABC5-5CF0DECA8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B1325-2FE4-4B88-BB2B-8ACAB15DC9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35AFB-02DD-4540-AC58-920DA4F5C155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27929F-2435-4266-90E1-C4EDFA8968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3GPP RAN4 </a:t>
            </a:r>
            <a:r>
              <a:rPr lang="en-US" dirty="0" err="1"/>
              <a:t>Tdoc</a:t>
            </a:r>
            <a:r>
              <a:rPr lang="en-US" dirty="0"/>
              <a:t> R4-2220503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A98E0-DE4C-437A-AA71-B93B57FF73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84F2B-98CE-449C-A45E-B38810A85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910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5" r:id="rId16"/>
    <p:sldLayoutId id="214748366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anterix.com/report-and-order/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8.png"/><Relationship Id="rId21" Type="http://schemas.openxmlformats.org/officeDocument/2006/relationships/image" Target="../media/image33.png"/><Relationship Id="rId42" Type="http://schemas.openxmlformats.org/officeDocument/2006/relationships/image" Target="../media/image54.png"/><Relationship Id="rId47" Type="http://schemas.openxmlformats.org/officeDocument/2006/relationships/image" Target="../media/image59.png"/><Relationship Id="rId63" Type="http://schemas.openxmlformats.org/officeDocument/2006/relationships/image" Target="../media/image75.png"/><Relationship Id="rId68" Type="http://schemas.openxmlformats.org/officeDocument/2006/relationships/image" Target="../media/image80.png"/><Relationship Id="rId84" Type="http://schemas.openxmlformats.org/officeDocument/2006/relationships/image" Target="../media/image96.png"/><Relationship Id="rId16" Type="http://schemas.openxmlformats.org/officeDocument/2006/relationships/image" Target="../media/image28.png"/><Relationship Id="rId11" Type="http://schemas.openxmlformats.org/officeDocument/2006/relationships/image" Target="../media/image23.png"/><Relationship Id="rId32" Type="http://schemas.openxmlformats.org/officeDocument/2006/relationships/image" Target="../media/image44.png"/><Relationship Id="rId37" Type="http://schemas.openxmlformats.org/officeDocument/2006/relationships/image" Target="../media/image49.png"/><Relationship Id="rId53" Type="http://schemas.openxmlformats.org/officeDocument/2006/relationships/image" Target="../media/image65.png"/><Relationship Id="rId58" Type="http://schemas.openxmlformats.org/officeDocument/2006/relationships/image" Target="../media/image70.png"/><Relationship Id="rId74" Type="http://schemas.openxmlformats.org/officeDocument/2006/relationships/image" Target="../media/image86.gif"/><Relationship Id="rId79" Type="http://schemas.openxmlformats.org/officeDocument/2006/relationships/image" Target="../media/image91.png"/><Relationship Id="rId5" Type="http://schemas.openxmlformats.org/officeDocument/2006/relationships/image" Target="../media/image17.png"/><Relationship Id="rId19" Type="http://schemas.openxmlformats.org/officeDocument/2006/relationships/image" Target="../media/image3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Relationship Id="rId43" Type="http://schemas.openxmlformats.org/officeDocument/2006/relationships/image" Target="../media/image55.png"/><Relationship Id="rId48" Type="http://schemas.openxmlformats.org/officeDocument/2006/relationships/image" Target="../media/image60.png"/><Relationship Id="rId56" Type="http://schemas.openxmlformats.org/officeDocument/2006/relationships/image" Target="../media/image68.png"/><Relationship Id="rId64" Type="http://schemas.openxmlformats.org/officeDocument/2006/relationships/image" Target="../media/image76.png"/><Relationship Id="rId69" Type="http://schemas.openxmlformats.org/officeDocument/2006/relationships/image" Target="../media/image81.png"/><Relationship Id="rId77" Type="http://schemas.openxmlformats.org/officeDocument/2006/relationships/image" Target="../media/image89.png"/><Relationship Id="rId8" Type="http://schemas.openxmlformats.org/officeDocument/2006/relationships/image" Target="../media/image20.png"/><Relationship Id="rId51" Type="http://schemas.openxmlformats.org/officeDocument/2006/relationships/image" Target="../media/image63.png"/><Relationship Id="rId72" Type="http://schemas.openxmlformats.org/officeDocument/2006/relationships/image" Target="../media/image84.png"/><Relationship Id="rId80" Type="http://schemas.openxmlformats.org/officeDocument/2006/relationships/image" Target="../media/image92.png"/><Relationship Id="rId85" Type="http://schemas.openxmlformats.org/officeDocument/2006/relationships/image" Target="../media/image97.png"/><Relationship Id="rId3" Type="http://schemas.openxmlformats.org/officeDocument/2006/relationships/image" Target="../media/image15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38" Type="http://schemas.openxmlformats.org/officeDocument/2006/relationships/image" Target="../media/image50.png"/><Relationship Id="rId46" Type="http://schemas.openxmlformats.org/officeDocument/2006/relationships/image" Target="../media/image58.png"/><Relationship Id="rId59" Type="http://schemas.openxmlformats.org/officeDocument/2006/relationships/image" Target="../media/image71.png"/><Relationship Id="rId67" Type="http://schemas.openxmlformats.org/officeDocument/2006/relationships/image" Target="../media/image79.png"/><Relationship Id="rId20" Type="http://schemas.openxmlformats.org/officeDocument/2006/relationships/image" Target="../media/image32.png"/><Relationship Id="rId41" Type="http://schemas.openxmlformats.org/officeDocument/2006/relationships/image" Target="../media/image53.png"/><Relationship Id="rId54" Type="http://schemas.openxmlformats.org/officeDocument/2006/relationships/image" Target="../media/image66.png"/><Relationship Id="rId62" Type="http://schemas.openxmlformats.org/officeDocument/2006/relationships/image" Target="../media/image74.png"/><Relationship Id="rId70" Type="http://schemas.openxmlformats.org/officeDocument/2006/relationships/image" Target="../media/image82.png"/><Relationship Id="rId75" Type="http://schemas.openxmlformats.org/officeDocument/2006/relationships/image" Target="../media/image87.png"/><Relationship Id="rId83" Type="http://schemas.openxmlformats.org/officeDocument/2006/relationships/image" Target="../media/image9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48.png"/><Relationship Id="rId49" Type="http://schemas.openxmlformats.org/officeDocument/2006/relationships/image" Target="../media/image61.jpeg"/><Relationship Id="rId57" Type="http://schemas.openxmlformats.org/officeDocument/2006/relationships/image" Target="../media/image69.png"/><Relationship Id="rId10" Type="http://schemas.openxmlformats.org/officeDocument/2006/relationships/image" Target="../media/image22.png"/><Relationship Id="rId31" Type="http://schemas.openxmlformats.org/officeDocument/2006/relationships/image" Target="../media/image43.png"/><Relationship Id="rId44" Type="http://schemas.openxmlformats.org/officeDocument/2006/relationships/image" Target="../media/image56.png"/><Relationship Id="rId52" Type="http://schemas.openxmlformats.org/officeDocument/2006/relationships/image" Target="../media/image64.png"/><Relationship Id="rId60" Type="http://schemas.openxmlformats.org/officeDocument/2006/relationships/image" Target="../media/image72.png"/><Relationship Id="rId65" Type="http://schemas.openxmlformats.org/officeDocument/2006/relationships/image" Target="../media/image77.png"/><Relationship Id="rId73" Type="http://schemas.openxmlformats.org/officeDocument/2006/relationships/image" Target="../media/image85.png"/><Relationship Id="rId78" Type="http://schemas.openxmlformats.org/officeDocument/2006/relationships/image" Target="../media/image90.png"/><Relationship Id="rId81" Type="http://schemas.openxmlformats.org/officeDocument/2006/relationships/image" Target="../media/image93.png"/><Relationship Id="rId86" Type="http://schemas.openxmlformats.org/officeDocument/2006/relationships/image" Target="../media/image98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9" Type="http://schemas.openxmlformats.org/officeDocument/2006/relationships/image" Target="../media/image51.png"/><Relationship Id="rId34" Type="http://schemas.openxmlformats.org/officeDocument/2006/relationships/image" Target="../media/image46.png"/><Relationship Id="rId50" Type="http://schemas.openxmlformats.org/officeDocument/2006/relationships/image" Target="../media/image62.jpeg"/><Relationship Id="rId55" Type="http://schemas.openxmlformats.org/officeDocument/2006/relationships/image" Target="../media/image67.png"/><Relationship Id="rId76" Type="http://schemas.openxmlformats.org/officeDocument/2006/relationships/image" Target="../media/image88.png"/><Relationship Id="rId7" Type="http://schemas.openxmlformats.org/officeDocument/2006/relationships/image" Target="../media/image19.png"/><Relationship Id="rId71" Type="http://schemas.openxmlformats.org/officeDocument/2006/relationships/image" Target="../media/image83.png"/><Relationship Id="rId2" Type="http://schemas.openxmlformats.org/officeDocument/2006/relationships/notesSlide" Target="../notesSlides/notesSlide3.xml"/><Relationship Id="rId29" Type="http://schemas.openxmlformats.org/officeDocument/2006/relationships/image" Target="../media/image41.png"/><Relationship Id="rId24" Type="http://schemas.openxmlformats.org/officeDocument/2006/relationships/image" Target="../media/image36.png"/><Relationship Id="rId40" Type="http://schemas.openxmlformats.org/officeDocument/2006/relationships/image" Target="../media/image52.emf"/><Relationship Id="rId45" Type="http://schemas.openxmlformats.org/officeDocument/2006/relationships/image" Target="../media/image57.png"/><Relationship Id="rId66" Type="http://schemas.openxmlformats.org/officeDocument/2006/relationships/image" Target="../media/image78.png"/><Relationship Id="rId61" Type="http://schemas.openxmlformats.org/officeDocument/2006/relationships/image" Target="../media/image73.png"/><Relationship Id="rId82" Type="http://schemas.openxmlformats.org/officeDocument/2006/relationships/image" Target="../media/image9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eolbrich@anterix.com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IntrodeckpostRObkn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212C7A9D-D9D7-4940-9525-3A25CFD71F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03" y="558794"/>
            <a:ext cx="2900521" cy="566669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 bwMode="auto">
          <a:xfrm>
            <a:off x="74645" y="2356102"/>
            <a:ext cx="12191999" cy="1808703"/>
          </a:xfrm>
          <a:prstGeom prst="roundRect">
            <a:avLst>
              <a:gd name="adj" fmla="val 0"/>
            </a:avLst>
          </a:prstGeom>
          <a:solidFill>
            <a:schemeClr val="tx2">
              <a:lumMod val="50000"/>
              <a:alpha val="46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174625" marR="0" indent="-174625" algn="r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80000"/>
              <a:buFont typeface="Webdings" pitchFamily="18" charset="2"/>
              <a:buChar char="4"/>
              <a:tabLst>
                <a:tab pos="312738" algn="l"/>
              </a:tabLst>
            </a:pPr>
            <a: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o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C12D319F-7744-1C4C-9542-9163CB4AFCA8}"/>
              </a:ext>
            </a:extLst>
          </p:cNvPr>
          <p:cNvSpPr txBox="1">
            <a:spLocks/>
          </p:cNvSpPr>
          <p:nvPr/>
        </p:nvSpPr>
        <p:spPr>
          <a:xfrm>
            <a:off x="557305" y="2444273"/>
            <a:ext cx="9882095" cy="1052851"/>
          </a:xfrm>
          <a:prstGeom prst="rect">
            <a:avLst/>
          </a:prstGeom>
        </p:spPr>
        <p:txBody>
          <a:bodyPr lIns="0" anchor="t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6600" b="0" i="0">
                <a:solidFill>
                  <a:schemeClr val="bg1"/>
                </a:solidFill>
                <a:latin typeface="Helvetica Neue LT Std 67 Medium" panose="020B0604020202020204" pitchFamily="34" charset="77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5pPr>
            <a:lvl6pPr marL="454063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6pPr>
            <a:lvl7pPr marL="908116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7pPr>
            <a:lvl8pPr marL="1362172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8pPr>
            <a:lvl9pPr marL="1816226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9pPr>
          </a:lstStyle>
          <a:p>
            <a:pPr algn="l">
              <a:defRPr/>
            </a:pPr>
            <a:r>
              <a:rPr lang="en-US" sz="3600" dirty="0"/>
              <a:t>New 3GPP Band Allocation</a:t>
            </a:r>
          </a:p>
          <a:p>
            <a:pPr algn="l">
              <a:defRPr/>
            </a:pPr>
            <a:r>
              <a:rPr lang="en-US" sz="3600" dirty="0"/>
              <a:t>2022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C12D319F-7744-1C4C-9542-9163CB4AFCA8}"/>
              </a:ext>
            </a:extLst>
          </p:cNvPr>
          <p:cNvSpPr txBox="1">
            <a:spLocks/>
          </p:cNvSpPr>
          <p:nvPr/>
        </p:nvSpPr>
        <p:spPr>
          <a:xfrm>
            <a:off x="572294" y="3231755"/>
            <a:ext cx="9159573" cy="875549"/>
          </a:xfrm>
          <a:prstGeom prst="rect">
            <a:avLst/>
          </a:prstGeom>
        </p:spPr>
        <p:txBody>
          <a:bodyPr lIns="0" anchor="t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6600" b="0" i="0">
                <a:solidFill>
                  <a:schemeClr val="bg1"/>
                </a:solidFill>
                <a:latin typeface="Helvetica Neue LT Std 67 Medium" panose="020B0604020202020204" pitchFamily="34" charset="77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5pPr>
            <a:lvl6pPr marL="454063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6pPr>
            <a:lvl7pPr marL="908116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7pPr>
            <a:lvl8pPr marL="1362172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8pPr>
            <a:lvl9pPr marL="1816226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2D2D6E"/>
                </a:solidFill>
                <a:latin typeface="Arial Black" pitchFamily="34" charset="0"/>
              </a:defRPr>
            </a:lvl9pPr>
          </a:lstStyle>
          <a:p>
            <a:pPr algn="l">
              <a:defRPr/>
            </a:pPr>
            <a:endParaRPr lang="en-US" sz="3200" dirty="0">
              <a:solidFill>
                <a:schemeClr val="accent2"/>
              </a:solidFill>
              <a:latin typeface="Alwyn new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FD1B8A3-E6E1-4462-88FB-CB7E59E53A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464692" y="2465418"/>
            <a:ext cx="2759779" cy="195163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4D24F66F-89CE-4DD0-9A86-33DCF8C001E2}"/>
              </a:ext>
            </a:extLst>
          </p:cNvPr>
          <p:cNvSpPr txBox="1">
            <a:spLocks/>
          </p:cNvSpPr>
          <p:nvPr/>
        </p:nvSpPr>
        <p:spPr>
          <a:xfrm>
            <a:off x="482661" y="3172522"/>
            <a:ext cx="8820150" cy="7719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4000" dirty="0">
              <a:solidFill>
                <a:srgbClr val="FF93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28FC84-F754-B557-31F8-3B71CFEC691E}"/>
              </a:ext>
            </a:extLst>
          </p:cNvPr>
          <p:cNvSpPr txBox="1"/>
          <p:nvPr/>
        </p:nvSpPr>
        <p:spPr>
          <a:xfrm>
            <a:off x="4333164" y="6435338"/>
            <a:ext cx="352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3GPP RAN4 </a:t>
            </a:r>
            <a:r>
              <a:rPr lang="en-US" dirty="0" err="1">
                <a:solidFill>
                  <a:schemeClr val="bg1"/>
                </a:solidFill>
              </a:rPr>
              <a:t>Tdoc</a:t>
            </a:r>
            <a:r>
              <a:rPr lang="en-US" dirty="0">
                <a:solidFill>
                  <a:schemeClr val="bg1"/>
                </a:solidFill>
              </a:rPr>
              <a:t> R4-2220503 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552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CE0E79-A39B-4927-8638-C4F5344236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10061742" cy="508576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Spectrum Allocation</a:t>
            </a:r>
          </a:p>
          <a:p>
            <a:pPr lvl="1"/>
            <a:r>
              <a:rPr lang="en-US" dirty="0" err="1"/>
              <a:t>Anterix</a:t>
            </a:r>
            <a:r>
              <a:rPr lang="en-US" dirty="0"/>
              <a:t> is the primary 900 MHz spectrum holder in the US market*.</a:t>
            </a:r>
          </a:p>
          <a:p>
            <a:pPr lvl="2"/>
            <a:r>
              <a:rPr lang="en-US" dirty="0"/>
              <a:t>DL:   935-940 MHz  and UL:  896-901 MHz</a:t>
            </a:r>
          </a:p>
          <a:p>
            <a:r>
              <a:rPr lang="en-US" dirty="0"/>
              <a:t>Market History</a:t>
            </a:r>
          </a:p>
          <a:p>
            <a:pPr lvl="1"/>
            <a:r>
              <a:rPr lang="en-US" dirty="0"/>
              <a:t>13 markets currently deployed with LTE in 1.4 &amp; 3 MHz channels to support electric utilities.</a:t>
            </a:r>
          </a:p>
          <a:p>
            <a:pPr lvl="1"/>
            <a:r>
              <a:rPr lang="en-US" dirty="0"/>
              <a:t>Utilized Network Assigned Duplexing (NAD) in </a:t>
            </a:r>
            <a:r>
              <a:rPr lang="en-US" dirty="0" err="1"/>
              <a:t>Ue</a:t>
            </a:r>
            <a:r>
              <a:rPr lang="en-US" dirty="0"/>
              <a:t> and </a:t>
            </a:r>
            <a:r>
              <a:rPr lang="en-US" dirty="0" err="1"/>
              <a:t>eNB</a:t>
            </a:r>
            <a:r>
              <a:rPr lang="en-US" dirty="0"/>
              <a:t> to support deployments.</a:t>
            </a:r>
          </a:p>
          <a:p>
            <a:pPr lvl="2"/>
            <a:r>
              <a:rPr lang="en-US" dirty="0"/>
              <a:t>It is a subset of Band 8 with a 39 MHz duplex spacing instead of a 45 MHz gap.</a:t>
            </a:r>
          </a:p>
          <a:p>
            <a:pPr lvl="1"/>
            <a:r>
              <a:rPr lang="en-US" dirty="0"/>
              <a:t>Over 80 vendors part of </a:t>
            </a:r>
            <a:r>
              <a:rPr lang="en-US" dirty="0" err="1"/>
              <a:t>Anterix</a:t>
            </a:r>
            <a:r>
              <a:rPr lang="en-US" dirty="0"/>
              <a:t> ecosystem</a:t>
            </a:r>
          </a:p>
          <a:p>
            <a:pPr lvl="1"/>
            <a:r>
              <a:rPr lang="en-US" dirty="0" err="1"/>
              <a:t>Anterix</a:t>
            </a:r>
            <a:r>
              <a:rPr lang="en-US" dirty="0"/>
              <a:t> has been active in 3GPP working to create support for NR in 3 MHz channels.</a:t>
            </a:r>
          </a:p>
          <a:p>
            <a:r>
              <a:rPr lang="en-US" dirty="0"/>
              <a:t>3GPP Plan</a:t>
            </a:r>
          </a:p>
          <a:p>
            <a:pPr lvl="1"/>
            <a:r>
              <a:rPr lang="en-US" dirty="0"/>
              <a:t>Request a new band for LTE and NR that has the proper emission mask and duplex offset. </a:t>
            </a:r>
          </a:p>
          <a:p>
            <a:pPr lvl="1"/>
            <a:r>
              <a:rPr lang="en-US" dirty="0"/>
              <a:t>Discuss proposal in Nov. Toulouse and submit discussion document to RAN 98e in Dec. 21</a:t>
            </a:r>
          </a:p>
          <a:p>
            <a:pPr lvl="1"/>
            <a:r>
              <a:rPr lang="en-US" dirty="0"/>
              <a:t>Submit WID in RAN4 March 23</a:t>
            </a:r>
          </a:p>
          <a:p>
            <a:r>
              <a:rPr lang="en-US" dirty="0"/>
              <a:t>Industry Benefit</a:t>
            </a:r>
          </a:p>
          <a:p>
            <a:pPr lvl="1"/>
            <a:r>
              <a:rPr lang="en-US" dirty="0"/>
              <a:t>The 900 MHz allocation is the only licensed broadband private network spectrum in the US market and is pushing 3GPP technologies to formerly closed markets.</a:t>
            </a:r>
          </a:p>
          <a:p>
            <a:pPr lvl="1"/>
            <a:r>
              <a:rPr lang="en-US" dirty="0"/>
              <a:t>Chipset, </a:t>
            </a:r>
            <a:r>
              <a:rPr lang="en-US" dirty="0" err="1"/>
              <a:t>Ue</a:t>
            </a:r>
            <a:r>
              <a:rPr lang="en-US" dirty="0"/>
              <a:t>, module and infrastructure vendors all support creation of a new band to allow for better product support and advanced features such as carrier aggregation.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1300" dirty="0"/>
          </a:p>
          <a:p>
            <a:pPr marL="0" indent="0">
              <a:buNone/>
            </a:pPr>
            <a:r>
              <a:rPr lang="en-US" sz="1300" dirty="0"/>
              <a:t>* </a:t>
            </a:r>
            <a:r>
              <a:rPr lang="en-US" sz="1300" dirty="0">
                <a:hlinkClick r:id="rId2"/>
              </a:rPr>
              <a:t>https://anterix.com/report-and-order/</a:t>
            </a:r>
            <a:r>
              <a:rPr lang="en-US" sz="1300" dirty="0"/>
              <a:t>  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02E7F9-3C90-47DA-B9A5-5151D198CA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New Band Proposal Overview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81D32-D838-30EE-FAB9-90B9BC8F4AB3}"/>
              </a:ext>
            </a:extLst>
          </p:cNvPr>
          <p:cNvSpPr txBox="1"/>
          <p:nvPr/>
        </p:nvSpPr>
        <p:spPr>
          <a:xfrm>
            <a:off x="4333164" y="6537012"/>
            <a:ext cx="352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3GPP RAN4 </a:t>
            </a:r>
            <a:r>
              <a:rPr lang="en-US" sz="1200" dirty="0" err="1"/>
              <a:t>Tdoc</a:t>
            </a:r>
            <a:r>
              <a:rPr lang="en-US" sz="1200" dirty="0"/>
              <a:t> R4-2220503 </a:t>
            </a:r>
          </a:p>
        </p:txBody>
      </p:sp>
    </p:spTree>
    <p:extLst>
      <p:ext uri="{BB962C8B-B14F-4D97-AF65-F5344CB8AC3E}">
        <p14:creationId xmlns:p14="http://schemas.microsoft.com/office/powerpoint/2010/main" val="1494491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E9D9F6-CDB0-CED3-855A-E96396B6F6A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err="1"/>
              <a:t>Anterix</a:t>
            </a:r>
            <a:r>
              <a:rPr lang="en-US" dirty="0"/>
              <a:t> Licenses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889971F-6B25-3E50-1323-F59D0AEDA7D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3838" y="1635878"/>
            <a:ext cx="4933151" cy="4541086"/>
          </a:xfrm>
        </p:spPr>
        <p:txBody>
          <a:bodyPr/>
          <a:lstStyle/>
          <a:p>
            <a:r>
              <a:rPr lang="en-US" dirty="0"/>
              <a:t>Licenses allocated on a per county basis – 3233 in the US</a:t>
            </a:r>
          </a:p>
          <a:p>
            <a:r>
              <a:rPr lang="en-US" dirty="0" err="1"/>
              <a:t>Anterix</a:t>
            </a:r>
            <a:r>
              <a:rPr lang="en-US" dirty="0"/>
              <a:t> has the majority of all licenses (dark blue)</a:t>
            </a:r>
          </a:p>
          <a:p>
            <a:r>
              <a:rPr lang="en-US" dirty="0"/>
              <a:t>Multiple deployments and trials nationwide.</a:t>
            </a:r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CBA1FBED-A329-6DF5-2873-F7298D5C8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213" y="1528444"/>
            <a:ext cx="5795962" cy="32217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ACAF42-659E-6AC1-F921-D67957103CB6}"/>
              </a:ext>
            </a:extLst>
          </p:cNvPr>
          <p:cNvSpPr txBox="1"/>
          <p:nvPr/>
        </p:nvSpPr>
        <p:spPr>
          <a:xfrm>
            <a:off x="4333164" y="6537012"/>
            <a:ext cx="352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3GPP RAN4 </a:t>
            </a:r>
            <a:r>
              <a:rPr lang="en-US" sz="1200" dirty="0" err="1"/>
              <a:t>Tdoc</a:t>
            </a:r>
            <a:r>
              <a:rPr lang="en-US" sz="1200" dirty="0"/>
              <a:t> R4-2220503 </a:t>
            </a:r>
          </a:p>
        </p:txBody>
      </p:sp>
    </p:spTree>
    <p:extLst>
      <p:ext uri="{BB962C8B-B14F-4D97-AF65-F5344CB8AC3E}">
        <p14:creationId xmlns:p14="http://schemas.microsoft.com/office/powerpoint/2010/main" val="3365713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8124E-1928-4C9D-9EC2-43C1B0E44B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7" y="1200451"/>
            <a:ext cx="9878105" cy="5085765"/>
          </a:xfrm>
        </p:spPr>
        <p:txBody>
          <a:bodyPr/>
          <a:lstStyle/>
          <a:p>
            <a:r>
              <a:rPr lang="en-US" sz="2000" dirty="0"/>
              <a:t>The 3GPP 900MHz/B8 allocation employs 45MHz duplexing</a:t>
            </a:r>
          </a:p>
          <a:p>
            <a:r>
              <a:rPr lang="en-US" sz="2000" dirty="0"/>
              <a:t>The FCC 900MHz allocation employs 39MHz duplexing</a:t>
            </a:r>
          </a:p>
          <a:p>
            <a:r>
              <a:rPr lang="en-US" sz="2000" dirty="0"/>
              <a:t>The BB frequency assignments for these allocations are as follows:</a:t>
            </a:r>
          </a:p>
          <a:p>
            <a:pPr marL="460375" lvl="1" indent="-230188">
              <a:buFont typeface="Calibri" panose="020F0502020204030204" pitchFamily="34" charset="0"/>
              <a:buChar char="‐"/>
              <a:tabLst>
                <a:tab pos="3657600" algn="l"/>
                <a:tab pos="5951538" algn="l"/>
              </a:tabLst>
            </a:pPr>
            <a:r>
              <a:rPr lang="en-US" sz="1800" dirty="0"/>
              <a:t>3GPP Band 8	DL: 925-960MHz	UL: 880-915MHz</a:t>
            </a:r>
          </a:p>
          <a:p>
            <a:pPr marL="460375" lvl="1" indent="-230188">
              <a:buFont typeface="Calibri" panose="020F0502020204030204" pitchFamily="34" charset="0"/>
              <a:buChar char="‐"/>
              <a:tabLst>
                <a:tab pos="3657600" algn="l"/>
                <a:tab pos="5951538" algn="l"/>
              </a:tabLst>
            </a:pPr>
            <a:r>
              <a:rPr lang="en-US" sz="1800" dirty="0"/>
              <a:t>U.S. 900MHZ Center Frequency	DL: 938MHz	UL: 899MHz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A2AA26-C3EC-422C-AB9E-6FAC1BCEB1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9486219" cy="712358"/>
          </a:xfrm>
        </p:spPr>
        <p:txBody>
          <a:bodyPr/>
          <a:lstStyle/>
          <a:p>
            <a:r>
              <a:rPr lang="en-US" sz="2800" dirty="0"/>
              <a:t>U.S. 900MHz vs 3GPP Duplexing Considerations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E68834-98D7-400F-92E6-9888678474DF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272160" y="3826051"/>
            <a:ext cx="6648682" cy="2581521"/>
            <a:chOff x="393289" y="3051765"/>
            <a:chExt cx="8529037" cy="353970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67344" y="3051765"/>
              <a:ext cx="4980711" cy="70485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3289" y="3711198"/>
              <a:ext cx="8327923" cy="288027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68713" y="5094855"/>
              <a:ext cx="4857135" cy="657225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169726" y="5735782"/>
              <a:ext cx="1752600" cy="4156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D200561-3276-C85A-B49C-CFEC69604848}"/>
              </a:ext>
            </a:extLst>
          </p:cNvPr>
          <p:cNvSpPr txBox="1"/>
          <p:nvPr/>
        </p:nvSpPr>
        <p:spPr>
          <a:xfrm>
            <a:off x="4333164" y="6537012"/>
            <a:ext cx="352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3GPP RAN4 </a:t>
            </a:r>
            <a:r>
              <a:rPr lang="en-US" sz="1200" dirty="0" err="1"/>
              <a:t>Tdoc</a:t>
            </a:r>
            <a:r>
              <a:rPr lang="en-US" sz="1200" dirty="0"/>
              <a:t> R4-2220503 </a:t>
            </a:r>
          </a:p>
        </p:txBody>
      </p:sp>
    </p:spTree>
    <p:extLst>
      <p:ext uri="{BB962C8B-B14F-4D97-AF65-F5344CB8AC3E}">
        <p14:creationId xmlns:p14="http://schemas.microsoft.com/office/powerpoint/2010/main" val="653145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A2AA26-C3EC-422C-AB9E-6FAC1BCEB1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9532637" cy="1324932"/>
          </a:xfrm>
        </p:spPr>
        <p:txBody>
          <a:bodyPr>
            <a:normAutofit/>
          </a:bodyPr>
          <a:lstStyle/>
          <a:p>
            <a:r>
              <a:rPr lang="en-US" sz="2800" dirty="0"/>
              <a:t>3GPP Specification Language Reflecting Support For</a:t>
            </a:r>
          </a:p>
          <a:p>
            <a:r>
              <a:rPr lang="en-US" sz="2800" dirty="0"/>
              <a:t>Network Assigned Duplexing (NAD) for LTE and 5G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654442" y="6407572"/>
            <a:ext cx="4142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400" b="1" kern="1200">
                <a:solidFill>
                  <a:schemeClr val="bg1">
                    <a:lumMod val="65000"/>
                  </a:schemeClr>
                </a:solidFill>
                <a:latin typeface="Alwyn New" panose="020B0503000000020004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BE68834-98D7-400F-92E6-9888678474DF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06" y="3537919"/>
            <a:ext cx="6264632" cy="31584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7632" y="5750696"/>
            <a:ext cx="5434837" cy="375386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72CFE01-15C3-4C49-941B-5D13D891F0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0083" y="3537919"/>
            <a:ext cx="5339583" cy="29990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4F05C5-B0A4-4B29-8A26-CE7561939D9F}"/>
              </a:ext>
            </a:extLst>
          </p:cNvPr>
          <p:cNvSpPr txBox="1"/>
          <p:nvPr/>
        </p:nvSpPr>
        <p:spPr>
          <a:xfrm>
            <a:off x="2515356" y="2967620"/>
            <a:ext cx="867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4G LTE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EB2030-EAD9-4D6A-BD8B-2B9955727491}"/>
              </a:ext>
            </a:extLst>
          </p:cNvPr>
          <p:cNvSpPr txBox="1"/>
          <p:nvPr/>
        </p:nvSpPr>
        <p:spPr>
          <a:xfrm>
            <a:off x="8212813" y="2962773"/>
            <a:ext cx="867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5G NR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BFB28D-5ABE-40FB-9F4E-FA2425A2E8F0}"/>
              </a:ext>
            </a:extLst>
          </p:cNvPr>
          <p:cNvSpPr txBox="1"/>
          <p:nvPr/>
        </p:nvSpPr>
        <p:spPr>
          <a:xfrm>
            <a:off x="362335" y="1331557"/>
            <a:ext cx="11605827" cy="1631216"/>
          </a:xfrm>
          <a:prstGeom prst="rect">
            <a:avLst/>
          </a:prstGeom>
          <a:solidFill>
            <a:srgbClr val="4A4E7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i="1" dirty="0">
                <a:solidFill>
                  <a:schemeClr val="bg1"/>
                </a:solidFill>
              </a:rPr>
              <a:t>The standard provides an OPTIONAL feature to support non-standard duplex offsets (NAD).</a:t>
            </a:r>
          </a:p>
          <a:p>
            <a:pPr algn="ctr"/>
            <a:r>
              <a:rPr lang="en-US" sz="2800" b="1" i="1" u="sng" dirty="0">
                <a:solidFill>
                  <a:schemeClr val="bg1"/>
                </a:solidFill>
              </a:rPr>
              <a:t>It does not have to be supported – thus the necessity for a new band</a:t>
            </a:r>
            <a:r>
              <a:rPr lang="en-US" b="1" i="1" dirty="0">
                <a:solidFill>
                  <a:schemeClr val="bg1"/>
                </a:solidFill>
              </a:rPr>
              <a:t>.</a:t>
            </a:r>
          </a:p>
          <a:p>
            <a:pPr algn="ctr"/>
            <a:endParaRPr lang="en-US" b="1" i="1" dirty="0">
              <a:solidFill>
                <a:schemeClr val="bg1"/>
              </a:solidFill>
            </a:endParaRPr>
          </a:p>
          <a:p>
            <a:pPr algn="ctr"/>
            <a:r>
              <a:rPr lang="en-US" b="1" i="1" dirty="0">
                <a:solidFill>
                  <a:schemeClr val="bg1"/>
                </a:solidFill>
              </a:rPr>
              <a:t>This is sent from the base station and it is up to the device to accept this command.  </a:t>
            </a:r>
          </a:p>
          <a:p>
            <a:pPr algn="ctr"/>
            <a:r>
              <a:rPr lang="en-US" b="1" i="1" dirty="0">
                <a:solidFill>
                  <a:schemeClr val="bg1"/>
                </a:solidFill>
              </a:rPr>
              <a:t>We know multiple devices in 4G LTE do not support this and 5G support is unknown at this point.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510CF5-A258-D1A3-C37E-6E4CA30527A9}"/>
              </a:ext>
            </a:extLst>
          </p:cNvPr>
          <p:cNvSpPr txBox="1"/>
          <p:nvPr/>
        </p:nvSpPr>
        <p:spPr>
          <a:xfrm>
            <a:off x="4333164" y="6537012"/>
            <a:ext cx="352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3GPP RAN4 </a:t>
            </a:r>
            <a:r>
              <a:rPr lang="en-US" sz="1200" dirty="0" err="1"/>
              <a:t>Tdoc</a:t>
            </a:r>
            <a:r>
              <a:rPr lang="en-US" sz="1200" dirty="0"/>
              <a:t> R4-2220503 </a:t>
            </a:r>
          </a:p>
        </p:txBody>
      </p:sp>
    </p:spTree>
    <p:extLst>
      <p:ext uri="{BB962C8B-B14F-4D97-AF65-F5344CB8AC3E}">
        <p14:creationId xmlns:p14="http://schemas.microsoft.com/office/powerpoint/2010/main" val="929242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98D623-4125-F33E-88AA-ABA1D7463FE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3837" y="1635878"/>
            <a:ext cx="10973138" cy="4541086"/>
          </a:xfrm>
        </p:spPr>
        <p:txBody>
          <a:bodyPr/>
          <a:lstStyle/>
          <a:p>
            <a:r>
              <a:rPr lang="en-US" dirty="0" err="1"/>
              <a:t>Anterix</a:t>
            </a:r>
            <a:r>
              <a:rPr lang="en-US" dirty="0"/>
              <a:t> will be requesting a new </a:t>
            </a:r>
            <a:r>
              <a:rPr lang="en-US" b="1" dirty="0"/>
              <a:t>4G LTE and 5G NR </a:t>
            </a:r>
            <a:r>
              <a:rPr lang="en-US" dirty="0"/>
              <a:t>band to be assigned for our spectrum allocation.</a:t>
            </a:r>
          </a:p>
          <a:p>
            <a:r>
              <a:rPr lang="en-US" dirty="0"/>
              <a:t>This will include channel bandwidths:</a:t>
            </a:r>
          </a:p>
          <a:p>
            <a:pPr lvl="1"/>
            <a:r>
              <a:rPr lang="en-US" dirty="0"/>
              <a:t>LTE: 1.4 MHz, 3 MHz and 5 MHz</a:t>
            </a:r>
          </a:p>
          <a:p>
            <a:pPr lvl="1"/>
            <a:r>
              <a:rPr lang="en-US" dirty="0"/>
              <a:t>5G:  3 MHz and 5 MHz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55EA55-D6CB-B5CC-EC83-F4703413DF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Spectrum Bandwidth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174D23-1421-8843-EF7D-E7F8E3067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65" y="3906421"/>
            <a:ext cx="9266340" cy="24917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0EA119B-F2E5-2ACA-20A0-45F291E7BA0A}"/>
              </a:ext>
            </a:extLst>
          </p:cNvPr>
          <p:cNvSpPr txBox="1"/>
          <p:nvPr/>
        </p:nvSpPr>
        <p:spPr>
          <a:xfrm>
            <a:off x="4333164" y="6537012"/>
            <a:ext cx="352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3GPP RAN4 </a:t>
            </a:r>
            <a:r>
              <a:rPr lang="en-US" sz="1200" dirty="0" err="1"/>
              <a:t>Tdoc</a:t>
            </a:r>
            <a:r>
              <a:rPr lang="en-US" sz="1200" dirty="0"/>
              <a:t> R4-2220503 </a:t>
            </a:r>
          </a:p>
        </p:txBody>
      </p:sp>
    </p:spTree>
    <p:extLst>
      <p:ext uri="{BB962C8B-B14F-4D97-AF65-F5344CB8AC3E}">
        <p14:creationId xmlns:p14="http://schemas.microsoft.com/office/powerpoint/2010/main" val="675703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ounded Rectangle 149">
            <a:extLst>
              <a:ext uri="{FF2B5EF4-FFF2-40B4-BE49-F238E27FC236}">
                <a16:creationId xmlns:a16="http://schemas.microsoft.com/office/drawing/2014/main" id="{DB9457D4-80EB-6140-93E2-E64FC10E2240}"/>
              </a:ext>
            </a:extLst>
          </p:cNvPr>
          <p:cNvSpPr/>
          <p:nvPr/>
        </p:nvSpPr>
        <p:spPr>
          <a:xfrm>
            <a:off x="886936" y="5759683"/>
            <a:ext cx="1240266" cy="6014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E78536B-AEC1-4640-BF1F-C5C5527C93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Anterix Active Ecosystem</a:t>
            </a:r>
            <a:r>
              <a:rPr lang="en-US" sz="2400"/>
              <a:t> </a:t>
            </a:r>
            <a:br>
              <a:rPr lang="en-US" sz="2400"/>
            </a:br>
            <a:r>
              <a:rPr lang="en-US" sz="2400"/>
              <a:t>80+ Innovators Addressing Private Networks for Utilities</a:t>
            </a:r>
            <a:endParaRPr lang="en-US"/>
          </a:p>
        </p:txBody>
      </p:sp>
      <p:sp>
        <p:nvSpPr>
          <p:cNvPr id="145" name="Slide Number Placeholder 3">
            <a:extLst>
              <a:ext uri="{FF2B5EF4-FFF2-40B4-BE49-F238E27FC236}">
                <a16:creationId xmlns:a16="http://schemas.microsoft.com/office/drawing/2014/main" id="{89D9FC7B-EFAE-D142-8125-D8CDC78F2A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BE68834-98D7-400F-92E6-9888678474DF}" type="slidenum">
              <a:rPr lang="en-US" b="0" smtClean="0"/>
              <a:pPr/>
              <a:t>7</a:t>
            </a:fld>
            <a:endParaRPr lang="en-US" b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81FD97-8760-C54D-ADB9-C79E5EF0FA21}"/>
              </a:ext>
            </a:extLst>
          </p:cNvPr>
          <p:cNvSpPr/>
          <p:nvPr/>
        </p:nvSpPr>
        <p:spPr>
          <a:xfrm>
            <a:off x="554408" y="6578166"/>
            <a:ext cx="435407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>
                <a:solidFill>
                  <a:srgbClr val="4A4D78"/>
                </a:solidFill>
              </a:rPr>
              <a:t>* General categorization: several companies address multiple categories.</a:t>
            </a:r>
          </a:p>
        </p:txBody>
      </p:sp>
      <p:pic>
        <p:nvPicPr>
          <p:cNvPr id="13" name="Picture 2" descr="page12image56687616">
            <a:extLst>
              <a:ext uri="{FF2B5EF4-FFF2-40B4-BE49-F238E27FC236}">
                <a16:creationId xmlns:a16="http://schemas.microsoft.com/office/drawing/2014/main" id="{907170AC-18AC-064E-B59C-DD1C1FA4E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596" y="1752575"/>
            <a:ext cx="3748958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Rounded Rectangle 68">
            <a:extLst>
              <a:ext uri="{FF2B5EF4-FFF2-40B4-BE49-F238E27FC236}">
                <a16:creationId xmlns:a16="http://schemas.microsoft.com/office/drawing/2014/main" id="{0574E85D-F9E6-F34F-A3C8-8F9B60E06784}"/>
              </a:ext>
            </a:extLst>
          </p:cNvPr>
          <p:cNvSpPr>
            <a:spLocks/>
          </p:cNvSpPr>
          <p:nvPr/>
        </p:nvSpPr>
        <p:spPr>
          <a:xfrm>
            <a:off x="6812179" y="5759683"/>
            <a:ext cx="1261872" cy="6014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AB4DF273-A7D1-E144-A460-A8886272D876}"/>
              </a:ext>
            </a:extLst>
          </p:cNvPr>
          <p:cNvSpPr/>
          <p:nvPr/>
        </p:nvSpPr>
        <p:spPr>
          <a:xfrm>
            <a:off x="7119094" y="5635743"/>
            <a:ext cx="648042" cy="25728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b="1"/>
              <a:t>BSS/OSS</a:t>
            </a:r>
          </a:p>
        </p:txBody>
      </p:sp>
      <p:sp>
        <p:nvSpPr>
          <p:cNvPr id="121" name="Rounded Rectangle 68">
            <a:extLst>
              <a:ext uri="{FF2B5EF4-FFF2-40B4-BE49-F238E27FC236}">
                <a16:creationId xmlns:a16="http://schemas.microsoft.com/office/drawing/2014/main" id="{526E3E52-8F53-4C33-82E2-6358F2BEE037}"/>
              </a:ext>
            </a:extLst>
          </p:cNvPr>
          <p:cNvSpPr>
            <a:spLocks/>
          </p:cNvSpPr>
          <p:nvPr/>
        </p:nvSpPr>
        <p:spPr>
          <a:xfrm>
            <a:off x="3783313" y="5759683"/>
            <a:ext cx="1261872" cy="6014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B4C33580-3BEC-4B37-AB36-41754DDFDB0B}"/>
              </a:ext>
            </a:extLst>
          </p:cNvPr>
          <p:cNvSpPr/>
          <p:nvPr/>
        </p:nvSpPr>
        <p:spPr>
          <a:xfrm>
            <a:off x="4032986" y="5635743"/>
            <a:ext cx="762526" cy="25728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b="1"/>
              <a:t>Small Cells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B5D55E7B-8D7C-CF48-B3FB-7E390DD6B840}"/>
              </a:ext>
            </a:extLst>
          </p:cNvPr>
          <p:cNvSpPr/>
          <p:nvPr/>
        </p:nvSpPr>
        <p:spPr>
          <a:xfrm>
            <a:off x="8008786" y="1370032"/>
            <a:ext cx="2450592" cy="2230641"/>
          </a:xfrm>
          <a:prstGeom prst="roundRect">
            <a:avLst>
              <a:gd name="adj" fmla="val 646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F04EB486-DB26-0F43-A520-24E9E087AE59}"/>
              </a:ext>
            </a:extLst>
          </p:cNvPr>
          <p:cNvSpPr/>
          <p:nvPr/>
        </p:nvSpPr>
        <p:spPr>
          <a:xfrm>
            <a:off x="10553580" y="1370032"/>
            <a:ext cx="1179576" cy="2230641"/>
          </a:xfrm>
          <a:prstGeom prst="roundRect">
            <a:avLst>
              <a:gd name="adj" fmla="val 956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id="{43D81CFB-B271-A449-88D9-B00BACBBE84E}"/>
              </a:ext>
            </a:extLst>
          </p:cNvPr>
          <p:cNvSpPr/>
          <p:nvPr/>
        </p:nvSpPr>
        <p:spPr>
          <a:xfrm>
            <a:off x="4192915" y="1370032"/>
            <a:ext cx="1179576" cy="2216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6434AE28-47C8-1D4D-9527-9C54C529DF02}"/>
              </a:ext>
            </a:extLst>
          </p:cNvPr>
          <p:cNvSpPr/>
          <p:nvPr/>
        </p:nvSpPr>
        <p:spPr>
          <a:xfrm>
            <a:off x="2336944" y="5759683"/>
            <a:ext cx="1240266" cy="6014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A161A712-0037-7F45-8347-62ADAF4D3BEB}"/>
              </a:ext>
            </a:extLst>
          </p:cNvPr>
          <p:cNvSpPr/>
          <p:nvPr/>
        </p:nvSpPr>
        <p:spPr>
          <a:xfrm>
            <a:off x="5469038" y="1370032"/>
            <a:ext cx="1179576" cy="22475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E1861633-1921-A74F-BD07-D56D81FAF7E6}"/>
              </a:ext>
            </a:extLst>
          </p:cNvPr>
          <p:cNvSpPr/>
          <p:nvPr/>
        </p:nvSpPr>
        <p:spPr>
          <a:xfrm>
            <a:off x="1518136" y="1370032"/>
            <a:ext cx="2581962" cy="2222947"/>
          </a:xfrm>
          <a:prstGeom prst="roundRect">
            <a:avLst>
              <a:gd name="adj" fmla="val 96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4941169-4A98-D54D-A86C-B62B726F1C60}"/>
              </a:ext>
            </a:extLst>
          </p:cNvPr>
          <p:cNvSpPr/>
          <p:nvPr/>
        </p:nvSpPr>
        <p:spPr>
          <a:xfrm>
            <a:off x="229266" y="1370032"/>
            <a:ext cx="1179354" cy="221694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pic>
        <p:nvPicPr>
          <p:cNvPr id="3082" name="Picture 10">
            <a:extLst>
              <a:ext uri="{FF2B5EF4-FFF2-40B4-BE49-F238E27FC236}">
                <a16:creationId xmlns:a16="http://schemas.microsoft.com/office/drawing/2014/main" id="{16B6D442-9990-454D-8838-8936FD6CB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10" y="1656860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AttoCore">
            <a:extLst>
              <a:ext uri="{FF2B5EF4-FFF2-40B4-BE49-F238E27FC236}">
                <a16:creationId xmlns:a16="http://schemas.microsoft.com/office/drawing/2014/main" id="{8179029B-904D-FB42-823C-C5ABDFF7EE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10" y="2130941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>
            <a:extLst>
              <a:ext uri="{FF2B5EF4-FFF2-40B4-BE49-F238E27FC236}">
                <a16:creationId xmlns:a16="http://schemas.microsoft.com/office/drawing/2014/main" id="{85A46201-6826-1248-8EE0-809734493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612" y="5858894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Buns Mcdonnell">
            <a:extLst>
              <a:ext uri="{FF2B5EF4-FFF2-40B4-BE49-F238E27FC236}">
                <a16:creationId xmlns:a16="http://schemas.microsoft.com/office/drawing/2014/main" id="{EC7AA3D3-9693-D240-8141-658697FF7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770" y="1550943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GM">
            <a:extLst>
              <a:ext uri="{FF2B5EF4-FFF2-40B4-BE49-F238E27FC236}">
                <a16:creationId xmlns:a16="http://schemas.microsoft.com/office/drawing/2014/main" id="{5B0DB02D-1F83-3544-8E6D-86BD5D5A2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770" y="2011560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>
            <a:extLst>
              <a:ext uri="{FF2B5EF4-FFF2-40B4-BE49-F238E27FC236}">
                <a16:creationId xmlns:a16="http://schemas.microsoft.com/office/drawing/2014/main" id="{F588AA64-F05E-1843-A25B-81DCAFFA1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0" y="1930251"/>
            <a:ext cx="1113698" cy="449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>
            <a:extLst>
              <a:ext uri="{FF2B5EF4-FFF2-40B4-BE49-F238E27FC236}">
                <a16:creationId xmlns:a16="http://schemas.microsoft.com/office/drawing/2014/main" id="{423DBA3B-E83C-CC42-9AE2-EC6249EF3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85" y="1524041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Druid">
            <a:extLst>
              <a:ext uri="{FF2B5EF4-FFF2-40B4-BE49-F238E27FC236}">
                <a16:creationId xmlns:a16="http://schemas.microsoft.com/office/drawing/2014/main" id="{8250523E-59B8-CA43-9D26-1C30B5C26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10" y="2652934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>
            <a:extLst>
              <a:ext uri="{FF2B5EF4-FFF2-40B4-BE49-F238E27FC236}">
                <a16:creationId xmlns:a16="http://schemas.microsoft.com/office/drawing/2014/main" id="{E9FF8176-E737-C94C-A8B2-2CCEE3796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85" y="1911408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>
            <a:extLst>
              <a:ext uri="{FF2B5EF4-FFF2-40B4-BE49-F238E27FC236}">
                <a16:creationId xmlns:a16="http://schemas.microsoft.com/office/drawing/2014/main" id="{6812C1F7-F469-E44A-B950-0ED88CC26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710" y="3114497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Picture 42">
            <a:extLst>
              <a:ext uri="{FF2B5EF4-FFF2-40B4-BE49-F238E27FC236}">
                <a16:creationId xmlns:a16="http://schemas.microsoft.com/office/drawing/2014/main" id="{BEF0AF35-B036-5440-B08F-90B86997F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85" y="2695890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0" name="Picture 48">
            <a:extLst>
              <a:ext uri="{FF2B5EF4-FFF2-40B4-BE49-F238E27FC236}">
                <a16:creationId xmlns:a16="http://schemas.microsoft.com/office/drawing/2014/main" id="{44E5C5CF-E168-F142-BC39-F3FF88FDE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85" y="3087428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8" name="Picture 56">
            <a:extLst>
              <a:ext uri="{FF2B5EF4-FFF2-40B4-BE49-F238E27FC236}">
                <a16:creationId xmlns:a16="http://schemas.microsoft.com/office/drawing/2014/main" id="{27586954-8379-064B-A567-579DCFCEB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8" y="2428886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0" name="Picture 58" descr="Phoenix Contact">
            <a:extLst>
              <a:ext uri="{FF2B5EF4-FFF2-40B4-BE49-F238E27FC236}">
                <a16:creationId xmlns:a16="http://schemas.microsoft.com/office/drawing/2014/main" id="{EB2145DD-A6BA-8C4B-A06A-90861E0FE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918" y="3194188"/>
            <a:ext cx="837468" cy="3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2" name="Picture 60">
            <a:extLst>
              <a:ext uri="{FF2B5EF4-FFF2-40B4-BE49-F238E27FC236}">
                <a16:creationId xmlns:a16="http://schemas.microsoft.com/office/drawing/2014/main" id="{12AD0649-A7D9-3345-854E-101B24515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8" y="3125947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4" name="Picture 62">
            <a:extLst>
              <a:ext uri="{FF2B5EF4-FFF2-40B4-BE49-F238E27FC236}">
                <a16:creationId xmlns:a16="http://schemas.microsoft.com/office/drawing/2014/main" id="{7B95888E-2EEF-2346-A8E9-4A4BBA96F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939" y="3194188"/>
            <a:ext cx="837468" cy="33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44" name="Picture 72">
            <a:extLst>
              <a:ext uri="{FF2B5EF4-FFF2-40B4-BE49-F238E27FC236}">
                <a16:creationId xmlns:a16="http://schemas.microsoft.com/office/drawing/2014/main" id="{F1C0F4F4-B3A0-5142-8443-F2CE05949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770" y="3000456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46" name="Picture 74">
            <a:extLst>
              <a:ext uri="{FF2B5EF4-FFF2-40B4-BE49-F238E27FC236}">
                <a16:creationId xmlns:a16="http://schemas.microsoft.com/office/drawing/2014/main" id="{64E1054E-74EC-7B4F-962B-D2B44BC027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973" y="3027078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345DE3C8-1709-3A4C-8239-E5596757D689}"/>
              </a:ext>
            </a:extLst>
          </p:cNvPr>
          <p:cNvSpPr/>
          <p:nvPr/>
        </p:nvSpPr>
        <p:spPr>
          <a:xfrm>
            <a:off x="10730471" y="1239148"/>
            <a:ext cx="825794" cy="40491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Evolved </a:t>
            </a:r>
            <a:br>
              <a:rPr lang="en-US" sz="1100" b="1"/>
            </a:br>
            <a:r>
              <a:rPr lang="en-US" sz="1100" b="1"/>
              <a:t>Packet Core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6F2CD14-7B9F-9443-8E2E-597C74027347}"/>
              </a:ext>
            </a:extLst>
          </p:cNvPr>
          <p:cNvSpPr/>
          <p:nvPr/>
        </p:nvSpPr>
        <p:spPr>
          <a:xfrm>
            <a:off x="404540" y="1239148"/>
            <a:ext cx="828806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AMI Meters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D74A2FB-064A-EE4F-91DE-308300C4F912}"/>
              </a:ext>
            </a:extLst>
          </p:cNvPr>
          <p:cNvSpPr/>
          <p:nvPr/>
        </p:nvSpPr>
        <p:spPr>
          <a:xfrm>
            <a:off x="5749116" y="1239148"/>
            <a:ext cx="619420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Security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173A3D0-F6CA-3E4D-BC7E-F518D6021C47}"/>
              </a:ext>
            </a:extLst>
          </p:cNvPr>
          <p:cNvSpPr/>
          <p:nvPr/>
        </p:nvSpPr>
        <p:spPr>
          <a:xfrm>
            <a:off x="8299986" y="1241032"/>
            <a:ext cx="1665813" cy="24584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b="1"/>
              <a:t>Engineering/Consulting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C8F2B64-A270-584E-83C3-8A21259BCF97}"/>
              </a:ext>
            </a:extLst>
          </p:cNvPr>
          <p:cNvSpPr/>
          <p:nvPr/>
        </p:nvSpPr>
        <p:spPr>
          <a:xfrm>
            <a:off x="2396439" y="1239148"/>
            <a:ext cx="801691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UE/Devices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5D718CD-CBC9-3944-B85B-BA68B73BE97C}"/>
              </a:ext>
            </a:extLst>
          </p:cNvPr>
          <p:cNvSpPr/>
          <p:nvPr/>
        </p:nvSpPr>
        <p:spPr>
          <a:xfrm>
            <a:off x="4470198" y="1239148"/>
            <a:ext cx="685701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Solutions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C83DABE-08BD-9348-81B7-13D91872AC8B}"/>
              </a:ext>
            </a:extLst>
          </p:cNvPr>
          <p:cNvSpPr/>
          <p:nvPr/>
        </p:nvSpPr>
        <p:spPr>
          <a:xfrm>
            <a:off x="2575813" y="5635743"/>
            <a:ext cx="762527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Microgrids</a:t>
            </a:r>
          </a:p>
        </p:txBody>
      </p:sp>
      <p:pic>
        <p:nvPicPr>
          <p:cNvPr id="70" name="Picture 2">
            <a:extLst>
              <a:ext uri="{FF2B5EF4-FFF2-40B4-BE49-F238E27FC236}">
                <a16:creationId xmlns:a16="http://schemas.microsoft.com/office/drawing/2014/main" id="{C14915E1-DC77-8047-B84E-0266F3F90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269" y="1583031"/>
            <a:ext cx="795220" cy="32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4">
            <a:extLst>
              <a:ext uri="{FF2B5EF4-FFF2-40B4-BE49-F238E27FC236}">
                <a16:creationId xmlns:a16="http://schemas.microsoft.com/office/drawing/2014/main" id="{19E6403D-7875-0842-9E90-790A13A0F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275" y="1972034"/>
            <a:ext cx="906877" cy="36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8">
            <a:extLst>
              <a:ext uri="{FF2B5EF4-FFF2-40B4-BE49-F238E27FC236}">
                <a16:creationId xmlns:a16="http://schemas.microsoft.com/office/drawing/2014/main" id="{60AEF93E-67F8-794F-8A47-D5F95C517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883" y="2412526"/>
            <a:ext cx="737660" cy="29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6">
            <a:extLst>
              <a:ext uri="{FF2B5EF4-FFF2-40B4-BE49-F238E27FC236}">
                <a16:creationId xmlns:a16="http://schemas.microsoft.com/office/drawing/2014/main" id="{F3B4872B-C962-7A47-9345-B1DA1BF38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8" y="2763397"/>
            <a:ext cx="991317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8">
            <a:extLst>
              <a:ext uri="{FF2B5EF4-FFF2-40B4-BE49-F238E27FC236}">
                <a16:creationId xmlns:a16="http://schemas.microsoft.com/office/drawing/2014/main" id="{3CCCE7BD-0BAB-D74D-ABC7-F7A961F45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208" y="1572029"/>
            <a:ext cx="849681" cy="3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10">
            <a:extLst>
              <a:ext uri="{FF2B5EF4-FFF2-40B4-BE49-F238E27FC236}">
                <a16:creationId xmlns:a16="http://schemas.microsoft.com/office/drawing/2014/main" id="{51634C92-6724-2C45-A86E-5576BAAA6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039" y="2389897"/>
            <a:ext cx="849681" cy="3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2">
            <a:extLst>
              <a:ext uri="{FF2B5EF4-FFF2-40B4-BE49-F238E27FC236}">
                <a16:creationId xmlns:a16="http://schemas.microsoft.com/office/drawing/2014/main" id="{214CBDEE-A50A-664E-BA9A-5363AEE0C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208" y="2815107"/>
            <a:ext cx="849681" cy="3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16" descr="BEC">
            <a:extLst>
              <a:ext uri="{FF2B5EF4-FFF2-40B4-BE49-F238E27FC236}">
                <a16:creationId xmlns:a16="http://schemas.microsoft.com/office/drawing/2014/main" id="{F9AFC6E1-A848-4740-92F3-058BC5FC7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002" y="1598748"/>
            <a:ext cx="717422" cy="28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Rounded Rectangle 103">
            <a:extLst>
              <a:ext uri="{FF2B5EF4-FFF2-40B4-BE49-F238E27FC236}">
                <a16:creationId xmlns:a16="http://schemas.microsoft.com/office/drawing/2014/main" id="{2ACC5684-C0F9-354A-87E5-CCA4485E576C}"/>
              </a:ext>
            </a:extLst>
          </p:cNvPr>
          <p:cNvSpPr/>
          <p:nvPr/>
        </p:nvSpPr>
        <p:spPr>
          <a:xfrm>
            <a:off x="6740311" y="1370032"/>
            <a:ext cx="1169046" cy="2236634"/>
          </a:xfrm>
          <a:prstGeom prst="roundRect">
            <a:avLst>
              <a:gd name="adj" fmla="val 126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FAE4DE2-C227-3F44-B915-C2A71E751E88}"/>
              </a:ext>
            </a:extLst>
          </p:cNvPr>
          <p:cNvSpPr/>
          <p:nvPr/>
        </p:nvSpPr>
        <p:spPr>
          <a:xfrm>
            <a:off x="6982737" y="1239148"/>
            <a:ext cx="684194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Modules </a:t>
            </a:r>
          </a:p>
        </p:txBody>
      </p:sp>
      <p:pic>
        <p:nvPicPr>
          <p:cNvPr id="106" name="Picture 50">
            <a:extLst>
              <a:ext uri="{FF2B5EF4-FFF2-40B4-BE49-F238E27FC236}">
                <a16:creationId xmlns:a16="http://schemas.microsoft.com/office/drawing/2014/main" id="{D5D7E308-9EC5-3248-95BD-335624BECA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390" y="2784763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>
            <a:extLst>
              <a:ext uri="{FF2B5EF4-FFF2-40B4-BE49-F238E27FC236}">
                <a16:creationId xmlns:a16="http://schemas.microsoft.com/office/drawing/2014/main" id="{FE8F9387-3CDE-9C4D-93A1-5EE6CC5CD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121" y="1435568"/>
            <a:ext cx="1183855" cy="47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64">
            <a:extLst>
              <a:ext uri="{FF2B5EF4-FFF2-40B4-BE49-F238E27FC236}">
                <a16:creationId xmlns:a16="http://schemas.microsoft.com/office/drawing/2014/main" id="{1200C11B-97DB-8540-A608-CE513B894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176" y="1675912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0">
            <a:extLst>
              <a:ext uri="{FF2B5EF4-FFF2-40B4-BE49-F238E27FC236}">
                <a16:creationId xmlns:a16="http://schemas.microsoft.com/office/drawing/2014/main" id="{5805841F-AB5E-7540-8BED-6DA2693E1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840" y="2135870"/>
            <a:ext cx="713989" cy="28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2">
            <a:extLst>
              <a:ext uri="{FF2B5EF4-FFF2-40B4-BE49-F238E27FC236}">
                <a16:creationId xmlns:a16="http://schemas.microsoft.com/office/drawing/2014/main" id="{F291AB70-081C-D746-9E6D-96D27F797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840" y="3036043"/>
            <a:ext cx="713989" cy="28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 descr="Thales logo and symbol, meaning, history, PNG">
            <a:extLst>
              <a:ext uri="{FF2B5EF4-FFF2-40B4-BE49-F238E27FC236}">
                <a16:creationId xmlns:a16="http://schemas.microsoft.com/office/drawing/2014/main" id="{A9BCACD5-8695-FA48-A135-945B9D3B4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544" y="2512765"/>
            <a:ext cx="718580" cy="44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EB4B18EF-9EA3-4351-8FD9-6BEE9C7BA6A5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9441881" y="2141024"/>
            <a:ext cx="603499" cy="237233"/>
          </a:xfrm>
          <a:prstGeom prst="rect">
            <a:avLst/>
          </a:prstGeom>
        </p:spPr>
      </p:pic>
      <p:sp>
        <p:nvSpPr>
          <p:cNvPr id="123" name="Rounded Rectangle 68">
            <a:extLst>
              <a:ext uri="{FF2B5EF4-FFF2-40B4-BE49-F238E27FC236}">
                <a16:creationId xmlns:a16="http://schemas.microsoft.com/office/drawing/2014/main" id="{7E04AC12-7F79-5348-9E5E-324BEFDC37D7}"/>
              </a:ext>
            </a:extLst>
          </p:cNvPr>
          <p:cNvSpPr>
            <a:spLocks/>
          </p:cNvSpPr>
          <p:nvPr/>
        </p:nvSpPr>
        <p:spPr>
          <a:xfrm>
            <a:off x="10553580" y="3783403"/>
            <a:ext cx="1179576" cy="1741708"/>
          </a:xfrm>
          <a:prstGeom prst="roundRect">
            <a:avLst>
              <a:gd name="adj" fmla="val 1194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5730102B-3574-324B-BD32-97FEAB2856BE}"/>
              </a:ext>
            </a:extLst>
          </p:cNvPr>
          <p:cNvSpPr/>
          <p:nvPr/>
        </p:nvSpPr>
        <p:spPr>
          <a:xfrm>
            <a:off x="10638262" y="3642611"/>
            <a:ext cx="1010213" cy="46615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b="1"/>
              <a:t>Testing &amp; </a:t>
            </a:r>
            <a:br>
              <a:rPr lang="en-US" sz="1100" b="1"/>
            </a:br>
            <a:r>
              <a:rPr lang="en-US" sz="1100" b="1"/>
              <a:t>Measurement</a:t>
            </a:r>
          </a:p>
        </p:txBody>
      </p:sp>
      <p:pic>
        <p:nvPicPr>
          <p:cNvPr id="125" name="Picture 4" descr="Electronic design, test automation &amp;amp; measurement equipment | Keysight">
            <a:extLst>
              <a:ext uri="{FF2B5EF4-FFF2-40B4-BE49-F238E27FC236}">
                <a16:creationId xmlns:a16="http://schemas.microsoft.com/office/drawing/2014/main" id="{5F2D6B4C-5DAA-8748-8056-153B429B29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8" b="11048"/>
          <a:stretch/>
        </p:blipFill>
        <p:spPr bwMode="auto">
          <a:xfrm>
            <a:off x="10702665" y="4832440"/>
            <a:ext cx="881407" cy="38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Element Materials Technology - Crunchbase Company Profile &amp;amp; Funding">
            <a:extLst>
              <a:ext uri="{FF2B5EF4-FFF2-40B4-BE49-F238E27FC236}">
                <a16:creationId xmlns:a16="http://schemas.microsoft.com/office/drawing/2014/main" id="{5F4B8DF1-C749-DF44-9C2B-142B46498A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7" b="33461"/>
          <a:stretch/>
        </p:blipFill>
        <p:spPr bwMode="auto">
          <a:xfrm>
            <a:off x="10524554" y="4187048"/>
            <a:ext cx="1237629" cy="45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page1image20677232">
            <a:extLst>
              <a:ext uri="{FF2B5EF4-FFF2-40B4-BE49-F238E27FC236}">
                <a16:creationId xmlns:a16="http://schemas.microsoft.com/office/drawing/2014/main" id="{442CE62A-2DEA-3343-8B15-9564CE0AB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1" y="3276362"/>
            <a:ext cx="697994" cy="19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FB8B47F-8732-3247-A457-39FE84925582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131038" y="2608240"/>
            <a:ext cx="1146649" cy="162534"/>
          </a:xfrm>
          <a:prstGeom prst="rect">
            <a:avLst/>
          </a:prstGeom>
        </p:spPr>
      </p:pic>
      <p:pic>
        <p:nvPicPr>
          <p:cNvPr id="1045" name="Picture 21" descr="UBIIK">
            <a:extLst>
              <a:ext uri="{FF2B5EF4-FFF2-40B4-BE49-F238E27FC236}">
                <a16:creationId xmlns:a16="http://schemas.microsoft.com/office/drawing/2014/main" id="{5C3AE0D6-F68E-0942-B25A-100E9940F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213" y="5890942"/>
            <a:ext cx="1020072" cy="41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" name="Rounded Rectangle 68">
            <a:extLst>
              <a:ext uri="{FF2B5EF4-FFF2-40B4-BE49-F238E27FC236}">
                <a16:creationId xmlns:a16="http://schemas.microsoft.com/office/drawing/2014/main" id="{63826434-B852-9B42-9C5E-10F40C5699DB}"/>
              </a:ext>
            </a:extLst>
          </p:cNvPr>
          <p:cNvSpPr>
            <a:spLocks/>
          </p:cNvSpPr>
          <p:nvPr/>
        </p:nvSpPr>
        <p:spPr>
          <a:xfrm>
            <a:off x="5294075" y="5759683"/>
            <a:ext cx="1261872" cy="6014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737500BE-BC40-0847-933C-9A7CE60045F9}"/>
              </a:ext>
            </a:extLst>
          </p:cNvPr>
          <p:cNvSpPr/>
          <p:nvPr/>
        </p:nvSpPr>
        <p:spPr>
          <a:xfrm>
            <a:off x="5696645" y="5635743"/>
            <a:ext cx="456732" cy="25728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b="1"/>
              <a:t>CBRS</a:t>
            </a:r>
          </a:p>
        </p:txBody>
      </p:sp>
      <p:pic>
        <p:nvPicPr>
          <p:cNvPr id="135" name="Picture 23">
            <a:extLst>
              <a:ext uri="{FF2B5EF4-FFF2-40B4-BE49-F238E27FC236}">
                <a16:creationId xmlns:a16="http://schemas.microsoft.com/office/drawing/2014/main" id="{6BA98894-2FEB-D54A-B6F7-FBBB2B443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606" y="5924732"/>
            <a:ext cx="852810" cy="34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FCEB8D14-8E90-E647-A5EF-5C1161E6C5D9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047862" y="6012696"/>
            <a:ext cx="790507" cy="168641"/>
          </a:xfrm>
          <a:prstGeom prst="rect">
            <a:avLst/>
          </a:prstGeom>
        </p:spPr>
      </p:pic>
      <p:pic>
        <p:nvPicPr>
          <p:cNvPr id="139" name="Picture 30">
            <a:extLst>
              <a:ext uri="{FF2B5EF4-FFF2-40B4-BE49-F238E27FC236}">
                <a16:creationId xmlns:a16="http://schemas.microsoft.com/office/drawing/2014/main" id="{8BB9B160-44B0-FC48-9D89-1858AF405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11" y="5967431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6">
            <a:extLst>
              <a:ext uri="{FF2B5EF4-FFF2-40B4-BE49-F238E27FC236}">
                <a16:creationId xmlns:a16="http://schemas.microsoft.com/office/drawing/2014/main" id="{914C0676-76B9-EF45-849E-10201799AB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69835" y="3153781"/>
            <a:ext cx="286426" cy="28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100"/>
          </a:p>
        </p:txBody>
      </p:sp>
      <p:pic>
        <p:nvPicPr>
          <p:cNvPr id="18" name="Picture 17" descr="Text&#10;&#10;Description automatically generated with medium confidence">
            <a:extLst>
              <a:ext uri="{FF2B5EF4-FFF2-40B4-BE49-F238E27FC236}">
                <a16:creationId xmlns:a16="http://schemas.microsoft.com/office/drawing/2014/main" id="{C1371CBD-9DC8-5B43-B473-70F99FB298D0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5689485" y="1569542"/>
            <a:ext cx="738683" cy="224095"/>
          </a:xfrm>
          <a:prstGeom prst="rect">
            <a:avLst/>
          </a:prstGeom>
        </p:spPr>
      </p:pic>
      <p:pic>
        <p:nvPicPr>
          <p:cNvPr id="20" name="Picture 19" descr="Logo&#10;&#10;Description automatically generated">
            <a:extLst>
              <a:ext uri="{FF2B5EF4-FFF2-40B4-BE49-F238E27FC236}">
                <a16:creationId xmlns:a16="http://schemas.microsoft.com/office/drawing/2014/main" id="{243294C1-5423-804D-8407-FD0559A30473}"/>
              </a:ext>
            </a:extLst>
          </p:cNvPr>
          <p:cNvPicPr>
            <a:picLocks noChangeAspect="1"/>
          </p:cNvPicPr>
          <p:nvPr/>
        </p:nvPicPr>
        <p:blipFill rotWithShape="1">
          <a:blip r:embed="rId46"/>
          <a:srcRect l="9958" t="38469" r="8502" b="38343"/>
          <a:stretch/>
        </p:blipFill>
        <p:spPr>
          <a:xfrm>
            <a:off x="5563030" y="1920103"/>
            <a:ext cx="991592" cy="187989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4E7B568D-822C-5A46-8C0B-B5B4E3E46F5E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5604626" y="2235445"/>
            <a:ext cx="908400" cy="142812"/>
          </a:xfrm>
          <a:prstGeom prst="rect">
            <a:avLst/>
          </a:prstGeom>
        </p:spPr>
      </p:pic>
      <p:pic>
        <p:nvPicPr>
          <p:cNvPr id="23" name="Picture 8" descr="Hitachi Energy">
            <a:extLst>
              <a:ext uri="{FF2B5EF4-FFF2-40B4-BE49-F238E27FC236}">
                <a16:creationId xmlns:a16="http://schemas.microsoft.com/office/drawing/2014/main" id="{F256671A-7C6C-254B-BD3E-ACF9EEB2F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529" y="2355279"/>
            <a:ext cx="1021039" cy="41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2">
            <a:extLst>
              <a:ext uri="{FF2B5EF4-FFF2-40B4-BE49-F238E27FC236}">
                <a16:creationId xmlns:a16="http://schemas.microsoft.com/office/drawing/2014/main" id="{3C24CFF6-D7E6-1840-A66E-F255BED37D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9" t="25236" r="12908" b="26427"/>
          <a:stretch/>
        </p:blipFill>
        <p:spPr bwMode="auto">
          <a:xfrm>
            <a:off x="368138" y="2357441"/>
            <a:ext cx="901610" cy="24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34D7F07-3CD3-1947-A1B6-E5703653B6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134" y="2016813"/>
            <a:ext cx="715829" cy="28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page12image58805712">
            <a:extLst>
              <a:ext uri="{FF2B5EF4-FFF2-40B4-BE49-F238E27FC236}">
                <a16:creationId xmlns:a16="http://schemas.microsoft.com/office/drawing/2014/main" id="{F920C965-E9C0-6247-81C5-56A1F09DA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7464" y="1609681"/>
            <a:ext cx="652333" cy="35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NovaTech">
            <a:extLst>
              <a:ext uri="{FF2B5EF4-FFF2-40B4-BE49-F238E27FC236}">
                <a16:creationId xmlns:a16="http://schemas.microsoft.com/office/drawing/2014/main" id="{73352D03-5803-F441-B6A2-4EB4A0709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781" y="2485123"/>
            <a:ext cx="1011700" cy="40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Rounded Rectangle 114">
            <a:extLst>
              <a:ext uri="{FF2B5EF4-FFF2-40B4-BE49-F238E27FC236}">
                <a16:creationId xmlns:a16="http://schemas.microsoft.com/office/drawing/2014/main" id="{F6CFB056-526E-6044-B62C-CD881AC828FD}"/>
              </a:ext>
            </a:extLst>
          </p:cNvPr>
          <p:cNvSpPr/>
          <p:nvPr/>
        </p:nvSpPr>
        <p:spPr>
          <a:xfrm>
            <a:off x="8006244" y="3798974"/>
            <a:ext cx="1179576" cy="9329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3" name="Rounded Rectangle 102">
            <a:extLst>
              <a:ext uri="{FF2B5EF4-FFF2-40B4-BE49-F238E27FC236}">
                <a16:creationId xmlns:a16="http://schemas.microsoft.com/office/drawing/2014/main" id="{48C1A2E0-0E07-4D49-B561-9AA018944C7E}"/>
              </a:ext>
            </a:extLst>
          </p:cNvPr>
          <p:cNvSpPr/>
          <p:nvPr/>
        </p:nvSpPr>
        <p:spPr>
          <a:xfrm>
            <a:off x="3503740" y="3798974"/>
            <a:ext cx="1868751" cy="1728216"/>
          </a:xfrm>
          <a:prstGeom prst="roundRect">
            <a:avLst>
              <a:gd name="adj" fmla="val 104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45996A94-A243-C14C-A7BD-EF49E4A80733}"/>
              </a:ext>
            </a:extLst>
          </p:cNvPr>
          <p:cNvSpPr/>
          <p:nvPr/>
        </p:nvSpPr>
        <p:spPr>
          <a:xfrm>
            <a:off x="6735046" y="4878892"/>
            <a:ext cx="2450774" cy="646401"/>
          </a:xfrm>
          <a:prstGeom prst="roundRect">
            <a:avLst>
              <a:gd name="adj" fmla="val 2564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4AA98F2B-2C4A-B742-B17E-E815161D15E6}"/>
              </a:ext>
            </a:extLst>
          </p:cNvPr>
          <p:cNvSpPr/>
          <p:nvPr/>
        </p:nvSpPr>
        <p:spPr>
          <a:xfrm>
            <a:off x="9286522" y="3798974"/>
            <a:ext cx="1179576" cy="1728216"/>
          </a:xfrm>
          <a:prstGeom prst="roundRect">
            <a:avLst>
              <a:gd name="adj" fmla="val 1234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id="{3549B7D3-6C87-5548-B130-2D8745574268}"/>
              </a:ext>
            </a:extLst>
          </p:cNvPr>
          <p:cNvSpPr/>
          <p:nvPr/>
        </p:nvSpPr>
        <p:spPr>
          <a:xfrm>
            <a:off x="5469038" y="3798974"/>
            <a:ext cx="1179576" cy="1728216"/>
          </a:xfrm>
          <a:prstGeom prst="roundRect">
            <a:avLst>
              <a:gd name="adj" fmla="val 1201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07B5C380-5AC1-F144-AACD-C43A60D67332}"/>
              </a:ext>
            </a:extLst>
          </p:cNvPr>
          <p:cNvSpPr/>
          <p:nvPr/>
        </p:nvSpPr>
        <p:spPr>
          <a:xfrm>
            <a:off x="6735046" y="3798974"/>
            <a:ext cx="1179576" cy="9329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52B78961-C265-A244-B110-33ABF8C10EA2}"/>
              </a:ext>
            </a:extLst>
          </p:cNvPr>
          <p:cNvSpPr/>
          <p:nvPr/>
        </p:nvSpPr>
        <p:spPr>
          <a:xfrm>
            <a:off x="1518136" y="3798974"/>
            <a:ext cx="1871353" cy="1726137"/>
          </a:xfrm>
          <a:prstGeom prst="roundRect">
            <a:avLst>
              <a:gd name="adj" fmla="val 917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pic>
        <p:nvPicPr>
          <p:cNvPr id="3074" name="Picture 2" descr="Accelleran">
            <a:extLst>
              <a:ext uri="{FF2B5EF4-FFF2-40B4-BE49-F238E27FC236}">
                <a16:creationId xmlns:a16="http://schemas.microsoft.com/office/drawing/2014/main" id="{0044BEB1-5A21-8B41-862C-6AE74901C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clrChange>
              <a:clrFrom>
                <a:srgbClr val="FFFFFF">
                  <a:alpha val="0"/>
                </a:srgbClr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8" y="3899899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ina">
            <a:extLst>
              <a:ext uri="{FF2B5EF4-FFF2-40B4-BE49-F238E27FC236}">
                <a16:creationId xmlns:a16="http://schemas.microsoft.com/office/drawing/2014/main" id="{080FEEEA-AE68-0246-BC6A-25ED12DB6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069" y="4018670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Alpha Wireless">
            <a:extLst>
              <a:ext uri="{FF2B5EF4-FFF2-40B4-BE49-F238E27FC236}">
                <a16:creationId xmlns:a16="http://schemas.microsoft.com/office/drawing/2014/main" id="{589745B0-EB92-D444-89AF-B855A4B06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428" y="5040971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Azetti">
            <a:extLst>
              <a:ext uri="{FF2B5EF4-FFF2-40B4-BE49-F238E27FC236}">
                <a16:creationId xmlns:a16="http://schemas.microsoft.com/office/drawing/2014/main" id="{F3CC4638-D6EA-7E47-9347-370659049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076" y="4018670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Picture 40">
            <a:extLst>
              <a:ext uri="{FF2B5EF4-FFF2-40B4-BE49-F238E27FC236}">
                <a16:creationId xmlns:a16="http://schemas.microsoft.com/office/drawing/2014/main" id="{3392AF52-E5D0-454A-8C43-F7A79D524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652" y="4146569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Picture 44" descr="JMA">
            <a:extLst>
              <a:ext uri="{FF2B5EF4-FFF2-40B4-BE49-F238E27FC236}">
                <a16:creationId xmlns:a16="http://schemas.microsoft.com/office/drawing/2014/main" id="{A7A6E562-624A-3D40-9228-FF5919FE0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8" y="4666380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4" name="Picture 52">
            <a:extLst>
              <a:ext uri="{FF2B5EF4-FFF2-40B4-BE49-F238E27FC236}">
                <a16:creationId xmlns:a16="http://schemas.microsoft.com/office/drawing/2014/main" id="{E3A4484B-F04B-4545-BA65-42B90FDBD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727" y="4564841"/>
            <a:ext cx="1289166" cy="52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38" name="Picture 66" descr="TeamConnect">
            <a:extLst>
              <a:ext uri="{FF2B5EF4-FFF2-40B4-BE49-F238E27FC236}">
                <a16:creationId xmlns:a16="http://schemas.microsoft.com/office/drawing/2014/main" id="{EA67CE82-9394-0242-A677-0043E09A0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076" y="5016298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40" name="Picture 68">
            <a:extLst>
              <a:ext uri="{FF2B5EF4-FFF2-40B4-BE49-F238E27FC236}">
                <a16:creationId xmlns:a16="http://schemas.microsoft.com/office/drawing/2014/main" id="{083C2143-FB80-E94E-BB87-84C86B605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8" y="5076099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42" name="Picture 70" descr="Telsasoft">
            <a:extLst>
              <a:ext uri="{FF2B5EF4-FFF2-40B4-BE49-F238E27FC236}">
                <a16:creationId xmlns:a16="http://schemas.microsoft.com/office/drawing/2014/main" id="{FF67FD82-66CE-B548-BC69-D3C83DBB3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652" y="5076099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8358AF-653D-814B-B6A9-3FFCB57163F2}"/>
              </a:ext>
            </a:extLst>
          </p:cNvPr>
          <p:cNvSpPr/>
          <p:nvPr/>
        </p:nvSpPr>
        <p:spPr>
          <a:xfrm>
            <a:off x="7692058" y="4756640"/>
            <a:ext cx="684803" cy="2616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Antenna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9A4067-E7CA-8C49-A394-5426BC32F4F0}"/>
              </a:ext>
            </a:extLst>
          </p:cNvPr>
          <p:cNvSpPr/>
          <p:nvPr/>
        </p:nvSpPr>
        <p:spPr>
          <a:xfrm>
            <a:off x="1900823" y="3656175"/>
            <a:ext cx="1105979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PTT Device/Apps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06D62CC-44C9-914B-986E-CFC964937CA5}"/>
              </a:ext>
            </a:extLst>
          </p:cNvPr>
          <p:cNvSpPr/>
          <p:nvPr/>
        </p:nvSpPr>
        <p:spPr>
          <a:xfrm>
            <a:off x="5564585" y="3656175"/>
            <a:ext cx="988482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RAN Solutions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CF7B78F-3CAE-7341-B64F-89F99BD8F75A}"/>
              </a:ext>
            </a:extLst>
          </p:cNvPr>
          <p:cNvSpPr/>
          <p:nvPr/>
        </p:nvSpPr>
        <p:spPr>
          <a:xfrm>
            <a:off x="8171076" y="3673373"/>
            <a:ext cx="849913" cy="60016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In-Building </a:t>
            </a:r>
            <a:br>
              <a:rPr lang="en-US" sz="1100" b="1"/>
            </a:br>
            <a:r>
              <a:rPr lang="en-US" sz="1100" b="1"/>
              <a:t>Wireless</a:t>
            </a:r>
          </a:p>
          <a:p>
            <a:pPr algn="ctr"/>
            <a:endParaRPr lang="en-US" sz="1100" b="1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D953365-05C0-964C-9518-A810356BF073}"/>
              </a:ext>
            </a:extLst>
          </p:cNvPr>
          <p:cNvSpPr/>
          <p:nvPr/>
        </p:nvSpPr>
        <p:spPr>
          <a:xfrm>
            <a:off x="7006086" y="3696849"/>
            <a:ext cx="637497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 dirty="0"/>
              <a:t>Chipsets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82E1C8F-97CB-2B4E-893B-F4521AA5008D}"/>
              </a:ext>
            </a:extLst>
          </p:cNvPr>
          <p:cNvSpPr/>
          <p:nvPr/>
        </p:nvSpPr>
        <p:spPr>
          <a:xfrm>
            <a:off x="9223147" y="3656175"/>
            <a:ext cx="1306326" cy="404913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Network Monitoring</a:t>
            </a:r>
            <a:br>
              <a:rPr lang="en-US" sz="1100" b="1"/>
            </a:br>
            <a:r>
              <a:rPr lang="en-US" sz="1100" b="1"/>
              <a:t>&amp; Management</a:t>
            </a: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7DD9AC23-49EC-CF43-9FEC-2EEFFCA2BA09}"/>
              </a:ext>
            </a:extLst>
          </p:cNvPr>
          <p:cNvSpPr/>
          <p:nvPr/>
        </p:nvSpPr>
        <p:spPr>
          <a:xfrm>
            <a:off x="229266" y="3798974"/>
            <a:ext cx="1179354" cy="1726137"/>
          </a:xfrm>
          <a:prstGeom prst="roundRect">
            <a:avLst>
              <a:gd name="adj" fmla="val 95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pic>
        <p:nvPicPr>
          <p:cNvPr id="64" name="Picture 38">
            <a:extLst>
              <a:ext uri="{FF2B5EF4-FFF2-40B4-BE49-F238E27FC236}">
                <a16:creationId xmlns:a16="http://schemas.microsoft.com/office/drawing/2014/main" id="{9FE54138-7205-0543-9A90-5B1BA05BE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85" y="4193950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46">
            <a:extLst>
              <a:ext uri="{FF2B5EF4-FFF2-40B4-BE49-F238E27FC236}">
                <a16:creationId xmlns:a16="http://schemas.microsoft.com/office/drawing/2014/main" id="{14DF944D-A9DE-1846-8F7D-F6759CDA7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85" y="4845247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21F13F5A-F248-5742-89C1-C050D9958A18}"/>
              </a:ext>
            </a:extLst>
          </p:cNvPr>
          <p:cNvSpPr/>
          <p:nvPr/>
        </p:nvSpPr>
        <p:spPr>
          <a:xfrm>
            <a:off x="323285" y="3656175"/>
            <a:ext cx="991316" cy="4049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b="1"/>
              <a:t>AR/VR </a:t>
            </a:r>
            <a:br>
              <a:rPr lang="en-US" sz="1100" b="1"/>
            </a:br>
            <a:r>
              <a:rPr lang="en-US" sz="1100" b="1"/>
              <a:t>Field Services</a:t>
            </a:r>
          </a:p>
        </p:txBody>
      </p:sp>
      <p:pic>
        <p:nvPicPr>
          <p:cNvPr id="85" name="Picture 18" descr="Qualcomm">
            <a:extLst>
              <a:ext uri="{FF2B5EF4-FFF2-40B4-BE49-F238E27FC236}">
                <a16:creationId xmlns:a16="http://schemas.microsoft.com/office/drawing/2014/main" id="{B84186CF-C85F-D947-B1E3-2967454D4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533" y="3981670"/>
            <a:ext cx="838603" cy="33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6">
            <a:extLst>
              <a:ext uri="{FF2B5EF4-FFF2-40B4-BE49-F238E27FC236}">
                <a16:creationId xmlns:a16="http://schemas.microsoft.com/office/drawing/2014/main" id="{160081D4-CC48-A041-8CFB-E6069A3A4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887" y="4558498"/>
            <a:ext cx="849681" cy="3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16" descr="Sonim">
            <a:extLst>
              <a:ext uri="{FF2B5EF4-FFF2-40B4-BE49-F238E27FC236}">
                <a16:creationId xmlns:a16="http://schemas.microsoft.com/office/drawing/2014/main" id="{AD48F624-B60C-B44F-8F78-319700CA2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93" y="4558498"/>
            <a:ext cx="849681" cy="3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6" descr="Ericsson">
            <a:extLst>
              <a:ext uri="{FF2B5EF4-FFF2-40B4-BE49-F238E27FC236}">
                <a16:creationId xmlns:a16="http://schemas.microsoft.com/office/drawing/2014/main" id="{51FED1E0-180D-F045-A0B5-1AB354EF9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697" y="4052974"/>
            <a:ext cx="821510" cy="33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10">
            <a:extLst>
              <a:ext uri="{FF2B5EF4-FFF2-40B4-BE49-F238E27FC236}">
                <a16:creationId xmlns:a16="http://schemas.microsoft.com/office/drawing/2014/main" id="{9533E149-376F-824A-A3AB-1C6FEEA1B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610" y="5113447"/>
            <a:ext cx="753332" cy="30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14">
            <a:extLst>
              <a:ext uri="{FF2B5EF4-FFF2-40B4-BE49-F238E27FC236}">
                <a16:creationId xmlns:a16="http://schemas.microsoft.com/office/drawing/2014/main" id="{7391BC8D-FCA4-A84C-B79D-D19E7D579E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002" y="4447347"/>
            <a:ext cx="1530227" cy="61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4">
            <a:extLst>
              <a:ext uri="{FF2B5EF4-FFF2-40B4-BE49-F238E27FC236}">
                <a16:creationId xmlns:a16="http://schemas.microsoft.com/office/drawing/2014/main" id="{D6F39822-4875-6044-82DE-C1D309915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586" y="4047284"/>
            <a:ext cx="849681" cy="3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4" descr="Redline Communications">
            <a:extLst>
              <a:ext uri="{FF2B5EF4-FFF2-40B4-BE49-F238E27FC236}">
                <a16:creationId xmlns:a16="http://schemas.microsoft.com/office/drawing/2014/main" id="{14779638-3A6C-904C-BA67-481129B6A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12" y="5104712"/>
            <a:ext cx="849681" cy="3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4B58199E-D4D0-FF45-84C9-32883EA1B7CE}"/>
              </a:ext>
            </a:extLst>
          </p:cNvPr>
          <p:cNvSpPr/>
          <p:nvPr/>
        </p:nvSpPr>
        <p:spPr>
          <a:xfrm>
            <a:off x="3913747" y="3656175"/>
            <a:ext cx="1048736" cy="2458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100" b="1"/>
              <a:t>RAN Equipment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6FA58FA-60C7-CB4B-BFA8-2124C99FB9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1" t="10506" r="10506" b="11011"/>
          <a:stretch/>
        </p:blipFill>
        <p:spPr bwMode="auto">
          <a:xfrm>
            <a:off x="6905531" y="4324490"/>
            <a:ext cx="838607" cy="33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icture containing text, device, gauge&#10;&#10;Description automatically generated">
            <a:extLst>
              <a:ext uri="{FF2B5EF4-FFF2-40B4-BE49-F238E27FC236}">
                <a16:creationId xmlns:a16="http://schemas.microsoft.com/office/drawing/2014/main" id="{156DCCB9-856A-4D41-9491-BEA025B91FC6}"/>
              </a:ext>
            </a:extLst>
          </p:cNvPr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8423300" y="5148174"/>
            <a:ext cx="758556" cy="18612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F6DBEB7-D5F4-2440-95B7-8324EB424E1F}"/>
              </a:ext>
            </a:extLst>
          </p:cNvPr>
          <p:cNvPicPr>
            <a:picLocks noChangeAspect="1"/>
          </p:cNvPicPr>
          <p:nvPr/>
        </p:nvPicPr>
        <p:blipFill>
          <a:blip r:embed="rId7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2169" y="4993406"/>
            <a:ext cx="921117" cy="446315"/>
          </a:xfrm>
          <a:prstGeom prst="rect">
            <a:avLst/>
          </a:prstGeom>
        </p:spPr>
      </p:pic>
      <p:pic>
        <p:nvPicPr>
          <p:cNvPr id="21" name="Picture 2" descr="Enensys">
            <a:extLst>
              <a:ext uri="{FF2B5EF4-FFF2-40B4-BE49-F238E27FC236}">
                <a16:creationId xmlns:a16="http://schemas.microsoft.com/office/drawing/2014/main" id="{1DDCAEDC-1660-6249-A20C-4FECE46A6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26" y="4255150"/>
            <a:ext cx="979601" cy="39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" name="Rectangle 147">
            <a:extLst>
              <a:ext uri="{FF2B5EF4-FFF2-40B4-BE49-F238E27FC236}">
                <a16:creationId xmlns:a16="http://schemas.microsoft.com/office/drawing/2014/main" id="{8C6D9FD3-3B33-A141-B937-79BFA482CFFC}"/>
              </a:ext>
            </a:extLst>
          </p:cNvPr>
          <p:cNvSpPr/>
          <p:nvPr/>
        </p:nvSpPr>
        <p:spPr>
          <a:xfrm>
            <a:off x="973062" y="5635743"/>
            <a:ext cx="1068015" cy="40491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b="1"/>
              <a:t>Smart City/</a:t>
            </a:r>
            <a:br>
              <a:rPr lang="en-US" sz="1100" b="1"/>
            </a:br>
            <a:r>
              <a:rPr lang="en-US" sz="1100" b="1"/>
              <a:t>Smart Lighting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83B0DB4-B3BC-1149-8AAA-C994E1447983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-4025253" y="339598"/>
            <a:ext cx="309959" cy="45719"/>
          </a:xfrm>
          <a:prstGeom prst="rect">
            <a:avLst/>
          </a:prstGeom>
        </p:spPr>
      </p:pic>
      <p:pic>
        <p:nvPicPr>
          <p:cNvPr id="10" name="Picture 2" descr="GRID20/20 - Distribution Transformer Monitors">
            <a:extLst>
              <a:ext uri="{FF2B5EF4-FFF2-40B4-BE49-F238E27FC236}">
                <a16:creationId xmlns:a16="http://schemas.microsoft.com/office/drawing/2014/main" id="{1E1B03C9-F39F-874F-B969-BBE7C3AB0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109" y="2180059"/>
            <a:ext cx="818940" cy="23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Fire Mitigation">
            <a:extLst>
              <a:ext uri="{FF2B5EF4-FFF2-40B4-BE49-F238E27FC236}">
                <a16:creationId xmlns:a16="http://schemas.microsoft.com/office/drawing/2014/main" id="{D6BB4B03-A195-364E-A1B4-ADD31AAE07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15"/>
          <a:stretch/>
        </p:blipFill>
        <p:spPr bwMode="auto">
          <a:xfrm>
            <a:off x="4398781" y="2500814"/>
            <a:ext cx="828534" cy="20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" name="Rounded Rectangle 68">
            <a:extLst>
              <a:ext uri="{FF2B5EF4-FFF2-40B4-BE49-F238E27FC236}">
                <a16:creationId xmlns:a16="http://schemas.microsoft.com/office/drawing/2014/main" id="{0CD398C5-A5E2-3547-926D-91E97E45C37B}"/>
              </a:ext>
            </a:extLst>
          </p:cNvPr>
          <p:cNvSpPr>
            <a:spLocks/>
          </p:cNvSpPr>
          <p:nvPr/>
        </p:nvSpPr>
        <p:spPr>
          <a:xfrm>
            <a:off x="8299579" y="5759683"/>
            <a:ext cx="1261872" cy="6014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D3B2E4C1-698D-D44C-9472-48D0FC4AAB65}"/>
              </a:ext>
            </a:extLst>
          </p:cNvPr>
          <p:cNvSpPr/>
          <p:nvPr/>
        </p:nvSpPr>
        <p:spPr>
          <a:xfrm>
            <a:off x="8596129" y="5635743"/>
            <a:ext cx="668773" cy="27385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b="1"/>
              <a:t>Supplier</a:t>
            </a:r>
          </a:p>
        </p:txBody>
      </p:sp>
      <p:pic>
        <p:nvPicPr>
          <p:cNvPr id="153" name="Picture 6">
            <a:extLst>
              <a:ext uri="{FF2B5EF4-FFF2-40B4-BE49-F238E27FC236}">
                <a16:creationId xmlns:a16="http://schemas.microsoft.com/office/drawing/2014/main" id="{F680AD09-F87E-3C40-9BEB-773004043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34" y="5924732"/>
            <a:ext cx="823162" cy="37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171801C2-2E37-424E-B70B-957398B92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009" y="1794027"/>
            <a:ext cx="916217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" name="Rounded Rectangle 68">
            <a:extLst>
              <a:ext uri="{FF2B5EF4-FFF2-40B4-BE49-F238E27FC236}">
                <a16:creationId xmlns:a16="http://schemas.microsoft.com/office/drawing/2014/main" id="{84FA6EE7-560C-EC33-0AA7-B2B0B475743F}"/>
              </a:ext>
            </a:extLst>
          </p:cNvPr>
          <p:cNvSpPr>
            <a:spLocks/>
          </p:cNvSpPr>
          <p:nvPr/>
        </p:nvSpPr>
        <p:spPr>
          <a:xfrm>
            <a:off x="9749236" y="5759683"/>
            <a:ext cx="1261872" cy="6014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3C79CEE0-1EEF-A57B-5BAC-8B53EA4481EB}"/>
              </a:ext>
            </a:extLst>
          </p:cNvPr>
          <p:cNvSpPr/>
          <p:nvPr/>
        </p:nvSpPr>
        <p:spPr>
          <a:xfrm>
            <a:off x="9976862" y="5635743"/>
            <a:ext cx="806632" cy="27379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100" b="1"/>
              <a:t>Enclosures</a:t>
            </a:r>
          </a:p>
        </p:txBody>
      </p:sp>
      <p:pic>
        <p:nvPicPr>
          <p:cNvPr id="156" name="Picture 155" descr="Logo, company name&#10;&#10;Description automatically generated">
            <a:extLst>
              <a:ext uri="{FF2B5EF4-FFF2-40B4-BE49-F238E27FC236}">
                <a16:creationId xmlns:a16="http://schemas.microsoft.com/office/drawing/2014/main" id="{CDE210B3-518C-0ECA-F7E4-246C05F3FA0C}"/>
              </a:ext>
            </a:extLst>
          </p:cNvPr>
          <p:cNvPicPr>
            <a:picLocks noChangeAspect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518" y="5972633"/>
            <a:ext cx="854161" cy="220904"/>
          </a:xfrm>
          <a:prstGeom prst="rect">
            <a:avLst/>
          </a:prstGeom>
        </p:spPr>
      </p:pic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4BAE7DFF-DBFA-6743-1208-FC84E849D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076" y="2786493"/>
            <a:ext cx="765195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4" descr="ADRF">
            <a:extLst>
              <a:ext uri="{FF2B5EF4-FFF2-40B4-BE49-F238E27FC236}">
                <a16:creationId xmlns:a16="http://schemas.microsoft.com/office/drawing/2014/main" id="{3283C4CA-B643-3E63-E42A-1C7B10ECF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466" y="3988309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54">
            <a:extLst>
              <a:ext uri="{FF2B5EF4-FFF2-40B4-BE49-F238E27FC236}">
                <a16:creationId xmlns:a16="http://schemas.microsoft.com/office/drawing/2014/main" id="{E9EA0048-376E-6ABE-B261-C5ED6B94F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30" y="4292385"/>
            <a:ext cx="991316" cy="40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e the source image">
            <a:extLst>
              <a:ext uri="{FF2B5EF4-FFF2-40B4-BE49-F238E27FC236}">
                <a16:creationId xmlns:a16="http://schemas.microsoft.com/office/drawing/2014/main" id="{57C4DF0D-49C0-462B-A24E-32339FB6B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184" y="5159070"/>
            <a:ext cx="816360" cy="16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9C3A15-1FE1-D29E-E5D3-C450B84877C9}"/>
              </a:ext>
            </a:extLst>
          </p:cNvPr>
          <p:cNvSpPr txBox="1"/>
          <p:nvPr/>
        </p:nvSpPr>
        <p:spPr>
          <a:xfrm>
            <a:off x="4333164" y="6537012"/>
            <a:ext cx="352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3GPP RAN4 </a:t>
            </a:r>
            <a:r>
              <a:rPr lang="en-US" sz="1200" dirty="0" err="1"/>
              <a:t>Tdoc</a:t>
            </a:r>
            <a:r>
              <a:rPr lang="en-US" sz="1200" dirty="0"/>
              <a:t> R4-2220503 </a:t>
            </a:r>
          </a:p>
        </p:txBody>
      </p:sp>
    </p:spTree>
    <p:extLst>
      <p:ext uri="{BB962C8B-B14F-4D97-AF65-F5344CB8AC3E}">
        <p14:creationId xmlns:p14="http://schemas.microsoft.com/office/powerpoint/2010/main" val="277860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8DC493-14EC-157E-B37F-459A4D345E2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This creation is similar to UIC/RMR railways in Europe (which we support) in creating a new band for their LTE and NR channel allocations.</a:t>
            </a:r>
          </a:p>
          <a:p>
            <a:r>
              <a:rPr lang="en-US" dirty="0"/>
              <a:t>NAD is not mandatory and very few chipsets support this going forward.  This creates a sustainable path to 4G and 5G.</a:t>
            </a:r>
          </a:p>
          <a:p>
            <a:r>
              <a:rPr lang="en-US" dirty="0"/>
              <a:t>Allows “clean” path for band support in all devices (phones, routers, modules)  to enable volume support and advanced features </a:t>
            </a:r>
          </a:p>
          <a:p>
            <a:pPr lvl="1"/>
            <a:r>
              <a:rPr lang="en-US" dirty="0"/>
              <a:t>High power user equipment (HPUE)</a:t>
            </a:r>
          </a:p>
          <a:p>
            <a:pPr lvl="1"/>
            <a:r>
              <a:rPr lang="en-US" dirty="0"/>
              <a:t>FCC emission mask for regulatory testing</a:t>
            </a:r>
          </a:p>
          <a:p>
            <a:pPr lvl="1"/>
            <a:r>
              <a:rPr lang="en-US" dirty="0"/>
              <a:t>Support for TDD/FDD carrier aggregation (CA) and ENDC to commercial bands</a:t>
            </a:r>
          </a:p>
          <a:p>
            <a:pPr lvl="1"/>
            <a:r>
              <a:rPr lang="en-US" dirty="0"/>
              <a:t>Coupled with the NR bandwidth less than 5 MHz WID, we can have 3 MHz channel support for 5G NR in the band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A2C06F3-3ACE-0CCA-135C-4B2230A9C8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Industry Benefits for a new band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9C7F16-5FB9-F5EF-9B5C-294AE4886886}"/>
              </a:ext>
            </a:extLst>
          </p:cNvPr>
          <p:cNvSpPr txBox="1"/>
          <p:nvPr/>
        </p:nvSpPr>
        <p:spPr>
          <a:xfrm>
            <a:off x="4333164" y="6537012"/>
            <a:ext cx="352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3GPP RAN4 </a:t>
            </a:r>
            <a:r>
              <a:rPr lang="en-US" sz="1200" dirty="0" err="1"/>
              <a:t>Tdoc</a:t>
            </a:r>
            <a:r>
              <a:rPr lang="en-US" sz="1200" dirty="0"/>
              <a:t> R4-2220503 </a:t>
            </a:r>
          </a:p>
        </p:txBody>
      </p:sp>
    </p:spTree>
    <p:extLst>
      <p:ext uri="{BB962C8B-B14F-4D97-AF65-F5344CB8AC3E}">
        <p14:creationId xmlns:p14="http://schemas.microsoft.com/office/powerpoint/2010/main" val="1809402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BD60C5-9EE4-5B62-D263-DA1D139F59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9DA29-0890-CA20-C251-6DFAC26BD14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Feedback on the new LTE and NR band proposal.</a:t>
            </a:r>
          </a:p>
          <a:p>
            <a:r>
              <a:rPr lang="en-US" dirty="0"/>
              <a:t>Collaboration to work within 3GPP RAN4 in creating a WI</a:t>
            </a:r>
          </a:p>
          <a:p>
            <a:r>
              <a:rPr lang="en-US" dirty="0"/>
              <a:t>Please feel free to contact me</a:t>
            </a:r>
          </a:p>
          <a:p>
            <a:pPr lvl="1"/>
            <a:r>
              <a:rPr lang="en-US" dirty="0"/>
              <a:t>Emil Olbrich – </a:t>
            </a:r>
            <a:r>
              <a:rPr lang="en-US" dirty="0">
                <a:hlinkClick r:id="rId2"/>
              </a:rPr>
              <a:t>eolbrich@anterix.com</a:t>
            </a:r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7FC26C-A783-7A3B-5076-24400CBC8968}"/>
              </a:ext>
            </a:extLst>
          </p:cNvPr>
          <p:cNvSpPr txBox="1"/>
          <p:nvPr/>
        </p:nvSpPr>
        <p:spPr>
          <a:xfrm>
            <a:off x="4333164" y="6537012"/>
            <a:ext cx="3525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3GPP RAN4 </a:t>
            </a:r>
            <a:r>
              <a:rPr lang="en-US" sz="1200" dirty="0" err="1"/>
              <a:t>Tdoc</a:t>
            </a:r>
            <a:r>
              <a:rPr lang="en-US" sz="1200" dirty="0"/>
              <a:t> R4-2220503 </a:t>
            </a:r>
          </a:p>
        </p:txBody>
      </p:sp>
    </p:spTree>
    <p:extLst>
      <p:ext uri="{BB962C8B-B14F-4D97-AF65-F5344CB8AC3E}">
        <p14:creationId xmlns:p14="http://schemas.microsoft.com/office/powerpoint/2010/main" val="3261600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fe2938a-a04b-4a1a-a48d-73258049cc3e">
      <UserInfo>
        <DisplayName>Carlos L'Abbate</DisplayName>
        <AccountId>17</AccountId>
        <AccountType/>
      </UserInfo>
      <UserInfo>
        <DisplayName>Mark Poulin</DisplayName>
        <AccountId>13</AccountId>
        <AccountType/>
      </UserInfo>
      <UserInfo>
        <DisplayName>Emil Olbrich</DisplayName>
        <AccountId>19</AccountId>
        <AccountType/>
      </UserInfo>
    </SharedWithUsers>
    <lcf76f155ced4ddcb4097134ff3c332f xmlns="7e555ee3-6abe-442f-9a44-be0cbfda96dc">
      <Terms xmlns="http://schemas.microsoft.com/office/infopath/2007/PartnerControls"/>
    </lcf76f155ced4ddcb4097134ff3c332f>
    <TaxCatchAll xmlns="8fe2938a-a04b-4a1a-a48d-73258049cc3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D29B25A22472468EFF6EC0F8A82959" ma:contentTypeVersion="16" ma:contentTypeDescription="Create a new document." ma:contentTypeScope="" ma:versionID="6716262ec0eb51cb7f03eb36c3529e8a">
  <xsd:schema xmlns:xsd="http://www.w3.org/2001/XMLSchema" xmlns:xs="http://www.w3.org/2001/XMLSchema" xmlns:p="http://schemas.microsoft.com/office/2006/metadata/properties" xmlns:ns2="7e555ee3-6abe-442f-9a44-be0cbfda96dc" xmlns:ns3="8fe2938a-a04b-4a1a-a48d-73258049cc3e" targetNamespace="http://schemas.microsoft.com/office/2006/metadata/properties" ma:root="true" ma:fieldsID="2ef75a38702dc153e27e30e48046bac5" ns2:_="" ns3:_="">
    <xsd:import namespace="7e555ee3-6abe-442f-9a44-be0cbfda96dc"/>
    <xsd:import namespace="8fe2938a-a04b-4a1a-a48d-73258049cc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3:TaxCatchAll" minOccurs="0"/>
                <xsd:element ref="ns2:MediaServiceDateTaken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555ee3-6abe-442f-9a44-be0cbfda96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4f3c5161-6b7a-40dc-806c-919f56779c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e2938a-a04b-4a1a-a48d-73258049cc3e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421ac750-1919-4a58-9494-88c061db0a0d}" ma:internalName="TaxCatchAll" ma:showField="CatchAllData" ma:web="8fe2938a-a04b-4a1a-a48d-73258049cc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D099EB-4405-4FE5-820E-B5A85FEF35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B344E1-7CFA-4768-B985-E0F6F8DEFDC2}">
  <ds:schemaRefs>
    <ds:schemaRef ds:uri="7e555ee3-6abe-442f-9a44-be0cbfda96dc"/>
    <ds:schemaRef ds:uri="8fe2938a-a04b-4a1a-a48d-73258049cc3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C3E18D1-E11A-4D81-909B-311212B98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e555ee3-6abe-442f-9a44-be0cbfda96dc"/>
    <ds:schemaRef ds:uri="8fe2938a-a04b-4a1a-a48d-73258049cc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754</Words>
  <Application>Microsoft Office PowerPoint</Application>
  <PresentationFormat>Widescreen</PresentationFormat>
  <Paragraphs>107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Alwyn New</vt:lpstr>
      <vt:lpstr>Alwyn New</vt:lpstr>
      <vt:lpstr>Alwyn New Lt</vt:lpstr>
      <vt:lpstr>Arial</vt:lpstr>
      <vt:lpstr>Calibri</vt:lpstr>
      <vt:lpstr>Calibri Light</vt:lpstr>
      <vt:lpstr>Helvetica Neue LT Std 67 Medium</vt:lpstr>
      <vt:lpstr>Webdings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 Olbrich</dc:creator>
  <cp:lastModifiedBy>Emil Olbrich</cp:lastModifiedBy>
  <cp:revision>46</cp:revision>
  <dcterms:created xsi:type="dcterms:W3CDTF">2020-08-05T20:07:22Z</dcterms:created>
  <dcterms:modified xsi:type="dcterms:W3CDTF">2022-11-15T15:00:50Z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0x01010067D29B25A22472468EFF6EC0F8A82959</vt:lpwstr>
  </property>
</Properties>
</file>