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988" r:id="rId5"/>
    <p:sldId id="991" r:id="rId6"/>
    <p:sldId id="992" r:id="rId7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6081" autoAdjust="0"/>
  </p:normalViewPr>
  <p:slideViewPr>
    <p:cSldViewPr snapToGrid="0">
      <p:cViewPr varScale="1">
        <p:scale>
          <a:sx n="124" d="100"/>
          <a:sy n="124" d="100"/>
        </p:scale>
        <p:origin x="2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[104-e][109] </a:t>
            </a:r>
            <a:r>
              <a:rPr lang="en-US" dirty="0" err="1" smtClean="0"/>
              <a:t>NRSL_enh_maintenance</a:t>
            </a:r>
            <a:r>
              <a:rPr lang="en-US" dirty="0" smtClean="0"/>
              <a:t>		60min</a:t>
            </a:r>
          </a:p>
          <a:p>
            <a:r>
              <a:rPr lang="en-US" dirty="0" smtClean="0"/>
              <a:t>[104-e][104] NR_6 </a:t>
            </a:r>
            <a:r>
              <a:rPr lang="en-US" dirty="0" err="1" smtClean="0"/>
              <a:t>GHz_licensed</a:t>
            </a:r>
            <a:r>
              <a:rPr lang="en-US" dirty="0" smtClean="0"/>
              <a:t>		20min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3924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ohru.3gpp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 smtClean="0"/>
              <a:t>RAN4#10</a:t>
            </a:r>
            <a:r>
              <a:rPr lang="en-US" altLang="zh-CN" b="1" dirty="0" smtClean="0"/>
              <a:t>4-bis</a:t>
            </a:r>
            <a:r>
              <a:rPr lang="en-US" b="1" dirty="0" smtClean="0"/>
              <a:t>-e </a:t>
            </a:r>
            <a:r>
              <a:rPr lang="en-US" altLang="zh-CN" b="1" dirty="0"/>
              <a:t>Main</a:t>
            </a:r>
            <a:r>
              <a:rPr lang="en-US" b="1" dirty="0" smtClean="0"/>
              <a:t> </a:t>
            </a:r>
            <a:r>
              <a:rPr lang="en-US" b="1" dirty="0"/>
              <a:t>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xmlns="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702577"/>
              </p:ext>
            </p:extLst>
          </p:nvPr>
        </p:nvGraphicFramePr>
        <p:xfrm>
          <a:off x="459897" y="1102565"/>
          <a:ext cx="11118623" cy="3060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72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03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82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ea"/>
                          <a:ea typeface="+mj-ea"/>
                        </a:rPr>
                        <a:t>Week 1 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effectLst/>
                          <a:latin typeface="+mj-ea"/>
                          <a:ea typeface="+mj-ea"/>
                        </a:rPr>
                        <a:t>Meeting</a:t>
                      </a:r>
                      <a:r>
                        <a:rPr lang="en-US" altLang="zh-CN" sz="1000" b="1" baseline="0" dirty="0">
                          <a:effectLst/>
                          <a:latin typeface="+mj-ea"/>
                          <a:ea typeface="+mj-ea"/>
                        </a:rPr>
                        <a:t> day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016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kern="1200" baseline="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 11 / Tuesday 3:00-6:00 UTC</a:t>
                      </a:r>
                      <a:endParaRPr lang="zh-CN" altLang="en-US" sz="1000" b="1" kern="1200" dirty="0">
                        <a:solidFill>
                          <a:srgbClr val="72AF2F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[104-bis-e][125] FS_NR_700800900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xmlns="" val="787127252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[104-bis-e][126] </a:t>
                      </a:r>
                      <a:r>
                        <a:rPr lang="en-US" altLang="zh-CN" sz="1000" dirty="0" err="1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FS_SimBC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75638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[104-bis-e][138] </a:t>
                      </a:r>
                      <a:r>
                        <a:rPr lang="en-US" altLang="zh-CN" sz="1000" dirty="0" err="1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FS_NR_pos_UERF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75638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[104-bis-e][102] NR_ext_to_71GHz</a:t>
                      </a:r>
                      <a:endParaRPr lang="en-US" sz="100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15 min</a:t>
                      </a:r>
                      <a:endParaRPr lang="en-US" sz="1000" dirty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</a:tr>
              <a:tr h="175638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 12 / Wednesday 3:00-6:00 UTC</a:t>
                      </a:r>
                      <a:endParaRPr lang="zh-CN" altLang="en-US" sz="1000" b="1" kern="1200" dirty="0">
                        <a:solidFill>
                          <a:srgbClr val="72AF2F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[104-bis-e][123] </a:t>
                      </a:r>
                      <a:r>
                        <a:rPr lang="en-US" altLang="zh-CN" sz="1000" kern="1200" dirty="0" err="1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LTE_terr_bcast_bands_UERF</a:t>
                      </a:r>
                      <a:r>
                        <a:rPr lang="en-US" altLang="zh-CN" sz="100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[104-bis-e][135] NR_HST_FR2_enh_UERF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xmlns="" val="3924680622"/>
                  </a:ext>
                </a:extLst>
              </a:tr>
              <a:tr h="172673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[104-bis-e][139] </a:t>
                      </a:r>
                      <a:r>
                        <a:rPr lang="en-US" altLang="zh-CN" sz="1000" dirty="0" err="1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NR_MC_enh_UERF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[104-bis-e][103] </a:t>
                      </a:r>
                      <a:r>
                        <a:rPr lang="en-US" altLang="zh-CN" sz="1000" kern="1200" dirty="0" err="1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NR_cov_enh_maintenance</a:t>
                      </a:r>
                      <a:endParaRPr lang="en-US" altLang="zh-CN" sz="1000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en-US" sz="1000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en-US" sz="1000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/>
                </a:tc>
              </a:tr>
              <a:tr h="120016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</a:t>
                      </a:r>
                      <a:r>
                        <a:rPr lang="en-US" altLang="zh-CN" sz="1000" b="1" kern="1200" baseline="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13</a:t>
                      </a:r>
                      <a:r>
                        <a:rPr lang="en-US" altLang="zh-CN" sz="1000" b="1" kern="120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Thursday 3:00-6:00 UTC</a:t>
                      </a:r>
                      <a:endParaRPr lang="zh-CN" altLang="en-US" sz="1000" b="1" kern="1200" dirty="0">
                        <a:solidFill>
                          <a:srgbClr val="72AF2F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de-DE" altLang="zh-CN" sz="10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[104-bis-e][132] FR2_multiRx_UERF_part1</a:t>
                      </a:r>
                    </a:p>
                    <a:p>
                      <a:r>
                        <a:rPr lang="de-DE" altLang="zh-CN" sz="10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[104-bis-e][133] FR2_multiRx_UERF_part2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[104-bis-e][130] FR2_enh_req_Ph3_part1</a:t>
                      </a:r>
                    </a:p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[104-bis-e][131] FR2_enh_req_Ph3_part2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xmlns="" val="2190889863"/>
                  </a:ext>
                </a:extLst>
              </a:tr>
              <a:tr h="160197">
                <a:tc rowSpan="2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baseline="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</a:rPr>
                        <a:t>October 14 / Friday 3:00-6:00 UTC</a:t>
                      </a:r>
                      <a:endParaRPr lang="zh-CN" sz="1000" b="1" dirty="0">
                        <a:solidFill>
                          <a:srgbClr val="72AF2F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rgbClr val="72AF2F"/>
                          </a:solidFill>
                          <a:latin typeface="+mj-ea"/>
                          <a:ea typeface="+mn-ea"/>
                          <a:cs typeface="+mn-cs"/>
                        </a:rPr>
                        <a:t>[104-bis-e][127] FR1_enh2_part1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rgbClr val="72AF2F"/>
                          </a:solidFill>
                          <a:latin typeface="+mj-ea"/>
                          <a:ea typeface="+mn-ea"/>
                          <a:cs typeface="+mn-cs"/>
                        </a:rPr>
                        <a:t>[104-bis-e][128] FR1_enh2_part2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rgbClr val="72AF2F"/>
                          </a:solidFill>
                          <a:latin typeface="+mj-ea"/>
                          <a:ea typeface="+mn-ea"/>
                          <a:cs typeface="+mn-cs"/>
                        </a:rPr>
                        <a:t>[104-bis-e][129] FR1_enh2_part3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60197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dirty="0" smtClean="0">
                          <a:solidFill>
                            <a:srgbClr val="72AF2F"/>
                          </a:solidFill>
                          <a:latin typeface="+mj-ea"/>
                          <a:ea typeface="+mn-ea"/>
                          <a:cs typeface="+mn-cs"/>
                        </a:rPr>
                        <a:t>[104-bis-e][141] NR_cov_enh2_part1</a:t>
                      </a:r>
                    </a:p>
                    <a:p>
                      <a:r>
                        <a:rPr lang="en-US" altLang="zh-CN" sz="1000" kern="1200" dirty="0" smtClean="0">
                          <a:solidFill>
                            <a:srgbClr val="72AF2F"/>
                          </a:solidFill>
                          <a:latin typeface="+mj-ea"/>
                          <a:ea typeface="+mn-ea"/>
                          <a:cs typeface="+mn-cs"/>
                        </a:rPr>
                        <a:t>[104-bis-e][142] NR_cov_enh2_part2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994187"/>
              </p:ext>
            </p:extLst>
          </p:nvPr>
        </p:nvGraphicFramePr>
        <p:xfrm>
          <a:off x="459897" y="4228268"/>
          <a:ext cx="11118624" cy="228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68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7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6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857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ea"/>
                          <a:ea typeface="+mj-ea"/>
                        </a:rPr>
                        <a:t>Week 2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10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10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155733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</a:t>
                      </a:r>
                      <a:r>
                        <a:rPr lang="en-US" altLang="zh-CN" sz="1000" b="1" kern="1200" baseline="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17 </a:t>
                      </a:r>
                      <a:r>
                        <a:rPr lang="en-US" altLang="zh-CN" sz="1000" b="1" kern="120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 Monday 13:00-16:00 UTC</a:t>
                      </a:r>
                      <a:endParaRPr lang="zh-CN" altLang="en-US" sz="1000" b="1" kern="1200" dirty="0">
                        <a:solidFill>
                          <a:srgbClr val="72AF2F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[104-bis-e][136] NR_ATG_UERF_part1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[104-bis-e][137] NR_ATG_UERF_part2</a:t>
                      </a:r>
                      <a:endParaRPr lang="en-US" sz="100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45 min</a:t>
                      </a:r>
                      <a:endParaRPr lang="en-US" sz="1000" dirty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[104-bis-e][140] </a:t>
                      </a:r>
                      <a:r>
                        <a:rPr lang="en-US" sz="1000" dirty="0" err="1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NR_NTN_enh_UERF</a:t>
                      </a:r>
                      <a:endParaRPr lang="en-US" sz="10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30 min</a:t>
                      </a:r>
                      <a:endParaRPr lang="en-US" sz="1000" dirty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[104-bis-e][143] </a:t>
                      </a:r>
                      <a:r>
                        <a:rPr lang="en-US" sz="1000" dirty="0" err="1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LTE_NBeMTC_NTN_UERF</a:t>
                      </a:r>
                      <a:endParaRPr lang="en-US" sz="10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60 min</a:t>
                      </a:r>
                      <a:endParaRPr lang="en-US" sz="1000" dirty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rgbClr val="72AF2F"/>
                          </a:solidFill>
                          <a:latin typeface="+mj-ea"/>
                          <a:ea typeface="+mn-ea"/>
                          <a:cs typeface="+mn-cs"/>
                        </a:rPr>
                        <a:t>[104-bis-e][134] </a:t>
                      </a:r>
                      <a:r>
                        <a:rPr lang="en-US" altLang="zh-CN" sz="1000" kern="1200" dirty="0" err="1" smtClean="0">
                          <a:solidFill>
                            <a:srgbClr val="72AF2F"/>
                          </a:solidFill>
                          <a:latin typeface="+mj-ea"/>
                          <a:ea typeface="+mn-ea"/>
                          <a:cs typeface="+mn-cs"/>
                        </a:rPr>
                        <a:t>NonCol_intraB</a:t>
                      </a:r>
                      <a:r>
                        <a:rPr lang="en-US" altLang="zh-CN" sz="1000" kern="1200" dirty="0" smtClean="0">
                          <a:solidFill>
                            <a:srgbClr val="72AF2F"/>
                          </a:solidFill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</a:t>
                      </a:r>
                      <a:r>
                        <a:rPr lang="en-US" altLang="zh-CN" sz="1000" b="1" kern="1200" baseline="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18</a:t>
                      </a:r>
                      <a:r>
                        <a:rPr lang="en-US" altLang="zh-CN" sz="1000" b="1" kern="120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Tuesday 13:00-16:00 UTC</a:t>
                      </a:r>
                      <a:endParaRPr lang="zh-CN" altLang="en-US" sz="1000" b="1" kern="1200" dirty="0">
                        <a:solidFill>
                          <a:srgbClr val="72AF2F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altLang="zh-CN" sz="10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[104-bis-e][118] NR_600MHz_APT_part1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altLang="zh-CN" sz="10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[104-bis-e][119] NR_600MHz_APT_part2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[104-bis-e][120] </a:t>
                      </a:r>
                      <a:r>
                        <a:rPr lang="en-US" altLang="zh-CN" sz="1000" dirty="0" err="1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NR_unlic_enh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rgbClr val="72AF2F"/>
                          </a:solidFill>
                          <a:latin typeface="+mj-ea"/>
                          <a:ea typeface="+mn-ea"/>
                          <a:cs typeface="+mn-cs"/>
                        </a:rPr>
                        <a:t>[104-bis-e][124] </a:t>
                      </a:r>
                      <a:r>
                        <a:rPr lang="en-US" altLang="zh-CN" sz="1000" kern="1200" dirty="0" err="1" smtClean="0">
                          <a:solidFill>
                            <a:srgbClr val="72AF2F"/>
                          </a:solidFill>
                          <a:latin typeface="+mj-ea"/>
                          <a:ea typeface="+mn-ea"/>
                          <a:cs typeface="+mn-cs"/>
                        </a:rPr>
                        <a:t>FS_NR_eff_BW_util</a:t>
                      </a:r>
                      <a:endParaRPr lang="en-US" altLang="zh-CN" sz="1000" kern="1200" dirty="0" smtClean="0">
                        <a:solidFill>
                          <a:srgbClr val="72AF2F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[104-bis-e][145] RAN_task_UERF_part1</a:t>
                      </a:r>
                    </a:p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[104-bis-e][146] RAN_task_UERF_part2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45 mim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 19 / Wednesday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Return </a:t>
                      </a: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to</a:t>
                      </a:r>
                    </a:p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[146], [102], [103], [123], [126], [127],</a:t>
                      </a:r>
                      <a:r>
                        <a:rPr lang="en-US" altLang="zh-CN" sz="10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[132], [138], [143], [144]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180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668007" y="2091595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252153" y="4800512"/>
            <a:ext cx="786133" cy="587309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formal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  <a:endParaRPr lang="en-US" sz="800" b="1" kern="0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4" name="矩形 83"/>
          <p:cNvSpPr/>
          <p:nvPr/>
        </p:nvSpPr>
        <p:spPr bwMode="auto">
          <a:xfrm flipV="1">
            <a:off x="10188019" y="2034559"/>
            <a:ext cx="914400" cy="24512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</a:t>
            </a:r>
            <a:r>
              <a:rPr lang="en-US" altLang="zh-CN" b="1" dirty="0" smtClean="0"/>
              <a:t>procedures/timelines</a:t>
            </a:r>
            <a:endParaRPr lang="ru-RU" dirty="0"/>
          </a:p>
        </p:txBody>
      </p:sp>
      <p:sp>
        <p:nvSpPr>
          <p:cNvPr id="9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1810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665829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613551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561273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0899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45671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404439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352161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299883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24760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19532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14304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18721" y="20076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630829" y="199763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86535" y="200475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533696" y="20118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9405" y="209241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436564" y="200046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330875" y="200616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278036" y="200473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225195" y="201185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72356" y="200188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119515" y="200900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4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8126" y="199902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" name="直接连接符 124"/>
          <p:cNvCxnSpPr/>
          <p:nvPr/>
        </p:nvCxnSpPr>
        <p:spPr bwMode="auto">
          <a:xfrm>
            <a:off x="210735" y="2020751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直接连接符 125"/>
          <p:cNvCxnSpPr/>
          <p:nvPr/>
        </p:nvCxnSpPr>
        <p:spPr bwMode="auto">
          <a:xfrm>
            <a:off x="227827" y="5681192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直接连接符 126"/>
          <p:cNvCxnSpPr/>
          <p:nvPr/>
        </p:nvCxnSpPr>
        <p:spPr bwMode="auto">
          <a:xfrm>
            <a:off x="227826" y="3816995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直接连接符 127"/>
          <p:cNvCxnSpPr/>
          <p:nvPr/>
        </p:nvCxnSpPr>
        <p:spPr bwMode="auto">
          <a:xfrm>
            <a:off x="227826" y="4721425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直接连接符 128"/>
          <p:cNvCxnSpPr/>
          <p:nvPr/>
        </p:nvCxnSpPr>
        <p:spPr bwMode="auto">
          <a:xfrm>
            <a:off x="217853" y="2916836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18107" y="1338914"/>
            <a:ext cx="2796313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Pre-meeting</a:t>
            </a:r>
          </a:p>
        </p:txBody>
      </p:sp>
      <p:sp>
        <p:nvSpPr>
          <p:cNvPr id="131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3570371" y="1338914"/>
            <a:ext cx="3726870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GB" sz="800" kern="0" baseline="30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</a:t>
            </a: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Oct</a:t>
            </a: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10~13)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2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9248470" y="1338914"/>
            <a:ext cx="2794575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sz="800" kern="0" baseline="3000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nd</a:t>
            </a: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(Oct 14~19)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8300750" y="1338914"/>
            <a:ext cx="900000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4" name="文本框 133"/>
          <p:cNvSpPr txBox="1"/>
          <p:nvPr/>
        </p:nvSpPr>
        <p:spPr>
          <a:xfrm>
            <a:off x="19516" y="179457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00:00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19516" y="274173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08:00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6" name="文本框 135"/>
          <p:cNvSpPr txBox="1"/>
          <p:nvPr/>
        </p:nvSpPr>
        <p:spPr>
          <a:xfrm>
            <a:off x="19516" y="360343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7" name="文本框 136"/>
          <p:cNvSpPr txBox="1"/>
          <p:nvPr/>
        </p:nvSpPr>
        <p:spPr>
          <a:xfrm>
            <a:off x="19516" y="4490775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16:00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8" name="文本框 137"/>
          <p:cNvSpPr txBox="1"/>
          <p:nvPr/>
        </p:nvSpPr>
        <p:spPr>
          <a:xfrm>
            <a:off x="19516" y="546357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24:00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8196" y="5800534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Time</a:t>
            </a:r>
            <a:r>
              <a:rPr lang="en-US" altLang="zh-CN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line for moderator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688138" y="5800534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Deadline for comments and 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631551" y="5800534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session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(main,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RRM, BS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6" name="TextBox 1">
            <a:extLst>
              <a:ext uri="{FF2B5EF4-FFF2-40B4-BE49-F238E27FC236}">
                <a16:creationId xmlns=""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6746721" y="6358580"/>
            <a:ext cx="4460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1: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Comments and </a:t>
            </a:r>
            <a:r>
              <a:rPr lang="en-US" sz="8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after the deadlines will not be considered</a:t>
            </a: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WIs Email discussion procedures/timelines are not included. </a:t>
            </a:r>
            <a:endParaRPr lang="en-US" sz="8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344961" y="1338309"/>
            <a:ext cx="917095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sz="800" kern="0" baseline="3000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nd</a:t>
            </a: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US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Oct 14~19</a:t>
            </a: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21333" y="2286545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672817" y="4800512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October 9</a:t>
            </a:r>
            <a:r>
              <a:rPr lang="en-US" sz="800" b="1" kern="0" baseline="3000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th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17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21333" y="2934779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61247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:00-6:00 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467479" y="5563082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461185" y="2934779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467479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7303671" y="3066095"/>
            <a:ext cx="1001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07558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322375" y="3909772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512600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346749" y="2085457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819" y="5432905"/>
            <a:ext cx="784800" cy="92241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819" y="2934779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08:00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187237" y="2934779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819" y="3909772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187237" y="4800512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圆角矩形标注 99"/>
          <p:cNvSpPr/>
          <p:nvPr/>
        </p:nvSpPr>
        <p:spPr bwMode="auto">
          <a:xfrm>
            <a:off x="850279" y="2131443"/>
            <a:ext cx="1656605" cy="721680"/>
          </a:xfrm>
          <a:prstGeom prst="wedgeRoundRectCallout">
            <a:avLst>
              <a:gd name="adj1" fmla="val 111383"/>
              <a:gd name="adj2" fmla="val -4814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 smtClean="0">
                <a:latin typeface="+mj-ea"/>
                <a:ea typeface="+mj-ea"/>
              </a:rPr>
              <a:t>Companies need feed back if </a:t>
            </a:r>
            <a:r>
              <a:rPr lang="en-US" altLang="zh-CN" sz="800" dirty="0" err="1" smtClean="0">
                <a:latin typeface="+mj-ea"/>
                <a:ea typeface="+mj-ea"/>
              </a:rPr>
              <a:t>tdoc</a:t>
            </a:r>
            <a:r>
              <a:rPr lang="en-US" altLang="zh-CN" sz="800" dirty="0" smtClean="0">
                <a:latin typeface="+mj-ea"/>
                <a:ea typeface="+mj-ea"/>
              </a:rPr>
              <a:t> is submitted in wrong agenda or </a:t>
            </a:r>
            <a:r>
              <a:rPr lang="en-US" altLang="zh-CN" sz="800" dirty="0" err="1" smtClean="0">
                <a:latin typeface="+mj-ea"/>
                <a:ea typeface="+mj-ea"/>
              </a:rPr>
              <a:t>tdoc</a:t>
            </a:r>
            <a:r>
              <a:rPr lang="en-US" altLang="zh-CN" sz="800" dirty="0" smtClean="0">
                <a:latin typeface="+mj-ea"/>
                <a:ea typeface="+mj-ea"/>
              </a:rPr>
              <a:t> is missing from email summary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51" name="矩形 150"/>
          <p:cNvSpPr/>
          <p:nvPr/>
        </p:nvSpPr>
        <p:spPr>
          <a:xfrm>
            <a:off x="10221013" y="2059132"/>
            <a:ext cx="901179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</a:t>
            </a:r>
            <a:r>
              <a:rPr lang="en-US" altLang="zh-CN" sz="7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window</a:t>
            </a:r>
          </a:p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(check if final </a:t>
            </a:r>
            <a:r>
              <a:rPr lang="en-US" altLang="zh-CN" sz="7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agreeable)</a:t>
            </a:r>
          </a:p>
          <a:p>
            <a:pPr algn="ctr"/>
            <a:r>
              <a:rPr lang="en-US" altLang="zh-CN" sz="7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Mon </a:t>
            </a:r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19:00 ~ </a:t>
            </a:r>
            <a:r>
              <a:rPr lang="en-US" altLang="zh-CN" sz="7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Tue16:00 </a:t>
            </a:r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UTC </a:t>
            </a:r>
            <a:endParaRPr lang="zh-CN" altLang="en-US" sz="2000" b="1" dirty="0"/>
          </a:p>
        </p:txBody>
      </p:sp>
      <p:sp>
        <p:nvSpPr>
          <p:cNvPr id="88" name="圆角矩形标注 87"/>
          <p:cNvSpPr/>
          <p:nvPr/>
        </p:nvSpPr>
        <p:spPr bwMode="auto">
          <a:xfrm>
            <a:off x="850279" y="4324172"/>
            <a:ext cx="1656605" cy="1040473"/>
          </a:xfrm>
          <a:prstGeom prst="wedgeRoundRectCallout">
            <a:avLst>
              <a:gd name="adj1" fmla="val 59797"/>
              <a:gd name="adj2" fmla="val -2673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 smtClean="0">
                <a:latin typeface="+mj-ea"/>
                <a:ea typeface="+mj-ea"/>
              </a:rPr>
              <a:t>Due to Holiday in China and other regions, the initial summary deadline is October 9</a:t>
            </a:r>
            <a:r>
              <a:rPr lang="en-US" altLang="zh-CN" sz="800" baseline="30000" dirty="0" smtClean="0">
                <a:latin typeface="+mj-ea"/>
                <a:ea typeface="+mj-ea"/>
              </a:rPr>
              <a:t>th</a:t>
            </a:r>
            <a:r>
              <a:rPr lang="en-US" altLang="zh-CN" sz="800" dirty="0" smtClean="0">
                <a:latin typeface="+mj-ea"/>
                <a:ea typeface="+mj-ea"/>
              </a:rPr>
              <a:t>. For moderators located in other regions, appreciate if you could provide it earlier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7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07558" y="2007604"/>
            <a:ext cx="784800" cy="386578"/>
          </a:xfrm>
          <a:prstGeom prst="roundRect">
            <a:avLst>
              <a:gd name="adj" fmla="val 28371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no later than 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380868" y="200473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187237" y="3909772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63436" y="446643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39" name="圆角矩形标注 138"/>
          <p:cNvSpPr/>
          <p:nvPr/>
        </p:nvSpPr>
        <p:spPr bwMode="auto">
          <a:xfrm>
            <a:off x="9184512" y="2806888"/>
            <a:ext cx="978024" cy="1041766"/>
          </a:xfrm>
          <a:prstGeom prst="wedgeRoundRectCallout">
            <a:avLst>
              <a:gd name="adj1" fmla="val 60126"/>
              <a:gd name="adj2" fmla="val 115371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 smtClean="0">
                <a:latin typeface="+mj-ea"/>
              </a:rPr>
              <a:t>Please do not upload the formal </a:t>
            </a:r>
            <a:r>
              <a:rPr lang="en-US" altLang="zh-CN" sz="800" b="1" dirty="0" err="1" smtClean="0">
                <a:latin typeface="+mj-ea"/>
              </a:rPr>
              <a:t>tdocs</a:t>
            </a:r>
            <a:r>
              <a:rPr lang="en-US" altLang="zh-CN" sz="800" b="1" dirty="0" smtClean="0">
                <a:latin typeface="+mj-ea"/>
              </a:rPr>
              <a:t> before the end of checking window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41" name="矩形 140"/>
          <p:cNvSpPr/>
          <p:nvPr/>
        </p:nvSpPr>
        <p:spPr bwMode="auto">
          <a:xfrm flipV="1">
            <a:off x="9260451" y="5475975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321709" y="5293477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Update 2</a:t>
            </a:r>
            <a:r>
              <a:rPr lang="en-US" sz="800" b="1" kern="0" baseline="3000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4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406225" y="5432905"/>
            <a:ext cx="786133" cy="925675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44" name="文本框 143"/>
          <p:cNvSpPr txBox="1"/>
          <p:nvPr/>
        </p:nvSpPr>
        <p:spPr>
          <a:xfrm>
            <a:off x="11089270" y="2167432"/>
            <a:ext cx="1001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Extended discussions for controversial topics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321709" y="480051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359933" y="2286545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4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 on Sat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圆角矩形标注 97"/>
          <p:cNvSpPr/>
          <p:nvPr/>
        </p:nvSpPr>
        <p:spPr bwMode="auto">
          <a:xfrm>
            <a:off x="6304168" y="4973129"/>
            <a:ext cx="1460271" cy="360717"/>
          </a:xfrm>
          <a:prstGeom prst="wedgeRoundRectCallout">
            <a:avLst>
              <a:gd name="adj1" fmla="val 46928"/>
              <a:gd name="adj2" fmla="val 7782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 smtClean="0">
                <a:latin typeface="+mj-ea"/>
              </a:rPr>
              <a:t>Strict deadline for new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46" name="文本框 145"/>
          <p:cNvSpPr txBox="1"/>
          <p:nvPr/>
        </p:nvSpPr>
        <p:spPr>
          <a:xfrm>
            <a:off x="4477998" y="4795895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974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52" y="1273321"/>
            <a:ext cx="6539922" cy="5095171"/>
          </a:xfrm>
        </p:spPr>
        <p:txBody>
          <a:bodyPr/>
          <a:lstStyle/>
          <a:p>
            <a:pPr marL="342882" lvl="1" indent="-34288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altLang="zh-CN" sz="1400" dirty="0"/>
              <a:t>TOHRU (Trace Online Hand Raising Utility) will be used for GTW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3GPP TOHRU will be used in this </a:t>
            </a:r>
            <a:r>
              <a:rPr lang="en-US" altLang="zh-CN" sz="1200" dirty="0" smtClean="0"/>
              <a:t>meeting</a:t>
            </a:r>
            <a:endParaRPr lang="en-US" altLang="zh-CN" sz="12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Hyperlink: </a:t>
            </a:r>
            <a:r>
              <a:rPr lang="zh-CN" altLang="zh-CN" sz="1200" dirty="0"/>
              <a:t> </a:t>
            </a:r>
            <a:r>
              <a:rPr lang="en-GB" altLang="zh-CN" sz="1200" u="sng" dirty="0">
                <a:hlinkClick r:id="rId3"/>
              </a:rPr>
              <a:t>https://tohru.3gpp.org</a:t>
            </a:r>
            <a:r>
              <a:rPr lang="en-GB" altLang="zh-CN" sz="1200" u="sng" dirty="0" smtClean="0">
                <a:hlinkClick r:id="rId3"/>
              </a:rPr>
              <a:t>/</a:t>
            </a:r>
            <a:endParaRPr lang="en-GB" altLang="zh-CN" sz="1200" u="sng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Together with the invitation for the </a:t>
            </a:r>
            <a:r>
              <a:rPr lang="en-GB" altLang="zh-CN" sz="1200" dirty="0" err="1"/>
              <a:t>GotoWebinar</a:t>
            </a:r>
            <a:r>
              <a:rPr lang="en-GB" altLang="zh-CN" sz="1200" dirty="0"/>
              <a:t> MCC provides you with a "Meeting name" individually after your </a:t>
            </a:r>
            <a:r>
              <a:rPr lang="en-GB" altLang="zh-CN" sz="1200" dirty="0" err="1"/>
              <a:t>registeration</a:t>
            </a:r>
            <a:r>
              <a:rPr lang="en-GB" altLang="zh-CN" sz="1200" dirty="0"/>
              <a:t>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 smtClean="0"/>
              <a:t>Meeting name (TOHRU </a:t>
            </a:r>
            <a:r>
              <a:rPr lang="en-GB" altLang="zh-CN" sz="1200" dirty="0"/>
              <a:t>Meeting IDs):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Main session: RAN4_Main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RRM session: RAN4_RRM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err="1"/>
              <a:t>BSRF_Demod_testing</a:t>
            </a:r>
            <a:r>
              <a:rPr lang="en-US" altLang="zh-CN" sz="1200" dirty="0"/>
              <a:t> session: RAN4_BSRF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Enter your name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1200" b="1" dirty="0"/>
              <a:t>&lt;represented company&gt;, &lt;first name&gt; &lt;family name&gt;</a:t>
            </a:r>
            <a:r>
              <a:rPr lang="en-GB" altLang="zh-CN" sz="1200" dirty="0"/>
              <a:t/>
            </a:r>
            <a:br>
              <a:rPr lang="en-GB" altLang="zh-CN" sz="1200" dirty="0"/>
            </a:br>
            <a:r>
              <a:rPr lang="en-GB" altLang="zh-CN" sz="1200" dirty="0"/>
              <a:t>e.g.: XY Telecom - Peter </a:t>
            </a:r>
            <a:r>
              <a:rPr lang="en-GB" altLang="zh-CN" sz="1200" dirty="0" err="1"/>
              <a:t>Mustermann</a:t>
            </a:r>
            <a:endParaRPr lang="en-GB" altLang="zh-CN" sz="12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Need to manually push  </a:t>
            </a:r>
            <a:r>
              <a:rPr lang="en-GB" altLang="zh-CN" sz="1200" dirty="0"/>
              <a:t>"</a:t>
            </a:r>
            <a:r>
              <a:rPr lang="en-US" altLang="zh-CN" sz="1200" dirty="0"/>
              <a:t>Refresh Queue</a:t>
            </a:r>
            <a:r>
              <a:rPr lang="en-GB" altLang="zh-CN" sz="1200" dirty="0"/>
              <a:t>" </a:t>
            </a:r>
            <a:r>
              <a:rPr lang="en-US" altLang="zh-CN" sz="1200" dirty="0"/>
              <a:t>or use </a:t>
            </a:r>
            <a:r>
              <a:rPr lang="en-GB" altLang="zh-CN" sz="1200" dirty="0"/>
              <a:t>"</a:t>
            </a:r>
            <a:r>
              <a:rPr lang="en-US" altLang="zh-CN" sz="1200" dirty="0"/>
              <a:t>Automatically refresh queue every 3 seconds</a:t>
            </a:r>
            <a:r>
              <a:rPr lang="en-GB" altLang="zh-CN" sz="1200" dirty="0"/>
              <a:t>"</a:t>
            </a:r>
            <a:r>
              <a:rPr lang="en-US" altLang="zh-CN" sz="1200" dirty="0"/>
              <a:t>, since this is different from the original TOHRU tool.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The other buttons are similar as the previous external TOHRU </a:t>
            </a:r>
            <a:r>
              <a:rPr lang="en-US" altLang="zh-CN" sz="1200" dirty="0" smtClean="0"/>
              <a:t>tool</a:t>
            </a:r>
          </a:p>
          <a:p>
            <a:pPr marL="342882" lvl="1" indent="-34288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altLang="zh-CN" sz="1400" dirty="0"/>
              <a:t>Please find </a:t>
            </a:r>
            <a:r>
              <a:rPr lang="en-US" altLang="zh-CN" sz="1400" dirty="0" smtClean="0"/>
              <a:t>references </a:t>
            </a:r>
            <a:r>
              <a:rPr lang="en-US" altLang="zh-CN" sz="1400" dirty="0"/>
              <a:t>at </a:t>
            </a:r>
            <a:endParaRPr lang="en-US" altLang="zh-CN" sz="1400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https://</a:t>
            </a:r>
            <a:r>
              <a:rPr lang="en-US" altLang="zh-CN" sz="1200" dirty="0" smtClean="0"/>
              <a:t>www.3gpp.org/ftp/tsg_ran/WG4_Radio/TSGR4_104-bis-e/Invitation</a:t>
            </a:r>
            <a:endParaRPr lang="en-US" altLang="zh-CN" sz="1200" dirty="0"/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1200" b="1" dirty="0">
              <a:solidFill>
                <a:srgbClr val="FF000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Guidance of TOHRU for GTW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8054959" y="5446336"/>
            <a:ext cx="1005150" cy="11236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2014" y="3201604"/>
            <a:ext cx="3216190" cy="354957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2014" y="1232682"/>
            <a:ext cx="2469711" cy="193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103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http://purl.org/dc/dcmitype/"/>
    <ds:schemaRef ds:uri="a915fe38-2618-47b6-8303-829fb71466d5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23d77754-4ccc-4c57-9291-cab09e81894a"/>
  </ds:schemaRefs>
</ds:datastoreItem>
</file>

<file path=customXml/itemProps3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351799</TotalTime>
  <Words>765</Words>
  <Application>Microsoft Office PowerPoint</Application>
  <PresentationFormat>宽屏</PresentationFormat>
  <Paragraphs>188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RAN4#104-bis-e Main session GTW schedule </vt:lpstr>
      <vt:lpstr>Email discussion procedures/timelines</vt:lpstr>
      <vt:lpstr>Guidance of TOHRU for GTW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1122</cp:revision>
  <cp:lastPrinted>2016-09-15T08:31:35Z</cp:lastPrinted>
  <dcterms:created xsi:type="dcterms:W3CDTF">2009-11-27T05:15:11Z</dcterms:created>
  <dcterms:modified xsi:type="dcterms:W3CDTF">2022-10-18T18:59:07Z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TitusGUID">
    <vt:lpwstr>6f9c0495-a83c-462b-8664-67016d5bf2d5</vt:lpwstr>
  </property>
  <property fmtid="{D5CDD505-2E9C-101B-9397-08002B2CF9AE}" pid="4" name="CTP_TimeStamp">
    <vt:lpwstr>2020-06-04 10:01:06Z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  <property fmtid="{D5CDD505-2E9C-101B-9397-08002B2CF9AE}" pid="10" name="_2015_ms_pID_725343">
    <vt:lpwstr>(3)vjTgXT5GG+1tX/PnBZIw+PXJIxwliGcelUJLIpAr8ZSe/dIJT59sHDfaM4ucmUPbbyAhou9Y
ZARESM75fjIXf8kEoQGFKud4CYOnJ9JP/nIokGwkDjuYY6j8m8n8SnKv/Oj8ZPXhDOdtZjXK
LEJ830Sgw+E4Jdq7YjSebgIVSM6gB4/AsbMR6d0ByEmjBPRpTFZS24qc98a7pm067YHqPpNc
/jzI7wH3PNpY0M7IVk</vt:lpwstr>
  </property>
  <property fmtid="{D5CDD505-2E9C-101B-9397-08002B2CF9AE}" pid="11" name="_2015_ms_pID_7253431">
    <vt:lpwstr>xETM7LjHbXmd90M8uxmiCtwGWyayYzOrIeB/Z3dSdpnZQSqhL1+7e5
58HSWetNYnJ310e/TuA4Pg/GvHh5fGrvRLqUn1uhdBIC5311/g7n94H+Gzo30P1FdyeQrGpw
TXFQri2RV4eyoZCOv2ewZOLDBLh20KOldKN8UXnwM5FOOsuujlWF3sEObocsrGtyTrBFFZ2o
T/CoGoZBx4fM61iYfsnskQ1CpHUtjnSF8hfZ</vt:lpwstr>
  </property>
  <property fmtid="{D5CDD505-2E9C-101B-9397-08002B2CF9AE}" pid="12" name="_2015_ms_pID_7253432">
    <vt:lpwstr>cA==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1664943054</vt:lpwstr>
  </property>
</Properties>
</file>