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91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[104-e][109] </a:t>
            </a:r>
            <a:r>
              <a:rPr lang="en-US" dirty="0" err="1" smtClean="0"/>
              <a:t>NRSL_enh_maintenance</a:t>
            </a:r>
            <a:r>
              <a:rPr lang="en-US" dirty="0" smtClean="0"/>
              <a:t>		60min</a:t>
            </a:r>
          </a:p>
          <a:p>
            <a:r>
              <a:rPr lang="en-US" dirty="0" smtClean="0"/>
              <a:t>[104-e][104] NR_6 </a:t>
            </a:r>
            <a:r>
              <a:rPr lang="en-US" dirty="0" err="1" smtClean="0"/>
              <a:t>GHz_licensed</a:t>
            </a:r>
            <a:r>
              <a:rPr lang="en-US" dirty="0" smtClean="0"/>
              <a:t>		20min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</a:t>
            </a:r>
            <a:r>
              <a:rPr lang="en-US" altLang="zh-CN" b="1" dirty="0" smtClean="0"/>
              <a:t>4-bis</a:t>
            </a:r>
            <a:r>
              <a:rPr lang="en-US" b="1" dirty="0" smtClean="0"/>
              <a:t>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86653"/>
              </p:ext>
            </p:extLst>
          </p:nvPr>
        </p:nvGraphicFramePr>
        <p:xfrm>
          <a:off x="459897" y="1171721"/>
          <a:ext cx="11118623" cy="3060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11 / Tuesday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[104-bis-e][125] FS_NR_700800900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[104-bis-e][126]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FS_SimBC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[104-bis-e][138]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FS_NR_pos_UERF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[104-bis-e][102] NR_ext_to_71GHz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+mj-ea"/>
                          <a:ea typeface="+mj-ea"/>
                        </a:rPr>
                        <a:t>15 min</a:t>
                      </a:r>
                      <a:endParaRPr lang="en-US" sz="1000" dirty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12 / Wednesday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[104-bis-e][123] </a:t>
                      </a:r>
                      <a:r>
                        <a:rPr lang="en-US" altLang="zh-CN" sz="1000" kern="1200" dirty="0" err="1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LTE_terr_bcast_bands_UERF</a:t>
                      </a:r>
                      <a:r>
                        <a:rPr lang="en-US" altLang="zh-CN" sz="100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lang="en-US" altLang="zh-CN" sz="1000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[104-bis-e][135] NR_HST_FR2_enh_UERF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7267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[104-bis-e][139]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NR_MC_enh_UERF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[104-bis-e][103] </a:t>
                      </a:r>
                      <a:r>
                        <a:rPr lang="en-US" altLang="zh-CN" sz="10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NR_cov_enh_maintenance</a:t>
                      </a:r>
                      <a:endParaRPr lang="en-US" altLang="zh-CN" sz="100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/>
                </a:tc>
              </a:tr>
              <a:tr h="120016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13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Thursday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de-DE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[104-bis-e][132] FR2_multiRx_UERF_part1</a:t>
                      </a:r>
                    </a:p>
                    <a:p>
                      <a:r>
                        <a:rPr lang="de-DE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[104-bis-e][133] FR2_multiRx_UERF_part2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[104-bis-e][130] FR2_enh_req_Ph3_part1</a:t>
                      </a:r>
                    </a:p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[104-bis-e][131] FR2_enh_req_Ph3_part2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October 14 / Friday 3:00-6:00 UTC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[104-bis-e][127] FR1_enh2_part1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[104-bis-e][128] FR1_enh2_part2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[104-bis-e][129] FR1_enh2_part3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[104-bis-e][141] NR_cov_enh2_part1</a:t>
                      </a:r>
                    </a:p>
                    <a:p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[104-bis-e][142] NR_cov_enh2_part2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880152"/>
              </p:ext>
            </p:extLst>
          </p:nvPr>
        </p:nvGraphicFramePr>
        <p:xfrm>
          <a:off x="459897" y="4297424"/>
          <a:ext cx="1111862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Monday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[104-bis-e][136] NR_ATG_UERF_part1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[104-bis-e][137] NR_ATG_UERF_part2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ea"/>
                          <a:ea typeface="+mj-ea"/>
                        </a:rPr>
                        <a:t>45 min</a:t>
                      </a:r>
                      <a:endParaRPr lang="en-US" sz="1000" dirty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[104-bis-e][140] </a:t>
                      </a:r>
                      <a:r>
                        <a:rPr lang="en-US" sz="1000" dirty="0" err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NR_NTN_enh_UERF</a:t>
                      </a:r>
                      <a:endParaRPr lang="en-US" sz="1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ea"/>
                          <a:ea typeface="+mj-ea"/>
                        </a:rPr>
                        <a:t>30 min</a:t>
                      </a:r>
                      <a:endParaRPr lang="en-US" sz="1000" dirty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[104-bis-e][143] </a:t>
                      </a:r>
                      <a:r>
                        <a:rPr lang="en-US" sz="1000" dirty="0" err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LTE_NBeMTC_NTN_UERF</a:t>
                      </a:r>
                      <a:endParaRPr lang="en-US" sz="1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ea"/>
                          <a:ea typeface="+mj-ea"/>
                        </a:rPr>
                        <a:t>60 min</a:t>
                      </a:r>
                      <a:endParaRPr lang="en-US" sz="1000" dirty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[104-bis-e][134] </a:t>
                      </a:r>
                      <a:r>
                        <a:rPr lang="en-US" altLang="zh-CN" sz="1000" kern="1200" dirty="0" err="1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NonCol_intraB</a:t>
                      </a:r>
                      <a:r>
                        <a:rPr lang="en-US" altLang="zh-CN" sz="100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endParaRPr lang="en-US" altLang="zh-CN" sz="1000" dirty="0" smtClean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[104-bis-e][118] NR_600MHz_APT_part1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[104-bis-e][119] NR_600MHz_APT_part2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[104-bis-e][120] </a:t>
                      </a:r>
                      <a:r>
                        <a:rPr lang="en-US" altLang="zh-CN" sz="100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NR_unlic_enh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[104-bis-e][124] </a:t>
                      </a:r>
                      <a:r>
                        <a:rPr lang="en-US" altLang="zh-CN" sz="1000" kern="1200" dirty="0" err="1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FS_NR_eff_BW_util</a:t>
                      </a:r>
                      <a:endParaRPr lang="en-US" altLang="zh-CN" sz="1000" kern="1200" dirty="0" smtClean="0">
                        <a:solidFill>
                          <a:srgbClr val="FF0000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[104-bis-e][145] RAN_task_UERF_part1</a:t>
                      </a:r>
                    </a:p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[104-bis-e][146] RAN_task_UERF_part2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mim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19 / Wednesday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Return to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68007" y="2091595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153" y="4800512"/>
            <a:ext cx="786133" cy="587309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4" name="矩形 83"/>
          <p:cNvSpPr/>
          <p:nvPr/>
        </p:nvSpPr>
        <p:spPr bwMode="auto">
          <a:xfrm flipV="1">
            <a:off x="10188019" y="2034559"/>
            <a:ext cx="914400" cy="2451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9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1810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66582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61355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56127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899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45671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40443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35216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29988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24760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19532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14304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721" y="20076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30829" y="199763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6535" y="200475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3696" y="20118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405" y="20924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564" y="200046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0875" y="200616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8036" y="20047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25195" y="20118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2356" y="200188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9515" y="200900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8126" y="19990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210735" y="2020751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>
            <a:off x="227827" y="5681192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/>
          <p:nvPr/>
        </p:nvCxnSpPr>
        <p:spPr bwMode="auto">
          <a:xfrm>
            <a:off x="227826" y="381699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/>
          <p:nvPr/>
        </p:nvCxnSpPr>
        <p:spPr bwMode="auto">
          <a:xfrm>
            <a:off x="227826" y="472142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/>
          <p:nvPr/>
        </p:nvCxnSpPr>
        <p:spPr bwMode="auto">
          <a:xfrm>
            <a:off x="217853" y="2916836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18107" y="1338914"/>
            <a:ext cx="2796313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Pre-meeting</a:t>
            </a:r>
          </a:p>
        </p:txBody>
      </p:sp>
      <p:sp>
        <p:nvSpPr>
          <p:cNvPr id="131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3570371" y="1338914"/>
            <a:ext cx="3726870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Oct</a:t>
            </a: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10~13)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9248470" y="1338914"/>
            <a:ext cx="279457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(Oct 14~19)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8300750" y="1338914"/>
            <a:ext cx="900000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19516" y="179457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9516" y="274173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08:00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9516" y="36034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9516" y="44907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19516" y="546357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24:00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8196" y="5800534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Time</a:t>
            </a:r>
            <a:r>
              <a:rPr lang="en-US" altLang="zh-CN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line for moderator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688138" y="5800534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31551" y="5800534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(main,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RRM, BS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6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6746721" y="6358580"/>
            <a:ext cx="4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Comments and </a:t>
            </a:r>
            <a:r>
              <a:rPr lang="en-US" sz="8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after the deadlines will not be considered</a:t>
            </a: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WIs Email discussion procedures/timelines are not included. </a:t>
            </a:r>
            <a:endParaRPr lang="en-US" sz="8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344961" y="1338309"/>
            <a:ext cx="91709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Oct 14~19</a:t>
            </a:r>
            <a:r>
              <a:rPr lang="en-GB" sz="800" kern="0" noProof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21333" y="228654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72817" y="480051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October 9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th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21333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61247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556308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1185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7303671" y="3066095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2375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512600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46749" y="2085457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5432905"/>
            <a:ext cx="784800" cy="92241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08:00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4800512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圆角矩形标注 99"/>
          <p:cNvSpPr/>
          <p:nvPr/>
        </p:nvSpPr>
        <p:spPr bwMode="auto">
          <a:xfrm>
            <a:off x="850279" y="2131443"/>
            <a:ext cx="1656605" cy="721680"/>
          </a:xfrm>
          <a:prstGeom prst="wedgeRoundRectCallout">
            <a:avLst>
              <a:gd name="adj1" fmla="val 111383"/>
              <a:gd name="adj2" fmla="val -481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>
                <a:latin typeface="+mj-ea"/>
                <a:ea typeface="+mj-ea"/>
              </a:rPr>
              <a:t>Companies need feed back if </a:t>
            </a:r>
            <a:r>
              <a:rPr lang="en-US" altLang="zh-CN" sz="800" dirty="0" err="1" smtClean="0">
                <a:latin typeface="+mj-ea"/>
                <a:ea typeface="+mj-ea"/>
              </a:rPr>
              <a:t>tdoc</a:t>
            </a:r>
            <a:r>
              <a:rPr lang="en-US" altLang="zh-CN" sz="800" dirty="0" smtClean="0">
                <a:latin typeface="+mj-ea"/>
                <a:ea typeface="+mj-ea"/>
              </a:rPr>
              <a:t> is submitted in wrong agenda or </a:t>
            </a:r>
            <a:r>
              <a:rPr lang="en-US" altLang="zh-CN" sz="800" dirty="0" err="1" smtClean="0">
                <a:latin typeface="+mj-ea"/>
                <a:ea typeface="+mj-ea"/>
              </a:rPr>
              <a:t>tdoc</a:t>
            </a:r>
            <a:r>
              <a:rPr lang="en-US" altLang="zh-CN" sz="800" dirty="0" smtClean="0">
                <a:latin typeface="+mj-ea"/>
                <a:ea typeface="+mj-ea"/>
              </a:rPr>
              <a:t> is missing from email summary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0221013" y="2059132"/>
            <a:ext cx="901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</a:t>
            </a:r>
            <a:r>
              <a:rPr lang="en-US" altLang="zh-CN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window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(check if final </a:t>
            </a:r>
            <a:r>
              <a:rPr lang="en-US" altLang="zh-CN" sz="7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Mon 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Tue16:00 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</a:t>
            </a:r>
            <a:endParaRPr lang="zh-CN" altLang="en-US" sz="2000" b="1" dirty="0"/>
          </a:p>
        </p:txBody>
      </p:sp>
      <p:sp>
        <p:nvSpPr>
          <p:cNvPr id="88" name="圆角矩形标注 87"/>
          <p:cNvSpPr/>
          <p:nvPr/>
        </p:nvSpPr>
        <p:spPr bwMode="auto">
          <a:xfrm>
            <a:off x="850279" y="4324172"/>
            <a:ext cx="1656605" cy="1040473"/>
          </a:xfrm>
          <a:prstGeom prst="wedgeRoundRectCallout">
            <a:avLst>
              <a:gd name="adj1" fmla="val 59797"/>
              <a:gd name="adj2" fmla="val -267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>
                <a:latin typeface="+mj-ea"/>
                <a:ea typeface="+mj-ea"/>
              </a:rPr>
              <a:t>Due to Holiday in China and other regions, the initial summary deadline is October 9</a:t>
            </a:r>
            <a:r>
              <a:rPr lang="en-US" altLang="zh-CN" sz="800" baseline="30000" dirty="0" smtClean="0">
                <a:latin typeface="+mj-ea"/>
                <a:ea typeface="+mj-ea"/>
              </a:rPr>
              <a:t>th</a:t>
            </a:r>
            <a:r>
              <a:rPr lang="en-US" altLang="zh-CN" sz="800" dirty="0" smtClean="0">
                <a:latin typeface="+mj-ea"/>
                <a:ea typeface="+mj-ea"/>
              </a:rPr>
              <a:t>. For moderators located in other regions, appreciate if you could provide it earlier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7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007604"/>
            <a:ext cx="784800" cy="386578"/>
          </a:xfrm>
          <a:prstGeom prst="roundRect">
            <a:avLst>
              <a:gd name="adj" fmla="val 28371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no later than 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0868" y="20047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63436" y="446643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9" name="圆角矩形标注 138"/>
          <p:cNvSpPr/>
          <p:nvPr/>
        </p:nvSpPr>
        <p:spPr bwMode="auto">
          <a:xfrm>
            <a:off x="9184512" y="2806888"/>
            <a:ext cx="978024" cy="1041766"/>
          </a:xfrm>
          <a:prstGeom prst="wedgeRoundRectCallout">
            <a:avLst>
              <a:gd name="adj1" fmla="val 60126"/>
              <a:gd name="adj2" fmla="val 1153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Please do not upload the formal </a:t>
            </a:r>
            <a:r>
              <a:rPr lang="en-US" altLang="zh-CN" sz="800" b="1" dirty="0" err="1" smtClean="0">
                <a:latin typeface="+mj-ea"/>
              </a:rPr>
              <a:t>tdocs</a:t>
            </a:r>
            <a:r>
              <a:rPr lang="en-US" altLang="zh-CN" sz="800" b="1" dirty="0" smtClean="0">
                <a:latin typeface="+mj-ea"/>
              </a:rPr>
              <a:t> before the end of checking window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1" name="矩形 140"/>
          <p:cNvSpPr/>
          <p:nvPr/>
        </p:nvSpPr>
        <p:spPr bwMode="auto">
          <a:xfrm flipV="1">
            <a:off x="9260451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1709" y="5293477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Update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6225" y="5432905"/>
            <a:ext cx="786133" cy="925675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1089270" y="2167432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Extended discussions for controversial topics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1709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59933" y="228654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 on Sat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圆角矩形标注 97"/>
          <p:cNvSpPr/>
          <p:nvPr/>
        </p:nvSpPr>
        <p:spPr bwMode="auto">
          <a:xfrm>
            <a:off x="6304168" y="4973129"/>
            <a:ext cx="1460271" cy="360717"/>
          </a:xfrm>
          <a:prstGeom prst="wedgeRoundRectCallout">
            <a:avLst>
              <a:gd name="adj1" fmla="val 46928"/>
              <a:gd name="adj2" fmla="val 7782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477998" y="479589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97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schemas.microsoft.com/office/2006/documentManagement/types"/>
    <ds:schemaRef ds:uri="http://purl.org/dc/elements/1.1/"/>
    <ds:schemaRef ds:uri="http://www.w3.org/XML/1998/namespace"/>
    <ds:schemaRef ds:uri="23d77754-4ccc-4c57-9291-cab09e81894a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915fe38-2618-47b6-8303-829fb71466d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348933</TotalTime>
  <Words>649</Words>
  <Application>Microsoft Office PowerPoint</Application>
  <PresentationFormat>宽屏</PresentationFormat>
  <Paragraphs>172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RAN4#104-bis-e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1118</cp:revision>
  <cp:lastPrinted>2016-09-15T08:31:35Z</cp:lastPrinted>
  <dcterms:created xsi:type="dcterms:W3CDTF">2009-11-27T05:15:11Z</dcterms:created>
  <dcterms:modified xsi:type="dcterms:W3CDTF">2022-10-10T12:23:22Z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(3)stIYJJXaY+ux3Xq1o1j7a0MBAzwzhBNYEx9d1Meq3qLJI5huHq+A3ypHDAYaRk0HV3/GMhSK
hUyJkhqTmQr/PPlbVcl8MdQpwXFHxmwVCLZ5s4aHu3mdSeAOd4a56eygGgqX90Pomn+tNdf2
ryXi4GXQRv5b2nlmm04koND2TyCj2hdoodZNMjovvKpCi9FkDW8KUhPPYW466n6HOw64/hHg
a14CLy2O3c0pk76HAs</vt:lpwstr>
  </property>
  <property fmtid="{D5CDD505-2E9C-101B-9397-08002B2CF9AE}" pid="11" name="_2015_ms_pID_7253431">
    <vt:lpwstr>WOCgQYi2TGCHseJREH54vILHGLPHUtt+uCKDaNjlNexpjhP++qYacS
mTPDNrc1HqI9kHOFscOmBZtZIFfGMvAdHhQi7GqZU6NRNjvw5c+f4ptcr/Nr5rFPTkw1ZyR3
M/Ips9JYMlN6b/5M/4idXTqkG9V/Nt4pBrsOw1WMjz2xGChaVmGLiS5ClmC7rzmqtvKc1+4w
ESvoRAr9tBWim4tTtEmyY7gF0JS6YbXXWF10</vt:lpwstr>
  </property>
  <property fmtid="{D5CDD505-2E9C-101B-9397-08002B2CF9AE}" pid="12" name="_2015_ms_pID_7253432">
    <vt:lpwstr>dQ==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1664943054</vt:lpwstr>
  </property>
</Properties>
</file>