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5"/>
  </p:notesMasterIdLst>
  <p:handoutMasterIdLst>
    <p:handoutMasterId r:id="rId26"/>
  </p:handoutMasterIdLst>
  <p:sldIdLst>
    <p:sldId id="934" r:id="rId5"/>
    <p:sldId id="928" r:id="rId6"/>
    <p:sldId id="970" r:id="rId7"/>
    <p:sldId id="979" r:id="rId8"/>
    <p:sldId id="987" r:id="rId9"/>
    <p:sldId id="973" r:id="rId10"/>
    <p:sldId id="988" r:id="rId11"/>
    <p:sldId id="991" r:id="rId12"/>
    <p:sldId id="986" r:id="rId13"/>
    <p:sldId id="984" r:id="rId14"/>
    <p:sldId id="990" r:id="rId15"/>
    <p:sldId id="994" r:id="rId16"/>
    <p:sldId id="993" r:id="rId17"/>
    <p:sldId id="985" r:id="rId18"/>
    <p:sldId id="981" r:id="rId19"/>
    <p:sldId id="992" r:id="rId20"/>
    <p:sldId id="974" r:id="rId21"/>
    <p:sldId id="975" r:id="rId22"/>
    <p:sldId id="976" r:id="rId23"/>
    <p:sldId id="977" r:id="rId24"/>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4-e/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4-e/Templat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RAN4#104-e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027367" cy="954107"/>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104-e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altLang="zh-CN" sz="1400" b="1" dirty="0">
                <a:latin typeface="微软雅黑" panose="020B0503020204020204" pitchFamily="34" charset="-122"/>
                <a:ea typeface="微软雅黑" panose="020B0503020204020204" pitchFamily="34" charset="-122"/>
              </a:rPr>
              <a:t>August</a:t>
            </a:r>
            <a:r>
              <a:rPr lang="en-US" sz="1400" b="1" dirty="0" smtClean="0">
                <a:latin typeface="微软雅黑" panose="020B0503020204020204" pitchFamily="34" charset="-122"/>
                <a:ea typeface="微软雅黑" panose="020B0503020204020204" pitchFamily="34" charset="-122"/>
              </a:rPr>
              <a:t> 15</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August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t>
            </a:r>
            <a:r>
              <a:rPr lang="en-US" sz="1400" b="1" dirty="0">
                <a:latin typeface="微软雅黑" panose="020B0503020204020204" pitchFamily="34" charset="-122"/>
                <a:ea typeface="微软雅黑" panose="020B0503020204020204" pitchFamily="34" charset="-122"/>
              </a:rPr>
              <a:t>2022</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a:p>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R4-22xxxxx</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Rel-17 maintenance, companie</a:t>
            </a:r>
            <a:r>
              <a:rPr lang="en-US" altLang="zh-CN" sz="1400" dirty="0" smtClean="0">
                <a:cs typeface="+mn-cs"/>
              </a:rPr>
              <a:t>s´ CRs are allowed and follow the guidance on Slide #5 in </a:t>
            </a:r>
            <a:r>
              <a:rPr lang="en-US" altLang="zh-CN" sz="1400" dirty="0" smtClean="0"/>
              <a:t>R4-2114691, which are copied below </a:t>
            </a:r>
            <a:endParaRPr lang="en-US" altLang="zh-CN" sz="1400" dirty="0" smtClean="0">
              <a:cs typeface="+mn-cs"/>
            </a:endParaRPr>
          </a:p>
          <a:p>
            <a:pPr lvl="1">
              <a:lnSpc>
                <a:spcPct val="110000"/>
              </a:lnSpc>
              <a:spcBef>
                <a:spcPts val="0"/>
              </a:spcBef>
              <a:spcAft>
                <a:spcPts val="600"/>
              </a:spcAft>
            </a:pPr>
            <a:r>
              <a:rPr lang="en-US" altLang="zh-CN" sz="1200" i="1" dirty="0" smtClean="0"/>
              <a:t>Maximum </a:t>
            </a:r>
            <a:r>
              <a:rPr lang="en-US" altLang="zh-CN" sz="1200" i="1" dirty="0"/>
              <a:t>one discussion paper </a:t>
            </a:r>
            <a:r>
              <a:rPr lang="it-IT" altLang="zh-CN" sz="1200" i="1" dirty="0"/>
              <a:t>per AI per company/organization</a:t>
            </a:r>
          </a:p>
          <a:p>
            <a:pPr lvl="1">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endParaRPr lang="en-US" sz="1400" dirty="0">
              <a:cs typeface="+mn-cs"/>
            </a:endParaRPr>
          </a:p>
          <a:p>
            <a:pPr marL="342882" lvl="1" indent="-342882">
              <a:spcBef>
                <a:spcPts val="0"/>
              </a:spcBef>
              <a:spcAft>
                <a:spcPts val="600"/>
              </a:spcAft>
              <a:buBlip>
                <a:blip r:embed="rId2"/>
              </a:buBlip>
            </a:pPr>
            <a:r>
              <a:rPr lang="en-US" sz="1400" dirty="0" smtClean="0">
                <a:cs typeface="+mn-cs"/>
              </a:rPr>
              <a:t>For core part of extended Rel-17 WIs or performance part of all </a:t>
            </a:r>
            <a:r>
              <a:rPr lang="en-US" altLang="zh-CN" sz="1400" dirty="0"/>
              <a:t>Rel-17 on-going </a:t>
            </a:r>
            <a:r>
              <a:rPr lang="en-US" altLang="zh-CN" sz="1400" dirty="0" smtClean="0"/>
              <a:t>WIs</a:t>
            </a:r>
            <a:r>
              <a:rPr lang="en-US" sz="1400" dirty="0" smtClean="0">
                <a:cs typeface="+mn-cs"/>
              </a:rPr>
              <a:t>, the big </a:t>
            </a:r>
            <a:r>
              <a:rPr lang="en-US" sz="1400" dirty="0">
                <a:cs typeface="+mn-cs"/>
              </a:rPr>
              <a:t>CR </a:t>
            </a:r>
            <a:r>
              <a:rPr lang="en-US" sz="1400" dirty="0" smtClean="0">
                <a:cs typeface="+mn-cs"/>
              </a:rPr>
              <a:t>approach is applicable </a:t>
            </a:r>
            <a:r>
              <a:rPr lang="en-US" sz="1400" dirty="0">
                <a:cs typeface="+mn-cs"/>
              </a:rPr>
              <a:t>for all the </a:t>
            </a:r>
            <a:r>
              <a:rPr lang="en-US" sz="1400" dirty="0" err="1" smtClean="0">
                <a:cs typeface="+mn-cs"/>
              </a:rPr>
              <a:t>WIs.</a:t>
            </a:r>
            <a:r>
              <a:rPr lang="en-US" sz="1400" dirty="0" smtClean="0">
                <a:cs typeface="+mn-cs"/>
              </a:rPr>
              <a:t>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a:t>Formal CRs, draft CRs and draft TPs/TPs are allowed</a:t>
            </a:r>
            <a:r>
              <a:rPr lang="en-US" altLang="zh-CN" sz="1200" dirty="0" smtClean="0"/>
              <a:t>.</a:t>
            </a:r>
            <a:endParaRPr lang="en-US" altLang="zh-CN" sz="1200" strike="sngStrike" dirty="0"/>
          </a:p>
          <a:p>
            <a:pPr lvl="1">
              <a:spcBef>
                <a:spcPts val="0"/>
              </a:spcBef>
              <a:spcAft>
                <a:spcPts val="600"/>
              </a:spcAft>
            </a:pPr>
            <a:r>
              <a:rPr lang="en-US" altLang="zh-CN" sz="1200" dirty="0" smtClean="0"/>
              <a:t>CR </a:t>
            </a:r>
            <a:r>
              <a:rPr lang="en-US" altLang="zh-CN" sz="1200" dirty="0"/>
              <a:t>handling for performance part (RF conformance, RRM test and demodulation performance) for all WIs</a:t>
            </a:r>
          </a:p>
          <a:p>
            <a:pPr lvl="2">
              <a:spcBef>
                <a:spcPts val="0"/>
              </a:spcBef>
              <a:spcAft>
                <a:spcPts val="600"/>
              </a:spcAft>
            </a:pPr>
            <a:r>
              <a:rPr lang="en-US" altLang="zh-CN" sz="1200" dirty="0" smtClean="0"/>
              <a:t>Draft </a:t>
            </a:r>
            <a:r>
              <a:rPr lang="en-US" altLang="zh-CN" sz="1200" dirty="0"/>
              <a:t>CRs are allowed for all </a:t>
            </a:r>
            <a:r>
              <a:rPr lang="en-US" altLang="zh-CN" sz="1200" dirty="0" err="1"/>
              <a:t>WIs</a:t>
            </a:r>
            <a:r>
              <a:rPr lang="en-US" altLang="zh-CN" sz="1200" dirty="0" err="1" smtClean="0"/>
              <a:t>.</a:t>
            </a:r>
            <a:r>
              <a:rPr lang="en-US" altLang="zh-CN" sz="1200" strike="sngStrike" dirty="0" smtClean="0"/>
              <a:t> </a:t>
            </a:r>
            <a:endParaRPr lang="en-US" altLang="zh-CN" sz="1200" strike="sngStrike" dirty="0"/>
          </a:p>
          <a:p>
            <a:pPr lvl="2">
              <a:spcBef>
                <a:spcPts val="0"/>
              </a:spcBef>
              <a:spcAft>
                <a:spcPts val="600"/>
              </a:spcAft>
            </a:pPr>
            <a:r>
              <a:rPr lang="en-US" altLang="zh-CN" sz="1200" dirty="0"/>
              <a:t>It is encouraged that companies discuss and agreed on the work splitting first if still needed.</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smtClean="0"/>
              <a:t>Delegates </a:t>
            </a:r>
            <a:r>
              <a:rPr lang="en-US" altLang="zh-CN" sz="1400" dirty="0"/>
              <a:t>are strongly encouraged to participate in review on Big CRs during post-meeting email </a:t>
            </a:r>
            <a:r>
              <a:rPr lang="en-US" altLang="zh-CN" sz="1400" dirty="0" smtClean="0"/>
              <a:t>process </a:t>
            </a:r>
            <a:r>
              <a:rPr lang="en-US" altLang="zh-CN" sz="1400" dirty="0"/>
              <a:t>procedures</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314916" cy="1143001"/>
          </a:xfrm>
        </p:spPr>
        <p:txBody>
          <a:bodyPr/>
          <a:lstStyle/>
          <a:p>
            <a:r>
              <a:rPr lang="en-US" altLang="zh-CN" b="1" dirty="0"/>
              <a:t>Rel-17 CR handling </a:t>
            </a:r>
            <a:r>
              <a:rPr lang="en-US" altLang="zh-CN" b="1" dirty="0" smtClean="0"/>
              <a:t>for non-spectrum </a:t>
            </a:r>
            <a:r>
              <a:rPr lang="en-US" altLang="zh-CN" b="1" dirty="0"/>
              <a:t>related WI</a:t>
            </a:r>
            <a:endParaRPr lang="ru-RU" dirty="0"/>
          </a:p>
        </p:txBody>
      </p:sp>
    </p:spTree>
    <p:extLst>
      <p:ext uri="{BB962C8B-B14F-4D97-AF65-F5344CB8AC3E}">
        <p14:creationId xmlns:p14="http://schemas.microsoft.com/office/powerpoint/2010/main" val="262402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www.3gpp.org/ftp/tsg_ran/WG4_Radio/TSGR4_104-e/Template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r>
              <a:rPr lang="en-US" altLang="zh-CN" sz="1400" dirty="0">
                <a:cs typeface="+mn-cs"/>
              </a:rPr>
              <a:t>The 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www.3gpp.org/ftp/tsg_ran/WG4_Radio/TSGR4_104-e/Templates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a:p>
            <a:pPr marL="342882" lvl="1" indent="-342882">
              <a:spcBef>
                <a:spcPts val="0"/>
              </a:spcBef>
              <a:spcAft>
                <a:spcPts val="600"/>
              </a:spcAft>
              <a:buBlip>
                <a:blip r:embed="rId2"/>
              </a:buBlip>
            </a:pPr>
            <a:r>
              <a:rPr lang="en-US" altLang="zh-CN" sz="1400" dirty="0" smtClean="0">
                <a:cs typeface="+mn-cs"/>
              </a:rPr>
              <a:t>The email summary template (version r1) can be found at </a:t>
            </a:r>
            <a:r>
              <a:rPr lang="en-US" altLang="zh-CN" sz="1400" dirty="0">
                <a:hlinkClick r:id="rId4"/>
              </a:rPr>
              <a:t>https://www.3gpp.org/ftp/tsg_ran/WG4_Radio/TSGR4_104-e/Templates</a:t>
            </a:r>
            <a:endParaRPr lang="en-US" altLang="zh-CN" sz="1400" dirty="0">
              <a:cs typeface="+mn-cs"/>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smtClean="0"/>
              <a:t>CR/WF/email summary template</a:t>
            </a:r>
            <a:endParaRPr lang="ru-RU" dirty="0"/>
          </a:p>
        </p:txBody>
      </p:sp>
    </p:spTree>
    <p:extLst>
      <p:ext uri="{BB962C8B-B14F-4D97-AF65-F5344CB8AC3E}">
        <p14:creationId xmlns:p14="http://schemas.microsoft.com/office/powerpoint/2010/main" val="1383612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a:t>Submission and treatment of </a:t>
            </a:r>
            <a:r>
              <a:rPr lang="en-US" altLang="zh-CN" sz="1400" dirty="0" err="1"/>
              <a:t>tdocs</a:t>
            </a:r>
            <a:r>
              <a:rPr lang="en-US" altLang="zh-CN" sz="1400" dirty="0"/>
              <a:t> for the feature list</a:t>
            </a:r>
          </a:p>
          <a:p>
            <a:pPr lvl="1">
              <a:spcBef>
                <a:spcPts val="0"/>
              </a:spcBef>
              <a:spcAft>
                <a:spcPts val="600"/>
              </a:spcAft>
            </a:pPr>
            <a:r>
              <a:rPr lang="en-US" altLang="zh-CN" sz="1200" dirty="0"/>
              <a:t>The technical consensus should be reached before capturing a capability in the list.</a:t>
            </a:r>
          </a:p>
          <a:p>
            <a:pPr lvl="1">
              <a:spcBef>
                <a:spcPts val="0"/>
              </a:spcBef>
              <a:spcAft>
                <a:spcPts val="600"/>
              </a:spcAft>
            </a:pPr>
            <a:r>
              <a:rPr lang="en-US" altLang="zh-CN" sz="1200" dirty="0"/>
              <a:t>For a proposed feature group related to on-going WIs, please submit one brief </a:t>
            </a:r>
            <a:r>
              <a:rPr lang="en-US" altLang="zh-CN" sz="1200" dirty="0" err="1"/>
              <a:t>tdoc</a:t>
            </a:r>
            <a:r>
              <a:rPr lang="en-US" altLang="zh-CN" sz="1200" dirty="0"/>
              <a:t> under agenda 7 so that a placeholder could be set for it in the updated feature list, and another </a:t>
            </a:r>
            <a:r>
              <a:rPr lang="en-US" altLang="zh-CN" sz="1200" dirty="0" err="1"/>
              <a:t>tdoc</a:t>
            </a:r>
            <a:r>
              <a:rPr lang="en-US" altLang="zh-CN" sz="1200" dirty="0"/>
              <a:t> with detailed technique analysis under UE/BS RF, RRM, or </a:t>
            </a:r>
            <a:r>
              <a:rPr lang="en-US" altLang="zh-CN" sz="1200" dirty="0" err="1"/>
              <a:t>demod</a:t>
            </a:r>
            <a:r>
              <a:rPr lang="en-US" altLang="zh-CN" sz="1200" dirty="0"/>
              <a:t> agendas of the corresponding </a:t>
            </a:r>
            <a:r>
              <a:rPr lang="en-US" altLang="zh-CN" sz="1200" dirty="0" err="1"/>
              <a:t>WIs.</a:t>
            </a:r>
            <a:endParaRPr lang="en-US" altLang="zh-CN" sz="1200" dirty="0"/>
          </a:p>
          <a:p>
            <a:pPr lvl="1">
              <a:spcBef>
                <a:spcPts val="0"/>
              </a:spcBef>
              <a:spcAft>
                <a:spcPts val="600"/>
              </a:spcAft>
            </a:pPr>
            <a:r>
              <a:rPr lang="en-US" altLang="zh-CN" sz="1200" dirty="0"/>
              <a:t>For the feature which is not related to on-going WI, please directly submit a paper with all information under AI 7.</a:t>
            </a:r>
            <a:endParaRPr lang="zh-CN" altLang="zh-CN" sz="1200" dirty="0"/>
          </a:p>
          <a:p>
            <a:pPr lvl="1">
              <a:spcBef>
                <a:spcPts val="0"/>
              </a:spcBef>
              <a:spcAft>
                <a:spcPts val="600"/>
              </a:spcAft>
            </a:pPr>
            <a:r>
              <a:rPr lang="en-US" altLang="zh-CN" sz="1200" dirty="0"/>
              <a:t>One 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a:t>On the last day, the feature list will be treated in the GTW of main session. All the stable feature groups will be captured in the feature list without [ ] or FFS. The potential feature groups, for which no consensus is reached, they will be captured in [ ] or with FFS</a:t>
            </a:r>
            <a:r>
              <a:rPr lang="en-US" altLang="zh-CN" sz="1200" dirty="0" smtClean="0"/>
              <a:t>.</a:t>
            </a:r>
          </a:p>
          <a:p>
            <a:pPr marL="457176" lvl="1" indent="0">
              <a:spcBef>
                <a:spcPts val="0"/>
              </a:spcBef>
              <a:spcAft>
                <a:spcPts val="600"/>
              </a:spcAft>
              <a:buNone/>
            </a:pPr>
            <a:endParaRPr lang="en-US" altLang="zh-CN" sz="1200" dirty="0" smtClean="0"/>
          </a:p>
          <a:p>
            <a:pPr>
              <a:spcBef>
                <a:spcPts val="0"/>
              </a:spcBef>
              <a:spcAft>
                <a:spcPts val="600"/>
              </a:spcAft>
            </a:pPr>
            <a:r>
              <a:rPr lang="en-US" altLang="zh-CN" sz="1400" dirty="0" smtClean="0"/>
              <a:t>Plan </a:t>
            </a:r>
            <a:r>
              <a:rPr lang="en-US" altLang="zh-CN" sz="1400" dirty="0"/>
              <a:t>for approval of feature list for RAN4-lead features</a:t>
            </a:r>
          </a:p>
          <a:p>
            <a:pPr lvl="1">
              <a:spcBef>
                <a:spcPts val="0"/>
              </a:spcBef>
              <a:spcAft>
                <a:spcPts val="600"/>
              </a:spcAft>
            </a:pPr>
            <a:r>
              <a:rPr lang="en-US" altLang="zh-CN" sz="1200" dirty="0" smtClean="0"/>
              <a:t>It is expected to send LS to RAN2 by </a:t>
            </a:r>
            <a:r>
              <a:rPr lang="en-US" altLang="zh-CN" sz="1200" dirty="0" smtClean="0">
                <a:solidFill>
                  <a:srgbClr val="FF0000"/>
                </a:solidFill>
              </a:rPr>
              <a:t>August 19 (Friday in the first round)</a:t>
            </a:r>
            <a:r>
              <a:rPr lang="en-US" altLang="zh-CN" sz="1200" dirty="0" smtClean="0"/>
              <a:t>.</a:t>
            </a:r>
          </a:p>
          <a:p>
            <a:pPr lvl="1">
              <a:spcBef>
                <a:spcPts val="0"/>
              </a:spcBef>
              <a:spcAft>
                <a:spcPts val="600"/>
              </a:spcAft>
            </a:pPr>
            <a:r>
              <a:rPr lang="en-US" altLang="zh-CN" sz="1200" dirty="0" smtClean="0"/>
              <a:t>Guidance RP-211582 was endorsed in RAN#92-e for the timeline for Rel-17 UE feature list, and the conclusions in RAN#96 are as follows</a:t>
            </a:r>
          </a:p>
          <a:p>
            <a:pPr lvl="2">
              <a:spcBef>
                <a:spcPts val="0"/>
              </a:spcBef>
              <a:spcAft>
                <a:spcPts val="600"/>
              </a:spcAft>
            </a:pPr>
            <a:r>
              <a:rPr lang="en-US" altLang="zh-CN" sz="1200" i="1" dirty="0"/>
              <a:t>REL-17 ASN.1 freeze will be declared in June 22</a:t>
            </a:r>
          </a:p>
          <a:p>
            <a:pPr lvl="2">
              <a:spcBef>
                <a:spcPts val="0"/>
              </a:spcBef>
              <a:spcAft>
                <a:spcPts val="600"/>
              </a:spcAft>
            </a:pPr>
            <a:r>
              <a:rPr lang="en-US" altLang="zh-CN" sz="1200" i="1" dirty="0"/>
              <a:t>June 22 version may not be fully implementable and we will target Sep.22  to make sure that is fully </a:t>
            </a:r>
            <a:r>
              <a:rPr lang="en-US" altLang="zh-CN" sz="1200" i="1" dirty="0" smtClean="0"/>
              <a:t>implementable</a:t>
            </a:r>
          </a:p>
          <a:p>
            <a:pPr lvl="1">
              <a:spcBef>
                <a:spcPts val="0"/>
              </a:spcBef>
              <a:spcAft>
                <a:spcPts val="600"/>
              </a:spcAft>
            </a:pPr>
            <a:r>
              <a:rPr lang="en-US" altLang="zh-CN" sz="1200" dirty="0" smtClean="0"/>
              <a:t>To make the feature list implementable, </a:t>
            </a:r>
            <a:r>
              <a:rPr lang="en-US" altLang="zh-CN" sz="1200" dirty="0"/>
              <a:t>RAN4 is supposed to provide the </a:t>
            </a:r>
            <a:r>
              <a:rPr lang="en-US" altLang="zh-CN" sz="1200" dirty="0" smtClean="0"/>
              <a:t>necessary input </a:t>
            </a:r>
            <a:r>
              <a:rPr lang="en-US" altLang="zh-CN" sz="1200" dirty="0"/>
              <a:t>of feature </a:t>
            </a:r>
            <a:r>
              <a:rPr lang="en-US" altLang="zh-CN" sz="1200" dirty="0" smtClean="0"/>
              <a:t>list in August meeting.</a:t>
            </a:r>
            <a:endParaRPr lang="en-US" altLang="zh-CN" sz="1200" dirty="0"/>
          </a:p>
          <a:p>
            <a:pPr lvl="2">
              <a:spcBef>
                <a:spcPts val="0"/>
              </a:spcBef>
              <a:spcAft>
                <a:spcPts val="600"/>
              </a:spcAft>
            </a:pPr>
            <a:r>
              <a:rPr lang="en-US" altLang="zh-CN" sz="1200" dirty="0" smtClean="0"/>
              <a:t>RAN2 </a:t>
            </a:r>
            <a:r>
              <a:rPr lang="en-US" altLang="zh-CN" sz="1200" dirty="0"/>
              <a:t>would not 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Rel-17 Feature list</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2997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6539922"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used for GTW</a:t>
            </a:r>
          </a:p>
          <a:p>
            <a:pPr lvl="1">
              <a:lnSpc>
                <a:spcPct val="150000"/>
              </a:lnSpc>
              <a:spcBef>
                <a:spcPts val="0"/>
              </a:spcBef>
              <a:spcAft>
                <a:spcPts val="0"/>
              </a:spcAft>
            </a:pPr>
            <a:r>
              <a:rPr lang="en-US" altLang="zh-CN" sz="1200" dirty="0"/>
              <a:t>3GPP TOHRU will be used in this </a:t>
            </a:r>
            <a:r>
              <a:rPr lang="en-US" altLang="zh-CN" sz="1200" dirty="0" smtClean="0"/>
              <a:t>meeting</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www.3gpp.org/ftp/tsg_ran/WG4_Radio/TSGR4_104-e/Invitation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452014" y="3201604"/>
            <a:ext cx="3216190" cy="3549576"/>
          </a:xfrm>
          <a:prstGeom prst="rect">
            <a:avLst/>
          </a:prstGeom>
        </p:spPr>
      </p:pic>
      <p:pic>
        <p:nvPicPr>
          <p:cNvPr id="11" name="图片 10"/>
          <p:cNvPicPr>
            <a:picLocks noChangeAspect="1"/>
          </p:cNvPicPr>
          <p:nvPr/>
        </p:nvPicPr>
        <p:blipFill>
          <a:blip r:embed="rId5"/>
          <a:stretch>
            <a:fillRect/>
          </a:stretch>
        </p:blipFill>
        <p:spPr>
          <a:xfrm>
            <a:off x="7452014"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procedures</a:t>
            </a:r>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Please </a:t>
            </a:r>
            <a:r>
              <a:rPr lang="en-GB" altLang="zh-CN" sz="1400" dirty="0" smtClean="0"/>
              <a:t>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All </a:t>
            </a:r>
            <a:r>
              <a:rPr lang="en-US" altLang="zh-CN" sz="1200" dirty="0"/>
              <a:t>three options work for both electronic and face to face meetings</a:t>
            </a:r>
          </a:p>
          <a:p>
            <a:pPr lvl="2">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a:p>
            <a:pPr lvl="1">
              <a:spcBef>
                <a:spcPts val="0"/>
              </a:spcBef>
              <a:spcAft>
                <a:spcPts val="600"/>
              </a:spcAft>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285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a:t>
            </a:r>
          </a:p>
          <a:p>
            <a:pPr lvl="1">
              <a:spcBef>
                <a:spcPts val="0"/>
              </a:spcBef>
              <a:spcAft>
                <a:spcPts val="600"/>
              </a:spcAft>
            </a:pPr>
            <a:r>
              <a:rPr lang="en-US" altLang="zh-CN" sz="1200" dirty="0" smtClean="0"/>
              <a:t>https://www.3gpp.org/ftp/tsg_ran/WG4_Radio/TSGR4_104-e/Invitation/TSG_RAN4#104-e_NWM_guidance.docx</a:t>
            </a: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August 15</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August 26</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2022</a:t>
            </a:r>
            <a:r>
              <a:rPr lang="en-US" sz="1400" dirty="0"/>
              <a:t>.</a:t>
            </a:r>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August 10</a:t>
            </a:r>
            <a:r>
              <a:rPr lang="en-US" altLang="zh-CN" sz="1400" baseline="30000" dirty="0" smtClean="0">
                <a:solidFill>
                  <a:srgbClr val="FF0000"/>
                </a:solidFill>
              </a:rPr>
              <a:t>th</a:t>
            </a:r>
            <a:r>
              <a:rPr lang="en-US" altLang="zh-CN" sz="1400" dirty="0" smtClean="0">
                <a:solidFill>
                  <a:srgbClr val="FF0000"/>
                </a:solidFill>
              </a:rPr>
              <a:t> (Wednesday) </a:t>
            </a:r>
            <a:r>
              <a:rPr lang="en-US" altLang="zh-CN" sz="1400" dirty="0">
                <a:solidFill>
                  <a:srgbClr val="FF0000"/>
                </a:solidFill>
              </a:rPr>
              <a:t>2022, 23:59 UTC</a:t>
            </a:r>
            <a:r>
              <a:rPr lang="en-US" altLang="zh-CN" sz="1400" dirty="0"/>
              <a:t>. </a:t>
            </a:r>
            <a:r>
              <a:rPr lang="en-US" altLang="zh-CN" sz="1400" dirty="0" err="1"/>
              <a:t>Tdoc</a:t>
            </a:r>
            <a:r>
              <a:rPr lang="en-US" altLang="zh-CN" sz="1400" dirty="0"/>
              <a:t> which is requested and/or submitted after deadline will not be treated.</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a:t>For Rel-15/16 maintenance, draft CR approach will be used. </a:t>
            </a:r>
          </a:p>
          <a:p>
            <a:pPr lvl="2">
              <a:spcBef>
                <a:spcPts val="0"/>
              </a:spcBef>
              <a:spcAft>
                <a:spcPts val="600"/>
              </a:spcAft>
            </a:pPr>
            <a:r>
              <a:rPr lang="en-US" altLang="zh-CN" sz="1200" dirty="0"/>
              <a:t>Companies need to request </a:t>
            </a:r>
            <a:r>
              <a:rPr lang="en-US" altLang="zh-CN" sz="1200" dirty="0" err="1"/>
              <a:t>Tdoc</a:t>
            </a:r>
            <a:r>
              <a:rPr lang="en-US" altLang="zh-CN" sz="1200" dirty="0"/>
              <a:t> numbers for both Cat-F and Cat-A draft CRs, submit Cat-F draft CR before the meeting, and upload Cat-A draft CR(s) after Cat-F draft CR is endorsed. </a:t>
            </a:r>
          </a:p>
          <a:p>
            <a:pPr lvl="2">
              <a:spcBef>
                <a:spcPts val="0"/>
              </a:spcBef>
              <a:spcAft>
                <a:spcPts val="600"/>
              </a:spcAft>
            </a:pPr>
            <a:r>
              <a:rPr lang="en-US" altLang="zh-CN" sz="1200" dirty="0"/>
              <a:t>After the meeting, Chairs will ask some delegates to merge the endorsed draft CRs into one or a limited number of formal CRs per specification, which may cover one or multiple WIs and will be formally agreed during post meeting email </a:t>
            </a:r>
            <a:r>
              <a:rPr lang="en-US" altLang="zh-CN" sz="1200" dirty="0" smtClean="0"/>
              <a:t>process</a:t>
            </a:r>
            <a:endParaRPr lang="en-US" altLang="zh-CN" sz="1200" dirty="0"/>
          </a:p>
          <a:p>
            <a:pPr lvl="1">
              <a:spcBef>
                <a:spcPts val="0"/>
              </a:spcBef>
              <a:spcAft>
                <a:spcPts val="600"/>
              </a:spcAft>
            </a:pPr>
            <a:r>
              <a:rPr lang="en-US" altLang="zh-CN" sz="1200" dirty="0"/>
              <a:t>For Rel-17 </a:t>
            </a:r>
            <a:r>
              <a:rPr lang="en-US" altLang="zh-CN" sz="1200" dirty="0" smtClean="0"/>
              <a:t>on-going and closed WIs, please refer to Slide #11 for guidance of CR/draft CRs handling</a:t>
            </a:r>
          </a:p>
          <a:p>
            <a:pPr lvl="1">
              <a:spcBef>
                <a:spcPts val="0"/>
              </a:spcBef>
              <a:spcAft>
                <a:spcPts val="600"/>
              </a:spcAft>
            </a:pPr>
            <a:r>
              <a:rPr lang="en-US" altLang="zh-CN" sz="1200" dirty="0" smtClean="0"/>
              <a:t>For Rel-18 non-spectrum related WIs, please refer to Slide #12 for guidance of </a:t>
            </a:r>
            <a:r>
              <a:rPr lang="en-US" altLang="zh-CN" sz="1200" dirty="0" err="1" smtClean="0"/>
              <a:t>tdoc</a:t>
            </a:r>
            <a:r>
              <a:rPr lang="en-US" altLang="zh-CN" sz="1200" dirty="0" smtClean="0"/>
              <a:t> handling</a:t>
            </a:r>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August 12</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(Friday) 2022,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smtClean="0">
                <a:solidFill>
                  <a:srgbClr val="FF0000"/>
                </a:solidFill>
                <a:latin typeface="+mj-ea"/>
                <a:ea typeface="+mj-ea"/>
              </a:rPr>
              <a:t>August 23 </a:t>
            </a:r>
            <a:r>
              <a:rPr lang="en-US" altLang="zh-CN" sz="1200" dirty="0">
                <a:solidFill>
                  <a:srgbClr val="FF0000"/>
                </a:solidFill>
                <a:latin typeface="+mj-ea"/>
                <a:ea typeface="+mj-ea"/>
              </a:rPr>
              <a:t>(Tuesday) 17:00 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discussion.</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a:t>
            </a:r>
            <a:endParaRPr lang="en-US" sz="1200" dirty="0">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bwMode="auto">
          <a:xfrm flipV="1">
            <a:off x="10344580" y="1978780"/>
            <a:ext cx="914400" cy="266019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3" name="矩形 2"/>
          <p:cNvSpPr/>
          <p:nvPr/>
        </p:nvSpPr>
        <p:spPr bwMode="auto">
          <a:xfrm flipV="1">
            <a:off x="9508280" y="5475975"/>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6" name="Rectangle 77">
            <a:extLst>
              <a:ext uri="{FF2B5EF4-FFF2-40B4-BE49-F238E27FC236}">
                <a16:creationId xmlns:a16="http://schemas.microsoft.com/office/drawing/2014/main" xmlns="" id="{18560DB6-8070-4A8A-B9C8-2CBC509A9ECA}"/>
              </a:ext>
            </a:extLst>
          </p:cNvPr>
          <p:cNvSpPr/>
          <p:nvPr/>
        </p:nvSpPr>
        <p:spPr>
          <a:xfrm>
            <a:off x="285942" y="1780418"/>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noProof="0" dirty="0" smtClean="0">
                <a:solidFill>
                  <a:srgbClr val="FFFFFF"/>
                </a:solidFill>
                <a:latin typeface="+mj-ea"/>
                <a:ea typeface="+mj-ea"/>
              </a:rPr>
              <a:t>Aug 11)</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Email discussion procedures/timelines</a:t>
            </a:r>
            <a:endParaRPr lang="ru-RU" dirty="0">
              <a:latin typeface="微软雅黑" panose="020B0503020204020204" pitchFamily="34" charset="-122"/>
              <a:ea typeface="微软雅黑" panose="020B0503020204020204" pitchFamily="34" charset="-122"/>
            </a:endParaRPr>
          </a:p>
        </p:txBody>
      </p:sp>
      <p:sp>
        <p:nvSpPr>
          <p:cNvPr id="209" name="Rectangle: Rounded Corners 201">
            <a:extLst>
              <a:ext uri="{FF2B5EF4-FFF2-40B4-BE49-F238E27FC236}">
                <a16:creationId xmlns:a16="http://schemas.microsoft.com/office/drawing/2014/main" xmlns="" id="{B6CDA6FF-6740-49E7-B14C-1831ED62E0F8}"/>
              </a:ext>
            </a:extLst>
          </p:cNvPr>
          <p:cNvSpPr/>
          <p:nvPr/>
        </p:nvSpPr>
        <p:spPr>
          <a:xfrm>
            <a:off x="6781694" y="6080104"/>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Timeline </a:t>
            </a:r>
            <a:r>
              <a:rPr lang="en-US" altLang="zh-CN" sz="800" b="1" kern="0" dirty="0">
                <a:solidFill>
                  <a:srgbClr val="FFFFFF"/>
                </a:solidFill>
              </a:rPr>
              <a:t>for </a:t>
            </a:r>
            <a:r>
              <a:rPr lang="en-US" altLang="zh-CN" sz="800" b="1" kern="0" dirty="0" smtClean="0">
                <a:solidFill>
                  <a:srgbClr val="FFFFFF"/>
                </a:solidFill>
              </a:rPr>
              <a:t>moderator</a:t>
            </a:r>
            <a:endParaRPr lang="en-US" altLang="zh-CN" sz="800" b="1" kern="0" dirty="0">
              <a:solidFill>
                <a:srgbClr val="FFFFFF"/>
              </a:solidFill>
            </a:endParaRPr>
          </a:p>
        </p:txBody>
      </p:sp>
      <p:sp>
        <p:nvSpPr>
          <p:cNvPr id="210" name="Rectangle: Rounded Corners 201">
            <a:extLst>
              <a:ext uri="{FF2B5EF4-FFF2-40B4-BE49-F238E27FC236}">
                <a16:creationId xmlns:a16="http://schemas.microsoft.com/office/drawing/2014/main" xmlns="" id="{B6CDA6FF-6740-49E7-B14C-1831ED62E0F8}"/>
              </a:ext>
            </a:extLst>
          </p:cNvPr>
          <p:cNvSpPr/>
          <p:nvPr/>
        </p:nvSpPr>
        <p:spPr>
          <a:xfrm>
            <a:off x="7698258" y="6080104"/>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Deadline for comments and </a:t>
            </a:r>
            <a:r>
              <a:rPr lang="en-US" sz="800" b="1" kern="0" dirty="0" err="1">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11" name="Rectangle: Rounded Corners 201">
            <a:extLst>
              <a:ext uri="{FF2B5EF4-FFF2-40B4-BE49-F238E27FC236}">
                <a16:creationId xmlns:a16="http://schemas.microsoft.com/office/drawing/2014/main" xmlns="" id="{B6CDA6FF-6740-49E7-B14C-1831ED62E0F8}"/>
              </a:ext>
            </a:extLst>
          </p:cNvPr>
          <p:cNvSpPr/>
          <p:nvPr/>
        </p:nvSpPr>
        <p:spPr>
          <a:xfrm>
            <a:off x="8614822" y="6080104"/>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a:t>
            </a:r>
            <a:r>
              <a:rPr kumimoji="0" lang="en-US" altLang="zh-CN" sz="800" b="1" i="0" u="none" strike="noStrike" kern="0" cap="none" spc="0" normalizeH="0" baseline="0" noProof="0" dirty="0" smtClean="0">
                <a:ln>
                  <a:noFill/>
                </a:ln>
                <a:solidFill>
                  <a:srgbClr val="FFFFFF"/>
                </a:solidFill>
                <a:effectLst/>
                <a:uLnTx/>
                <a:uFillTx/>
                <a:latin typeface="+mj-ea"/>
                <a:ea typeface="+mj-ea"/>
                <a:cs typeface="+mn-cs"/>
              </a:rPr>
              <a:t>(</a:t>
            </a: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lang="en-US" sz="800" b="1" kern="0" dirty="0" smtClean="0">
                <a:solidFill>
                  <a:srgbClr val="FFFFFF"/>
                </a:solidFill>
                <a:latin typeface="+mj-ea"/>
                <a:ea typeface="+mj-ea"/>
                <a:cs typeface="+mn-cs"/>
              </a:rPr>
              <a:t>BS, or </a:t>
            </a:r>
            <a:r>
              <a:rPr lang="en-US" sz="800" b="1" kern="0" dirty="0" err="1" smtClean="0">
                <a:solidFill>
                  <a:srgbClr val="FFFFFF"/>
                </a:solidFill>
                <a:latin typeface="+mj-ea"/>
                <a:ea typeface="+mj-ea"/>
                <a:cs typeface="+mn-cs"/>
              </a:rPr>
              <a:t>Main+BS+RRM</a:t>
            </a:r>
            <a:r>
              <a:rPr kumimoji="0" lang="en-US" sz="800" b="1" i="0" u="none" strike="noStrike" kern="0" cap="none" spc="0" normalizeH="0" baseline="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13" name="TextBox 1">
            <a:extLst>
              <a:ext uri="{FF2B5EF4-FFF2-40B4-BE49-F238E27FC236}">
                <a16:creationId xmlns:a16="http://schemas.microsoft.com/office/drawing/2014/main" xmlns="" id="{E151FB97-9B3A-4312-805C-6B499B697A34}"/>
              </a:ext>
            </a:extLst>
          </p:cNvPr>
          <p:cNvSpPr txBox="1"/>
          <p:nvPr/>
        </p:nvSpPr>
        <p:spPr>
          <a:xfrm>
            <a:off x="408556" y="5793231"/>
            <a:ext cx="5927637" cy="461665"/>
          </a:xfrm>
          <a:prstGeom prst="rect">
            <a:avLst/>
          </a:prstGeom>
          <a:noFill/>
        </p:spPr>
        <p:txBody>
          <a:bodyPr wrap="square" rtlCol="0">
            <a:spAutoFit/>
          </a:bodyPr>
          <a:lstStyle/>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1: Comments and </a:t>
            </a:r>
            <a:r>
              <a:rPr lang="en-US" sz="800" b="1" dirty="0" err="1">
                <a:solidFill>
                  <a:srgbClr val="000000"/>
                </a:solidFill>
                <a:latin typeface="微软雅黑" panose="020B0503020204020204" pitchFamily="34" charset="-122"/>
                <a:ea typeface="微软雅黑" panose="020B0503020204020204" pitchFamily="34" charset="-122"/>
              </a:rPr>
              <a:t>tdocs</a:t>
            </a:r>
            <a:r>
              <a:rPr lang="en-US" sz="800" b="1" dirty="0">
                <a:solidFill>
                  <a:srgbClr val="000000"/>
                </a:solidFill>
                <a:latin typeface="微软雅黑" panose="020B0503020204020204" pitchFamily="34" charset="-122"/>
                <a:ea typeface="微软雅黑" panose="020B0503020204020204" pitchFamily="34" charset="-122"/>
              </a:rPr>
              <a:t> submitted after the deadlines will not be considered</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a:solidFill>
                  <a:srgbClr val="000000"/>
                </a:solidFill>
                <a:latin typeface="微软雅黑" panose="020B0503020204020204" pitchFamily="34" charset="-122"/>
                <a:ea typeface="微软雅黑" panose="020B0503020204020204" pitchFamily="34" charset="-122"/>
              </a:rPr>
              <a:t>Basket WIs </a:t>
            </a:r>
            <a:r>
              <a:rPr lang="en-US" sz="800" b="1" dirty="0" smtClean="0">
                <a:solidFill>
                  <a:srgbClr val="000000"/>
                </a:solidFill>
                <a:latin typeface="微软雅黑" panose="020B0503020204020204" pitchFamily="34" charset="-122"/>
                <a:ea typeface="微软雅黑" panose="020B0503020204020204" pitchFamily="34" charset="-122"/>
              </a:rPr>
              <a:t>email </a:t>
            </a:r>
            <a:r>
              <a:rPr lang="en-US" sz="800" b="1" dirty="0">
                <a:solidFill>
                  <a:srgbClr val="000000"/>
                </a:solidFill>
                <a:latin typeface="微软雅黑" panose="020B0503020204020204" pitchFamily="34" charset="-122"/>
                <a:ea typeface="微软雅黑" panose="020B0503020204020204" pitchFamily="34" charset="-122"/>
              </a:rPr>
              <a:t>discussion procedures/timelines are not included. </a:t>
            </a:r>
          </a:p>
          <a:p>
            <a:pPr lvl="0">
              <a:defRPr/>
            </a:pPr>
            <a:r>
              <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p>
        </p:txBody>
      </p:sp>
      <p:sp>
        <p:nvSpPr>
          <p:cNvPr id="75" name="Rectangle 77">
            <a:extLst>
              <a:ext uri="{FF2B5EF4-FFF2-40B4-BE49-F238E27FC236}">
                <a16:creationId xmlns:a16="http://schemas.microsoft.com/office/drawing/2014/main" xmlns="" id="{18560DB6-8070-4A8A-B9C8-2CBC509A9ECA}"/>
              </a:ext>
            </a:extLst>
          </p:cNvPr>
          <p:cNvSpPr/>
          <p:nvPr/>
        </p:nvSpPr>
        <p:spPr>
          <a:xfrm>
            <a:off x="1122655"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t>
            </a:r>
            <a:r>
              <a:rPr lang="en-GB" sz="800" kern="0" dirty="0" smtClean="0">
                <a:solidFill>
                  <a:srgbClr val="FFFFFF"/>
                </a:solidFill>
                <a:latin typeface="+mj-ea"/>
                <a:ea typeface="+mj-ea"/>
              </a:rPr>
              <a:t>Aug 12)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6" name="Rectangle 77">
            <a:extLst>
              <a:ext uri="{FF2B5EF4-FFF2-40B4-BE49-F238E27FC236}">
                <a16:creationId xmlns:a16="http://schemas.microsoft.com/office/drawing/2014/main" xmlns="" id="{18560DB6-8070-4A8A-B9C8-2CBC509A9ECA}"/>
              </a:ext>
            </a:extLst>
          </p:cNvPr>
          <p:cNvSpPr/>
          <p:nvPr/>
        </p:nvSpPr>
        <p:spPr>
          <a:xfrm>
            <a:off x="1967367"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mj-ea"/>
                <a:ea typeface="+mj-ea"/>
              </a:rPr>
              <a:t>Aug 13 </a:t>
            </a:r>
            <a:r>
              <a:rPr lang="en-GB" sz="800" kern="0" dirty="0">
                <a:solidFill>
                  <a:srgbClr val="FFFFFF"/>
                </a:solidFill>
                <a:latin typeface="+mj-ea"/>
                <a:ea typeface="+mj-ea"/>
              </a:rPr>
              <a:t>– </a:t>
            </a:r>
            <a:r>
              <a:rPr lang="en-GB" sz="800" kern="0" dirty="0" smtClean="0">
                <a:solidFill>
                  <a:srgbClr val="FFFFFF"/>
                </a:solidFill>
                <a:latin typeface="+mj-ea"/>
                <a:ea typeface="+mj-ea"/>
              </a:rPr>
              <a:t>Aug 14 </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7" name="Rectangle 77">
            <a:extLst>
              <a:ext uri="{FF2B5EF4-FFF2-40B4-BE49-F238E27FC236}">
                <a16:creationId xmlns:a16="http://schemas.microsoft.com/office/drawing/2014/main" xmlns="" id="{18560DB6-8070-4A8A-B9C8-2CBC509A9ECA}"/>
              </a:ext>
            </a:extLst>
          </p:cNvPr>
          <p:cNvSpPr/>
          <p:nvPr/>
        </p:nvSpPr>
        <p:spPr>
          <a:xfrm>
            <a:off x="2812079"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Mo</a:t>
            </a:r>
            <a:r>
              <a:rPr lang="en-US" sz="800" kern="0" dirty="0">
                <a:solidFill>
                  <a:srgbClr val="FFFFFF"/>
                </a:solidFill>
                <a:latin typeface="+mj-ea"/>
                <a:ea typeface="+mj-ea"/>
              </a:rPr>
              <a:t>n </a:t>
            </a:r>
            <a:r>
              <a:rPr lang="en-US" sz="800" kern="0" dirty="0" smtClean="0">
                <a:solidFill>
                  <a:srgbClr val="FFFFFF"/>
                </a:solidFill>
                <a:latin typeface="+mj-ea"/>
                <a:ea typeface="+mj-ea"/>
              </a:rPr>
              <a:t>(Aug 15)</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78" name="Rectangle 77">
            <a:extLst>
              <a:ext uri="{FF2B5EF4-FFF2-40B4-BE49-F238E27FC236}">
                <a16:creationId xmlns:a16="http://schemas.microsoft.com/office/drawing/2014/main" xmlns="" id="{18560DB6-8070-4A8A-B9C8-2CBC509A9ECA}"/>
              </a:ext>
            </a:extLst>
          </p:cNvPr>
          <p:cNvSpPr/>
          <p:nvPr/>
        </p:nvSpPr>
        <p:spPr>
          <a:xfrm>
            <a:off x="3656790"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err="1" smtClean="0">
                <a:solidFill>
                  <a:srgbClr val="FFFFFF"/>
                </a:solidFill>
                <a:latin typeface="+mj-ea"/>
                <a:ea typeface="+mj-ea"/>
              </a:rPr>
              <a:t>Tu</a:t>
            </a:r>
            <a:r>
              <a:rPr lang="en-US" altLang="zh-CN" sz="800" kern="0" dirty="0">
                <a:solidFill>
                  <a:srgbClr val="FFFFFF"/>
                </a:solidFill>
                <a:latin typeface="+mj-ea"/>
                <a:ea typeface="+mj-ea"/>
              </a:rPr>
              <a:t>e</a:t>
            </a:r>
            <a:r>
              <a:rPr lang="en-GB" sz="800" kern="0" noProof="0" dirty="0" smtClean="0">
                <a:solidFill>
                  <a:srgbClr val="FFFFFF"/>
                </a:solidFill>
                <a:latin typeface="+mj-ea"/>
                <a:ea typeface="+mj-ea"/>
              </a:rPr>
              <a:t> (Aug 16)</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1" name="Rectangle 77">
            <a:extLst>
              <a:ext uri="{FF2B5EF4-FFF2-40B4-BE49-F238E27FC236}">
                <a16:creationId xmlns:a16="http://schemas.microsoft.com/office/drawing/2014/main" xmlns="" id="{18560DB6-8070-4A8A-B9C8-2CBC509A9ECA}"/>
              </a:ext>
            </a:extLst>
          </p:cNvPr>
          <p:cNvSpPr/>
          <p:nvPr/>
        </p:nvSpPr>
        <p:spPr>
          <a:xfrm>
            <a:off x="5346213"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Thu </a:t>
            </a:r>
            <a:r>
              <a:rPr lang="en-GB" sz="800" kern="0" noProof="0" dirty="0" smtClean="0">
                <a:solidFill>
                  <a:srgbClr val="FFFFFF"/>
                </a:solidFill>
                <a:latin typeface="+mj-ea"/>
                <a:ea typeface="+mj-ea"/>
              </a:rPr>
              <a:t>(Aug</a:t>
            </a:r>
            <a:r>
              <a:rPr lang="en-GB" sz="800" kern="0" dirty="0" smtClean="0">
                <a:solidFill>
                  <a:srgbClr val="FFFFFF"/>
                </a:solidFill>
                <a:latin typeface="+mj-ea"/>
                <a:ea typeface="+mj-ea"/>
              </a:rPr>
              <a:t> 18</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2" name="Rectangle 77">
            <a:extLst>
              <a:ext uri="{FF2B5EF4-FFF2-40B4-BE49-F238E27FC236}">
                <a16:creationId xmlns:a16="http://schemas.microsoft.com/office/drawing/2014/main" xmlns="" id="{18560DB6-8070-4A8A-B9C8-2CBC509A9ECA}"/>
              </a:ext>
            </a:extLst>
          </p:cNvPr>
          <p:cNvSpPr/>
          <p:nvPr/>
        </p:nvSpPr>
        <p:spPr>
          <a:xfrm>
            <a:off x="6190925"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Fri </a:t>
            </a:r>
            <a:r>
              <a:rPr lang="en-GB" sz="800" kern="0" dirty="0" smtClean="0">
                <a:solidFill>
                  <a:srgbClr val="FFFFFF"/>
                </a:solidFill>
                <a:latin typeface="+mj-ea"/>
                <a:ea typeface="+mj-ea"/>
              </a:rPr>
              <a:t>(Aug 19)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3" name="Rectangle 77">
            <a:extLst>
              <a:ext uri="{FF2B5EF4-FFF2-40B4-BE49-F238E27FC236}">
                <a16:creationId xmlns:a16="http://schemas.microsoft.com/office/drawing/2014/main" xmlns="" id="{18560DB6-8070-4A8A-B9C8-2CBC509A9ECA}"/>
              </a:ext>
            </a:extLst>
          </p:cNvPr>
          <p:cNvSpPr/>
          <p:nvPr/>
        </p:nvSpPr>
        <p:spPr>
          <a:xfrm>
            <a:off x="7035637"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Sat/Sun</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4" name="Rectangle 77">
            <a:extLst>
              <a:ext uri="{FF2B5EF4-FFF2-40B4-BE49-F238E27FC236}">
                <a16:creationId xmlns:a16="http://schemas.microsoft.com/office/drawing/2014/main" xmlns="" id="{18560DB6-8070-4A8A-B9C8-2CBC509A9ECA}"/>
              </a:ext>
            </a:extLst>
          </p:cNvPr>
          <p:cNvSpPr/>
          <p:nvPr/>
        </p:nvSpPr>
        <p:spPr>
          <a:xfrm>
            <a:off x="7880348"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Mon </a:t>
            </a:r>
            <a:r>
              <a:rPr lang="en-GB" sz="800" kern="0" dirty="0" smtClean="0">
                <a:solidFill>
                  <a:srgbClr val="FFFFFF"/>
                </a:solidFill>
                <a:latin typeface="+mj-ea"/>
                <a:ea typeface="+mj-ea"/>
              </a:rPr>
              <a:t>(Aug 22)</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5" name="Rectangle 77">
            <a:extLst>
              <a:ext uri="{FF2B5EF4-FFF2-40B4-BE49-F238E27FC236}">
                <a16:creationId xmlns:a16="http://schemas.microsoft.com/office/drawing/2014/main" xmlns="" id="{18560DB6-8070-4A8A-B9C8-2CBC509A9ECA}"/>
              </a:ext>
            </a:extLst>
          </p:cNvPr>
          <p:cNvSpPr/>
          <p:nvPr/>
        </p:nvSpPr>
        <p:spPr>
          <a:xfrm>
            <a:off x="8725060"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Tue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a:t>
            </a:r>
            <a:r>
              <a:rPr lang="en-GB" sz="800" kern="0" noProof="0" dirty="0" smtClean="0">
                <a:solidFill>
                  <a:srgbClr val="FFFFFF"/>
                </a:solidFill>
                <a:latin typeface="+mj-ea"/>
                <a:ea typeface="+mj-ea"/>
              </a:rPr>
              <a:t> 23)</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6" name="Rectangle 77">
            <a:extLst>
              <a:ext uri="{FF2B5EF4-FFF2-40B4-BE49-F238E27FC236}">
                <a16:creationId xmlns:a16="http://schemas.microsoft.com/office/drawing/2014/main" xmlns="" id="{18560DB6-8070-4A8A-B9C8-2CBC509A9ECA}"/>
              </a:ext>
            </a:extLst>
          </p:cNvPr>
          <p:cNvSpPr/>
          <p:nvPr/>
        </p:nvSpPr>
        <p:spPr>
          <a:xfrm>
            <a:off x="9569771"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Wed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a:t>
            </a:r>
            <a:r>
              <a:rPr lang="en-GB" sz="800" kern="0" noProof="0" dirty="0" smtClean="0">
                <a:solidFill>
                  <a:srgbClr val="FFFFFF"/>
                </a:solidFill>
                <a:latin typeface="+mj-ea"/>
                <a:ea typeface="+mj-ea"/>
              </a:rPr>
              <a:t> 24)</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57" name="Rectangle 77">
            <a:extLst>
              <a:ext uri="{FF2B5EF4-FFF2-40B4-BE49-F238E27FC236}">
                <a16:creationId xmlns:a16="http://schemas.microsoft.com/office/drawing/2014/main" xmlns="" id="{18560DB6-8070-4A8A-B9C8-2CBC509A9ECA}"/>
              </a:ext>
            </a:extLst>
          </p:cNvPr>
          <p:cNvSpPr/>
          <p:nvPr/>
        </p:nvSpPr>
        <p:spPr>
          <a:xfrm>
            <a:off x="10414479" y="1775080"/>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Thu </a:t>
            </a:r>
            <a:r>
              <a:rPr lang="en-GB" sz="800" kern="0" dirty="0" smtClean="0">
                <a:solidFill>
                  <a:srgbClr val="FFFFFF"/>
                </a:solidFill>
                <a:latin typeface="+mj-ea"/>
                <a:ea typeface="+mj-ea"/>
              </a:rPr>
              <a:t>(Aug 25)</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15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203" y="195388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936171" y="194391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2787999" y="195103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3"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3632211" y="195815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4"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4484041" y="19396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5"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5328251" y="19467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6"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6172458" y="19453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7"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016664" y="195244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7860876" y="195101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69"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8705086" y="195813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9549297" y="1948166"/>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0393141" y="195528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1235641" y="19453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20" name="直接连接符 19"/>
          <p:cNvCxnSpPr/>
          <p:nvPr/>
        </p:nvCxnSpPr>
        <p:spPr bwMode="auto">
          <a:xfrm>
            <a:off x="670431" y="1967035"/>
            <a:ext cx="10552050"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3" name="直接连接符 172"/>
          <p:cNvCxnSpPr/>
          <p:nvPr/>
        </p:nvCxnSpPr>
        <p:spPr bwMode="auto">
          <a:xfrm>
            <a:off x="685665" y="5627476"/>
            <a:ext cx="11326783" cy="1425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4" name="直接连接符 173"/>
          <p:cNvCxnSpPr/>
          <p:nvPr/>
        </p:nvCxnSpPr>
        <p:spPr bwMode="auto">
          <a:xfrm>
            <a:off x="685664" y="3763279"/>
            <a:ext cx="11325838" cy="25315"/>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5" name="直接连接符 174"/>
          <p:cNvCxnSpPr/>
          <p:nvPr/>
        </p:nvCxnSpPr>
        <p:spPr bwMode="auto">
          <a:xfrm>
            <a:off x="670431" y="4622023"/>
            <a:ext cx="11385926" cy="3804"/>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76" name="直接连接符 175"/>
          <p:cNvCxnSpPr/>
          <p:nvPr/>
        </p:nvCxnSpPr>
        <p:spPr bwMode="auto">
          <a:xfrm flipV="1">
            <a:off x="676775" y="2863119"/>
            <a:ext cx="11366577" cy="1"/>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77" name="Rectangle 67">
            <a:extLst>
              <a:ext uri="{FF2B5EF4-FFF2-40B4-BE49-F238E27FC236}">
                <a16:creationId xmlns:a16="http://schemas.microsoft.com/office/drawing/2014/main" xmlns="" id="{61214404-3E99-431F-A1D1-0A44E2021497}"/>
              </a:ext>
            </a:extLst>
          </p:cNvPr>
          <p:cNvSpPr/>
          <p:nvPr/>
        </p:nvSpPr>
        <p:spPr>
          <a:xfrm>
            <a:off x="269010" y="1280988"/>
            <a:ext cx="1655822"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mj-ea"/>
                <a:ea typeface="+mj-ea"/>
              </a:rPr>
              <a:t>Pre-meeting</a:t>
            </a:r>
          </a:p>
        </p:txBody>
      </p:sp>
      <p:sp>
        <p:nvSpPr>
          <p:cNvPr id="178" name="Rectangle 67">
            <a:extLst>
              <a:ext uri="{FF2B5EF4-FFF2-40B4-BE49-F238E27FC236}">
                <a16:creationId xmlns:a16="http://schemas.microsoft.com/office/drawing/2014/main" xmlns="" id="{61214404-3E99-431F-A1D1-0A44E2021497}"/>
              </a:ext>
            </a:extLst>
          </p:cNvPr>
          <p:cNvSpPr/>
          <p:nvPr/>
        </p:nvSpPr>
        <p:spPr>
          <a:xfrm>
            <a:off x="2787999" y="1280988"/>
            <a:ext cx="420510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1</a:t>
            </a:r>
            <a:r>
              <a:rPr lang="en-GB" sz="800" kern="0" baseline="30000" dirty="0">
                <a:solidFill>
                  <a:srgbClr val="FFFFFF"/>
                </a:solidFill>
                <a:latin typeface="+mj-ea"/>
                <a:ea typeface="+mj-ea"/>
              </a:rPr>
              <a:t>st</a:t>
            </a:r>
            <a:r>
              <a:rPr lang="en-GB" sz="800" kern="0" dirty="0">
                <a:solidFill>
                  <a:srgbClr val="FFFFFF"/>
                </a:solidFill>
                <a:latin typeface="+mj-ea"/>
                <a:ea typeface="+mj-ea"/>
              </a:rPr>
              <a:t> round </a:t>
            </a:r>
            <a:r>
              <a:rPr lang="en-GB" sz="800" kern="0" dirty="0" smtClean="0">
                <a:solidFill>
                  <a:srgbClr val="FFFFFF"/>
                </a:solidFill>
                <a:latin typeface="+mj-ea"/>
                <a:ea typeface="+mj-ea"/>
              </a:rPr>
              <a:t>(Aug 15~19)</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79" name="Rectangle 67">
            <a:extLst>
              <a:ext uri="{FF2B5EF4-FFF2-40B4-BE49-F238E27FC236}">
                <a16:creationId xmlns:a16="http://schemas.microsoft.com/office/drawing/2014/main" xmlns="" id="{61214404-3E99-431F-A1D1-0A44E2021497}"/>
              </a:ext>
            </a:extLst>
          </p:cNvPr>
          <p:cNvSpPr/>
          <p:nvPr/>
        </p:nvSpPr>
        <p:spPr>
          <a:xfrm>
            <a:off x="7880347" y="1280988"/>
            <a:ext cx="4176009"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2</a:t>
            </a:r>
            <a:r>
              <a:rPr lang="en-GB" sz="800" kern="0" baseline="30000" noProof="0" dirty="0">
                <a:solidFill>
                  <a:srgbClr val="FFFFFF"/>
                </a:solidFill>
                <a:latin typeface="+mj-ea"/>
                <a:ea typeface="+mj-ea"/>
              </a:rPr>
              <a:t>nd</a:t>
            </a:r>
            <a:r>
              <a:rPr lang="en-GB" sz="800" kern="0" noProof="0" dirty="0">
                <a:solidFill>
                  <a:srgbClr val="FFFFFF"/>
                </a:solidFill>
                <a:latin typeface="+mj-ea"/>
                <a:ea typeface="+mj-ea"/>
              </a:rPr>
              <a:t> round </a:t>
            </a:r>
            <a:r>
              <a:rPr lang="en-GB" sz="800" kern="0" noProof="0" dirty="0" smtClean="0">
                <a:solidFill>
                  <a:srgbClr val="FFFFFF"/>
                </a:solidFill>
                <a:latin typeface="+mj-ea"/>
                <a:ea typeface="+mj-ea"/>
              </a:rPr>
              <a:t>(Aug 22 </a:t>
            </a:r>
            <a:r>
              <a:rPr lang="en-GB" sz="800" kern="0" noProof="0" dirty="0">
                <a:solidFill>
                  <a:srgbClr val="FFFFFF"/>
                </a:solidFill>
                <a:latin typeface="+mj-ea"/>
                <a:ea typeface="+mj-ea"/>
              </a:rPr>
              <a:t>~ </a:t>
            </a:r>
            <a:r>
              <a:rPr lang="en-GB" sz="800" kern="0" noProof="0" dirty="0" smtClean="0">
                <a:solidFill>
                  <a:srgbClr val="FFFFFF"/>
                </a:solidFill>
                <a:latin typeface="+mj-ea"/>
                <a:ea typeface="+mj-ea"/>
              </a:rPr>
              <a:t>Aug</a:t>
            </a:r>
            <a:r>
              <a:rPr lang="en-GB" sz="800" kern="0" dirty="0" smtClean="0">
                <a:solidFill>
                  <a:srgbClr val="FFFFFF"/>
                </a:solidFill>
                <a:latin typeface="+mj-ea"/>
                <a:ea typeface="+mj-ea"/>
              </a:rPr>
              <a:t> 26</a:t>
            </a:r>
            <a:r>
              <a:rPr lang="en-GB" sz="800" kern="0" noProof="0" dirty="0" smtClean="0">
                <a:solidFill>
                  <a:srgbClr val="FFFFFF"/>
                </a:solidFill>
                <a:latin typeface="+mj-ea"/>
                <a:ea typeface="+mj-ea"/>
              </a:rPr>
              <a:t>)</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80" name="Rectangle 67">
            <a:extLst>
              <a:ext uri="{FF2B5EF4-FFF2-40B4-BE49-F238E27FC236}">
                <a16:creationId xmlns:a16="http://schemas.microsoft.com/office/drawing/2014/main" xmlns="" id="{61214404-3E99-431F-A1D1-0A44E2021497}"/>
              </a:ext>
            </a:extLst>
          </p:cNvPr>
          <p:cNvSpPr/>
          <p:nvPr/>
        </p:nvSpPr>
        <p:spPr>
          <a:xfrm>
            <a:off x="7035637" y="1280988"/>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24" name="文本框 23"/>
          <p:cNvSpPr txBox="1"/>
          <p:nvPr/>
        </p:nvSpPr>
        <p:spPr>
          <a:xfrm>
            <a:off x="18585" y="2011308"/>
            <a:ext cx="688009" cy="215444"/>
          </a:xfrm>
          <a:prstGeom prst="rect">
            <a:avLst/>
          </a:prstGeom>
          <a:noFill/>
        </p:spPr>
        <p:txBody>
          <a:bodyPr wrap="none" rtlCol="0">
            <a:spAutoFit/>
          </a:bodyPr>
          <a:lstStyle/>
          <a:p>
            <a:r>
              <a:rPr lang="en-US" altLang="zh-CN" sz="800" dirty="0">
                <a:latin typeface="+mj-ea"/>
                <a:ea typeface="+mj-ea"/>
              </a:rPr>
              <a:t>00:00 UTC</a:t>
            </a:r>
            <a:endParaRPr lang="zh-CN" altLang="en-US" sz="800" dirty="0">
              <a:latin typeface="+mj-ea"/>
              <a:ea typeface="+mj-ea"/>
            </a:endParaRPr>
          </a:p>
        </p:txBody>
      </p:sp>
      <p:sp>
        <p:nvSpPr>
          <p:cNvPr id="181" name="文本框 180"/>
          <p:cNvSpPr txBox="1"/>
          <p:nvPr/>
        </p:nvSpPr>
        <p:spPr>
          <a:xfrm>
            <a:off x="52554" y="2657536"/>
            <a:ext cx="688009" cy="215444"/>
          </a:xfrm>
          <a:prstGeom prst="rect">
            <a:avLst/>
          </a:prstGeom>
          <a:noFill/>
        </p:spPr>
        <p:txBody>
          <a:bodyPr wrap="none" rtlCol="0">
            <a:spAutoFit/>
          </a:bodyPr>
          <a:lstStyle/>
          <a:p>
            <a:r>
              <a:rPr lang="en-US" altLang="zh-CN" sz="800" dirty="0">
                <a:latin typeface="+mj-ea"/>
                <a:ea typeface="+mj-ea"/>
              </a:rPr>
              <a:t>08:00 UTC</a:t>
            </a:r>
            <a:endParaRPr lang="zh-CN" altLang="en-US" sz="800" dirty="0">
              <a:latin typeface="+mj-ea"/>
              <a:ea typeface="+mj-ea"/>
            </a:endParaRPr>
          </a:p>
        </p:txBody>
      </p:sp>
      <p:sp>
        <p:nvSpPr>
          <p:cNvPr id="182" name="文本框 181"/>
          <p:cNvSpPr txBox="1"/>
          <p:nvPr/>
        </p:nvSpPr>
        <p:spPr>
          <a:xfrm>
            <a:off x="52554" y="3519240"/>
            <a:ext cx="688009" cy="215444"/>
          </a:xfrm>
          <a:prstGeom prst="rect">
            <a:avLst/>
          </a:prstGeom>
          <a:noFill/>
        </p:spPr>
        <p:txBody>
          <a:bodyPr wrap="none" rtlCol="0">
            <a:spAutoFit/>
          </a:bodyPr>
          <a:lstStyle/>
          <a:p>
            <a:r>
              <a:rPr lang="en-US" altLang="zh-CN" sz="800" dirty="0">
                <a:latin typeface="+mj-ea"/>
                <a:ea typeface="+mj-ea"/>
              </a:rPr>
              <a:t>12:00 UTC</a:t>
            </a:r>
            <a:endParaRPr lang="zh-CN" altLang="en-US" sz="800" dirty="0">
              <a:latin typeface="+mj-ea"/>
              <a:ea typeface="+mj-ea"/>
            </a:endParaRPr>
          </a:p>
        </p:txBody>
      </p:sp>
      <p:sp>
        <p:nvSpPr>
          <p:cNvPr id="183" name="文本框 182"/>
          <p:cNvSpPr txBox="1"/>
          <p:nvPr/>
        </p:nvSpPr>
        <p:spPr>
          <a:xfrm>
            <a:off x="52554" y="4406579"/>
            <a:ext cx="688009" cy="215444"/>
          </a:xfrm>
          <a:prstGeom prst="rect">
            <a:avLst/>
          </a:prstGeom>
          <a:noFill/>
        </p:spPr>
        <p:txBody>
          <a:bodyPr wrap="none" rtlCol="0">
            <a:spAutoFit/>
          </a:bodyPr>
          <a:lstStyle/>
          <a:p>
            <a:r>
              <a:rPr lang="en-US" altLang="zh-CN" sz="800" dirty="0">
                <a:latin typeface="+mj-ea"/>
                <a:ea typeface="+mj-ea"/>
              </a:rPr>
              <a:t>16:00 UTC</a:t>
            </a:r>
            <a:endParaRPr lang="zh-CN" altLang="en-US" sz="800" dirty="0">
              <a:latin typeface="+mj-ea"/>
              <a:ea typeface="+mj-ea"/>
            </a:endParaRPr>
          </a:p>
        </p:txBody>
      </p:sp>
      <p:sp>
        <p:nvSpPr>
          <p:cNvPr id="184" name="文本框 183"/>
          <p:cNvSpPr txBox="1"/>
          <p:nvPr/>
        </p:nvSpPr>
        <p:spPr>
          <a:xfrm>
            <a:off x="52554" y="5379374"/>
            <a:ext cx="688009" cy="215444"/>
          </a:xfrm>
          <a:prstGeom prst="rect">
            <a:avLst/>
          </a:prstGeom>
          <a:noFill/>
        </p:spPr>
        <p:txBody>
          <a:bodyPr wrap="none" rtlCol="0">
            <a:spAutoFit/>
          </a:bodyPr>
          <a:lstStyle/>
          <a:p>
            <a:r>
              <a:rPr lang="en-US" altLang="zh-CN" sz="800" dirty="0">
                <a:latin typeface="+mj-ea"/>
                <a:ea typeface="+mj-ea"/>
              </a:rPr>
              <a:t>24:00 UTC</a:t>
            </a:r>
            <a:endParaRPr lang="zh-CN" altLang="en-US" sz="800" dirty="0">
              <a:latin typeface="+mj-ea"/>
              <a:ea typeface="+mj-ea"/>
            </a:endParaRPr>
          </a:p>
        </p:txBody>
      </p:sp>
      <p:sp>
        <p:nvSpPr>
          <p:cNvPr id="185" name="Rectangle: Rounded Corners 201">
            <a:extLst>
              <a:ext uri="{FF2B5EF4-FFF2-40B4-BE49-F238E27FC236}">
                <a16:creationId xmlns:a16="http://schemas.microsoft.com/office/drawing/2014/main" xmlns="" id="{B6CDA6FF-6740-49E7-B14C-1831ED62E0F8}"/>
              </a:ext>
            </a:extLst>
          </p:cNvPr>
          <p:cNvSpPr/>
          <p:nvPr/>
        </p:nvSpPr>
        <p:spPr>
          <a:xfrm>
            <a:off x="4511748"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a:t>
            </a:r>
            <a:r>
              <a:rPr lang="en-US" altLang="zh-CN" sz="800" b="1" kern="0" dirty="0" smtClean="0">
                <a:solidFill>
                  <a:srgbClr val="FFFFFF"/>
                </a:solidFill>
              </a:rPr>
              <a:t>&amp; BS </a:t>
            </a:r>
            <a:endParaRPr lang="en-US" altLang="zh-CN" sz="800" b="1" kern="0" dirty="0">
              <a:solidFill>
                <a:srgbClr val="FFFFFF"/>
              </a:solidFill>
            </a:endParaRP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86" name="Rectangle: Rounded Corners 201">
            <a:extLst>
              <a:ext uri="{FF2B5EF4-FFF2-40B4-BE49-F238E27FC236}">
                <a16:creationId xmlns:a16="http://schemas.microsoft.com/office/drawing/2014/main" xmlns="" id="{B6CDA6FF-6740-49E7-B14C-1831ED62E0F8}"/>
              </a:ext>
            </a:extLst>
          </p:cNvPr>
          <p:cNvSpPr/>
          <p:nvPr/>
        </p:nvSpPr>
        <p:spPr>
          <a:xfrm>
            <a:off x="5351882"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a:t>
            </a:r>
            <a:r>
              <a:rPr lang="en-US" altLang="zh-CN" sz="800" b="1" kern="0" dirty="0">
                <a:solidFill>
                  <a:srgbClr val="FFFFFF"/>
                </a:solidFill>
              </a:rPr>
              <a:t>BS </a:t>
            </a: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88" name="Rectangle: Rounded Corners 201">
            <a:extLst>
              <a:ext uri="{FF2B5EF4-FFF2-40B4-BE49-F238E27FC236}">
                <a16:creationId xmlns:a16="http://schemas.microsoft.com/office/drawing/2014/main" xmlns="" id="{B6CDA6FF-6740-49E7-B14C-1831ED62E0F8}"/>
              </a:ext>
            </a:extLst>
          </p:cNvPr>
          <p:cNvSpPr/>
          <p:nvPr/>
        </p:nvSpPr>
        <p:spPr>
          <a:xfrm>
            <a:off x="8712314"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89" name="Rectangle: Rounded Corners 201">
            <a:extLst>
              <a:ext uri="{FF2B5EF4-FFF2-40B4-BE49-F238E27FC236}">
                <a16:creationId xmlns:a16="http://schemas.microsoft.com/office/drawing/2014/main" xmlns="" id="{B6CDA6FF-6740-49E7-B14C-1831ED62E0F8}"/>
              </a:ext>
            </a:extLst>
          </p:cNvPr>
          <p:cNvSpPr/>
          <p:nvPr/>
        </p:nvSpPr>
        <p:spPr>
          <a:xfrm>
            <a:off x="9557686"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90" name="Rectangle: Rounded Corners 201">
            <a:extLst>
              <a:ext uri="{FF2B5EF4-FFF2-40B4-BE49-F238E27FC236}">
                <a16:creationId xmlns:a16="http://schemas.microsoft.com/office/drawing/2014/main" xmlns="" id="{B6CDA6FF-6740-49E7-B14C-1831ED62E0F8}"/>
              </a:ext>
            </a:extLst>
          </p:cNvPr>
          <p:cNvSpPr/>
          <p:nvPr/>
        </p:nvSpPr>
        <p:spPr>
          <a:xfrm>
            <a:off x="10413386"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191" name="Rectangle: Rounded Corners 201">
            <a:extLst>
              <a:ext uri="{FF2B5EF4-FFF2-40B4-BE49-F238E27FC236}">
                <a16:creationId xmlns:a16="http://schemas.microsoft.com/office/drawing/2014/main" xmlns="" id="{B6CDA6FF-6740-49E7-B14C-1831ED62E0F8}"/>
              </a:ext>
            </a:extLst>
          </p:cNvPr>
          <p:cNvSpPr/>
          <p:nvPr/>
        </p:nvSpPr>
        <p:spPr>
          <a:xfrm>
            <a:off x="2814339" y="286311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2" name="Rectangle: Rounded Corners 201">
            <a:extLst>
              <a:ext uri="{FF2B5EF4-FFF2-40B4-BE49-F238E27FC236}">
                <a16:creationId xmlns:a16="http://schemas.microsoft.com/office/drawing/2014/main" xmlns="" id="{B6CDA6FF-6740-49E7-B14C-1831ED62E0F8}"/>
              </a:ext>
            </a:extLst>
          </p:cNvPr>
          <p:cNvSpPr/>
          <p:nvPr/>
        </p:nvSpPr>
        <p:spPr>
          <a:xfrm>
            <a:off x="1138032" y="4706508"/>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 on initial 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5" name="Rectangle: Rounded Corners 201">
            <a:extLst>
              <a:ext uri="{FF2B5EF4-FFF2-40B4-BE49-F238E27FC236}">
                <a16:creationId xmlns:a16="http://schemas.microsoft.com/office/drawing/2014/main" xmlns="" id="{B6CDA6FF-6740-49E7-B14C-1831ED62E0F8}"/>
              </a:ext>
            </a:extLst>
          </p:cNvPr>
          <p:cNvSpPr/>
          <p:nvPr/>
        </p:nvSpPr>
        <p:spPr>
          <a:xfrm>
            <a:off x="6207193" y="4706508"/>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7" name="Rectangle: Rounded Corners 201">
            <a:extLst>
              <a:ext uri="{FF2B5EF4-FFF2-40B4-BE49-F238E27FC236}">
                <a16:creationId xmlns:a16="http://schemas.microsoft.com/office/drawing/2014/main" xmlns="" id="{B6CDA6FF-6740-49E7-B14C-1831ED62E0F8}"/>
              </a:ext>
            </a:extLst>
          </p:cNvPr>
          <p:cNvSpPr/>
          <p:nvPr/>
        </p:nvSpPr>
        <p:spPr>
          <a:xfrm>
            <a:off x="7037724" y="2082564"/>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8" name="Rectangle: Rounded Corners 201">
            <a:extLst>
              <a:ext uri="{FF2B5EF4-FFF2-40B4-BE49-F238E27FC236}">
                <a16:creationId xmlns:a16="http://schemas.microsoft.com/office/drawing/2014/main" xmlns="" id="{B6CDA6FF-6740-49E7-B14C-1831ED62E0F8}"/>
              </a:ext>
            </a:extLst>
          </p:cNvPr>
          <p:cNvSpPr/>
          <p:nvPr/>
        </p:nvSpPr>
        <p:spPr>
          <a:xfrm>
            <a:off x="7879652" y="3222047"/>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before</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11</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99" name="Rectangle: Rounded Corners 201">
            <a:extLst>
              <a:ext uri="{FF2B5EF4-FFF2-40B4-BE49-F238E27FC236}">
                <a16:creationId xmlns:a16="http://schemas.microsoft.com/office/drawing/2014/main" xmlns="" id="{B6CDA6FF-6740-49E7-B14C-1831ED62E0F8}"/>
              </a:ext>
            </a:extLst>
          </p:cNvPr>
          <p:cNvSpPr/>
          <p:nvPr/>
        </p:nvSpPr>
        <p:spPr>
          <a:xfrm>
            <a:off x="8719213" y="4706508"/>
            <a:ext cx="786133" cy="101009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8" name="Rectangle: Rounded Corners 201">
            <a:extLst>
              <a:ext uri="{FF2B5EF4-FFF2-40B4-BE49-F238E27FC236}">
                <a16:creationId xmlns:a16="http://schemas.microsoft.com/office/drawing/2014/main" xmlns="" id="{B6CDA6FF-6740-49E7-B14C-1831ED62E0F8}"/>
              </a:ext>
            </a:extLst>
          </p:cNvPr>
          <p:cNvSpPr/>
          <p:nvPr/>
        </p:nvSpPr>
        <p:spPr>
          <a:xfrm>
            <a:off x="1963781" y="2072908"/>
            <a:ext cx="786133" cy="3526396"/>
          </a:xfrm>
          <a:prstGeom prst="roundRect">
            <a:avLst/>
          </a:prstGeom>
          <a:solidFill>
            <a:schemeClr val="accent3">
              <a:lumMod val="6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Rounded Corners 201">
            <a:extLst>
              <a:ext uri="{FF2B5EF4-FFF2-40B4-BE49-F238E27FC236}">
                <a16:creationId xmlns:a16="http://schemas.microsoft.com/office/drawing/2014/main" xmlns="" id="{B6CDA6FF-6740-49E7-B14C-1831ED62E0F8}"/>
              </a:ext>
            </a:extLst>
          </p:cNvPr>
          <p:cNvSpPr/>
          <p:nvPr/>
        </p:nvSpPr>
        <p:spPr>
          <a:xfrm>
            <a:off x="7871078" y="1935570"/>
            <a:ext cx="786133" cy="277212"/>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kicks 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by 4:00 UTC</a:t>
            </a:r>
          </a:p>
        </p:txBody>
      </p:sp>
      <p:sp>
        <p:nvSpPr>
          <p:cNvPr id="2" name="矩形标注 1"/>
          <p:cNvSpPr/>
          <p:nvPr/>
        </p:nvSpPr>
        <p:spPr bwMode="auto">
          <a:xfrm>
            <a:off x="5292543" y="4173565"/>
            <a:ext cx="815011" cy="612648"/>
          </a:xfrm>
          <a:prstGeom prst="wedgeRectCallout">
            <a:avLst>
              <a:gd name="adj1" fmla="val 76363"/>
              <a:gd name="adj2" fmla="val 20653"/>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800" b="0" i="0" u="none" strike="noStrike" cap="none" normalizeH="0" baseline="0">
              <a:ln>
                <a:noFill/>
              </a:ln>
              <a:solidFill>
                <a:schemeClr val="tx1"/>
              </a:solidFill>
              <a:effectLst/>
              <a:latin typeface="+mj-ea"/>
              <a:ea typeface="+mj-ea"/>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2818614"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RRM </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88" name="Rectangle: Rounded Corners 201">
            <a:extLst>
              <a:ext uri="{FF2B5EF4-FFF2-40B4-BE49-F238E27FC236}">
                <a16:creationId xmlns:a16="http://schemas.microsoft.com/office/drawing/2014/main" xmlns="" id="{B6CDA6FF-6740-49E7-B14C-1831ED62E0F8}"/>
              </a:ext>
            </a:extLst>
          </p:cNvPr>
          <p:cNvSpPr/>
          <p:nvPr/>
        </p:nvSpPr>
        <p:spPr>
          <a:xfrm>
            <a:off x="3662899"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BS </a:t>
            </a:r>
            <a:endParaRPr lang="en-US" altLang="zh-CN" sz="800" b="1" kern="0" dirty="0">
              <a:solidFill>
                <a:srgbClr val="FFFFFF"/>
              </a:solidFill>
            </a:endParaRPr>
          </a:p>
          <a:p>
            <a:pPr lvl="0" algn="ctr" defTabSz="514299" eaLnBrk="1" fontAlgn="auto" hangingPunct="1">
              <a:spcBef>
                <a:spcPts val="0"/>
              </a:spcBef>
              <a:spcAft>
                <a:spcPts val="0"/>
              </a:spcAft>
              <a:defRPr/>
            </a:pPr>
            <a:r>
              <a:rPr lang="en-US" altLang="zh-CN" sz="800" b="1" kern="0" dirty="0">
                <a:solidFill>
                  <a:srgbClr val="FFFFFF"/>
                </a:solidFill>
              </a:rPr>
              <a:t>GTW session </a:t>
            </a:r>
            <a:r>
              <a:rPr lang="en-US" altLang="zh-CN" sz="800" b="1" kern="0" dirty="0" smtClean="0">
                <a:solidFill>
                  <a:srgbClr val="FFFFFF"/>
                </a:solidFill>
              </a:rPr>
              <a:t>3:00</a:t>
            </a:r>
            <a:r>
              <a:rPr lang="en-US" altLang="zh-CN" sz="800" b="1" kern="0" dirty="0" smtClean="0">
                <a:solidFill>
                  <a:srgbClr val="FFFFFF"/>
                </a:solidFill>
                <a:sym typeface="Wingdings" panose="05000000000000000000" pitchFamily="2" charset="2"/>
              </a:rPr>
              <a:t>-6:00 </a:t>
            </a:r>
            <a:r>
              <a:rPr lang="en-US" altLang="zh-CN" sz="800" b="1" kern="0" dirty="0">
                <a:solidFill>
                  <a:srgbClr val="FFFFFF"/>
                </a:solidFill>
                <a:sym typeface="Wingdings" panose="05000000000000000000" pitchFamily="2" charset="2"/>
              </a:rPr>
              <a:t>UTC</a:t>
            </a:r>
            <a:endParaRPr lang="en-US" altLang="zh-CN" sz="800" b="1" kern="0" dirty="0">
              <a:solidFill>
                <a:srgbClr val="FFFFFF"/>
              </a:solidFill>
            </a:endParaRPr>
          </a:p>
        </p:txBody>
      </p:sp>
      <p:sp>
        <p:nvSpPr>
          <p:cNvPr id="89" name="Rectangle 77">
            <a:extLst>
              <a:ext uri="{FF2B5EF4-FFF2-40B4-BE49-F238E27FC236}">
                <a16:creationId xmlns:a16="http://schemas.microsoft.com/office/drawing/2014/main" xmlns="" id="{18560DB6-8070-4A8A-B9C8-2CBC509A9ECA}"/>
              </a:ext>
            </a:extLst>
          </p:cNvPr>
          <p:cNvSpPr/>
          <p:nvPr/>
        </p:nvSpPr>
        <p:spPr>
          <a:xfrm>
            <a:off x="11257565" y="1775079"/>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mj-ea"/>
                <a:ea typeface="+mj-ea"/>
              </a:rPr>
              <a:t>Fri </a:t>
            </a:r>
            <a:r>
              <a:rPr lang="en-GB" sz="800" kern="0" noProof="0" dirty="0" smtClean="0">
                <a:solidFill>
                  <a:srgbClr val="FFFFFF"/>
                </a:solidFill>
                <a:latin typeface="+mj-ea"/>
                <a:ea typeface="+mj-ea"/>
              </a:rPr>
              <a:t>(</a:t>
            </a:r>
            <a:r>
              <a:rPr lang="en-GB" sz="800" kern="0" dirty="0" smtClean="0">
                <a:solidFill>
                  <a:srgbClr val="FFFFFF"/>
                </a:solidFill>
                <a:latin typeface="+mj-ea"/>
                <a:ea typeface="+mj-ea"/>
              </a:rPr>
              <a:t>Aug </a:t>
            </a:r>
            <a:r>
              <a:rPr lang="en-GB" sz="800" kern="0" noProof="0" dirty="0" smtClean="0">
                <a:solidFill>
                  <a:srgbClr val="FFFFFF"/>
                </a:solidFill>
                <a:latin typeface="+mj-ea"/>
                <a:ea typeface="+mj-ea"/>
              </a:rPr>
              <a:t>26)</a:t>
            </a:r>
            <a:endParaRPr kumimoji="0" lang="en-GB" sz="800" b="0" i="0" u="none" strike="noStrike" kern="0" cap="none" spc="0" normalizeH="0" baseline="0" noProof="0" dirty="0">
              <a:ln>
                <a:noFill/>
              </a:ln>
              <a:solidFill>
                <a:srgbClr val="FFFFFF"/>
              </a:solidFill>
              <a:effectLst/>
              <a:uLnTx/>
              <a:uFillTx/>
              <a:latin typeface="+mj-ea"/>
              <a:ea typeface="+mj-ea"/>
            </a:endParaRPr>
          </a:p>
        </p:txBody>
      </p:sp>
      <p:cxnSp>
        <p:nvCxnSpPr>
          <p:cNvPr id="91" name="Straight Connector 12">
            <a:extLst>
              <a:ext uri="{FF2B5EF4-FFF2-40B4-BE49-F238E27FC236}">
                <a16:creationId xmlns:a16="http://schemas.microsoft.com/office/drawing/2014/main" xmlns="" id="{825FDC2B-41AD-4F30-924B-1762B1E437CD}"/>
              </a:ext>
            </a:extLst>
          </p:cNvPr>
          <p:cNvCxnSpPr>
            <a:cxnSpLocks/>
          </p:cNvCxnSpPr>
          <p:nvPr/>
        </p:nvCxnSpPr>
        <p:spPr bwMode="auto">
          <a:xfrm flipV="1">
            <a:off x="12056357" y="191935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a16="http://schemas.microsoft.com/office/drawing/2014/main" xmlns="" id="{B6CDA6FF-6740-49E7-B14C-1831ED62E0F8}"/>
              </a:ext>
            </a:extLst>
          </p:cNvPr>
          <p:cNvSpPr/>
          <p:nvPr/>
        </p:nvSpPr>
        <p:spPr>
          <a:xfrm>
            <a:off x="11261962"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a:solidFill>
                  <a:srgbClr val="FFFFFF"/>
                </a:solidFill>
              </a:rPr>
              <a:t>Main, BS &amp; RRM</a:t>
            </a:r>
          </a:p>
          <a:p>
            <a:pPr lvl="0" algn="ctr" defTabSz="514299" eaLnBrk="1" fontAlgn="auto" hangingPunct="1">
              <a:spcBef>
                <a:spcPts val="0"/>
              </a:spcBef>
              <a:spcAft>
                <a:spcPts val="0"/>
              </a:spcAft>
              <a:defRPr/>
            </a:pPr>
            <a:r>
              <a:rPr lang="en-US" altLang="zh-CN" sz="800" b="1" kern="0" dirty="0">
                <a:solidFill>
                  <a:srgbClr val="FFFFFF"/>
                </a:solidFill>
              </a:rPr>
              <a:t>GTW session 13:00</a:t>
            </a:r>
            <a:r>
              <a:rPr lang="en-US" altLang="zh-CN" sz="800" b="1" kern="0" dirty="0">
                <a:solidFill>
                  <a:srgbClr val="FFFFFF"/>
                </a:solidFill>
                <a:sym typeface="Wingdings" panose="05000000000000000000" pitchFamily="2" charset="2"/>
              </a:rPr>
              <a:t>-16:00 UTC</a:t>
            </a:r>
            <a:endParaRPr lang="en-US" altLang="zh-CN" sz="800" b="1" kern="0" dirty="0">
              <a:solidFill>
                <a:srgbClr val="FFFFFF"/>
              </a:solidFill>
            </a:endParaRPr>
          </a:p>
        </p:txBody>
      </p:sp>
      <p:sp>
        <p:nvSpPr>
          <p:cNvPr id="93" name="Rectangle: Rounded Corners 201">
            <a:extLst>
              <a:ext uri="{FF2B5EF4-FFF2-40B4-BE49-F238E27FC236}">
                <a16:creationId xmlns:a16="http://schemas.microsoft.com/office/drawing/2014/main" xmlns="" id="{B6CDA6FF-6740-49E7-B14C-1831ED62E0F8}"/>
              </a:ext>
            </a:extLst>
          </p:cNvPr>
          <p:cNvSpPr/>
          <p:nvPr/>
        </p:nvSpPr>
        <p:spPr>
          <a:xfrm>
            <a:off x="11261962" y="2863119"/>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8:00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a16="http://schemas.microsoft.com/office/drawing/2014/main" xmlns="" id="{B6CDA6FF-6740-49E7-B14C-1831ED62E0F8}"/>
              </a:ext>
            </a:extLst>
          </p:cNvPr>
          <p:cNvSpPr/>
          <p:nvPr/>
        </p:nvSpPr>
        <p:spPr>
          <a:xfrm>
            <a:off x="11261962" y="4706508"/>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Rectangle: Rounded Corners 201">
            <a:extLst>
              <a:ext uri="{FF2B5EF4-FFF2-40B4-BE49-F238E27FC236}">
                <a16:creationId xmlns:a16="http://schemas.microsoft.com/office/drawing/2014/main" xmlns="" id="{B6CDA6FF-6740-49E7-B14C-1831ED62E0F8}"/>
              </a:ext>
            </a:extLst>
          </p:cNvPr>
          <p:cNvSpPr/>
          <p:nvPr/>
        </p:nvSpPr>
        <p:spPr>
          <a:xfrm>
            <a:off x="10413386" y="4706508"/>
            <a:ext cx="786133" cy="56369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formal </a:t>
            </a:r>
            <a:r>
              <a:rPr lang="en-US" sz="800" b="1" kern="0" dirty="0" err="1">
                <a:solidFill>
                  <a:schemeClr val="bg1"/>
                </a:solidFill>
                <a:latin typeface="+mj-ea"/>
                <a:ea typeface="+mj-ea"/>
                <a:cs typeface="+mn-cs"/>
              </a:rPr>
              <a:t>Tdoc</a:t>
            </a:r>
            <a:r>
              <a:rPr lang="en-US" sz="800" b="1" kern="0" dirty="0">
                <a:solidFill>
                  <a:schemeClr val="bg1"/>
                </a:solidFill>
                <a:latin typeface="+mj-ea"/>
                <a:ea typeface="+mj-ea"/>
                <a:cs typeface="+mn-cs"/>
              </a:rPr>
              <a:t> submission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5364402" y="4706508"/>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1944412" y="1280988"/>
            <a:ext cx="802177"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Quiet Period</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80" name="Rectangle: Rounded Corners 201">
            <a:extLst>
              <a:ext uri="{FF2B5EF4-FFF2-40B4-BE49-F238E27FC236}">
                <a16:creationId xmlns:a16="http://schemas.microsoft.com/office/drawing/2014/main" xmlns="" id="{B6CDA6FF-6740-49E7-B14C-1831ED62E0F8}"/>
              </a:ext>
            </a:extLst>
          </p:cNvPr>
          <p:cNvSpPr/>
          <p:nvPr/>
        </p:nvSpPr>
        <p:spPr>
          <a:xfrm>
            <a:off x="9557686" y="4706508"/>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2" name="Rectangle: Rounded Corners 201">
            <a:extLst>
              <a:ext uri="{FF2B5EF4-FFF2-40B4-BE49-F238E27FC236}">
                <a16:creationId xmlns:a16="http://schemas.microsoft.com/office/drawing/2014/main" xmlns="" id="{B6CDA6FF-6740-49E7-B14C-1831ED62E0F8}"/>
              </a:ext>
            </a:extLst>
          </p:cNvPr>
          <p:cNvSpPr/>
          <p:nvPr/>
        </p:nvSpPr>
        <p:spPr>
          <a:xfrm>
            <a:off x="9557686" y="5354820"/>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Share 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final 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4" name="文本框 3"/>
          <p:cNvSpPr txBox="1"/>
          <p:nvPr/>
        </p:nvSpPr>
        <p:spPr>
          <a:xfrm>
            <a:off x="10292391" y="2499210"/>
            <a:ext cx="1100977" cy="307777"/>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Wed 19:00 –</a:t>
            </a:r>
          </a:p>
          <a:p>
            <a:pPr algn="ctr"/>
            <a:r>
              <a:rPr lang="en-US" altLang="zh-CN" sz="700" dirty="0">
                <a:latin typeface="微软雅黑" panose="020B0503020204020204" pitchFamily="34" charset="-122"/>
                <a:ea typeface="微软雅黑" panose="020B0503020204020204" pitchFamily="34" charset="-122"/>
              </a:rPr>
              <a:t>Thu 16:00 UTC   </a:t>
            </a:r>
            <a:endParaRPr lang="zh-CN" altLang="en-US" sz="700" dirty="0">
              <a:latin typeface="微软雅黑" panose="020B0503020204020204" pitchFamily="34" charset="-122"/>
              <a:ea typeface="微软雅黑" panose="020B0503020204020204" pitchFamily="34" charset="-122"/>
            </a:endParaRPr>
          </a:p>
        </p:txBody>
      </p:sp>
      <p:sp>
        <p:nvSpPr>
          <p:cNvPr id="85" name="Rectangle: Rounded Corners 201">
            <a:extLst>
              <a:ext uri="{FF2B5EF4-FFF2-40B4-BE49-F238E27FC236}">
                <a16:creationId xmlns:a16="http://schemas.microsoft.com/office/drawing/2014/main" xmlns="" id="{B6CDA6FF-6740-49E7-B14C-1831ED62E0F8}"/>
              </a:ext>
            </a:extLst>
          </p:cNvPr>
          <p:cNvSpPr/>
          <p:nvPr/>
        </p:nvSpPr>
        <p:spPr>
          <a:xfrm>
            <a:off x="10413386" y="322204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11:59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a16="http://schemas.microsoft.com/office/drawing/2014/main" xmlns="" id="{B6CDA6FF-6740-49E7-B14C-1831ED62E0F8}"/>
              </a:ext>
            </a:extLst>
          </p:cNvPr>
          <p:cNvSpPr/>
          <p:nvPr/>
        </p:nvSpPr>
        <p:spPr>
          <a:xfrm>
            <a:off x="10413386" y="5353667"/>
            <a:ext cx="786133" cy="859123"/>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chemeClr val="bg1"/>
                </a:solidFill>
                <a:latin typeface="+mj-ea"/>
                <a:ea typeface="+mj-ea"/>
                <a:cs typeface="+mn-cs"/>
              </a:rPr>
              <a:t>23</a:t>
            </a:r>
            <a:r>
              <a:rPr kumimoji="0" lang="en-US" sz="800" b="1" i="0" u="none" strike="noStrike" kern="0" cap="none" spc="0" normalizeH="0" baseline="0" noProof="0" dirty="0">
                <a:ln>
                  <a:noFill/>
                </a:ln>
                <a:solidFill>
                  <a:schemeClr val="bg1"/>
                </a:solidFill>
                <a:effectLst/>
                <a:uLnTx/>
                <a:uFillTx/>
                <a:latin typeface="+mj-ea"/>
                <a:ea typeface="+mj-ea"/>
                <a:cs typeface="+mn-cs"/>
              </a:rPr>
              <a:t>:59</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3" name="文本框 82"/>
          <p:cNvSpPr txBox="1"/>
          <p:nvPr/>
        </p:nvSpPr>
        <p:spPr>
          <a:xfrm>
            <a:off x="3555475" y="4769961"/>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comments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7813399" y="4786213"/>
            <a:ext cx="907198" cy="523220"/>
          </a:xfrm>
          <a:prstGeom prst="rect">
            <a:avLst/>
          </a:prstGeom>
          <a:noFill/>
        </p:spPr>
        <p:txBody>
          <a:bodyPr wrap="square" rtlCol="0">
            <a:spAutoFit/>
          </a:bodyPr>
          <a:lstStyle/>
          <a:p>
            <a:pPr algn="ctr"/>
            <a:r>
              <a:rPr lang="en-US" altLang="zh-CN" sz="700" dirty="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96" name="Rectangle: Rounded Corners 201">
            <a:extLst>
              <a:ext uri="{FF2B5EF4-FFF2-40B4-BE49-F238E27FC236}">
                <a16:creationId xmlns:a16="http://schemas.microsoft.com/office/drawing/2014/main" xmlns="" id="{B6CDA6FF-6740-49E7-B14C-1831ED62E0F8}"/>
              </a:ext>
            </a:extLst>
          </p:cNvPr>
          <p:cNvSpPr/>
          <p:nvPr/>
        </p:nvSpPr>
        <p:spPr>
          <a:xfrm>
            <a:off x="10424667" y="4391804"/>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Window closes &amp;</a:t>
            </a:r>
            <a:r>
              <a:rPr lang="en-US" sz="800" b="1" kern="0" dirty="0">
                <a:solidFill>
                  <a:srgbClr val="FFFFFF"/>
                </a:solidFill>
                <a:latin typeface="+mj-ea"/>
                <a:ea typeface="+mj-ea"/>
                <a:cs typeface="+mn-cs"/>
              </a:rPr>
              <a:t>final </a:t>
            </a:r>
            <a:r>
              <a:rPr kumimoji="0" lang="en-US" sz="800" b="1" i="0" u="none" strike="noStrike" kern="0" cap="none" spc="0" normalizeH="0" baseline="0" noProof="0" dirty="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 name="圆角矩形标注 6"/>
          <p:cNvSpPr/>
          <p:nvPr/>
        </p:nvSpPr>
        <p:spPr bwMode="auto">
          <a:xfrm>
            <a:off x="310732" y="3683151"/>
            <a:ext cx="1656605" cy="721680"/>
          </a:xfrm>
          <a:prstGeom prst="wedgeRoundRectCallout">
            <a:avLst>
              <a:gd name="adj1" fmla="val 21984"/>
              <a:gd name="adj2" fmla="val 125647"/>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agenda or </a:t>
            </a:r>
            <a:r>
              <a:rPr lang="en-US" altLang="zh-CN" sz="800" b="1" dirty="0" err="1">
                <a:latin typeface="+mj-ea"/>
              </a:rPr>
              <a:t>tdoc</a:t>
            </a:r>
            <a:r>
              <a:rPr lang="en-US" altLang="zh-CN" sz="800" b="1" dirty="0">
                <a:latin typeface="+mj-ea"/>
              </a:rPr>
              <a:t> is missing from email summary</a:t>
            </a:r>
            <a:endParaRPr lang="zh-CN" altLang="en-US" sz="800" b="1" dirty="0">
              <a:latin typeface="+mj-ea"/>
            </a:endParaRPr>
          </a:p>
        </p:txBody>
      </p:sp>
      <p:sp>
        <p:nvSpPr>
          <p:cNvPr id="102" name="圆角矩形标注 101"/>
          <p:cNvSpPr/>
          <p:nvPr/>
        </p:nvSpPr>
        <p:spPr bwMode="auto">
          <a:xfrm>
            <a:off x="7293326" y="5646653"/>
            <a:ext cx="1460271" cy="360717"/>
          </a:xfrm>
          <a:prstGeom prst="wedgeRoundRectCallout">
            <a:avLst>
              <a:gd name="adj1" fmla="val 63546"/>
              <a:gd name="adj2" fmla="val -51073"/>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ea typeface="+mj-ea"/>
              </a:rPr>
              <a:t>Strict deadline for new </a:t>
            </a:r>
            <a:r>
              <a:rPr lang="en-US" altLang="zh-CN" sz="800" b="1" dirty="0" err="1">
                <a:latin typeface="+mj-ea"/>
                <a:ea typeface="+mj-ea"/>
              </a:rPr>
              <a:t>tdoc</a:t>
            </a:r>
            <a:r>
              <a:rPr lang="en-US" altLang="zh-CN" sz="800" b="1" dirty="0">
                <a:latin typeface="+mj-ea"/>
                <a:ea typeface="+mj-ea"/>
              </a:rPr>
              <a:t> number request</a:t>
            </a:r>
            <a:endParaRPr lang="zh-CN" altLang="en-US" sz="800" b="1" dirty="0">
              <a:latin typeface="+mj-ea"/>
              <a:ea typeface="+mj-ea"/>
            </a:endParaRPr>
          </a:p>
        </p:txBody>
      </p:sp>
      <p:sp>
        <p:nvSpPr>
          <p:cNvPr id="8" name="矩形 7"/>
          <p:cNvSpPr/>
          <p:nvPr/>
        </p:nvSpPr>
        <p:spPr>
          <a:xfrm>
            <a:off x="10236654" y="2241138"/>
            <a:ext cx="1157825" cy="338554"/>
          </a:xfrm>
          <a:prstGeom prst="rect">
            <a:avLst/>
          </a:prstGeom>
        </p:spPr>
        <p:txBody>
          <a:bodyPr wrap="square">
            <a:spAutoFit/>
          </a:bodyPr>
          <a:lstStyle/>
          <a:p>
            <a:pPr algn="ctr"/>
            <a:r>
              <a:rPr lang="en-US" altLang="zh-CN" sz="800" b="1" dirty="0">
                <a:latin typeface="微软雅黑" panose="020B0503020204020204" pitchFamily="34" charset="-122"/>
                <a:ea typeface="微软雅黑" panose="020B0503020204020204" pitchFamily="34" charset="-122"/>
              </a:rPr>
              <a:t>Final checking window </a:t>
            </a:r>
            <a:endParaRPr lang="zh-CN" altLang="en-US" sz="800" b="1" dirty="0">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a16="http://schemas.microsoft.com/office/drawing/2014/main" xmlns="" id="{18560DB6-8070-4A8A-B9C8-2CBC509A9ECA}"/>
              </a:ext>
            </a:extLst>
          </p:cNvPr>
          <p:cNvSpPr/>
          <p:nvPr/>
        </p:nvSpPr>
        <p:spPr>
          <a:xfrm>
            <a:off x="4510738" y="1773142"/>
            <a:ext cx="802177"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mj-ea"/>
                <a:ea typeface="+mj-ea"/>
              </a:rPr>
              <a:t>Wed</a:t>
            </a:r>
            <a:r>
              <a:rPr lang="en-US" sz="800" kern="0" dirty="0">
                <a:solidFill>
                  <a:srgbClr val="FFFFFF"/>
                </a:solidFill>
                <a:latin typeface="+mj-ea"/>
                <a:ea typeface="+mj-ea"/>
              </a:rPr>
              <a:t> </a:t>
            </a:r>
            <a:r>
              <a:rPr lang="en-US" sz="800" kern="0" dirty="0" smtClean="0">
                <a:solidFill>
                  <a:srgbClr val="FFFFFF"/>
                </a:solidFill>
                <a:latin typeface="+mj-ea"/>
                <a:ea typeface="+mj-ea"/>
              </a:rPr>
              <a:t>(Aug 17)</a:t>
            </a:r>
            <a:endParaRPr kumimoji="0" lang="en-GB" sz="800" b="0" i="0" u="none" strike="noStrike" kern="0" cap="none" spc="0" normalizeH="0" baseline="0" noProof="0" dirty="0">
              <a:ln>
                <a:noFill/>
              </a:ln>
              <a:solidFill>
                <a:srgbClr val="FFFFFF"/>
              </a:solidFill>
              <a:effectLst/>
              <a:uLnTx/>
              <a:uFillTx/>
              <a:latin typeface="+mj-ea"/>
              <a:ea typeface="+mj-ea"/>
            </a:endParaRPr>
          </a:p>
        </p:txBody>
      </p:sp>
      <p:sp>
        <p:nvSpPr>
          <p:cNvPr id="105" name="Rectangle: Rounded Corners 201">
            <a:extLst>
              <a:ext uri="{FF2B5EF4-FFF2-40B4-BE49-F238E27FC236}">
                <a16:creationId xmlns:a16="http://schemas.microsoft.com/office/drawing/2014/main" xmlns="" id="{B6CDA6FF-6740-49E7-B14C-1831ED62E0F8}"/>
              </a:ext>
            </a:extLst>
          </p:cNvPr>
          <p:cNvSpPr/>
          <p:nvPr/>
        </p:nvSpPr>
        <p:spPr>
          <a:xfrm>
            <a:off x="6197541" y="2079611"/>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lvl="0" algn="ctr" defTabSz="514299" eaLnBrk="1" fontAlgn="auto" hangingPunct="1">
              <a:spcBef>
                <a:spcPts val="0"/>
              </a:spcBef>
              <a:spcAft>
                <a:spcPts val="0"/>
              </a:spcAft>
              <a:defRPr/>
            </a:pPr>
            <a:r>
              <a:rPr lang="en-US" altLang="zh-CN" sz="800" b="1" kern="0" dirty="0" smtClean="0">
                <a:solidFill>
                  <a:srgbClr val="FFFFFF"/>
                </a:solidFill>
              </a:rPr>
              <a:t>Main &amp; </a:t>
            </a:r>
            <a:r>
              <a:rPr lang="en-US" altLang="zh-CN" sz="800" b="1" kern="0" dirty="0">
                <a:solidFill>
                  <a:srgbClr val="FFFFFF"/>
                </a:solidFill>
              </a:rPr>
              <a:t>BS </a:t>
            </a:r>
          </a:p>
          <a:p>
            <a:pPr lvl="0" algn="ctr" defTabSz="514299" eaLnBrk="1" fontAlgn="auto" hangingPunct="1">
              <a:spcBef>
                <a:spcPts val="0"/>
              </a:spcBef>
              <a:spcAft>
                <a:spcPts val="0"/>
              </a:spcAft>
              <a:defRPr/>
            </a:pPr>
            <a:r>
              <a:rPr lang="en-US" altLang="zh-CN" sz="800" b="1" kern="0" dirty="0">
                <a:solidFill>
                  <a:srgbClr val="FFFFFF"/>
                </a:solidFill>
              </a:rPr>
              <a:t>GTW session 3:00</a:t>
            </a:r>
            <a:r>
              <a:rPr lang="en-US" altLang="zh-CN" sz="800" b="1" kern="0" dirty="0">
                <a:solidFill>
                  <a:srgbClr val="FFFFFF"/>
                </a:solidFill>
                <a:sym typeface="Wingdings" panose="05000000000000000000" pitchFamily="2" charset="2"/>
              </a:rPr>
              <a:t>-6:00 UTC</a:t>
            </a:r>
            <a:endParaRPr lang="en-US" altLang="zh-CN" sz="800" b="1" kern="0" dirty="0">
              <a:solidFill>
                <a:srgbClr val="FFFFFF"/>
              </a:solidFill>
            </a:endParaRPr>
          </a:p>
        </p:txBody>
      </p:sp>
      <p:sp>
        <p:nvSpPr>
          <p:cNvPr id="107" name="Rectangle: Rounded Corners 201">
            <a:extLst>
              <a:ext uri="{FF2B5EF4-FFF2-40B4-BE49-F238E27FC236}">
                <a16:creationId xmlns:a16="http://schemas.microsoft.com/office/drawing/2014/main" xmlns="" id="{B6CDA6FF-6740-49E7-B14C-1831ED62E0F8}"/>
              </a:ext>
            </a:extLst>
          </p:cNvPr>
          <p:cNvSpPr/>
          <p:nvPr/>
        </p:nvSpPr>
        <p:spPr>
          <a:xfrm>
            <a:off x="7890059" y="3873096"/>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Main,</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baseline="0" noProof="0" dirty="0" smtClean="0">
                <a:ln>
                  <a:noFill/>
                </a:ln>
                <a:solidFill>
                  <a:srgbClr val="FFFFFF"/>
                </a:solidFill>
                <a:effectLst/>
                <a:uLnTx/>
                <a:uFillTx/>
                <a:latin typeface="+mj-ea"/>
                <a:ea typeface="+mj-ea"/>
                <a:cs typeface="+mn-cs"/>
              </a:rPr>
              <a:t>BS &amp; 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sessio</a:t>
            </a:r>
            <a:r>
              <a:rPr lang="en-US" sz="800" b="1" kern="0" dirty="0" smtClean="0">
                <a:solidFill>
                  <a:srgbClr val="FFFFFF"/>
                </a:solidFill>
                <a:latin typeface="+mj-ea"/>
                <a:ea typeface="+mj-ea"/>
                <a:cs typeface="+mn-cs"/>
              </a:rPr>
              <a:t>n </a:t>
            </a:r>
            <a:r>
              <a:rPr lang="en-US" sz="800" b="1" kern="0" dirty="0">
                <a:solidFill>
                  <a:srgbClr val="FFFFFF"/>
                </a:solidFill>
                <a:latin typeface="+mj-ea"/>
                <a:ea typeface="+mj-ea"/>
                <a:cs typeface="+mn-cs"/>
              </a:rPr>
              <a:t>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2" name="Rectangle: Rounded Corners 201">
            <a:extLst>
              <a:ext uri="{FF2B5EF4-FFF2-40B4-BE49-F238E27FC236}">
                <a16:creationId xmlns:a16="http://schemas.microsoft.com/office/drawing/2014/main" xmlns="" id="{B6CDA6FF-6740-49E7-B14C-1831ED62E0F8}"/>
              </a:ext>
            </a:extLst>
          </p:cNvPr>
          <p:cNvSpPr/>
          <p:nvPr/>
        </p:nvSpPr>
        <p:spPr>
          <a:xfrm>
            <a:off x="9531386" y="6080104"/>
            <a:ext cx="882000" cy="576000"/>
          </a:xfrm>
          <a:prstGeom prst="roundRect">
            <a:avLst/>
          </a:prstGeom>
          <a:solidFill>
            <a:schemeClr val="accent6">
              <a:lumMod val="50000"/>
            </a:schemeClr>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 (</a:t>
            </a:r>
            <a:r>
              <a:rPr kumimoji="0" lang="en-US" sz="800" b="1" i="0" u="none" strike="noStrike" kern="0" cap="none" spc="0" normalizeH="0" baseline="0" noProof="0" dirty="0" smtClean="0">
                <a:ln>
                  <a:noFill/>
                </a:ln>
                <a:solidFill>
                  <a:srgbClr val="FFFFFF"/>
                </a:solidFill>
                <a:effectLst/>
                <a:uLnTx/>
                <a:uFillTx/>
                <a:latin typeface="+mj-ea"/>
                <a:ea typeface="+mj-ea"/>
                <a:cs typeface="+mn-cs"/>
              </a:rPr>
              <a:t>RRM only)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7" name="Rectangle: Rounded Corners 201">
            <a:extLst>
              <a:ext uri="{FF2B5EF4-FFF2-40B4-BE49-F238E27FC236}">
                <a16:creationId xmlns:a16="http://schemas.microsoft.com/office/drawing/2014/main" xmlns="" id="{B6CDA6FF-6740-49E7-B14C-1831ED62E0F8}"/>
              </a:ext>
            </a:extLst>
          </p:cNvPr>
          <p:cNvSpPr/>
          <p:nvPr/>
        </p:nvSpPr>
        <p:spPr>
          <a:xfrm>
            <a:off x="316561" y="4706210"/>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Initial summary 17:00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Delay allowed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15" name="Rectangle: Rounded Corners 201">
            <a:extLst>
              <a:ext uri="{FF2B5EF4-FFF2-40B4-BE49-F238E27FC236}">
                <a16:creationId xmlns:a16="http://schemas.microsoft.com/office/drawing/2014/main" xmlns="" id="{B6CDA6FF-6740-49E7-B14C-1831ED62E0F8}"/>
              </a:ext>
            </a:extLst>
          </p:cNvPr>
          <p:cNvSpPr/>
          <p:nvPr/>
        </p:nvSpPr>
        <p:spPr>
          <a:xfrm>
            <a:off x="4497921"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116" name="Rectangle: Rounded Corners 201">
            <a:extLst>
              <a:ext uri="{FF2B5EF4-FFF2-40B4-BE49-F238E27FC236}">
                <a16:creationId xmlns:a16="http://schemas.microsoft.com/office/drawing/2014/main" xmlns="" id="{B6CDA6FF-6740-49E7-B14C-1831ED62E0F8}"/>
              </a:ext>
            </a:extLst>
          </p:cNvPr>
          <p:cNvSpPr/>
          <p:nvPr/>
        </p:nvSpPr>
        <p:spPr>
          <a:xfrm>
            <a:off x="5360426"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RRM</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GTW </a:t>
            </a:r>
            <a:r>
              <a:rPr lang="en-US" sz="800" b="1" kern="0" dirty="0">
                <a:solidFill>
                  <a:schemeClr val="bg1"/>
                </a:solidFill>
                <a:latin typeface="+mj-ea"/>
                <a:ea typeface="+mj-ea"/>
                <a:cs typeface="+mn-cs"/>
              </a:rPr>
              <a:t>session 13:00-16:00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117" name="Rectangle: Rounded Corners 201">
            <a:extLst>
              <a:ext uri="{FF2B5EF4-FFF2-40B4-BE49-F238E27FC236}">
                <a16:creationId xmlns:a16="http://schemas.microsoft.com/office/drawing/2014/main" xmlns="" id="{B6CDA6FF-6740-49E7-B14C-1831ED62E0F8}"/>
              </a:ext>
            </a:extLst>
          </p:cNvPr>
          <p:cNvSpPr/>
          <p:nvPr/>
        </p:nvSpPr>
        <p:spPr>
          <a:xfrm>
            <a:off x="6207193"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RRM</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GTW </a:t>
            </a:r>
            <a:r>
              <a:rPr lang="en-US" sz="800" b="1" kern="0" dirty="0">
                <a:solidFill>
                  <a:srgbClr val="FFFFFF"/>
                </a:solidFill>
                <a:latin typeface="+mj-ea"/>
                <a:ea typeface="+mj-ea"/>
                <a:cs typeface="+mn-cs"/>
              </a:rPr>
              <a:t>session 13:00-16:00 UTC</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t>
            </a:r>
            <a:r>
              <a:rPr lang="en-US" sz="800" b="1" kern="0" dirty="0" err="1" smtClean="0">
                <a:solidFill>
                  <a:srgbClr val="FFFFFF"/>
                </a:solidFill>
                <a:latin typeface="+mj-ea"/>
                <a:ea typeface="+mj-ea"/>
                <a:cs typeface="+mn-cs"/>
              </a:rPr>
              <a:t>Meng</a:t>
            </a:r>
            <a:r>
              <a:rPr lang="en-US" sz="800" b="1" kern="0" dirty="0" smtClean="0">
                <a:solidFill>
                  <a:srgbClr val="FFFFFF"/>
                </a:solidFill>
                <a:latin typeface="+mj-ea"/>
                <a:ea typeface="+mj-ea"/>
                <a:cs typeface="+mn-cs"/>
              </a:rPr>
              <a:t> Intel)</a:t>
            </a:r>
            <a:endParaRPr lang="en-US" sz="800" b="1" kern="0" dirty="0">
              <a:solidFill>
                <a:srgbClr val="FFFFFF"/>
              </a:solidFill>
              <a:latin typeface="+mj-ea"/>
              <a:ea typeface="+mj-ea"/>
              <a:cs typeface="+mn-cs"/>
            </a:endParaRPr>
          </a:p>
        </p:txBody>
      </p:sp>
      <p:sp>
        <p:nvSpPr>
          <p:cNvPr id="118" name="Rectangle: Rounded Corners 201">
            <a:extLst>
              <a:ext uri="{FF2B5EF4-FFF2-40B4-BE49-F238E27FC236}">
                <a16:creationId xmlns:a16="http://schemas.microsoft.com/office/drawing/2014/main" xmlns="" id="{B6CDA6FF-6740-49E7-B14C-1831ED62E0F8}"/>
              </a:ext>
            </a:extLst>
          </p:cNvPr>
          <p:cNvSpPr/>
          <p:nvPr/>
        </p:nvSpPr>
        <p:spPr>
          <a:xfrm>
            <a:off x="3650374" y="3873096"/>
            <a:ext cx="786133" cy="576000"/>
          </a:xfrm>
          <a:prstGeom prst="roundRect">
            <a:avLst/>
          </a:prstGeom>
          <a:solidFill>
            <a:schemeClr val="accent6">
              <a:lumMod val="50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RRM </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GTW </a:t>
            </a:r>
            <a:r>
              <a:rPr kumimoji="0" lang="en-US" sz="800" b="1" i="0" u="none" strike="noStrike" kern="0" cap="none" spc="0" normalizeH="0" baseline="0" noProof="0" dirty="0" err="1">
                <a:ln>
                  <a:noFill/>
                </a:ln>
                <a:solidFill>
                  <a:srgbClr val="FFFFFF"/>
                </a:solidFill>
                <a:effectLst/>
                <a:uLnTx/>
                <a:uFillTx/>
                <a:latin typeface="+mj-ea"/>
                <a:ea typeface="+mj-ea"/>
                <a:cs typeface="+mn-cs"/>
              </a:rPr>
              <a:t>sessio</a:t>
            </a:r>
            <a:r>
              <a:rPr lang="en-US" sz="800" b="1" kern="0" dirty="0">
                <a:solidFill>
                  <a:srgbClr val="FFFFFF"/>
                </a:solidFill>
                <a:latin typeface="+mj-ea"/>
                <a:ea typeface="+mj-ea"/>
                <a:cs typeface="+mn-cs"/>
              </a:rPr>
              <a:t>n 13:00</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-16:00 UTC</a:t>
            </a:r>
          </a:p>
          <a:p>
            <a:pPr lvl="0" algn="ctr" defTabSz="514299" eaLnBrk="1" fontAlgn="auto" hangingPunct="1">
              <a:spcBef>
                <a:spcPts val="0"/>
              </a:spcBef>
              <a:spcAft>
                <a:spcPts val="0"/>
              </a:spcAft>
              <a:defRPr/>
            </a:pPr>
            <a:r>
              <a:rPr lang="en-US" altLang="zh-CN" sz="800" b="1" kern="0" dirty="0">
                <a:solidFill>
                  <a:srgbClr val="FFFFFF"/>
                </a:solidFill>
              </a:rPr>
              <a:t>(Xizeng)</a:t>
            </a:r>
          </a:p>
        </p:txBody>
      </p:sp>
      <p:sp>
        <p:nvSpPr>
          <p:cNvPr id="9" name="文本框 8"/>
          <p:cNvSpPr txBox="1"/>
          <p:nvPr/>
        </p:nvSpPr>
        <p:spPr>
          <a:xfrm>
            <a:off x="8843497" y="3306427"/>
            <a:ext cx="1396068" cy="338554"/>
          </a:xfrm>
          <a:prstGeom prst="rect">
            <a:avLst/>
          </a:prstGeom>
          <a:solidFill>
            <a:schemeClr val="bg2">
              <a:lumMod val="90000"/>
            </a:schemeClr>
          </a:solidFill>
        </p:spPr>
        <p:txBody>
          <a:bodyPr wrap="square" rtlCol="0">
            <a:spAutoFit/>
          </a:bodyPr>
          <a:lstStyle/>
          <a:p>
            <a:r>
              <a:rPr lang="en-US" altLang="zh-CN" sz="800" b="1" dirty="0" smtClean="0">
                <a:latin typeface="+mj-ea"/>
                <a:ea typeface="+mj-ea"/>
              </a:rPr>
              <a:t>RRM session chaired by </a:t>
            </a:r>
            <a:r>
              <a:rPr lang="en-US" altLang="zh-CN" sz="800" b="1" dirty="0" err="1" smtClean="0">
                <a:latin typeface="+mj-ea"/>
                <a:ea typeface="+mj-ea"/>
              </a:rPr>
              <a:t>Meng</a:t>
            </a:r>
            <a:r>
              <a:rPr lang="en-US" altLang="zh-CN" sz="800" b="1" dirty="0" smtClean="0">
                <a:latin typeface="+mj-ea"/>
                <a:ea typeface="+mj-ea"/>
              </a:rPr>
              <a:t> Zhang (Intel)</a:t>
            </a:r>
            <a:endParaRPr lang="zh-CN" altLang="en-US" sz="800" b="1" dirty="0">
              <a:latin typeface="+mj-ea"/>
              <a:ea typeface="+mj-ea"/>
            </a:endParaRPr>
          </a:p>
        </p:txBody>
      </p:sp>
      <p:cxnSp>
        <p:nvCxnSpPr>
          <p:cNvPr id="11" name="直接箭头连接符 10"/>
          <p:cNvCxnSpPr/>
          <p:nvPr/>
        </p:nvCxnSpPr>
        <p:spPr bwMode="auto">
          <a:xfrm flipH="1">
            <a:off x="8676192" y="3683151"/>
            <a:ext cx="153003" cy="122934"/>
          </a:xfrm>
          <a:prstGeom prst="straightConnector1">
            <a:avLst/>
          </a:prstGeom>
          <a:noFill/>
          <a:ln w="9525" cap="flat" cmpd="sng" algn="ctr">
            <a:solidFill>
              <a:srgbClr val="FF3300"/>
            </a:solidFill>
            <a:prstDash val="solid"/>
            <a:round/>
            <a:headEnd type="none" w="med" len="med"/>
            <a:tailEnd type="triangle"/>
          </a:ln>
          <a:effectLst/>
        </p:spPr>
      </p:cxnSp>
      <p:cxnSp>
        <p:nvCxnSpPr>
          <p:cNvPr id="13" name="直接箭头连接符 12"/>
          <p:cNvCxnSpPr/>
          <p:nvPr/>
        </p:nvCxnSpPr>
        <p:spPr bwMode="auto">
          <a:xfrm>
            <a:off x="9220912" y="3703033"/>
            <a:ext cx="0" cy="110527"/>
          </a:xfrm>
          <a:prstGeom prst="straightConnector1">
            <a:avLst/>
          </a:prstGeom>
          <a:noFill/>
          <a:ln w="9525" cap="flat" cmpd="sng" algn="ctr">
            <a:solidFill>
              <a:srgbClr val="FF3300"/>
            </a:solidFill>
            <a:prstDash val="solid"/>
            <a:round/>
            <a:headEnd type="none" w="med" len="med"/>
            <a:tailEnd type="triangle"/>
          </a:ln>
          <a:effectLst/>
        </p:spPr>
      </p:cxnSp>
      <p:cxnSp>
        <p:nvCxnSpPr>
          <p:cNvPr id="16" name="直接箭头连接符 15"/>
          <p:cNvCxnSpPr/>
          <p:nvPr/>
        </p:nvCxnSpPr>
        <p:spPr bwMode="auto">
          <a:xfrm>
            <a:off x="9713169" y="3707940"/>
            <a:ext cx="165769" cy="94117"/>
          </a:xfrm>
          <a:prstGeom prst="straightConnector1">
            <a:avLst/>
          </a:prstGeom>
          <a:noFill/>
          <a:ln w="9525" cap="flat" cmpd="sng" algn="ctr">
            <a:solidFill>
              <a:srgbClr val="FF3300"/>
            </a:solidFill>
            <a:prstDash val="solid"/>
            <a:round/>
            <a:headEnd type="none" w="med" len="med"/>
            <a:tailEnd type="triangle"/>
          </a:ln>
          <a:effectLst/>
        </p:spPr>
      </p:cxnSp>
      <p:cxnSp>
        <p:nvCxnSpPr>
          <p:cNvPr id="18" name="直接箭头连接符 17"/>
          <p:cNvCxnSpPr/>
          <p:nvPr/>
        </p:nvCxnSpPr>
        <p:spPr bwMode="auto">
          <a:xfrm>
            <a:off x="10018290" y="3707940"/>
            <a:ext cx="595587" cy="125213"/>
          </a:xfrm>
          <a:prstGeom prst="straightConnector1">
            <a:avLst/>
          </a:prstGeom>
          <a:noFill/>
          <a:ln w="9525" cap="flat" cmpd="sng" algn="ctr">
            <a:solidFill>
              <a:srgbClr val="FF3300"/>
            </a:solidFill>
            <a:prstDash val="solid"/>
            <a:round/>
            <a:headEnd type="none" w="med" len="med"/>
            <a:tailEnd type="triangle"/>
          </a:ln>
          <a:effectLst/>
        </p:spPr>
      </p:cxnSp>
      <p:cxnSp>
        <p:nvCxnSpPr>
          <p:cNvPr id="21" name="直接箭头连接符 20"/>
          <p:cNvCxnSpPr/>
          <p:nvPr/>
        </p:nvCxnSpPr>
        <p:spPr bwMode="auto">
          <a:xfrm>
            <a:off x="10315469" y="3657135"/>
            <a:ext cx="1249812" cy="177851"/>
          </a:xfrm>
          <a:prstGeom prst="straightConnector1">
            <a:avLst/>
          </a:prstGeom>
          <a:noFill/>
          <a:ln w="9525" cap="flat" cmpd="sng" algn="ctr">
            <a:solidFill>
              <a:srgbClr val="FF3300"/>
            </a:solidFill>
            <a:prstDash val="solid"/>
            <a:round/>
            <a:headEnd type="none" w="med" len="med"/>
            <a:tailEnd type="triangle"/>
          </a:ln>
          <a:effectLst/>
        </p:spPr>
      </p:cxnSp>
    </p:spTree>
    <p:extLst>
      <p:ext uri="{BB962C8B-B14F-4D97-AF65-F5344CB8AC3E}">
        <p14:creationId xmlns:p14="http://schemas.microsoft.com/office/powerpoint/2010/main" val="335879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0518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12.1 </a:t>
            </a:r>
            <a:r>
              <a:rPr lang="en-US" altLang="zh-CN" sz="1400" dirty="0"/>
              <a:t>for LTE, AI </a:t>
            </a:r>
            <a:r>
              <a:rPr lang="en-US" altLang="zh-CN" sz="1400" dirty="0" smtClean="0"/>
              <a:t>10.3–10.13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15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August 17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August 18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August 22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August </a:t>
            </a:r>
            <a:r>
              <a:rPr lang="en-US" sz="1200" dirty="0">
                <a:solidFill>
                  <a:srgbClr val="FF0000"/>
                </a:solidFill>
              </a:rPr>
              <a:t>2</a:t>
            </a:r>
            <a:r>
              <a:rPr lang="en-US" sz="1200" dirty="0" smtClean="0">
                <a:solidFill>
                  <a:srgbClr val="FF0000"/>
                </a:solidFill>
              </a:rPr>
              <a:t>3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August 26 (</a:t>
            </a:r>
            <a:r>
              <a:rPr lang="en-US" altLang="zh-CN" sz="1200" dirty="0">
                <a:solidFill>
                  <a:srgbClr val="FF0000"/>
                </a:solidFill>
              </a:rPr>
              <a:t>Friday</a:t>
            </a:r>
            <a:r>
              <a:rPr lang="en-US" altLang="zh-CN" sz="1200" dirty="0" smtClean="0">
                <a:solidFill>
                  <a:srgbClr val="FF0000"/>
                </a:solidFill>
              </a:rPr>
              <a:t>),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August 30 (Tuesday),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a:t>Big CRs for Rel-15/16 maintenance, </a:t>
            </a:r>
            <a:endParaRPr lang="en-US" sz="1200" dirty="0" smtClean="0"/>
          </a:p>
          <a:p>
            <a:pPr lvl="1">
              <a:spcBef>
                <a:spcPts val="0"/>
              </a:spcBef>
              <a:spcAft>
                <a:spcPts val="600"/>
              </a:spcAft>
            </a:pPr>
            <a:r>
              <a:rPr lang="en-US" sz="1200" dirty="0" smtClean="0"/>
              <a:t>Big CRs for Rel-17 on-going WIs and </a:t>
            </a:r>
            <a:r>
              <a:rPr lang="en-US" altLang="zh-CN" sz="1200" dirty="0" smtClean="0"/>
              <a:t>maintenance for Rel-17 closed WIs</a:t>
            </a:r>
            <a:r>
              <a:rPr lang="en-US" sz="1200" dirty="0" smtClean="0"/>
              <a:t> </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August 29 </a:t>
            </a:r>
            <a:r>
              <a:rPr lang="en-US" sz="1200" dirty="0">
                <a:solidFill>
                  <a:srgbClr val="FF0000"/>
                </a:solidFill>
              </a:rPr>
              <a:t>(</a:t>
            </a:r>
            <a:r>
              <a:rPr lang="en-US" altLang="zh-CN" sz="1200" dirty="0">
                <a:solidFill>
                  <a:srgbClr val="FF0000"/>
                </a:solidFill>
              </a:rPr>
              <a:t>Monday</a:t>
            </a:r>
            <a:r>
              <a:rPr lang="en-US" sz="1200" dirty="0">
                <a:solidFill>
                  <a:srgbClr val="FF0000"/>
                </a:solidFill>
              </a:rPr>
              <a:t>), </a:t>
            </a:r>
            <a:r>
              <a:rPr lang="en-US" sz="1200" dirty="0" smtClean="0">
                <a:solidFill>
                  <a:srgbClr val="FF0000"/>
                </a:solidFill>
              </a:rPr>
              <a:t>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August 30 </a:t>
            </a:r>
            <a:r>
              <a:rPr lang="en-US" sz="1200" dirty="0">
                <a:solidFill>
                  <a:srgbClr val="FF0000"/>
                </a:solidFill>
              </a:rPr>
              <a:t>(Tuesday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September 1 </a:t>
            </a:r>
            <a:r>
              <a:rPr lang="en-US" altLang="zh-CN" sz="1200" dirty="0">
                <a:solidFill>
                  <a:srgbClr val="FF0000"/>
                </a:solidFill>
              </a:rPr>
              <a:t>(Thursday), 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September 1 </a:t>
            </a:r>
            <a:r>
              <a:rPr lang="en-US" altLang="zh-CN" sz="1200" dirty="0">
                <a:solidFill>
                  <a:srgbClr val="FF0000"/>
                </a:solidFill>
              </a:rPr>
              <a:t>(Thursday),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August 29 </a:t>
            </a:r>
            <a:r>
              <a:rPr lang="en-US" altLang="zh-CN" sz="1200" dirty="0">
                <a:solidFill>
                  <a:srgbClr val="FF0000"/>
                </a:solidFill>
              </a:rPr>
              <a:t>(Monday) 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kern="0" dirty="0" smtClean="0">
                <a:latin typeface="微软雅黑" panose="020B0503020204020204" pitchFamily="34" charset="-122"/>
                <a:ea typeface="微软雅黑" panose="020B0503020204020204" pitchFamily="34" charset="-122"/>
              </a:rPr>
              <a:t>Pre-RAN action (TS/TR/SR review)</a:t>
            </a:r>
            <a:endParaRPr lang="ru-RU" kern="0"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September 1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August 30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documentManagement/types"/>
    <ds:schemaRef ds:uri="http://purl.org/dc/elements/1.1/"/>
    <ds:schemaRef ds:uri="a915fe38-2618-47b6-8303-829fb71466d5"/>
    <ds:schemaRef ds:uri="http://purl.org/dc/dcmitype/"/>
    <ds:schemaRef ds:uri="http://purl.org/dc/terms/"/>
    <ds:schemaRef ds:uri="http://schemas.microsoft.com/office/infopath/2007/PartnerControls"/>
    <ds:schemaRef ds:uri="23d77754-4ccc-4c57-9291-cab09e81894a"/>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350143</TotalTime>
  <Words>4252</Words>
  <Application>Microsoft Office PowerPoint</Application>
  <PresentationFormat>宽屏</PresentationFormat>
  <Paragraphs>373</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黑体</vt:lpstr>
      <vt:lpstr>宋体</vt:lpstr>
      <vt:lpstr>微软雅黑</vt:lpstr>
      <vt:lpstr>Arial</vt:lpstr>
      <vt:lpstr>Arial Black</vt:lpstr>
      <vt:lpstr>Calibri</vt:lpstr>
      <vt:lpstr>Times New Roman</vt:lpstr>
      <vt:lpstr>Wingdings</vt:lpstr>
      <vt:lpstr>3gpp</vt:lpstr>
      <vt:lpstr>RAN4#104-e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PowerPoint 演示文稿</vt:lpstr>
      <vt:lpstr>Correctly preparation for TR and TS</vt:lpstr>
      <vt:lpstr>Correctly preparation for TR and TS</vt:lpstr>
      <vt:lpstr>Rel-17 CR handling for non-spectrum related WI</vt:lpstr>
      <vt:lpstr>Rel-18 tdoc handling for non-spectrum related WI</vt:lpstr>
      <vt:lpstr>CR/WF/email summary template</vt:lpstr>
      <vt:lpstr>Rel-17 Feature list</vt:lpstr>
      <vt:lpstr>Guidance of TOHRU for GTW</vt:lpstr>
      <vt:lpstr>Register and check-in</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1191</cp:revision>
  <cp:lastPrinted>2016-09-15T08:31:35Z</cp:lastPrinted>
  <dcterms:created xsi:type="dcterms:W3CDTF">2009-11-27T05:15:11Z</dcterms:created>
  <dcterms:modified xsi:type="dcterms:W3CDTF">2022-08-05T08:53:10Z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(3)3Iy9zps9y8NaXzvk85KSipSFwreKqkGtOlr9X0GzXJvfmP4VpgzXUI0daTfGaWTsMYkd+4Fr
zDy84o3umnwhdPTUTxDsX1bd9jkxGAm8wu6uJe474qL/iqdg7tnpfm/TEsrcQXrXXbnJchNZ
a+Q2vhYh8xqKeCjrS14hQ0qWONaeBIzK+cjO5NvXIKojvjasakN/w3IpeGM8IQtd0TRSr7FC
YrsUAQ+685x12PX/lp</vt:lpwstr>
  </property>
  <property fmtid="{D5CDD505-2E9C-101B-9397-08002B2CF9AE}" pid="15" name="_2015_ms_pID_7253431">
    <vt:lpwstr>98UV2ut7jYeCiD1qxdP+t6Z8hRfZtE5JAnOmXJYnDv1uJu7UkcPerP
6bh0o6EJutvAKegmf4AEukEs22EZ5EAIzMxMYA893BnYU31o2o/d9zjyobWFGzL7GnIcl3lO
nnprxe6+ql1AbdpC9Zi2U12wwjB4UxyUPfevrae5xYlUGNhjrPzv/7f2EK4vVVBOGWUtTcxU
ePc5sFovC9wFiIUeyvoUGjB+g5xW1TaE7d1U</vt:lpwstr>
  </property>
  <property fmtid="{D5CDD505-2E9C-101B-9397-08002B2CF9AE}" pid="16" name="_2015_ms_pID_7253432">
    <vt:lpwstr>Pw==</vt:lpwstr>
  </property>
</Properties>
</file>