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5"/>
  </p:notesMasterIdLst>
  <p:handoutMasterIdLst>
    <p:handoutMasterId r:id="rId26"/>
  </p:handoutMasterIdLst>
  <p:sldIdLst>
    <p:sldId id="934" r:id="rId5"/>
    <p:sldId id="928" r:id="rId6"/>
    <p:sldId id="970" r:id="rId7"/>
    <p:sldId id="979" r:id="rId8"/>
    <p:sldId id="987" r:id="rId9"/>
    <p:sldId id="973" r:id="rId10"/>
    <p:sldId id="988" r:id="rId11"/>
    <p:sldId id="991" r:id="rId12"/>
    <p:sldId id="986" r:id="rId13"/>
    <p:sldId id="984" r:id="rId14"/>
    <p:sldId id="990" r:id="rId15"/>
    <p:sldId id="994" r:id="rId16"/>
    <p:sldId id="993" r:id="rId17"/>
    <p:sldId id="985" r:id="rId18"/>
    <p:sldId id="981" r:id="rId19"/>
    <p:sldId id="992" r:id="rId20"/>
    <p:sldId id="974" r:id="rId21"/>
    <p:sldId id="975" r:id="rId22"/>
    <p:sldId id="976" r:id="rId23"/>
    <p:sldId id="977" r:id="rId24"/>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0000FF"/>
    <a:srgbClr val="CC00CC"/>
    <a:srgbClr val="FFCC00"/>
    <a:srgbClr val="72AF2F"/>
    <a:srgbClr val="B1D254"/>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994" autoAdjust="0"/>
    <p:restoredTop sz="95801" autoAdjust="0"/>
  </p:normalViewPr>
  <p:slideViewPr>
    <p:cSldViewPr snapToGrid="0">
      <p:cViewPr varScale="1">
        <p:scale>
          <a:sx n="112" d="100"/>
          <a:sy n="112" d="100"/>
        </p:scale>
        <p:origin x="870"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xmlns=""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xmlns=""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tsg_ran/WG4_Radio/TSGR4_104-e/Template"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WG4_Radio/TSGR4_104-e/Templates"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tohru.3gpp.org/" TargetMode="Externa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ran/TSG_RAN/TSGR_94e/Templates/3GPP_TS-TR_Template.zip"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TSG_RAN/TSGR_94e/Templates/Spec_Submit.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D30B7C3F-3D32-4F2D-8FDD-60718C51D42B}"/>
              </a:ext>
            </a:extLst>
          </p:cNvPr>
          <p:cNvSpPr>
            <a:spLocks noGrp="1"/>
          </p:cNvSpPr>
          <p:nvPr>
            <p:ph type="ctrTitle"/>
          </p:nvPr>
        </p:nvSpPr>
        <p:spPr/>
        <p:txBody>
          <a:bodyPr/>
          <a:lstStyle/>
          <a:p>
            <a:r>
              <a:rPr lang="en-US" b="1" dirty="0" smtClean="0">
                <a:latin typeface="微软雅黑" panose="020B0503020204020204" pitchFamily="34" charset="-122"/>
                <a:ea typeface="微软雅黑" panose="020B0503020204020204" pitchFamily="34" charset="-122"/>
              </a:rPr>
              <a:t>RAN4#104-e </a:t>
            </a:r>
            <a:r>
              <a:rPr lang="en-US" b="1" dirty="0">
                <a:latin typeface="微软雅黑" panose="020B0503020204020204" pitchFamily="34" charset="-122"/>
                <a:ea typeface="微软雅黑" panose="020B0503020204020204" pitchFamily="34" charset="-122"/>
              </a:rPr>
              <a:t>E-meeting Arrangements and Guidelines</a:t>
            </a:r>
          </a:p>
        </p:txBody>
      </p:sp>
      <p:sp>
        <p:nvSpPr>
          <p:cNvPr id="5" name="Subtitle 4">
            <a:extLst>
              <a:ext uri="{FF2B5EF4-FFF2-40B4-BE49-F238E27FC236}">
                <a16:creationId xmlns:a16="http://schemas.microsoft.com/office/drawing/2014/main" xmlns="" id="{EBB0B9E5-9838-4AA8-B169-89A3469C2EB4}"/>
              </a:ext>
            </a:extLst>
          </p:cNvPr>
          <p:cNvSpPr>
            <a:spLocks noGrp="1"/>
          </p:cNvSpPr>
          <p:nvPr>
            <p:ph type="subTitle" idx="1"/>
          </p:nvPr>
        </p:nvSpPr>
        <p:spPr>
          <a:xfrm>
            <a:off x="1828800" y="4629683"/>
            <a:ext cx="853440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Chairs: Haijie Qiu, Andrey Chervyakov </a:t>
            </a:r>
          </a:p>
        </p:txBody>
      </p:sp>
      <p:sp>
        <p:nvSpPr>
          <p:cNvPr id="2" name="TextBox 1">
            <a:extLst>
              <a:ext uri="{FF2B5EF4-FFF2-40B4-BE49-F238E27FC236}">
                <a16:creationId xmlns:a16="http://schemas.microsoft.com/office/drawing/2014/main" xmlns="" id="{E4CE5DCD-72B3-468A-A585-E6721DD18679}"/>
              </a:ext>
            </a:extLst>
          </p:cNvPr>
          <p:cNvSpPr txBox="1"/>
          <p:nvPr/>
        </p:nvSpPr>
        <p:spPr>
          <a:xfrm>
            <a:off x="236841" y="274551"/>
            <a:ext cx="5027367" cy="954107"/>
          </a:xfrm>
          <a:prstGeom prst="rect">
            <a:avLst/>
          </a:prstGeom>
          <a:noFill/>
        </p:spPr>
        <p:txBody>
          <a:bodyPr wrap="square" rtlCol="0">
            <a:spAutoFit/>
          </a:bodyPr>
          <a:lstStyle/>
          <a:p>
            <a:r>
              <a:rPr lang="en-US" sz="1400" b="1" dirty="0">
                <a:latin typeface="微软雅黑" panose="020B0503020204020204" pitchFamily="34" charset="-122"/>
                <a:ea typeface="微软雅黑" panose="020B0503020204020204" pitchFamily="34" charset="-122"/>
              </a:rPr>
              <a:t>3GPP TSG-RAN WG4 Meeting #</a:t>
            </a:r>
            <a:r>
              <a:rPr lang="en-US" sz="1400" b="1" dirty="0" smtClean="0">
                <a:latin typeface="微软雅黑" panose="020B0503020204020204" pitchFamily="34" charset="-122"/>
                <a:ea typeface="微软雅黑" panose="020B0503020204020204" pitchFamily="34" charset="-122"/>
              </a:rPr>
              <a:t>104-e</a:t>
            </a:r>
            <a:r>
              <a:rPr lang="en-US" sz="1400" b="1" dirty="0">
                <a:latin typeface="微软雅黑" panose="020B0503020204020204" pitchFamily="34" charset="-122"/>
                <a:ea typeface="微软雅黑" panose="020B0503020204020204" pitchFamily="34" charset="-122"/>
              </a:rPr>
              <a:t>	</a:t>
            </a:r>
            <a:endParaRPr lang="en-US" sz="1400" dirty="0">
              <a:latin typeface="微软雅黑" panose="020B0503020204020204" pitchFamily="34" charset="-122"/>
              <a:ea typeface="微软雅黑" panose="020B0503020204020204" pitchFamily="34" charset="-122"/>
            </a:endParaRPr>
          </a:p>
          <a:p>
            <a:r>
              <a:rPr lang="en-US" sz="1400" b="1" dirty="0">
                <a:latin typeface="微软雅黑" panose="020B0503020204020204" pitchFamily="34" charset="-122"/>
                <a:ea typeface="微软雅黑" panose="020B0503020204020204" pitchFamily="34" charset="-122"/>
              </a:rPr>
              <a:t>Electronic Meeting, </a:t>
            </a:r>
            <a:r>
              <a:rPr lang="en-US" altLang="zh-CN" sz="1400" b="1" dirty="0">
                <a:latin typeface="微软雅黑" panose="020B0503020204020204" pitchFamily="34" charset="-122"/>
                <a:ea typeface="微软雅黑" panose="020B0503020204020204" pitchFamily="34" charset="-122"/>
              </a:rPr>
              <a:t>August</a:t>
            </a:r>
            <a:r>
              <a:rPr lang="en-US" sz="1400" b="1" dirty="0" smtClean="0">
                <a:latin typeface="微软雅黑" panose="020B0503020204020204" pitchFamily="34" charset="-122"/>
                <a:ea typeface="微软雅黑" panose="020B0503020204020204" pitchFamily="34" charset="-122"/>
              </a:rPr>
              <a:t> 15</a:t>
            </a:r>
            <a:r>
              <a:rPr lang="en-US" sz="1400" b="1" baseline="30000" dirty="0" smtClean="0">
                <a:latin typeface="微软雅黑" panose="020B0503020204020204" pitchFamily="34" charset="-122"/>
                <a:ea typeface="微软雅黑" panose="020B0503020204020204" pitchFamily="34" charset="-122"/>
              </a:rPr>
              <a:t>th</a:t>
            </a:r>
            <a:r>
              <a:rPr lang="en-US" sz="1400" b="1" dirty="0" smtClean="0">
                <a:latin typeface="微软雅黑" panose="020B0503020204020204" pitchFamily="34" charset="-122"/>
                <a:ea typeface="微软雅黑" panose="020B0503020204020204" pitchFamily="34" charset="-122"/>
              </a:rPr>
              <a:t> – August 26</a:t>
            </a:r>
            <a:r>
              <a:rPr lang="en-US" sz="1400" b="1" baseline="30000" dirty="0" smtClean="0">
                <a:latin typeface="微软雅黑" panose="020B0503020204020204" pitchFamily="34" charset="-122"/>
                <a:ea typeface="微软雅黑" panose="020B0503020204020204" pitchFamily="34" charset="-122"/>
              </a:rPr>
              <a:t>th</a:t>
            </a:r>
            <a:r>
              <a:rPr lang="en-US" sz="1400" b="1" dirty="0" smtClean="0">
                <a:latin typeface="微软雅黑" panose="020B0503020204020204" pitchFamily="34" charset="-122"/>
                <a:ea typeface="微软雅黑" panose="020B0503020204020204" pitchFamily="34" charset="-122"/>
              </a:rPr>
              <a:t> , </a:t>
            </a:r>
            <a:r>
              <a:rPr lang="en-US" sz="1400" b="1" dirty="0">
                <a:latin typeface="微软雅黑" panose="020B0503020204020204" pitchFamily="34" charset="-122"/>
                <a:ea typeface="微软雅黑" panose="020B0503020204020204" pitchFamily="34" charset="-122"/>
              </a:rPr>
              <a:t>2022</a:t>
            </a:r>
          </a:p>
          <a:p>
            <a:r>
              <a:rPr lang="en-US" sz="1400" b="1" dirty="0">
                <a:latin typeface="微软雅黑" panose="020B0503020204020204" pitchFamily="34" charset="-122"/>
                <a:ea typeface="微软雅黑" panose="020B0503020204020204" pitchFamily="34" charset="-122"/>
              </a:rPr>
              <a:t>Agenda Item: 2</a:t>
            </a:r>
            <a:endParaRPr lang="en-US" sz="1400" dirty="0">
              <a:latin typeface="微软雅黑" panose="020B0503020204020204" pitchFamily="34" charset="-122"/>
              <a:ea typeface="微软雅黑" panose="020B0503020204020204" pitchFamily="34" charset="-122"/>
            </a:endParaRPr>
          </a:p>
          <a:p>
            <a:endParaRPr lang="en-US" sz="1400"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a16="http://schemas.microsoft.com/office/drawing/2014/main" xmlns=""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dirty="0" smtClean="0">
                <a:latin typeface="+mj-ea"/>
                <a:ea typeface="+mj-ea"/>
              </a:rPr>
              <a:t>R4-22xxxxx</a:t>
            </a:r>
            <a:r>
              <a:rPr lang="en-US" sz="1600" b="1" dirty="0">
                <a:latin typeface="+mj-ea"/>
                <a:ea typeface="+mj-ea"/>
              </a:rPr>
              <a:t>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Tree>
    <p:extLst>
      <p:ext uri="{BB962C8B-B14F-4D97-AF65-F5344CB8AC3E}">
        <p14:creationId xmlns:p14="http://schemas.microsoft.com/office/powerpoint/2010/main" val="24881747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For Rel-17 maintenance, companie</a:t>
            </a:r>
            <a:r>
              <a:rPr lang="en-US" altLang="zh-CN" sz="1400" dirty="0" smtClean="0">
                <a:cs typeface="+mn-cs"/>
              </a:rPr>
              <a:t>s´ CRs are allowed and follow the guidance on Slide #5 in </a:t>
            </a:r>
            <a:r>
              <a:rPr lang="en-US" altLang="zh-CN" sz="1400" dirty="0" smtClean="0"/>
              <a:t>R4-2114691, which are copied below </a:t>
            </a:r>
            <a:endParaRPr lang="en-US" altLang="zh-CN" sz="1400" dirty="0" smtClean="0">
              <a:cs typeface="+mn-cs"/>
            </a:endParaRPr>
          </a:p>
          <a:p>
            <a:pPr lvl="1">
              <a:lnSpc>
                <a:spcPct val="110000"/>
              </a:lnSpc>
              <a:spcBef>
                <a:spcPts val="0"/>
              </a:spcBef>
              <a:spcAft>
                <a:spcPts val="600"/>
              </a:spcAft>
            </a:pPr>
            <a:r>
              <a:rPr lang="en-US" altLang="zh-CN" sz="1200" i="1" dirty="0" smtClean="0"/>
              <a:t>Maximum </a:t>
            </a:r>
            <a:r>
              <a:rPr lang="en-US" altLang="zh-CN" sz="1200" i="1" dirty="0"/>
              <a:t>one discussion paper </a:t>
            </a:r>
            <a:r>
              <a:rPr lang="it-IT" altLang="zh-CN" sz="1200" i="1" dirty="0"/>
              <a:t>per AI per company/organization</a:t>
            </a:r>
          </a:p>
          <a:p>
            <a:pPr lvl="1">
              <a:lnSpc>
                <a:spcPct val="110000"/>
              </a:lnSpc>
              <a:spcBef>
                <a:spcPts val="0"/>
              </a:spcBef>
              <a:spcAft>
                <a:spcPts val="600"/>
              </a:spcAft>
            </a:pPr>
            <a:r>
              <a:rPr lang="en-US" altLang="zh-CN" sz="1200" i="1" dirty="0"/>
              <a:t>No limit on the number of non-editorial CRs as along as the CRs are to make essential corrections. Additional restrictions for selected AIs may be applied subject to RAN4 Chair decision</a:t>
            </a:r>
            <a:r>
              <a:rPr lang="en-US" altLang="zh-CN" sz="1200" dirty="0" smtClean="0"/>
              <a:t>.</a:t>
            </a:r>
            <a:endParaRPr lang="en-US" sz="1400" dirty="0">
              <a:cs typeface="+mn-cs"/>
            </a:endParaRPr>
          </a:p>
          <a:p>
            <a:pPr marL="342882" lvl="1" indent="-342882">
              <a:spcBef>
                <a:spcPts val="0"/>
              </a:spcBef>
              <a:spcAft>
                <a:spcPts val="600"/>
              </a:spcAft>
              <a:buBlip>
                <a:blip r:embed="rId2"/>
              </a:buBlip>
            </a:pPr>
            <a:r>
              <a:rPr lang="en-US" sz="1400" dirty="0" smtClean="0">
                <a:cs typeface="+mn-cs"/>
              </a:rPr>
              <a:t>For core part of extended Rel-17 WIs or performance part of all </a:t>
            </a:r>
            <a:r>
              <a:rPr lang="en-US" altLang="zh-CN" sz="1400" dirty="0"/>
              <a:t>Rel-17 on-going </a:t>
            </a:r>
            <a:r>
              <a:rPr lang="en-US" altLang="zh-CN" sz="1400" dirty="0" smtClean="0"/>
              <a:t>WIs</a:t>
            </a:r>
            <a:r>
              <a:rPr lang="en-US" sz="1400" dirty="0" smtClean="0">
                <a:cs typeface="+mn-cs"/>
              </a:rPr>
              <a:t>, the big </a:t>
            </a:r>
            <a:r>
              <a:rPr lang="en-US" sz="1400" dirty="0">
                <a:cs typeface="+mn-cs"/>
              </a:rPr>
              <a:t>CR </a:t>
            </a:r>
            <a:r>
              <a:rPr lang="en-US" sz="1400" dirty="0" smtClean="0">
                <a:cs typeface="+mn-cs"/>
              </a:rPr>
              <a:t>approach is applicable </a:t>
            </a:r>
            <a:r>
              <a:rPr lang="en-US" sz="1400" dirty="0">
                <a:cs typeface="+mn-cs"/>
              </a:rPr>
              <a:t>for all the </a:t>
            </a:r>
            <a:r>
              <a:rPr lang="en-US" sz="1400" dirty="0" err="1" smtClean="0">
                <a:cs typeface="+mn-cs"/>
              </a:rPr>
              <a:t>WIs.</a:t>
            </a:r>
            <a:r>
              <a:rPr lang="en-US" sz="1400" dirty="0" smtClean="0">
                <a:cs typeface="+mn-cs"/>
              </a:rPr>
              <a:t> </a:t>
            </a:r>
            <a:r>
              <a:rPr lang="en-US" sz="1400" dirty="0">
                <a:cs typeface="+mn-cs"/>
              </a:rPr>
              <a:t>C</a:t>
            </a:r>
            <a:r>
              <a:rPr lang="en-US" sz="1400" dirty="0" smtClean="0">
                <a:cs typeface="+mn-cs"/>
              </a:rPr>
              <a:t>ompanies </a:t>
            </a:r>
            <a:r>
              <a:rPr lang="en-US" sz="1400" dirty="0">
                <a:cs typeface="+mn-cs"/>
              </a:rPr>
              <a:t>shall follow CR work split and formal big CRs shall be submitted by sourcing companies only.</a:t>
            </a:r>
          </a:p>
          <a:p>
            <a:pPr lvl="1">
              <a:spcBef>
                <a:spcPts val="0"/>
              </a:spcBef>
              <a:spcAft>
                <a:spcPts val="600"/>
              </a:spcAft>
            </a:pPr>
            <a:r>
              <a:rPr lang="en-US" sz="1200" dirty="0"/>
              <a:t>CR handling for RF and RRM core part</a:t>
            </a:r>
          </a:p>
          <a:p>
            <a:pPr lvl="2">
              <a:spcBef>
                <a:spcPts val="0"/>
              </a:spcBef>
              <a:spcAft>
                <a:spcPts val="600"/>
              </a:spcAft>
            </a:pPr>
            <a:r>
              <a:rPr lang="en-US" altLang="zh-CN" sz="1200" dirty="0"/>
              <a:t>Formal CRs, draft CRs and draft TPs/TPs are allowed</a:t>
            </a:r>
            <a:r>
              <a:rPr lang="en-US" altLang="zh-CN" sz="1200" dirty="0" smtClean="0"/>
              <a:t>.</a:t>
            </a:r>
            <a:endParaRPr lang="en-US" altLang="zh-CN" sz="1200" strike="sngStrike" dirty="0"/>
          </a:p>
          <a:p>
            <a:pPr lvl="1">
              <a:spcBef>
                <a:spcPts val="0"/>
              </a:spcBef>
              <a:spcAft>
                <a:spcPts val="600"/>
              </a:spcAft>
            </a:pPr>
            <a:r>
              <a:rPr lang="en-US" altLang="zh-CN" sz="1200" dirty="0" smtClean="0"/>
              <a:t>CR </a:t>
            </a:r>
            <a:r>
              <a:rPr lang="en-US" altLang="zh-CN" sz="1200" dirty="0"/>
              <a:t>handling for performance part (RF conformance, RRM test and demodulation performance) for all WIs</a:t>
            </a:r>
          </a:p>
          <a:p>
            <a:pPr lvl="2">
              <a:spcBef>
                <a:spcPts val="0"/>
              </a:spcBef>
              <a:spcAft>
                <a:spcPts val="600"/>
              </a:spcAft>
            </a:pPr>
            <a:r>
              <a:rPr lang="en-US" altLang="zh-CN" sz="1200" dirty="0" smtClean="0"/>
              <a:t>Draft </a:t>
            </a:r>
            <a:r>
              <a:rPr lang="en-US" altLang="zh-CN" sz="1200" dirty="0"/>
              <a:t>CRs are allowed for all </a:t>
            </a:r>
            <a:r>
              <a:rPr lang="en-US" altLang="zh-CN" sz="1200" dirty="0" err="1"/>
              <a:t>WIs</a:t>
            </a:r>
            <a:r>
              <a:rPr lang="en-US" altLang="zh-CN" sz="1200" dirty="0" err="1" smtClean="0"/>
              <a:t>.</a:t>
            </a:r>
            <a:r>
              <a:rPr lang="en-US" altLang="zh-CN" sz="1200" strike="sngStrike" dirty="0" smtClean="0"/>
              <a:t> </a:t>
            </a:r>
            <a:endParaRPr lang="en-US" altLang="zh-CN" sz="1200" strike="sngStrike" dirty="0"/>
          </a:p>
          <a:p>
            <a:pPr lvl="2">
              <a:spcBef>
                <a:spcPts val="0"/>
              </a:spcBef>
              <a:spcAft>
                <a:spcPts val="600"/>
              </a:spcAft>
            </a:pPr>
            <a:r>
              <a:rPr lang="en-US" altLang="zh-CN" sz="1200" dirty="0"/>
              <a:t>It is encouraged that companies discuss and agreed on the work splitting first if still needed.</a:t>
            </a:r>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smtClean="0"/>
              <a:t>Delegates </a:t>
            </a:r>
            <a:r>
              <a:rPr lang="en-US" altLang="zh-CN" sz="1400" dirty="0"/>
              <a:t>are strongly encouraged to participate in review on Big CRs during post-meeting email </a:t>
            </a:r>
            <a:r>
              <a:rPr lang="en-US" altLang="zh-CN" sz="1400" dirty="0" smtClean="0"/>
              <a:t>process </a:t>
            </a:r>
            <a:r>
              <a:rPr lang="en-US" altLang="zh-CN" sz="1400" dirty="0"/>
              <a:t>procedures</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314916" cy="1143001"/>
          </a:xfrm>
        </p:spPr>
        <p:txBody>
          <a:bodyPr/>
          <a:lstStyle/>
          <a:p>
            <a:r>
              <a:rPr lang="en-US" altLang="zh-CN" b="1" dirty="0"/>
              <a:t>Rel-17 CR handling </a:t>
            </a:r>
            <a:r>
              <a:rPr lang="en-US" altLang="zh-CN" b="1" dirty="0" smtClean="0"/>
              <a:t>for non-spectrum </a:t>
            </a:r>
            <a:r>
              <a:rPr lang="en-US" altLang="zh-CN" b="1" dirty="0"/>
              <a:t>related WI</a:t>
            </a:r>
            <a:endParaRPr lang="ru-RU" dirty="0"/>
          </a:p>
        </p:txBody>
      </p:sp>
    </p:spTree>
    <p:extLst>
      <p:ext uri="{BB962C8B-B14F-4D97-AF65-F5344CB8AC3E}">
        <p14:creationId xmlns:p14="http://schemas.microsoft.com/office/powerpoint/2010/main" val="26240252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For Rel-18 WIs, the big </a:t>
            </a:r>
            <a:r>
              <a:rPr lang="en-US" sz="1400" dirty="0">
                <a:cs typeface="+mn-cs"/>
              </a:rPr>
              <a:t>CR </a:t>
            </a:r>
            <a:r>
              <a:rPr lang="en-US" sz="1400" dirty="0" smtClean="0">
                <a:cs typeface="+mn-cs"/>
              </a:rPr>
              <a:t>approach is applicable. </a:t>
            </a:r>
            <a:r>
              <a:rPr lang="en-US" sz="1400" dirty="0">
                <a:cs typeface="+mn-cs"/>
              </a:rPr>
              <a:t>C</a:t>
            </a:r>
            <a:r>
              <a:rPr lang="en-US" sz="1400" dirty="0" smtClean="0">
                <a:cs typeface="+mn-cs"/>
              </a:rPr>
              <a:t>ompanies </a:t>
            </a:r>
            <a:r>
              <a:rPr lang="en-US" sz="1400" dirty="0">
                <a:cs typeface="+mn-cs"/>
              </a:rPr>
              <a:t>shall follow CR work split and formal big CRs shall be submitted by sourcing companies only.</a:t>
            </a:r>
          </a:p>
          <a:p>
            <a:pPr lvl="1">
              <a:spcBef>
                <a:spcPts val="0"/>
              </a:spcBef>
              <a:spcAft>
                <a:spcPts val="600"/>
              </a:spcAft>
            </a:pPr>
            <a:r>
              <a:rPr lang="en-US" sz="1200" dirty="0"/>
              <a:t>CR handling for RF and RRM core part</a:t>
            </a:r>
          </a:p>
          <a:p>
            <a:pPr lvl="2">
              <a:spcBef>
                <a:spcPts val="0"/>
              </a:spcBef>
              <a:spcAft>
                <a:spcPts val="600"/>
              </a:spcAft>
            </a:pPr>
            <a:r>
              <a:rPr lang="en-US" altLang="zh-CN" sz="1200" dirty="0" smtClean="0"/>
              <a:t>It </a:t>
            </a:r>
            <a:r>
              <a:rPr lang="en-US" altLang="zh-CN" sz="1200" dirty="0"/>
              <a:t>is encouraged that companies discuss and agreed on the work </a:t>
            </a:r>
            <a:r>
              <a:rPr lang="en-US" altLang="zh-CN" sz="1200" dirty="0" smtClean="0"/>
              <a:t>splitting first.</a:t>
            </a:r>
          </a:p>
          <a:p>
            <a:pPr lvl="2">
              <a:spcBef>
                <a:spcPts val="0"/>
              </a:spcBef>
              <a:spcAft>
                <a:spcPts val="600"/>
              </a:spcAft>
            </a:pPr>
            <a:r>
              <a:rPr lang="en-US" altLang="zh-CN" sz="1200" dirty="0" smtClean="0"/>
              <a:t>In principle, no draft CR </a:t>
            </a:r>
            <a:r>
              <a:rPr lang="en-US" altLang="zh-CN" sz="1200" dirty="0"/>
              <a:t>and draft </a:t>
            </a:r>
            <a:r>
              <a:rPr lang="en-US" altLang="zh-CN" sz="1200" dirty="0" smtClean="0"/>
              <a:t>TP/TP </a:t>
            </a:r>
            <a:r>
              <a:rPr lang="en-US" altLang="zh-CN" sz="1200" dirty="0"/>
              <a:t>are </a:t>
            </a:r>
            <a:r>
              <a:rPr lang="en-US" altLang="zh-CN" sz="1200" dirty="0" smtClean="0"/>
              <a:t>allowed except for Rel-18 WIs which will be closed in this quarter.</a:t>
            </a:r>
            <a:endParaRPr lang="en-US" altLang="zh-CN" sz="1200" dirty="0">
              <a:cs typeface="+mn-cs"/>
            </a:endParaRPr>
          </a:p>
          <a:p>
            <a:pPr lvl="1">
              <a:spcBef>
                <a:spcPts val="0"/>
              </a:spcBef>
              <a:spcAft>
                <a:spcPts val="600"/>
              </a:spcAft>
            </a:pPr>
            <a:r>
              <a:rPr lang="en-US" altLang="zh-CN" sz="1200" dirty="0"/>
              <a:t>CR handling for performance part (RF conformance, RRM test and demodulation performance) for all WIs</a:t>
            </a:r>
          </a:p>
          <a:p>
            <a:pPr lvl="2">
              <a:spcBef>
                <a:spcPts val="0"/>
              </a:spcBef>
              <a:spcAft>
                <a:spcPts val="600"/>
              </a:spcAft>
            </a:pPr>
            <a:r>
              <a:rPr lang="en-US" altLang="zh-CN" sz="1200" dirty="0" smtClean="0"/>
              <a:t>It </a:t>
            </a:r>
            <a:r>
              <a:rPr lang="en-US" altLang="zh-CN" sz="1200" dirty="0"/>
              <a:t>is encouraged that companies discuss and agreed on the work splitting </a:t>
            </a:r>
            <a:r>
              <a:rPr lang="en-US" altLang="zh-CN" sz="1200" dirty="0" smtClean="0"/>
              <a:t>first.</a:t>
            </a:r>
          </a:p>
          <a:p>
            <a:pPr lvl="2">
              <a:spcBef>
                <a:spcPts val="0"/>
              </a:spcBef>
              <a:spcAft>
                <a:spcPts val="600"/>
              </a:spcAft>
            </a:pPr>
            <a:r>
              <a:rPr lang="en-US" altLang="zh-CN" sz="1200" dirty="0"/>
              <a:t>In principle, no draft CR and draft TP/TP are allowed except for Rel-18 WIs which will be closed in this quarter</a:t>
            </a:r>
            <a:r>
              <a:rPr lang="en-US" altLang="zh-CN" sz="1200" dirty="0" smtClean="0"/>
              <a:t>.</a:t>
            </a:r>
            <a:endParaRPr lang="en-US" altLang="zh-CN" sz="1200" dirty="0"/>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a:cs typeface="+mn-cs"/>
              </a:rPr>
              <a:t>For all non-spectrum SI/WIs, SI/WI rapporteur shall provide RAN4 work plan for each of RF/RRM/</a:t>
            </a:r>
            <a:r>
              <a:rPr lang="en-US" altLang="zh-CN" sz="1400" dirty="0" err="1">
                <a:cs typeface="+mn-cs"/>
              </a:rPr>
              <a:t>Demod</a:t>
            </a:r>
            <a:r>
              <a:rPr lang="en-US" altLang="zh-CN" sz="1400" dirty="0">
                <a:cs typeface="+mn-cs"/>
              </a:rPr>
              <a:t> sessions prior to the start of the actual work.  </a:t>
            </a:r>
          </a:p>
          <a:p>
            <a:pPr lvl="1">
              <a:spcBef>
                <a:spcPts val="0"/>
              </a:spcBef>
              <a:spcAft>
                <a:spcPts val="600"/>
              </a:spcAft>
            </a:pPr>
            <a:r>
              <a:rPr lang="en-US" altLang="zh-CN" sz="1200" dirty="0" smtClean="0"/>
              <a:t>The details can be found in </a:t>
            </a:r>
            <a:r>
              <a:rPr lang="en-US" altLang="zh-CN" sz="1200" dirty="0"/>
              <a:t>RAN4 Meeting Efficiency Improvements (R4-2114691</a:t>
            </a:r>
            <a:r>
              <a:rPr lang="en-US" altLang="zh-CN" sz="1200" dirty="0" smtClean="0"/>
              <a:t>).</a:t>
            </a:r>
            <a:endParaRPr lang="en-US" altLang="zh-CN" sz="1200" dirty="0"/>
          </a:p>
          <a:p>
            <a:pPr marL="0" lvl="1" indent="0">
              <a:spcBef>
                <a:spcPts val="0"/>
              </a:spcBef>
              <a:spcAft>
                <a:spcPts val="600"/>
              </a:spcAft>
              <a:buNone/>
            </a:pPr>
            <a:endParaRPr lang="en-US" altLang="zh-CN" sz="1400" dirty="0" smtClean="0"/>
          </a:p>
          <a:p>
            <a:pPr marL="342882" lvl="1" indent="-342882">
              <a:spcBef>
                <a:spcPts val="0"/>
              </a:spcBef>
              <a:spcAft>
                <a:spcPts val="600"/>
              </a:spcAft>
              <a:buBlip>
                <a:blip r:embed="rId2"/>
              </a:buBlip>
            </a:pPr>
            <a:r>
              <a:rPr lang="en-US" altLang="zh-CN" sz="1400" dirty="0" smtClean="0"/>
              <a:t>For Rel-18 WIs, the limit of submitted </a:t>
            </a:r>
            <a:r>
              <a:rPr lang="en-US" altLang="zh-CN" sz="1400" dirty="0" err="1" smtClean="0"/>
              <a:t>tdoc</a:t>
            </a:r>
            <a:r>
              <a:rPr lang="en-US" altLang="zh-CN" sz="1400" dirty="0" smtClean="0"/>
              <a:t> follows the principle in </a:t>
            </a:r>
            <a:r>
              <a:rPr lang="en-US" altLang="zh-CN" sz="1400" dirty="0"/>
              <a:t>RAN4 Meeting Efficiency Improvements (R4-2114691) </a:t>
            </a:r>
          </a:p>
          <a:p>
            <a:pPr lvl="1">
              <a:spcBef>
                <a:spcPts val="0"/>
              </a:spcBef>
              <a:spcAft>
                <a:spcPts val="600"/>
              </a:spcAft>
            </a:pPr>
            <a:r>
              <a:rPr lang="en-US" altLang="zh-CN" sz="1200" dirty="0"/>
              <a:t>Maximum one discussion paper per </a:t>
            </a:r>
            <a:r>
              <a:rPr lang="en-US" altLang="zh-CN" sz="1200" dirty="0" smtClean="0"/>
              <a:t>lowest level agenda </a:t>
            </a:r>
            <a:r>
              <a:rPr lang="en-US" altLang="zh-CN" sz="1200" dirty="0"/>
              <a:t>item (AI) per company/organization. </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3" y="130320"/>
            <a:ext cx="9656748" cy="1143001"/>
          </a:xfrm>
        </p:spPr>
        <p:txBody>
          <a:bodyPr/>
          <a:lstStyle/>
          <a:p>
            <a:r>
              <a:rPr lang="en-US" altLang="zh-CN" b="1" dirty="0" smtClean="0"/>
              <a:t>Rel-18 </a:t>
            </a:r>
            <a:r>
              <a:rPr lang="en-US" altLang="zh-CN" b="1" dirty="0" err="1" smtClean="0"/>
              <a:t>tdoc</a:t>
            </a:r>
            <a:r>
              <a:rPr lang="en-US" altLang="zh-CN" b="1" dirty="0" smtClean="0"/>
              <a:t> handling for non-spectrum </a:t>
            </a:r>
            <a:r>
              <a:rPr lang="en-US" altLang="zh-CN" b="1" dirty="0"/>
              <a:t>related WI</a:t>
            </a:r>
            <a:endParaRPr lang="ru-RU" dirty="0"/>
          </a:p>
        </p:txBody>
      </p:sp>
    </p:spTree>
    <p:extLst>
      <p:ext uri="{BB962C8B-B14F-4D97-AF65-F5344CB8AC3E}">
        <p14:creationId xmlns:p14="http://schemas.microsoft.com/office/powerpoint/2010/main" val="38234841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The latest CR-Form template</a:t>
            </a:r>
            <a:r>
              <a:rPr lang="en-US" sz="1400" dirty="0">
                <a:cs typeface="+mn-cs"/>
              </a:rPr>
              <a:t> </a:t>
            </a:r>
            <a:r>
              <a:rPr lang="en-US" sz="1400" dirty="0" smtClean="0">
                <a:cs typeface="+mn-cs"/>
              </a:rPr>
              <a:t>can be found at</a:t>
            </a:r>
          </a:p>
          <a:p>
            <a:pPr lvl="1">
              <a:spcBef>
                <a:spcPts val="0"/>
              </a:spcBef>
              <a:spcAft>
                <a:spcPts val="600"/>
              </a:spcAft>
            </a:pPr>
            <a:r>
              <a:rPr lang="en-US" sz="1200" dirty="0">
                <a:hlinkClick r:id="rId3"/>
              </a:rPr>
              <a:t>https://</a:t>
            </a:r>
            <a:r>
              <a:rPr lang="en-US" sz="1200" dirty="0" smtClean="0">
                <a:hlinkClick r:id="rId3"/>
              </a:rPr>
              <a:t>www.3gpp.org/ftp/tsg_ran/WG4_Radio/TSGR4_104-e/Template</a:t>
            </a:r>
            <a:endParaRPr lang="en-US" sz="1200" dirty="0"/>
          </a:p>
          <a:p>
            <a:pPr lvl="1">
              <a:spcBef>
                <a:spcPts val="0"/>
              </a:spcBef>
              <a:spcAft>
                <a:spcPts val="600"/>
              </a:spcAft>
            </a:pPr>
            <a:r>
              <a:rPr lang="en-US" sz="1200" dirty="0">
                <a:cs typeface="+mn-cs"/>
              </a:rPr>
              <a:t>By 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smtClean="0">
                <a:cs typeface="+mn-cs"/>
              </a:rPr>
              <a:t>3GU </a:t>
            </a:r>
            <a:r>
              <a:rPr lang="en-US" sz="1400" dirty="0">
                <a:cs typeface="+mn-cs"/>
              </a:rPr>
              <a:t>tool</a:t>
            </a:r>
          </a:p>
          <a:p>
            <a:pPr lvl="1">
              <a:spcBef>
                <a:spcPts val="0"/>
              </a:spcBef>
              <a:spcAft>
                <a:spcPts val="600"/>
              </a:spcAft>
            </a:pPr>
            <a:r>
              <a:rPr lang="en-US" sz="1200" dirty="0" smtClean="0">
                <a:cs typeface="+mn-cs"/>
              </a:rPr>
              <a:t>There </a:t>
            </a:r>
            <a:r>
              <a:rPr lang="en-US" sz="1200" dirty="0">
                <a:cs typeface="+mn-cs"/>
              </a:rPr>
              <a:t>is a tool in 3GU which allows you to use the 3GU automatic pre-filled coversheet, so no need to fill in by hand all the CR details every time:</a:t>
            </a:r>
          </a:p>
          <a:p>
            <a:pPr lvl="1">
              <a:spcBef>
                <a:spcPts val="0"/>
              </a:spcBef>
              <a:spcAft>
                <a:spcPts val="600"/>
              </a:spcAft>
            </a:pPr>
            <a:r>
              <a:rPr lang="en-US" sz="1200" dirty="0" smtClean="0">
                <a:cs typeface="+mn-cs"/>
              </a:rPr>
              <a:t>If </a:t>
            </a:r>
            <a:r>
              <a:rPr lang="en-US" sz="1200" dirty="0">
                <a:cs typeface="+mn-cs"/>
              </a:rPr>
              <a:t>you go to the </a:t>
            </a:r>
            <a:r>
              <a:rPr lang="en-US" sz="1200" dirty="0" err="1">
                <a:cs typeface="+mn-cs"/>
              </a:rPr>
              <a:t>tdoc</a:t>
            </a:r>
            <a:r>
              <a:rPr lang="en-US" sz="1200" dirty="0">
                <a:cs typeface="+mn-cs"/>
              </a:rPr>
              <a:t> listing in 3GU (not the Excel </a:t>
            </a:r>
            <a:r>
              <a:rPr lang="en-US" sz="1200" dirty="0" err="1">
                <a:cs typeface="+mn-cs"/>
              </a:rPr>
              <a:t>Tdoc</a:t>
            </a:r>
            <a:r>
              <a:rPr lang="en-US" sz="1200" dirty="0">
                <a:cs typeface="+mn-cs"/>
              </a:rPr>
              <a:t> list but </a:t>
            </a:r>
            <a:r>
              <a:rPr lang="en-US" sz="1200" dirty="0" smtClean="0">
                <a:cs typeface="+mn-cs"/>
              </a:rPr>
              <a:t>the "online</a:t>
            </a:r>
            <a:r>
              <a:rPr lang="en-US" altLang="zh-CN" sz="1200" dirty="0" smtClean="0"/>
              <a:t>"</a:t>
            </a:r>
            <a:r>
              <a:rPr lang="en-US" altLang="zh-CN" sz="1200" dirty="0" smtClean="0">
                <a:cs typeface="+mn-cs"/>
              </a:rPr>
              <a:t> </a:t>
            </a:r>
            <a:r>
              <a:rPr lang="en-US" sz="1200" dirty="0" smtClean="0">
                <a:cs typeface="+mn-cs"/>
              </a:rPr>
              <a:t>listing </a:t>
            </a:r>
            <a:r>
              <a:rPr lang="en-US" sz="1200" dirty="0">
                <a:cs typeface="+mn-cs"/>
              </a:rPr>
              <a:t>of </a:t>
            </a:r>
            <a:r>
              <a:rPr lang="en-US" sz="1200" dirty="0" err="1">
                <a:cs typeface="+mn-cs"/>
              </a:rPr>
              <a:t>Tdocs</a:t>
            </a:r>
            <a:r>
              <a:rPr lang="en-US" sz="1200" dirty="0">
                <a:cs typeface="+mn-cs"/>
              </a:rPr>
              <a:t>), and select a CR (the spectacles logo), and if that CR is not yet uploaded, there is a small logo next to the </a:t>
            </a:r>
            <a:r>
              <a:rPr lang="en-US" altLang="zh-CN" sz="1200" dirty="0" smtClean="0"/>
              <a:t>"</a:t>
            </a:r>
            <a:r>
              <a:rPr lang="en-US" sz="1200" dirty="0" smtClean="0">
                <a:cs typeface="+mn-cs"/>
              </a:rPr>
              <a:t>Status</a:t>
            </a:r>
            <a:r>
              <a:rPr lang="en-US" sz="1200" dirty="0">
                <a:cs typeface="+mn-cs"/>
              </a:rPr>
              <a:t>: </a:t>
            </a:r>
            <a:r>
              <a:rPr lang="en-US" sz="1200" dirty="0" smtClean="0">
                <a:cs typeface="+mn-cs"/>
              </a:rPr>
              <a:t>reserved</a:t>
            </a:r>
            <a:r>
              <a:rPr lang="en-US" altLang="zh-CN" sz="1200" dirty="0" smtClean="0"/>
              <a:t>"</a:t>
            </a:r>
            <a:r>
              <a:rPr lang="en-US" sz="1200" dirty="0" smtClean="0">
                <a:cs typeface="+mn-cs"/>
              </a:rPr>
              <a:t> </a:t>
            </a:r>
            <a:r>
              <a:rPr lang="en-US" sz="1200" dirty="0">
                <a:cs typeface="+mn-cs"/>
              </a:rPr>
              <a:t>field which says </a:t>
            </a:r>
            <a:r>
              <a:rPr lang="en-US" altLang="zh-CN" sz="1200" dirty="0"/>
              <a:t>"</a:t>
            </a:r>
            <a:r>
              <a:rPr lang="en-US" sz="1200" dirty="0" smtClean="0">
                <a:cs typeface="+mn-cs"/>
              </a:rPr>
              <a:t>(</a:t>
            </a:r>
            <a:r>
              <a:rPr lang="en-US" sz="1200" dirty="0">
                <a:cs typeface="+mn-cs"/>
              </a:rPr>
              <a:t>Download prefilled cover page</a:t>
            </a:r>
            <a:r>
              <a:rPr lang="en-US" sz="1200" dirty="0" smtClean="0">
                <a:cs typeface="+mn-cs"/>
              </a:rPr>
              <a:t>)</a:t>
            </a:r>
            <a:r>
              <a:rPr lang="en-US" altLang="zh-CN" sz="1200" dirty="0" smtClean="0"/>
              <a:t>"</a:t>
            </a:r>
            <a:r>
              <a:rPr lang="en-US" sz="1200" dirty="0" smtClean="0">
                <a:cs typeface="+mn-cs"/>
              </a:rPr>
              <a:t>.</a:t>
            </a:r>
            <a:endParaRPr lang="en-US" sz="1200" dirty="0">
              <a:cs typeface="+mn-cs"/>
            </a:endParaRPr>
          </a:p>
          <a:p>
            <a:pPr lvl="1">
              <a:spcBef>
                <a:spcPts val="0"/>
              </a:spcBef>
              <a:spcAft>
                <a:spcPts val="600"/>
              </a:spcAft>
            </a:pPr>
            <a:r>
              <a:rPr lang="en-US" sz="1200" dirty="0" smtClean="0">
                <a:cs typeface="+mn-cs"/>
              </a:rPr>
              <a:t>Using </a:t>
            </a:r>
            <a:r>
              <a:rPr lang="en-US" sz="1200" dirty="0">
                <a:cs typeface="+mn-cs"/>
              </a:rPr>
              <a:t>the 3GU automatic pre-filled coversheet can also make sure your data in 3GU must match your coversheet data.</a:t>
            </a: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a:t>
            </a:r>
            <a:r>
              <a:rPr lang="en-US" sz="1200" dirty="0" smtClean="0"/>
              <a:t>used "</a:t>
            </a:r>
            <a:r>
              <a:rPr lang="en-US" sz="1200" b="1" dirty="0" smtClean="0"/>
              <a:t>other comments</a:t>
            </a:r>
            <a:r>
              <a:rPr lang="en-US" altLang="zh-CN" sz="1200" dirty="0" smtClean="0"/>
              <a:t>" </a:t>
            </a:r>
            <a:r>
              <a:rPr lang="en-US" sz="1200" dirty="0" smtClean="0"/>
              <a:t>on </a:t>
            </a:r>
            <a:r>
              <a:rPr lang="en-US" sz="1200" dirty="0"/>
              <a:t>the CR coversheet to provide additional information for where you would like a new clause to be placed in the spec, if you have a </a:t>
            </a:r>
            <a:r>
              <a:rPr lang="en-US" sz="1200" dirty="0" smtClean="0"/>
              <a:t>preference.</a:t>
            </a:r>
          </a:p>
          <a:p>
            <a:pPr marL="342882" lvl="1" indent="-342882">
              <a:spcBef>
                <a:spcPts val="0"/>
              </a:spcBef>
              <a:spcAft>
                <a:spcPts val="600"/>
              </a:spcAft>
              <a:buBlip>
                <a:blip r:embed="rId2"/>
              </a:buBlip>
            </a:pPr>
            <a:r>
              <a:rPr lang="en-US" altLang="zh-CN" sz="1400" dirty="0" smtClean="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a:t>
            </a:r>
            <a:r>
              <a:rPr lang="en-US" altLang="zh-CN" sz="1200" dirty="0" smtClean="0">
                <a:cs typeface="+mn-cs"/>
              </a:rPr>
              <a:t>styles</a:t>
            </a:r>
            <a:endParaRPr lang="en-US" altLang="zh-CN" sz="1600" dirty="0"/>
          </a:p>
          <a:p>
            <a:pPr marL="342882" lvl="1" indent="-342882">
              <a:spcBef>
                <a:spcPts val="0"/>
              </a:spcBef>
              <a:spcAft>
                <a:spcPts val="600"/>
              </a:spcAft>
              <a:buBlip>
                <a:blip r:embed="rId2"/>
              </a:buBlip>
            </a:pPr>
            <a:r>
              <a:rPr lang="en-US" altLang="zh-CN" sz="1400" dirty="0">
                <a:cs typeface="+mn-cs"/>
              </a:rPr>
              <a:t>The WF template is provided in the </a:t>
            </a:r>
            <a:r>
              <a:rPr lang="en-US" altLang="zh-CN" sz="1400" dirty="0" smtClean="0">
                <a:cs typeface="+mn-cs"/>
              </a:rPr>
              <a:t>server</a:t>
            </a:r>
            <a:r>
              <a:rPr lang="en-US" altLang="zh-CN" sz="1400" dirty="0">
                <a:cs typeface="+mn-cs"/>
              </a:rPr>
              <a:t> </a:t>
            </a:r>
            <a:r>
              <a:rPr lang="en-US" altLang="zh-CN" sz="1400" dirty="0">
                <a:cs typeface="+mn-cs"/>
                <a:hlinkClick r:id="rId4"/>
              </a:rPr>
              <a:t>https://</a:t>
            </a:r>
            <a:r>
              <a:rPr lang="en-US" altLang="zh-CN" sz="1400" dirty="0" smtClean="0">
                <a:cs typeface="+mn-cs"/>
                <a:hlinkClick r:id="rId4"/>
              </a:rPr>
              <a:t>www.3gpp.org/ftp/tsg_ran/WG4_Radio/TSGR4_104-e/Templates</a:t>
            </a:r>
            <a:endParaRPr lang="en-US" altLang="zh-CN" sz="1400" dirty="0" smtClean="0">
              <a:cs typeface="+mn-cs"/>
            </a:endParaRPr>
          </a:p>
          <a:p>
            <a:pPr lvl="1">
              <a:spcBef>
                <a:spcPts val="0"/>
              </a:spcBef>
              <a:spcAft>
                <a:spcPts val="600"/>
              </a:spcAft>
            </a:pPr>
            <a:r>
              <a:rPr lang="en-US" altLang="zh-CN" sz="1200" dirty="0" smtClean="0">
                <a:cs typeface="+mn-cs"/>
              </a:rPr>
              <a:t>The </a:t>
            </a:r>
            <a:r>
              <a:rPr lang="en-US" altLang="zh-CN" sz="1200" dirty="0">
                <a:cs typeface="+mn-cs"/>
              </a:rPr>
              <a:t>clean version of final </a:t>
            </a:r>
            <a:r>
              <a:rPr lang="en-US" altLang="zh-CN" sz="1200" dirty="0" smtClean="0">
                <a:cs typeface="+mn-cs"/>
              </a:rPr>
              <a:t>formal </a:t>
            </a:r>
            <a:r>
              <a:rPr lang="en-US" altLang="zh-CN" sz="1200" dirty="0">
                <a:cs typeface="+mn-cs"/>
              </a:rPr>
              <a:t>WF </a:t>
            </a:r>
            <a:r>
              <a:rPr lang="en-US" altLang="zh-CN" sz="1200" dirty="0" err="1">
                <a:cs typeface="+mn-cs"/>
              </a:rPr>
              <a:t>Tdoc</a:t>
            </a:r>
            <a:r>
              <a:rPr lang="en-US" altLang="zh-CN" sz="1200" dirty="0">
                <a:cs typeface="+mn-cs"/>
              </a:rPr>
              <a:t> </a:t>
            </a:r>
            <a:r>
              <a:rPr lang="en-US" altLang="zh-CN" sz="1200" dirty="0" smtClean="0">
                <a:cs typeface="+mn-cs"/>
              </a:rPr>
              <a:t>is expected.</a:t>
            </a:r>
          </a:p>
          <a:p>
            <a:pPr lvl="1">
              <a:spcBef>
                <a:spcPts val="0"/>
              </a:spcBef>
              <a:spcAft>
                <a:spcPts val="600"/>
              </a:spcAft>
            </a:pPr>
            <a:r>
              <a:rPr lang="en-US" altLang="zh-CN" sz="1200" dirty="0" smtClean="0">
                <a:cs typeface="+mn-cs"/>
              </a:rPr>
              <a:t>No green highlighted is expected</a:t>
            </a:r>
          </a:p>
          <a:p>
            <a:pPr marL="342882" lvl="1" indent="-342882">
              <a:spcBef>
                <a:spcPts val="0"/>
              </a:spcBef>
              <a:spcAft>
                <a:spcPts val="600"/>
              </a:spcAft>
              <a:buBlip>
                <a:blip r:embed="rId2"/>
              </a:buBlip>
            </a:pPr>
            <a:r>
              <a:rPr lang="en-US" altLang="zh-CN" sz="1400" dirty="0" smtClean="0">
                <a:cs typeface="+mn-cs"/>
              </a:rPr>
              <a:t>The email summary template (version r1) can be found at </a:t>
            </a:r>
            <a:r>
              <a:rPr lang="en-US" altLang="zh-CN" sz="1400" dirty="0">
                <a:hlinkClick r:id="rId4"/>
              </a:rPr>
              <a:t>https://www.3gpp.org/ftp/tsg_ran/WG4_Radio/TSGR4_104-e/Templates</a:t>
            </a:r>
            <a:endParaRPr lang="en-US" altLang="zh-CN" sz="1400" dirty="0">
              <a:cs typeface="+mn-cs"/>
            </a:endParaRP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altLang="zh-CN" b="1" dirty="0" smtClean="0"/>
              <a:t>CR/WF/email summary template</a:t>
            </a:r>
            <a:endParaRPr lang="ru-RU" dirty="0"/>
          </a:p>
        </p:txBody>
      </p:sp>
    </p:spTree>
    <p:extLst>
      <p:ext uri="{BB962C8B-B14F-4D97-AF65-F5344CB8AC3E}">
        <p14:creationId xmlns:p14="http://schemas.microsoft.com/office/powerpoint/2010/main" val="13836125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altLang="zh-CN" sz="1400" dirty="0"/>
              <a:t>Submission and treatment of </a:t>
            </a:r>
            <a:r>
              <a:rPr lang="en-US" altLang="zh-CN" sz="1400" dirty="0" err="1"/>
              <a:t>tdocs</a:t>
            </a:r>
            <a:r>
              <a:rPr lang="en-US" altLang="zh-CN" sz="1400" dirty="0"/>
              <a:t> for the feature list</a:t>
            </a:r>
          </a:p>
          <a:p>
            <a:pPr lvl="1">
              <a:spcBef>
                <a:spcPts val="0"/>
              </a:spcBef>
              <a:spcAft>
                <a:spcPts val="600"/>
              </a:spcAft>
            </a:pPr>
            <a:r>
              <a:rPr lang="en-US" altLang="zh-CN" sz="1200" dirty="0"/>
              <a:t>The technical consensus should be reached before capturing a capability in the list.</a:t>
            </a:r>
          </a:p>
          <a:p>
            <a:pPr lvl="1">
              <a:spcBef>
                <a:spcPts val="0"/>
              </a:spcBef>
              <a:spcAft>
                <a:spcPts val="600"/>
              </a:spcAft>
            </a:pPr>
            <a:r>
              <a:rPr lang="en-US" altLang="zh-CN" sz="1200" dirty="0"/>
              <a:t>For a proposed feature group related to on-going WIs, please submit one brief </a:t>
            </a:r>
            <a:r>
              <a:rPr lang="en-US" altLang="zh-CN" sz="1200" dirty="0" err="1"/>
              <a:t>tdoc</a:t>
            </a:r>
            <a:r>
              <a:rPr lang="en-US" altLang="zh-CN" sz="1200" dirty="0"/>
              <a:t> under agenda 7 so that a placeholder could be set for it in the updated feature list, and another </a:t>
            </a:r>
            <a:r>
              <a:rPr lang="en-US" altLang="zh-CN" sz="1200" dirty="0" err="1"/>
              <a:t>tdoc</a:t>
            </a:r>
            <a:r>
              <a:rPr lang="en-US" altLang="zh-CN" sz="1200" dirty="0"/>
              <a:t> with detailed technique analysis under UE/BS RF, RRM, or </a:t>
            </a:r>
            <a:r>
              <a:rPr lang="en-US" altLang="zh-CN" sz="1200" dirty="0" err="1"/>
              <a:t>demod</a:t>
            </a:r>
            <a:r>
              <a:rPr lang="en-US" altLang="zh-CN" sz="1200" dirty="0"/>
              <a:t> agendas of the corresponding </a:t>
            </a:r>
            <a:r>
              <a:rPr lang="en-US" altLang="zh-CN" sz="1200" dirty="0" err="1"/>
              <a:t>WIs.</a:t>
            </a:r>
            <a:endParaRPr lang="en-US" altLang="zh-CN" sz="1200" dirty="0"/>
          </a:p>
          <a:p>
            <a:pPr lvl="1">
              <a:spcBef>
                <a:spcPts val="0"/>
              </a:spcBef>
              <a:spcAft>
                <a:spcPts val="600"/>
              </a:spcAft>
            </a:pPr>
            <a:r>
              <a:rPr lang="en-US" altLang="zh-CN" sz="1200" dirty="0"/>
              <a:t>For the feature which is not related to on-going WI, please directly submit a paper with all information under AI 7.</a:t>
            </a:r>
            <a:endParaRPr lang="zh-CN" altLang="zh-CN" sz="1200" dirty="0"/>
          </a:p>
          <a:p>
            <a:pPr lvl="1">
              <a:spcBef>
                <a:spcPts val="0"/>
              </a:spcBef>
              <a:spcAft>
                <a:spcPts val="600"/>
              </a:spcAft>
            </a:pPr>
            <a:r>
              <a:rPr lang="en-US" altLang="zh-CN" sz="1200" dirty="0"/>
              <a:t>One dedicated email thread for feature list will be set in main session, where the feature groups for UE RF will be discussed in details. For RRM, </a:t>
            </a:r>
            <a:r>
              <a:rPr lang="en-US" altLang="zh-CN" sz="1200" dirty="0" err="1"/>
              <a:t>demod</a:t>
            </a:r>
            <a:r>
              <a:rPr lang="en-US" altLang="zh-CN" sz="1200" dirty="0"/>
              <a:t>, or BS RF related feature groups, the technique discussions will be handled in the individual session.</a:t>
            </a:r>
          </a:p>
          <a:p>
            <a:pPr lvl="1">
              <a:spcBef>
                <a:spcPts val="0"/>
              </a:spcBef>
              <a:spcAft>
                <a:spcPts val="600"/>
              </a:spcAft>
            </a:pPr>
            <a:r>
              <a:rPr lang="en-US" altLang="zh-CN" sz="1200" dirty="0"/>
              <a:t>On the last day, the feature list will be treated in the GTW of main session. All the stable feature groups will be captured in the feature list without [ ] or FFS. The potential feature groups, for which no consensus is reached, they will be captured in [ ] or with FFS</a:t>
            </a:r>
            <a:r>
              <a:rPr lang="en-US" altLang="zh-CN" sz="1200" dirty="0" smtClean="0"/>
              <a:t>.</a:t>
            </a:r>
          </a:p>
          <a:p>
            <a:pPr marL="457176" lvl="1" indent="0">
              <a:spcBef>
                <a:spcPts val="0"/>
              </a:spcBef>
              <a:spcAft>
                <a:spcPts val="600"/>
              </a:spcAft>
              <a:buNone/>
            </a:pPr>
            <a:endParaRPr lang="en-US" altLang="zh-CN" sz="1200" dirty="0" smtClean="0"/>
          </a:p>
          <a:p>
            <a:pPr>
              <a:spcBef>
                <a:spcPts val="0"/>
              </a:spcBef>
              <a:spcAft>
                <a:spcPts val="600"/>
              </a:spcAft>
            </a:pPr>
            <a:r>
              <a:rPr lang="en-US" altLang="zh-CN" sz="1400" dirty="0" smtClean="0"/>
              <a:t>Plan </a:t>
            </a:r>
            <a:r>
              <a:rPr lang="en-US" altLang="zh-CN" sz="1400" dirty="0"/>
              <a:t>for approval of feature list for RAN4-lead features</a:t>
            </a:r>
          </a:p>
          <a:p>
            <a:pPr lvl="1">
              <a:spcBef>
                <a:spcPts val="0"/>
              </a:spcBef>
              <a:spcAft>
                <a:spcPts val="600"/>
              </a:spcAft>
            </a:pPr>
            <a:r>
              <a:rPr lang="en-US" altLang="zh-CN" sz="1200" dirty="0" smtClean="0"/>
              <a:t>It is expected to send LS to RAN2 by </a:t>
            </a:r>
            <a:r>
              <a:rPr lang="en-US" altLang="zh-CN" sz="1200" dirty="0" smtClean="0">
                <a:solidFill>
                  <a:srgbClr val="FF0000"/>
                </a:solidFill>
              </a:rPr>
              <a:t>August 19 (Friday in the first round)</a:t>
            </a:r>
            <a:r>
              <a:rPr lang="en-US" altLang="zh-CN" sz="1200" dirty="0" smtClean="0"/>
              <a:t>.</a:t>
            </a:r>
          </a:p>
          <a:p>
            <a:pPr lvl="1">
              <a:spcBef>
                <a:spcPts val="0"/>
              </a:spcBef>
              <a:spcAft>
                <a:spcPts val="600"/>
              </a:spcAft>
            </a:pPr>
            <a:r>
              <a:rPr lang="en-US" altLang="zh-CN" sz="1200" dirty="0" smtClean="0"/>
              <a:t>Guidance RP-211582 was endorsed in RAN#92-e for the timeline for Rel-17 UE feature list, and the conclusions in RAN#96 are as follows</a:t>
            </a:r>
          </a:p>
          <a:p>
            <a:pPr lvl="2">
              <a:spcBef>
                <a:spcPts val="0"/>
              </a:spcBef>
              <a:spcAft>
                <a:spcPts val="600"/>
              </a:spcAft>
            </a:pPr>
            <a:r>
              <a:rPr lang="en-US" altLang="zh-CN" sz="1200" i="1" dirty="0"/>
              <a:t>REL-17 ASN.1 freeze will be declared in June 22</a:t>
            </a:r>
          </a:p>
          <a:p>
            <a:pPr lvl="2">
              <a:spcBef>
                <a:spcPts val="0"/>
              </a:spcBef>
              <a:spcAft>
                <a:spcPts val="600"/>
              </a:spcAft>
            </a:pPr>
            <a:r>
              <a:rPr lang="en-US" altLang="zh-CN" sz="1200" i="1" dirty="0"/>
              <a:t>June 22 version may not be fully implementable and we will target Sep.22  to make sure that is fully </a:t>
            </a:r>
            <a:r>
              <a:rPr lang="en-US" altLang="zh-CN" sz="1200" i="1" dirty="0" smtClean="0"/>
              <a:t>implementable</a:t>
            </a:r>
          </a:p>
          <a:p>
            <a:pPr lvl="1">
              <a:spcBef>
                <a:spcPts val="0"/>
              </a:spcBef>
              <a:spcAft>
                <a:spcPts val="600"/>
              </a:spcAft>
            </a:pPr>
            <a:r>
              <a:rPr lang="en-US" altLang="zh-CN" sz="1200" dirty="0" smtClean="0"/>
              <a:t>To make the feature list implementable, </a:t>
            </a:r>
            <a:r>
              <a:rPr lang="en-US" altLang="zh-CN" sz="1200" dirty="0"/>
              <a:t>RAN4 is supposed to provide the </a:t>
            </a:r>
            <a:r>
              <a:rPr lang="en-US" altLang="zh-CN" sz="1200" dirty="0" smtClean="0"/>
              <a:t>necessary input </a:t>
            </a:r>
            <a:r>
              <a:rPr lang="en-US" altLang="zh-CN" sz="1200" dirty="0"/>
              <a:t>of feature </a:t>
            </a:r>
            <a:r>
              <a:rPr lang="en-US" altLang="zh-CN" sz="1200" dirty="0" smtClean="0"/>
              <a:t>list in August meeting.</a:t>
            </a:r>
            <a:endParaRPr lang="en-US" altLang="zh-CN" sz="1200" dirty="0"/>
          </a:p>
          <a:p>
            <a:pPr lvl="2">
              <a:spcBef>
                <a:spcPts val="0"/>
              </a:spcBef>
              <a:spcAft>
                <a:spcPts val="600"/>
              </a:spcAft>
            </a:pPr>
            <a:r>
              <a:rPr lang="en-US" altLang="zh-CN" sz="1200" dirty="0" smtClean="0"/>
              <a:t>RAN2 </a:t>
            </a:r>
            <a:r>
              <a:rPr lang="en-US" altLang="zh-CN" sz="1200" dirty="0"/>
              <a:t>would not capture any feature or feature group if there is FFS or [].</a:t>
            </a:r>
            <a:endParaRPr lang="en-US" altLang="zh-CN" sz="800" dirty="0"/>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Rel-17 Feature list</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929974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6539922" cy="5095171"/>
          </a:xfrm>
        </p:spPr>
        <p:txBody>
          <a:bodyPr/>
          <a:lstStyle/>
          <a:p>
            <a:pPr marL="342882" lvl="1" indent="-342882">
              <a:lnSpc>
                <a:spcPct val="150000"/>
              </a:lnSpc>
              <a:spcBef>
                <a:spcPts val="0"/>
              </a:spcBef>
              <a:spcAft>
                <a:spcPts val="600"/>
              </a:spcAft>
              <a:buBlip>
                <a:blip r:embed="rId2"/>
              </a:buBlip>
            </a:pPr>
            <a:r>
              <a:rPr lang="en-US" altLang="zh-CN" sz="1400" dirty="0"/>
              <a:t>TOHRU (Trace Online Hand Raising Utility) will be used for GTW</a:t>
            </a:r>
          </a:p>
          <a:p>
            <a:pPr lvl="1">
              <a:lnSpc>
                <a:spcPct val="150000"/>
              </a:lnSpc>
              <a:spcBef>
                <a:spcPts val="0"/>
              </a:spcBef>
              <a:spcAft>
                <a:spcPts val="0"/>
              </a:spcAft>
            </a:pPr>
            <a:r>
              <a:rPr lang="en-US" altLang="zh-CN" sz="1200" dirty="0"/>
              <a:t>3GPP TOHRU will be used in this </a:t>
            </a:r>
            <a:r>
              <a:rPr lang="en-US" altLang="zh-CN" sz="1200" dirty="0" smtClean="0"/>
              <a:t>meeting</a:t>
            </a:r>
            <a:endParaRPr lang="en-US" altLang="zh-CN" sz="1200" dirty="0"/>
          </a:p>
          <a:p>
            <a:pPr lvl="1">
              <a:lnSpc>
                <a:spcPct val="150000"/>
              </a:lnSpc>
              <a:spcBef>
                <a:spcPts val="0"/>
              </a:spcBef>
              <a:spcAft>
                <a:spcPts val="0"/>
              </a:spcAft>
            </a:pPr>
            <a:r>
              <a:rPr lang="en-US" altLang="zh-CN" sz="1200" dirty="0"/>
              <a:t>Hyperlink: </a:t>
            </a:r>
            <a:r>
              <a:rPr lang="zh-CN" altLang="zh-CN" sz="1200" dirty="0"/>
              <a:t> </a:t>
            </a:r>
            <a:r>
              <a:rPr lang="en-GB" altLang="zh-CN" sz="1200" u="sng" dirty="0">
                <a:hlinkClick r:id="rId3"/>
              </a:rPr>
              <a:t>https://tohru.3gpp.org</a:t>
            </a:r>
            <a:r>
              <a:rPr lang="en-GB" altLang="zh-CN" sz="1200" u="sng" dirty="0" smtClean="0">
                <a:hlinkClick r:id="rId3"/>
              </a:rPr>
              <a:t>/</a:t>
            </a:r>
            <a:endParaRPr lang="en-GB" altLang="zh-CN" sz="1200" u="sng" dirty="0" smtClean="0"/>
          </a:p>
          <a:p>
            <a:pPr lvl="1">
              <a:lnSpc>
                <a:spcPct val="150000"/>
              </a:lnSpc>
              <a:spcBef>
                <a:spcPts val="0"/>
              </a:spcBef>
              <a:spcAft>
                <a:spcPts val="0"/>
              </a:spcAft>
            </a:pPr>
            <a:r>
              <a:rPr lang="en-GB" altLang="zh-CN" sz="1200" dirty="0"/>
              <a:t>Together with the invitation for the </a:t>
            </a:r>
            <a:r>
              <a:rPr lang="en-GB" altLang="zh-CN" sz="1200" dirty="0" err="1"/>
              <a:t>GotoWebinar</a:t>
            </a:r>
            <a:r>
              <a:rPr lang="en-GB" altLang="zh-CN" sz="1200" dirty="0"/>
              <a:t> MCC provides you with a "Meeting name" individually after your </a:t>
            </a:r>
            <a:r>
              <a:rPr lang="en-GB" altLang="zh-CN" sz="1200" dirty="0" err="1"/>
              <a:t>registeration</a:t>
            </a:r>
            <a:r>
              <a:rPr lang="en-GB" altLang="zh-CN" sz="1200" dirty="0"/>
              <a:t> </a:t>
            </a:r>
          </a:p>
          <a:p>
            <a:pPr lvl="1">
              <a:lnSpc>
                <a:spcPct val="150000"/>
              </a:lnSpc>
              <a:spcBef>
                <a:spcPts val="0"/>
              </a:spcBef>
              <a:spcAft>
                <a:spcPts val="0"/>
              </a:spcAft>
            </a:pPr>
            <a:r>
              <a:rPr lang="en-GB" altLang="zh-CN" sz="1200" dirty="0" smtClean="0"/>
              <a:t>Meeting name (TOHRU </a:t>
            </a:r>
            <a:r>
              <a:rPr lang="en-GB" altLang="zh-CN" sz="1200" dirty="0"/>
              <a:t>Meeting IDs):</a:t>
            </a:r>
          </a:p>
          <a:p>
            <a:pPr lvl="2">
              <a:lnSpc>
                <a:spcPct val="150000"/>
              </a:lnSpc>
              <a:spcBef>
                <a:spcPts val="0"/>
              </a:spcBef>
              <a:spcAft>
                <a:spcPts val="0"/>
              </a:spcAft>
            </a:pPr>
            <a:r>
              <a:rPr lang="en-US" altLang="zh-CN" sz="1200" dirty="0"/>
              <a:t>Main session: RAN4_Main</a:t>
            </a:r>
          </a:p>
          <a:p>
            <a:pPr lvl="2">
              <a:lnSpc>
                <a:spcPct val="150000"/>
              </a:lnSpc>
              <a:spcBef>
                <a:spcPts val="0"/>
              </a:spcBef>
              <a:spcAft>
                <a:spcPts val="0"/>
              </a:spcAft>
            </a:pPr>
            <a:r>
              <a:rPr lang="en-US" altLang="zh-CN" sz="1200" dirty="0"/>
              <a:t>RRM session: RAN4_RRM</a:t>
            </a:r>
          </a:p>
          <a:p>
            <a:pPr lvl="2">
              <a:lnSpc>
                <a:spcPct val="150000"/>
              </a:lnSpc>
              <a:spcBef>
                <a:spcPts val="0"/>
              </a:spcBef>
              <a:spcAft>
                <a:spcPts val="0"/>
              </a:spcAft>
            </a:pPr>
            <a:r>
              <a:rPr lang="en-US" altLang="zh-CN" sz="1200" dirty="0" err="1"/>
              <a:t>BSRF_Demod_testing</a:t>
            </a:r>
            <a:r>
              <a:rPr lang="en-US" altLang="zh-CN" sz="1200" dirty="0"/>
              <a:t> session: RAN4_BSRF</a:t>
            </a:r>
          </a:p>
          <a:p>
            <a:pPr lvl="1">
              <a:lnSpc>
                <a:spcPct val="150000"/>
              </a:lnSpc>
              <a:spcBef>
                <a:spcPts val="0"/>
              </a:spcBef>
              <a:spcAft>
                <a:spcPts val="0"/>
              </a:spcAft>
            </a:pPr>
            <a:r>
              <a:rPr lang="en-US" altLang="zh-CN" sz="1200" dirty="0"/>
              <a:t>Enter your name </a:t>
            </a:r>
          </a:p>
          <a:p>
            <a:pPr lvl="2">
              <a:lnSpc>
                <a:spcPct val="150000"/>
              </a:lnSpc>
              <a:spcBef>
                <a:spcPts val="0"/>
              </a:spcBef>
              <a:spcAft>
                <a:spcPts val="0"/>
              </a:spcAft>
            </a:pPr>
            <a:r>
              <a:rPr lang="en-GB" altLang="zh-CN" sz="1200" b="1" dirty="0"/>
              <a:t>&lt;represented company&gt;, &lt;first name&gt; &lt;family name&gt;</a:t>
            </a:r>
            <a:r>
              <a:rPr lang="en-GB" altLang="zh-CN" sz="1200" dirty="0"/>
              <a:t/>
            </a:r>
            <a:br>
              <a:rPr lang="en-GB" altLang="zh-CN" sz="1200" dirty="0"/>
            </a:br>
            <a:r>
              <a:rPr lang="en-GB" altLang="zh-CN" sz="1200" dirty="0"/>
              <a:t>e.g.: XY Telecom - Peter </a:t>
            </a:r>
            <a:r>
              <a:rPr lang="en-GB" altLang="zh-CN" sz="1200" dirty="0" err="1"/>
              <a:t>Mustermann</a:t>
            </a:r>
            <a:endParaRPr lang="en-GB" altLang="zh-CN" sz="1200" dirty="0"/>
          </a:p>
          <a:p>
            <a:pPr lvl="1">
              <a:lnSpc>
                <a:spcPct val="150000"/>
              </a:lnSpc>
              <a:spcBef>
                <a:spcPts val="0"/>
              </a:spcBef>
              <a:spcAft>
                <a:spcPts val="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lnSpc>
                <a:spcPct val="150000"/>
              </a:lnSpc>
              <a:spcBef>
                <a:spcPts val="0"/>
              </a:spcBef>
              <a:spcAft>
                <a:spcPts val="0"/>
              </a:spcAft>
            </a:pPr>
            <a:r>
              <a:rPr lang="en-US" altLang="zh-CN" sz="1200" dirty="0"/>
              <a:t>The other buttons are similar as the previous external TOHRU </a:t>
            </a:r>
            <a:r>
              <a:rPr lang="en-US" altLang="zh-CN" sz="1200" dirty="0" smtClean="0"/>
              <a:t>tool</a:t>
            </a:r>
          </a:p>
          <a:p>
            <a:pPr marL="342882" lvl="1" indent="-342882">
              <a:lnSpc>
                <a:spcPct val="150000"/>
              </a:lnSpc>
              <a:spcBef>
                <a:spcPts val="0"/>
              </a:spcBef>
              <a:spcAft>
                <a:spcPts val="600"/>
              </a:spcAft>
              <a:buBlip>
                <a:blip r:embed="rId2"/>
              </a:buBlip>
            </a:pPr>
            <a:r>
              <a:rPr lang="en-US" altLang="zh-CN" sz="1400" dirty="0"/>
              <a:t>Please find </a:t>
            </a:r>
            <a:r>
              <a:rPr lang="en-US" altLang="zh-CN" sz="1400" dirty="0" smtClean="0"/>
              <a:t>references </a:t>
            </a:r>
            <a:r>
              <a:rPr lang="en-US" altLang="zh-CN" sz="1400" dirty="0"/>
              <a:t>at </a:t>
            </a:r>
            <a:endParaRPr lang="en-US" altLang="zh-CN" sz="1400" dirty="0" smtClean="0"/>
          </a:p>
          <a:p>
            <a:pPr lvl="1">
              <a:lnSpc>
                <a:spcPct val="150000"/>
              </a:lnSpc>
              <a:spcBef>
                <a:spcPts val="0"/>
              </a:spcBef>
              <a:spcAft>
                <a:spcPts val="0"/>
              </a:spcAft>
            </a:pPr>
            <a:r>
              <a:rPr lang="en-US" altLang="zh-CN" sz="1200" dirty="0"/>
              <a:t>https://</a:t>
            </a:r>
            <a:r>
              <a:rPr lang="en-US" altLang="zh-CN" sz="1200" dirty="0" smtClean="0"/>
              <a:t>www.3gpp.org/ftp/tsg_ran/WG4_Radio/TSGR4_104-e/Invitation</a:t>
            </a:r>
            <a:endParaRPr lang="en-US" altLang="zh-CN" sz="1200" dirty="0"/>
          </a:p>
          <a:p>
            <a:pPr lvl="2">
              <a:lnSpc>
                <a:spcPct val="150000"/>
              </a:lnSpc>
              <a:spcBef>
                <a:spcPts val="0"/>
              </a:spcBef>
              <a:spcAft>
                <a:spcPts val="0"/>
              </a:spcAft>
            </a:pPr>
            <a:endParaRPr lang="en-US" altLang="zh-CN" sz="1200" b="1" dirty="0">
              <a:solidFill>
                <a:srgbClr val="FF0000"/>
              </a:solidFill>
            </a:endParaRP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GTW</a:t>
            </a:r>
            <a:endParaRPr lang="ru-RU" b="1" dirty="0">
              <a:latin typeface="微软雅黑" panose="020B0503020204020204" pitchFamily="34" charset="-122"/>
              <a:ea typeface="微软雅黑" panose="020B0503020204020204" pitchFamily="34" charset="-122"/>
            </a:endParaRPr>
          </a:p>
        </p:txBody>
      </p:sp>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10" name="图片 9"/>
          <p:cNvPicPr>
            <a:picLocks noChangeAspect="1"/>
          </p:cNvPicPr>
          <p:nvPr/>
        </p:nvPicPr>
        <p:blipFill>
          <a:blip r:embed="rId4"/>
          <a:stretch>
            <a:fillRect/>
          </a:stretch>
        </p:blipFill>
        <p:spPr>
          <a:xfrm>
            <a:off x="7452014" y="3201604"/>
            <a:ext cx="3216190" cy="3549576"/>
          </a:xfrm>
          <a:prstGeom prst="rect">
            <a:avLst/>
          </a:prstGeom>
        </p:spPr>
      </p:pic>
      <p:pic>
        <p:nvPicPr>
          <p:cNvPr id="11" name="图片 10"/>
          <p:cNvPicPr>
            <a:picLocks noChangeAspect="1"/>
          </p:cNvPicPr>
          <p:nvPr/>
        </p:nvPicPr>
        <p:blipFill>
          <a:blip r:embed="rId5"/>
          <a:stretch>
            <a:fillRect/>
          </a:stretch>
        </p:blipFill>
        <p:spPr>
          <a:xfrm>
            <a:off x="7452014" y="1232682"/>
            <a:ext cx="2469711" cy="1937227"/>
          </a:xfrm>
          <a:prstGeom prst="rect">
            <a:avLst/>
          </a:prstGeom>
        </p:spPr>
      </p:pic>
    </p:spTree>
    <p:extLst>
      <p:ext uri="{BB962C8B-B14F-4D97-AF65-F5344CB8AC3E}">
        <p14:creationId xmlns:p14="http://schemas.microsoft.com/office/powerpoint/2010/main" val="38719720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6722" cy="5095171"/>
          </a:xfrm>
        </p:spPr>
        <p:txBody>
          <a:bodyPr/>
          <a:lstStyle/>
          <a:p>
            <a:pPr marL="342882" lvl="1" indent="-342882">
              <a:spcBef>
                <a:spcPts val="0"/>
              </a:spcBef>
              <a:spcAft>
                <a:spcPts val="600"/>
              </a:spcAft>
              <a:buBlip>
                <a:blip r:embed="rId2"/>
              </a:buBlip>
            </a:pPr>
            <a:r>
              <a:rPr lang="en-US" altLang="zh-CN" sz="1400" dirty="0"/>
              <a:t>Changes to the working procedures</a:t>
            </a:r>
          </a:p>
          <a:p>
            <a:pPr lvl="1">
              <a:spcBef>
                <a:spcPts val="0"/>
              </a:spcBef>
              <a:spcAft>
                <a:spcPts val="600"/>
              </a:spcAft>
            </a:pPr>
            <a:r>
              <a:rPr lang="en-GB" altLang="zh-CN" sz="1200" dirty="0"/>
              <a:t>Attendance at ordinary e-meetings now counts towards accrual and maintenance of voting </a:t>
            </a:r>
            <a:r>
              <a:rPr lang="en-GB" altLang="zh-CN" sz="1200" dirty="0" smtClean="0"/>
              <a:t>rights</a:t>
            </a:r>
          </a:p>
          <a:p>
            <a:pPr lvl="1">
              <a:spcBef>
                <a:spcPts val="0"/>
              </a:spcBef>
              <a:spcAft>
                <a:spcPts val="600"/>
              </a:spcAft>
            </a:pPr>
            <a:r>
              <a:rPr lang="en-GB" altLang="zh-CN" sz="1200" dirty="0" smtClean="0"/>
              <a:t>The new rules apply for future meetings starting from meetings after TSG#95-e. Past e-meetings do not count towards voting rights</a:t>
            </a:r>
          </a:p>
          <a:p>
            <a:pPr lvl="1">
              <a:spcBef>
                <a:spcPts val="0"/>
              </a:spcBef>
              <a:spcAft>
                <a:spcPts val="600"/>
              </a:spcAft>
            </a:pPr>
            <a:r>
              <a:rPr lang="en-GB" altLang="zh-CN" sz="1200" dirty="0" smtClean="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smtClean="0"/>
              <a:t>Please not that the delegates need to check in themselves between the start and the end of the meeting.</a:t>
            </a:r>
          </a:p>
          <a:p>
            <a:pPr marL="342882" lvl="1" indent="-342882">
              <a:spcBef>
                <a:spcPts val="0"/>
              </a:spcBef>
              <a:spcAft>
                <a:spcPts val="600"/>
              </a:spcAft>
              <a:buBlip>
                <a:blip r:embed="rId2"/>
              </a:buBlip>
            </a:pPr>
            <a:r>
              <a:rPr lang="en-GB" altLang="zh-CN" sz="1400" dirty="0"/>
              <a:t>Please </a:t>
            </a:r>
            <a:r>
              <a:rPr lang="en-GB" altLang="zh-CN" sz="1400" dirty="0" smtClean="0"/>
              <a:t>follow the guidance below to check in</a:t>
            </a:r>
          </a:p>
          <a:p>
            <a:pPr lvl="1">
              <a:spcBef>
                <a:spcPts val="0"/>
              </a:spcBef>
              <a:spcAft>
                <a:spcPts val="600"/>
              </a:spcAft>
            </a:pPr>
            <a:r>
              <a:rPr lang="en-US" altLang="zh-CN" sz="1200" dirty="0"/>
              <a:t>Option 1: Through registration email, </a:t>
            </a:r>
            <a:r>
              <a:rPr lang="en-US" altLang="zh-CN" sz="1200" dirty="0" smtClean="0"/>
              <a:t>click the direct link (only if you registered after the deadline of registration for this meeting)</a:t>
            </a:r>
          </a:p>
          <a:p>
            <a:pPr lvl="1">
              <a:spcBef>
                <a:spcPts val="0"/>
              </a:spcBef>
              <a:spcAft>
                <a:spcPts val="600"/>
              </a:spcAft>
            </a:pPr>
            <a:r>
              <a:rPr lang="en-US" altLang="zh-CN" sz="1200" dirty="0" smtClean="0"/>
              <a:t>Option </a:t>
            </a:r>
            <a:r>
              <a:rPr lang="en-US" altLang="zh-CN" sz="1200" dirty="0"/>
              <a:t>2: Through registration email, copy/paste token into the registration link </a:t>
            </a:r>
            <a:r>
              <a:rPr lang="en-US" altLang="zh-CN" sz="1200" dirty="0" smtClean="0"/>
              <a:t>(</a:t>
            </a:r>
            <a:r>
              <a:rPr lang="en-US" altLang="zh-CN" sz="1200" dirty="0"/>
              <a:t>if you registered after the deadline of registration for this meeting</a:t>
            </a:r>
            <a:r>
              <a:rPr lang="en-US" altLang="zh-CN" sz="1200" dirty="0" smtClean="0"/>
              <a:t>)</a:t>
            </a:r>
          </a:p>
          <a:p>
            <a:pPr lvl="1">
              <a:spcBef>
                <a:spcPts val="0"/>
              </a:spcBef>
              <a:spcAft>
                <a:spcPts val="600"/>
              </a:spcAft>
            </a:pPr>
            <a:r>
              <a:rPr lang="en-US" altLang="zh-CN" sz="1200" dirty="0"/>
              <a:t>Option 2-Bis: Through registration email, copy/paste token into the registration link (if you registered before the deadline of registration for this meeting</a:t>
            </a:r>
            <a:r>
              <a:rPr lang="en-US" altLang="zh-CN" sz="1200" dirty="0" smtClean="0"/>
              <a:t>)</a:t>
            </a:r>
          </a:p>
          <a:p>
            <a:pPr lvl="1">
              <a:spcBef>
                <a:spcPts val="0"/>
              </a:spcBef>
              <a:spcAft>
                <a:spcPts val="600"/>
              </a:spcAft>
            </a:pPr>
            <a:r>
              <a:rPr lang="en-US" altLang="zh-CN" sz="1200" dirty="0"/>
              <a:t>Option 3: Through the 3GU portal (You need to be logged in</a:t>
            </a:r>
            <a:r>
              <a:rPr lang="en-US" altLang="zh-CN" sz="1200" dirty="0" smtClean="0"/>
              <a:t>)</a:t>
            </a:r>
          </a:p>
          <a:p>
            <a:pPr lvl="2">
              <a:spcBef>
                <a:spcPts val="0"/>
              </a:spcBef>
              <a:spcAft>
                <a:spcPts val="600"/>
              </a:spcAft>
            </a:pPr>
            <a:r>
              <a:rPr lang="en-US" altLang="zh-CN" sz="1200" dirty="0">
                <a:latin typeface="+mj-ea"/>
                <a:ea typeface="+mj-ea"/>
              </a:rPr>
              <a:t>Click on the meeting you wish to check-in </a:t>
            </a:r>
            <a:r>
              <a:rPr lang="en-US" altLang="zh-CN" sz="1200" dirty="0" smtClean="0">
                <a:latin typeface="+mj-ea"/>
                <a:ea typeface="+mj-ea"/>
              </a:rPr>
              <a:t>to</a:t>
            </a:r>
          </a:p>
          <a:p>
            <a:pPr lvl="2">
              <a:spcBef>
                <a:spcPts val="0"/>
              </a:spcBef>
              <a:spcAft>
                <a:spcPts val="600"/>
              </a:spcAft>
            </a:pPr>
            <a:r>
              <a:rPr lang="en-GB" altLang="zh-CN" sz="1200" dirty="0">
                <a:latin typeface="+mj-ea"/>
                <a:ea typeface="+mj-ea"/>
              </a:rPr>
              <a:t>then, click on “Presence Token” link</a:t>
            </a:r>
            <a:endParaRPr lang="en-US" altLang="zh-CN" sz="1200" dirty="0">
              <a:latin typeface="+mj-ea"/>
              <a:ea typeface="+mj-ea"/>
            </a:endParaRPr>
          </a:p>
          <a:p>
            <a:pPr lvl="1">
              <a:spcBef>
                <a:spcPts val="0"/>
              </a:spcBef>
              <a:spcAft>
                <a:spcPts val="600"/>
              </a:spcAft>
            </a:pPr>
            <a:r>
              <a:rPr lang="en-US" altLang="zh-CN" sz="1200" dirty="0" smtClean="0"/>
              <a:t>Note:</a:t>
            </a:r>
          </a:p>
          <a:p>
            <a:pPr lvl="2">
              <a:spcBef>
                <a:spcPts val="0"/>
              </a:spcBef>
              <a:spcAft>
                <a:spcPts val="600"/>
              </a:spcAft>
            </a:pPr>
            <a:r>
              <a:rPr lang="en-US" altLang="zh-CN" sz="1200" dirty="0" smtClean="0"/>
              <a:t>All </a:t>
            </a:r>
            <a:r>
              <a:rPr lang="en-US" altLang="zh-CN" sz="1200" dirty="0"/>
              <a:t>three options work for both electronic and face to face meetings</a:t>
            </a:r>
          </a:p>
          <a:p>
            <a:pPr lvl="2">
              <a:spcBef>
                <a:spcPts val="0"/>
              </a:spcBef>
              <a:spcAft>
                <a:spcPts val="600"/>
              </a:spcAft>
            </a:pPr>
            <a:r>
              <a:rPr lang="en-US" altLang="zh-CN" sz="1200" dirty="0"/>
              <a:t>Note: although the date of registration to a given meeting is not the cut-off date when the new rules start to apply, it is still expected for delegates to register before the deadline of registration to be eligible to take part in the GTW conference calls</a:t>
            </a:r>
            <a:r>
              <a:rPr lang="en-US" altLang="zh-CN" sz="1200" dirty="0" smtClean="0"/>
              <a:t>.</a:t>
            </a:r>
            <a:endParaRPr lang="en-GB" altLang="zh-CN" sz="1200" dirty="0" smtClean="0"/>
          </a:p>
          <a:p>
            <a:pPr lvl="1">
              <a:spcBef>
                <a:spcPts val="0"/>
              </a:spcBef>
              <a:spcAft>
                <a:spcPts val="600"/>
              </a:spcAft>
            </a:pP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smtClean="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93944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 discussions</a:t>
            </a:r>
          </a:p>
          <a:p>
            <a:pPr lvl="1">
              <a:spcBef>
                <a:spcPts val="0"/>
              </a:spcBef>
              <a:spcAft>
                <a:spcPts val="600"/>
              </a:spcAft>
            </a:pPr>
            <a:r>
              <a:rPr lang="en-US" sz="1200" dirty="0"/>
              <a:t>Delegates are strongly encouraged to provide comments asap. Silence within a reasonable timeframe means no objection. </a:t>
            </a:r>
          </a:p>
          <a:p>
            <a:pPr lvl="1">
              <a:spcBef>
                <a:spcPts val="0"/>
              </a:spcBef>
              <a:spcAft>
                <a:spcPts val="600"/>
              </a:spcAft>
            </a:pPr>
            <a:r>
              <a:rPr lang="en-US" sz="1200" dirty="0"/>
              <a:t>It is strongly encouraged that each company/delegate consolidate their comments/views and send them out in one email for each email thread.</a:t>
            </a:r>
          </a:p>
          <a:p>
            <a:pPr lvl="1">
              <a:spcBef>
                <a:spcPts val="0"/>
              </a:spcBef>
              <a:spcAft>
                <a:spcPts val="600"/>
              </a:spcAft>
            </a:pPr>
            <a:r>
              <a:rPr lang="en-US" sz="1200" dirty="0"/>
              <a:t>Each 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PLEASE fix it to RE: </a:t>
            </a:r>
            <a:r>
              <a:rPr lang="en-US" altLang="zh-CN" sz="1200" dirty="0" err="1"/>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2"/>
              </a:rPr>
              <a:t>https://www.extendoffice.com/documents/outlook/4495-outlook-reply-subject-prefix.html</a:t>
            </a:r>
            <a:r>
              <a:rPr lang="en-US" altLang="zh-CN" sz="1200" dirty="0"/>
              <a:t>  </a:t>
            </a:r>
          </a:p>
          <a:p>
            <a:pPr lvl="1">
              <a:spcBef>
                <a:spcPts val="0"/>
              </a:spcBef>
              <a:spcAft>
                <a:spcPts val="600"/>
              </a:spcAft>
            </a:pPr>
            <a:r>
              <a:rPr lang="en-US" altLang="zh-CN" sz="1200" dirty="0"/>
              <a:t>It is encouraged NOT to send the email just to indicate the comment is uploaded. But the moderator needs indicate the upload of summary by the deadline, and authors of WF/LS/CRs in 2nd round needs indicate the upload by the deadline.</a:t>
            </a:r>
          </a:p>
          <a:p>
            <a:pPr lvl="1">
              <a:spcBef>
                <a:spcPts val="0"/>
              </a:spcBef>
              <a:spcAft>
                <a:spcPts val="600"/>
              </a:spcAft>
            </a:pPr>
            <a:r>
              <a:rPr lang="en-US" altLang="zh-CN" sz="1200" dirty="0"/>
              <a:t>Technique comments/responses for summary and WF/LS/CRs in RAN4 email reflector are allowed.</a:t>
            </a: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462855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 discussions</a:t>
            </a:r>
          </a:p>
          <a:p>
            <a:pPr lvl="1">
              <a:spcBef>
                <a:spcPts val="0"/>
              </a:spcBef>
              <a:spcAft>
                <a:spcPts val="600"/>
              </a:spcAft>
            </a:pPr>
            <a:r>
              <a:rPr lang="en-US" sz="1200" dirty="0"/>
              <a:t>Please upload your drafts or formal </a:t>
            </a:r>
            <a:r>
              <a:rPr lang="en-US" sz="1200" dirty="0" err="1"/>
              <a:t>tdocs</a:t>
            </a:r>
            <a:r>
              <a:rPr lang="en-US" sz="1200" dirty="0"/>
              <a:t> to the online server. Avoid using email attachment (especially large attachments) for sharing drafts, which may cause email problems. In Draft folder, each email thread will have its own sub-folder</a:t>
            </a:r>
          </a:p>
          <a:p>
            <a:pPr lvl="2">
              <a:spcBef>
                <a:spcPts val="0"/>
              </a:spcBef>
              <a:spcAft>
                <a:spcPts val="600"/>
              </a:spcAft>
            </a:pPr>
            <a:r>
              <a:rPr lang="en-US" sz="1200" dirty="0"/>
              <a:t>Note if delegates experience persistent problems or issues when uploading the drafts, they can email it to Carolyn.</a:t>
            </a:r>
          </a:p>
          <a:p>
            <a:pPr lvl="1">
              <a:spcBef>
                <a:spcPts val="0"/>
              </a:spcBef>
              <a:spcAft>
                <a:spcPts val="600"/>
              </a:spcAft>
            </a:pPr>
            <a:r>
              <a:rPr lang="en-US" sz="1200" dirty="0"/>
              <a:t>Length of file names shall be reduced, e.g.</a:t>
            </a:r>
          </a:p>
          <a:p>
            <a:pPr lvl="2">
              <a:spcBef>
                <a:spcPts val="0"/>
              </a:spcBef>
              <a:spcAft>
                <a:spcPts val="600"/>
              </a:spcAft>
            </a:pPr>
            <a:r>
              <a:rPr lang="en-US" sz="1200" dirty="0"/>
              <a:t>At the beginning of the first round, moderators share </a:t>
            </a:r>
            <a:r>
              <a:rPr lang="en-US" altLang="zh-CN" sz="1200" dirty="0" smtClean="0"/>
              <a:t>www.</a:t>
            </a:r>
            <a:r>
              <a:rPr lang="en-US" sz="1200" dirty="0" smtClean="0"/>
              <a:t>3</a:t>
            </a:r>
            <a:r>
              <a:rPr lang="en-US" altLang="zh-CN" sz="1200" dirty="0" smtClean="0"/>
              <a:t>gpp.org</a:t>
            </a:r>
            <a:r>
              <a:rPr lang="en-US" sz="1200" dirty="0" smtClean="0"/>
              <a:t>/ftp/tsg_ran/WG4_Radio/TSGR4_104</a:t>
            </a:r>
            <a:r>
              <a:rPr lang="en-US" altLang="zh-CN" sz="1200" dirty="0" smtClean="0"/>
              <a:t>-</a:t>
            </a:r>
            <a:r>
              <a:rPr lang="en-US" sz="1200" dirty="0" smtClean="0"/>
              <a:t>e/Inbox/Drafts/[104e</a:t>
            </a:r>
            <a:r>
              <a:rPr lang="en-US" sz="1200" dirty="0"/>
              <a:t>][</a:t>
            </a:r>
            <a:r>
              <a:rPr lang="en-US" sz="1200" dirty="0" smtClean="0"/>
              <a:t>101]</a:t>
            </a:r>
            <a:r>
              <a:rPr lang="en-US" altLang="zh-CN" sz="1200" dirty="0" smtClean="0"/>
              <a:t>XXX\Summary_101_1st </a:t>
            </a:r>
            <a:r>
              <a:rPr lang="en-US" altLang="zh-CN" sz="1200" dirty="0"/>
              <a:t>round_v01.docx</a:t>
            </a:r>
          </a:p>
          <a:p>
            <a:pPr lvl="2">
              <a:spcBef>
                <a:spcPts val="0"/>
              </a:spcBef>
              <a:spcAft>
                <a:spcPts val="600"/>
              </a:spcAft>
            </a:pPr>
            <a:r>
              <a:rPr lang="en-US" sz="1200" dirty="0"/>
              <a:t>After update by company A: Summary_101_1st round_v02_companyA</a:t>
            </a:r>
          </a:p>
          <a:p>
            <a:pPr lvl="2">
              <a:spcBef>
                <a:spcPts val="0"/>
              </a:spcBef>
              <a:spcAft>
                <a:spcPts val="600"/>
              </a:spcAft>
            </a:pPr>
            <a:r>
              <a:rPr lang="en-US" sz="1200" dirty="0"/>
              <a:t>After update by company B: Summary_101_1st round_v03_companyA_companyB</a:t>
            </a:r>
          </a:p>
          <a:p>
            <a:pPr lvl="2">
              <a:spcBef>
                <a:spcPts val="0"/>
              </a:spcBef>
              <a:spcAft>
                <a:spcPts val="600"/>
              </a:spcAft>
            </a:pPr>
            <a:r>
              <a:rPr lang="en-US" sz="1200" dirty="0"/>
              <a:t>After update by company C: Summary_101_1st round_v04_company</a:t>
            </a:r>
            <a:r>
              <a:rPr lang="en-US" altLang="zh-CN" sz="1200" dirty="0"/>
              <a:t>B</a:t>
            </a:r>
            <a:r>
              <a:rPr lang="en-US" sz="1200" dirty="0"/>
              <a:t>_companyC</a:t>
            </a:r>
          </a:p>
          <a:p>
            <a:pPr lvl="1">
              <a:spcBef>
                <a:spcPts val="0"/>
              </a:spcBef>
              <a:spcAft>
                <a:spcPts val="600"/>
              </a:spcAft>
            </a:pPr>
            <a:r>
              <a:rPr lang="en-US" sz="1200" dirty="0"/>
              <a:t>Please follow above naming nomenclature when providing your comments on </a:t>
            </a:r>
            <a:r>
              <a:rPr lang="en-US" sz="1200" dirty="0" err="1"/>
              <a:t>Tdoc</a:t>
            </a:r>
            <a:r>
              <a:rPr lang="en-US" sz="1200" dirty="0"/>
              <a:t> for summary, revised 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CRs for being easily understood. One example is given below: Rev_R4-21xxxxx_1</a:t>
            </a:r>
            <a:r>
              <a:rPr lang="en-US" altLang="zh-CN" sz="1200" baseline="30000" dirty="0"/>
              <a:t>st</a:t>
            </a:r>
            <a:r>
              <a:rPr lang="en-US" altLang="zh-CN" sz="1200" dirty="0"/>
              <a:t> round_v0x_companyB_companyC </a:t>
            </a:r>
          </a:p>
          <a:p>
            <a:pPr lvl="1">
              <a:spcBef>
                <a:spcPts val="0"/>
              </a:spcBef>
              <a:spcAft>
                <a:spcPts val="600"/>
              </a:spcAft>
            </a:pPr>
            <a:endParaRPr lang="en-US" sz="1200" dirty="0">
              <a:solidFill>
                <a:srgbClr val="0000FF"/>
              </a:solidFill>
            </a:endParaRP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957129" y="4627818"/>
            <a:ext cx="9904576" cy="1415931"/>
          </a:xfrm>
          <a:prstGeom prst="rect">
            <a:avLst/>
          </a:prstGeom>
        </p:spPr>
      </p:pic>
    </p:spTree>
    <p:extLst>
      <p:ext uri="{BB962C8B-B14F-4D97-AF65-F5344CB8AC3E}">
        <p14:creationId xmlns:p14="http://schemas.microsoft.com/office/powerpoint/2010/main" val="11415733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dirty="0"/>
              <a:t>Feedback 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r>
              <a:rPr lang="en-US" altLang="zh-CN" sz="1200" dirty="0" smtClean="0"/>
              <a:t>)”.</a:t>
            </a:r>
          </a:p>
          <a:p>
            <a:pPr lvl="1">
              <a:spcBef>
                <a:spcPts val="0"/>
              </a:spcBef>
              <a:spcAft>
                <a:spcPts val="600"/>
              </a:spcAft>
            </a:pPr>
            <a:endParaRPr lang="en-US" altLang="zh-CN" sz="1200" dirty="0" smtClean="0"/>
          </a:p>
          <a:p>
            <a:pPr marL="342882" lvl="2" indent="-342882">
              <a:spcBef>
                <a:spcPts val="0"/>
              </a:spcBef>
              <a:spcAft>
                <a:spcPts val="600"/>
              </a:spcAft>
              <a:buBlip>
                <a:blip r:embed="rId2"/>
              </a:buBlip>
            </a:pPr>
            <a:r>
              <a:rPr lang="en-US" altLang="zh-CN" sz="1400" dirty="0" smtClean="0">
                <a:cs typeface="+mn-cs"/>
              </a:rPr>
              <a:t>NWM</a:t>
            </a:r>
          </a:p>
          <a:p>
            <a:pPr lvl="1">
              <a:spcBef>
                <a:spcPts val="0"/>
              </a:spcBef>
              <a:spcAft>
                <a:spcPts val="600"/>
              </a:spcAft>
            </a:pPr>
            <a:r>
              <a:rPr lang="en-US" altLang="zh-CN" sz="1200" dirty="0"/>
              <a:t>Please refer to the following document for NWM </a:t>
            </a:r>
            <a:r>
              <a:rPr lang="en-US" altLang="zh-CN" sz="1200" dirty="0" smtClean="0"/>
              <a:t>tool</a:t>
            </a:r>
          </a:p>
          <a:p>
            <a:pPr lvl="1">
              <a:spcBef>
                <a:spcPts val="0"/>
              </a:spcBef>
              <a:spcAft>
                <a:spcPts val="600"/>
              </a:spcAft>
            </a:pPr>
            <a:r>
              <a:rPr lang="en-US" altLang="zh-CN" sz="1200" dirty="0" smtClean="0"/>
              <a:t>https://www.3gpp.org/ftp/tsg_ran/WG4_Radio/TSGR4_104-e/Invitation/TSG_RAN4#104-e_NWM_guidance.docx</a:t>
            </a:r>
            <a:endParaRPr lang="ru-RU" altLang="zh-CN" sz="1200" dirty="0" smtClean="0"/>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15805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sz="1400" dirty="0" smtClean="0"/>
              <a:t>The </a:t>
            </a:r>
            <a:r>
              <a:rPr lang="en-US" sz="1400" dirty="0"/>
              <a:t>e-meeting will take place during </a:t>
            </a:r>
            <a:r>
              <a:rPr lang="en-US" sz="1400" dirty="0" smtClean="0">
                <a:solidFill>
                  <a:srgbClr val="FF0000"/>
                </a:solidFill>
              </a:rPr>
              <a:t>August 15</a:t>
            </a:r>
            <a:r>
              <a:rPr lang="en-US" sz="1400" baseline="30000" dirty="0" smtClean="0">
                <a:solidFill>
                  <a:srgbClr val="FF0000"/>
                </a:solidFill>
              </a:rPr>
              <a:t>th</a:t>
            </a:r>
            <a:r>
              <a:rPr lang="en-US" sz="1400" dirty="0" smtClean="0">
                <a:solidFill>
                  <a:srgbClr val="FF0000"/>
                </a:solidFill>
              </a:rPr>
              <a:t> </a:t>
            </a:r>
            <a:r>
              <a:rPr lang="en-US" sz="1400" dirty="0">
                <a:solidFill>
                  <a:srgbClr val="FF0000"/>
                </a:solidFill>
              </a:rPr>
              <a:t>~ </a:t>
            </a:r>
            <a:r>
              <a:rPr lang="en-US" sz="1400" dirty="0" smtClean="0">
                <a:solidFill>
                  <a:srgbClr val="FF0000"/>
                </a:solidFill>
              </a:rPr>
              <a:t>August 26</a:t>
            </a:r>
            <a:r>
              <a:rPr lang="en-US" sz="1400" baseline="30000" dirty="0" smtClean="0">
                <a:solidFill>
                  <a:srgbClr val="FF0000"/>
                </a:solidFill>
              </a:rPr>
              <a:t>th</a:t>
            </a:r>
            <a:r>
              <a:rPr lang="en-US" sz="1400" dirty="0" smtClean="0">
                <a:solidFill>
                  <a:srgbClr val="FF0000"/>
                </a:solidFill>
              </a:rPr>
              <a:t>, </a:t>
            </a:r>
            <a:r>
              <a:rPr lang="en-US" sz="1400" dirty="0">
                <a:solidFill>
                  <a:srgbClr val="FF0000"/>
                </a:solidFill>
              </a:rPr>
              <a:t>2022</a:t>
            </a:r>
            <a:r>
              <a:rPr lang="en-US" sz="1400" dirty="0"/>
              <a:t>.</a:t>
            </a:r>
          </a:p>
          <a:p>
            <a:pPr lvl="1">
              <a:spcBef>
                <a:spcPts val="0"/>
              </a:spcBef>
              <a:spcAft>
                <a:spcPts val="600"/>
              </a:spcAft>
            </a:pPr>
            <a:r>
              <a:rPr lang="en-US" sz="1200" dirty="0"/>
              <a:t>Email discussions consisting of a number of email threads moderated by designated moderators </a:t>
            </a:r>
            <a:r>
              <a:rPr lang="en-US" altLang="zh-CN" sz="1200" dirty="0"/>
              <a:t>on RAN4 email reflector 3GPP_TSG_RAN_WG4@LIST.ETSI.ORG </a:t>
            </a:r>
            <a:r>
              <a:rPr lang="en-US" sz="1200" dirty="0"/>
              <a:t>will be the main means.</a:t>
            </a:r>
          </a:p>
          <a:p>
            <a:pPr lvl="1">
              <a:spcBef>
                <a:spcPts val="0"/>
              </a:spcBef>
              <a:spcAft>
                <a:spcPts val="600"/>
              </a:spcAft>
            </a:pPr>
            <a:r>
              <a:rPr lang="en-US" sz="1200" dirty="0" err="1"/>
              <a:t>GoToWebinar</a:t>
            </a:r>
            <a:r>
              <a:rPr lang="en-US" sz="1200" dirty="0"/>
              <a:t> (GTW) conference calls will be used and are considered online sessions. </a:t>
            </a:r>
          </a:p>
          <a:p>
            <a:pPr lvl="2">
              <a:spcBef>
                <a:spcPts val="0"/>
              </a:spcBef>
              <a:spcAft>
                <a:spcPts val="600"/>
              </a:spcAft>
            </a:pPr>
            <a:r>
              <a:rPr lang="en-US" sz="1200" dirty="0"/>
              <a:t>During GTW conference calls, TOHRU (Trace Online Hand Raising Utility) will be used.</a:t>
            </a:r>
          </a:p>
          <a:p>
            <a:pPr>
              <a:spcBef>
                <a:spcPts val="0"/>
              </a:spcBef>
              <a:spcAft>
                <a:spcPts val="600"/>
              </a:spcAft>
            </a:pPr>
            <a:r>
              <a:rPr lang="en-US" altLang="zh-CN" sz="1400" dirty="0"/>
              <a:t>The </a:t>
            </a:r>
            <a:r>
              <a:rPr lang="en-US" altLang="zh-CN" sz="1400" dirty="0" err="1" smtClean="0"/>
              <a:t>tdoc</a:t>
            </a:r>
            <a:r>
              <a:rPr lang="en-US" altLang="zh-CN" sz="1400" dirty="0" smtClean="0"/>
              <a:t> request and </a:t>
            </a:r>
            <a:r>
              <a:rPr lang="en-US" altLang="zh-CN" sz="1400" dirty="0"/>
              <a:t>submission deadline is </a:t>
            </a:r>
            <a:r>
              <a:rPr lang="en-US" altLang="zh-CN" sz="1400" dirty="0" smtClean="0">
                <a:solidFill>
                  <a:srgbClr val="FF0000"/>
                </a:solidFill>
              </a:rPr>
              <a:t>August 10</a:t>
            </a:r>
            <a:r>
              <a:rPr lang="en-US" altLang="zh-CN" sz="1400" baseline="30000" dirty="0" smtClean="0">
                <a:solidFill>
                  <a:srgbClr val="FF0000"/>
                </a:solidFill>
              </a:rPr>
              <a:t>th</a:t>
            </a:r>
            <a:r>
              <a:rPr lang="en-US" altLang="zh-CN" sz="1400" dirty="0" smtClean="0">
                <a:solidFill>
                  <a:srgbClr val="FF0000"/>
                </a:solidFill>
              </a:rPr>
              <a:t> (Wednesday) </a:t>
            </a:r>
            <a:r>
              <a:rPr lang="en-US" altLang="zh-CN" sz="1400" dirty="0">
                <a:solidFill>
                  <a:srgbClr val="FF0000"/>
                </a:solidFill>
              </a:rPr>
              <a:t>2022, 23:59 UTC</a:t>
            </a:r>
            <a:r>
              <a:rPr lang="en-US" altLang="zh-CN" sz="1400" dirty="0"/>
              <a:t>. </a:t>
            </a:r>
            <a:r>
              <a:rPr lang="en-US" altLang="zh-CN" sz="1400" dirty="0" err="1"/>
              <a:t>Tdoc</a:t>
            </a:r>
            <a:r>
              <a:rPr lang="en-US" altLang="zh-CN" sz="1400" dirty="0"/>
              <a:t> which is requested and/or submitted after deadline will not be treated.</a:t>
            </a:r>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a:t>
            </a:r>
            <a:r>
              <a:rPr lang="en-US" altLang="zh-CN" sz="1200" dirty="0" smtClean="0"/>
              <a:t>handling, where the principle is applied for Rel-18.</a:t>
            </a:r>
            <a:endParaRPr lang="en-US" altLang="zh-CN" sz="1200" dirty="0"/>
          </a:p>
          <a:p>
            <a:pPr lvl="1">
              <a:spcBef>
                <a:spcPts val="0"/>
              </a:spcBef>
              <a:spcAft>
                <a:spcPts val="600"/>
              </a:spcAft>
            </a:pPr>
            <a:r>
              <a:rPr lang="en-US" altLang="zh-CN" sz="1200" dirty="0"/>
              <a:t>CRs/Big CRs/Revised WIDs are allowed this meeting. Please follow additional restrictions in </a:t>
            </a:r>
            <a:r>
              <a:rPr lang="en-US" altLang="zh-CN" sz="1200" dirty="0" smtClean="0"/>
              <a:t>the frozen </a:t>
            </a:r>
            <a:r>
              <a:rPr lang="en-US" altLang="zh-CN" sz="1200" dirty="0"/>
              <a:t>agenda.</a:t>
            </a:r>
          </a:p>
          <a:p>
            <a:pPr lvl="1">
              <a:spcBef>
                <a:spcPts val="0"/>
              </a:spcBef>
              <a:spcAft>
                <a:spcPts val="600"/>
              </a:spcAft>
            </a:pPr>
            <a:r>
              <a:rPr lang="en-US" altLang="zh-CN" sz="1200" dirty="0"/>
              <a:t>For Rel-15/16 maintenance, draft CR approach will be used. </a:t>
            </a:r>
          </a:p>
          <a:p>
            <a:pPr lvl="2">
              <a:spcBef>
                <a:spcPts val="0"/>
              </a:spcBef>
              <a:spcAft>
                <a:spcPts val="600"/>
              </a:spcAft>
            </a:pPr>
            <a:r>
              <a:rPr lang="en-US" altLang="zh-CN" sz="1200" dirty="0"/>
              <a:t>Companies need to request </a:t>
            </a:r>
            <a:r>
              <a:rPr lang="en-US" altLang="zh-CN" sz="1200" dirty="0" err="1"/>
              <a:t>Tdoc</a:t>
            </a:r>
            <a:r>
              <a:rPr lang="en-US" altLang="zh-CN" sz="1200" dirty="0"/>
              <a:t> numbers for both Cat-F and Cat-A draft CRs, submit Cat-F draft CR before the meeting, and upload Cat-A draft CR(s) after Cat-F draft CR is endorsed. </a:t>
            </a:r>
          </a:p>
          <a:p>
            <a:pPr lvl="2">
              <a:spcBef>
                <a:spcPts val="0"/>
              </a:spcBef>
              <a:spcAft>
                <a:spcPts val="600"/>
              </a:spcAft>
            </a:pPr>
            <a:r>
              <a:rPr lang="en-US" altLang="zh-CN" sz="1200" dirty="0"/>
              <a:t>After the meeting, Chairs will ask some delegates to merge the endorsed draft CRs into one or a limited number of formal CRs per specification, which may cover one or multiple WIs and will be formally agreed during post meeting email </a:t>
            </a:r>
            <a:r>
              <a:rPr lang="en-US" altLang="zh-CN" sz="1200" dirty="0" smtClean="0"/>
              <a:t>process</a:t>
            </a:r>
            <a:endParaRPr lang="en-US" altLang="zh-CN" sz="1200" dirty="0"/>
          </a:p>
          <a:p>
            <a:pPr lvl="1">
              <a:spcBef>
                <a:spcPts val="0"/>
              </a:spcBef>
              <a:spcAft>
                <a:spcPts val="600"/>
              </a:spcAft>
            </a:pPr>
            <a:r>
              <a:rPr lang="en-US" altLang="zh-CN" sz="1200" dirty="0"/>
              <a:t>For Rel-17 </a:t>
            </a:r>
            <a:r>
              <a:rPr lang="en-US" altLang="zh-CN" sz="1200" dirty="0" smtClean="0"/>
              <a:t>on-going and closed WIs, please refer to Slide #11 for guidance of CR/draft CRs handling</a:t>
            </a:r>
          </a:p>
          <a:p>
            <a:pPr lvl="1">
              <a:spcBef>
                <a:spcPts val="0"/>
              </a:spcBef>
              <a:spcAft>
                <a:spcPts val="600"/>
              </a:spcAft>
            </a:pPr>
            <a:r>
              <a:rPr lang="en-US" altLang="zh-CN" sz="1200" dirty="0" smtClean="0"/>
              <a:t>For Rel-18 non-spectrum related WIs, please refer to Slide #12 for guidance of </a:t>
            </a:r>
            <a:r>
              <a:rPr lang="en-US" altLang="zh-CN" sz="1200" dirty="0" err="1" smtClean="0"/>
              <a:t>tdoc</a:t>
            </a:r>
            <a:r>
              <a:rPr lang="en-US" altLang="zh-CN" sz="1200" dirty="0" smtClean="0"/>
              <a:t> handling</a:t>
            </a:r>
          </a:p>
          <a:p>
            <a:pPr lvl="1">
              <a:spcBef>
                <a:spcPts val="0"/>
              </a:spcBef>
              <a:spcAft>
                <a:spcPts val="600"/>
              </a:spcAft>
            </a:pPr>
            <a:r>
              <a:rPr lang="en-US" altLang="zh-CN" sz="1200" dirty="0" smtClean="0"/>
              <a:t>Please </a:t>
            </a:r>
            <a:r>
              <a:rPr lang="en-US" altLang="zh-CN" sz="1200" dirty="0"/>
              <a:t>use title starting with "Big CRs …”or "Draft Big CR" when you reserve a </a:t>
            </a:r>
            <a:r>
              <a:rPr lang="en-US" altLang="zh-CN" sz="1200" dirty="0" err="1"/>
              <a:t>Tdoc</a:t>
            </a:r>
            <a:r>
              <a:rPr lang="en-US" altLang="zh-CN" sz="1200" dirty="0"/>
              <a:t> number for a big CRs to facilitate work of MCC.</a:t>
            </a:r>
          </a:p>
          <a:p>
            <a:pPr>
              <a:spcBef>
                <a:spcPts val="0"/>
              </a:spcBef>
              <a:spcAft>
                <a:spcPts val="600"/>
              </a:spcAft>
            </a:pPr>
            <a:r>
              <a:rPr lang="en-US" altLang="zh-CN" sz="1400" dirty="0" smtClean="0"/>
              <a:t>The </a:t>
            </a:r>
            <a:r>
              <a:rPr lang="en-US" altLang="zh-CN" sz="1400" dirty="0"/>
              <a:t>registration deadline is </a:t>
            </a:r>
            <a:r>
              <a:rPr lang="en-US" altLang="zh-CN" sz="1400" dirty="0" smtClean="0">
                <a:solidFill>
                  <a:srgbClr val="FF0000"/>
                </a:solidFill>
              </a:rPr>
              <a:t>August 12</a:t>
            </a:r>
            <a:r>
              <a:rPr lang="en-US" altLang="zh-CN" sz="1400" baseline="30000" dirty="0" smtClean="0">
                <a:solidFill>
                  <a:srgbClr val="FF0000"/>
                </a:solidFill>
              </a:rPr>
              <a:t>th</a:t>
            </a:r>
            <a:r>
              <a:rPr lang="en-US" altLang="zh-CN" sz="1400" dirty="0" smtClean="0">
                <a:solidFill>
                  <a:srgbClr val="FF0000"/>
                </a:solidFill>
              </a:rPr>
              <a:t> </a:t>
            </a:r>
            <a:r>
              <a:rPr lang="en-US" altLang="zh-CN" sz="1400" dirty="0">
                <a:solidFill>
                  <a:srgbClr val="FF0000"/>
                </a:solidFill>
              </a:rPr>
              <a:t>(Friday) 2022, 23:59 UTC</a:t>
            </a:r>
            <a:r>
              <a:rPr lang="en-US" altLang="zh-CN" sz="1400" dirty="0"/>
              <a:t>.</a:t>
            </a:r>
          </a:p>
          <a:p>
            <a:pPr lvl="1">
              <a:spcBef>
                <a:spcPts val="0"/>
              </a:spcBef>
              <a:spcAft>
                <a:spcPts val="600"/>
              </a:spcAft>
            </a:pPr>
            <a:r>
              <a:rPr lang="en-US" altLang="zh-CN" sz="1200" dirty="0"/>
              <a:t>Please register timely to be eligible to take part in the GTW conference calls.</a:t>
            </a:r>
          </a:p>
          <a:p>
            <a:pPr>
              <a:spcBef>
                <a:spcPts val="0"/>
              </a:spcBef>
              <a:spcAft>
                <a:spcPts val="600"/>
              </a:spcAft>
            </a:pPr>
            <a:r>
              <a:rPr lang="en-US" sz="1400" dirty="0"/>
              <a:t>This e-meeting shall have full decision power as Annex I of special procedures of 3GPP Working Procedures has been activated.</a:t>
            </a:r>
          </a:p>
        </p:txBody>
      </p:sp>
    </p:spTree>
    <p:extLst>
      <p:ext uri="{BB962C8B-B14F-4D97-AF65-F5344CB8AC3E}">
        <p14:creationId xmlns:p14="http://schemas.microsoft.com/office/powerpoint/2010/main" val="22615670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Before e-meeting, meeting arrangement will be shared in RAN4 email reflector, including</a:t>
            </a:r>
          </a:p>
          <a:p>
            <a:pPr lvl="1">
              <a:spcBef>
                <a:spcPts val="0"/>
              </a:spcBef>
              <a:spcAft>
                <a:spcPts val="600"/>
              </a:spcAft>
            </a:pPr>
            <a:r>
              <a:rPr lang="en-US" sz="1200" dirty="0"/>
              <a:t>Assignment of moderators for email threads. </a:t>
            </a:r>
          </a:p>
          <a:p>
            <a:pPr lvl="1">
              <a:spcBef>
                <a:spcPts val="0"/>
              </a:spcBef>
              <a:spcAft>
                <a:spcPts val="600"/>
              </a:spcAft>
            </a:pPr>
            <a:r>
              <a:rPr lang="en-US" sz="1200" dirty="0"/>
              <a:t>Email discussion procedure/timelines. </a:t>
            </a:r>
          </a:p>
          <a:p>
            <a:pPr lvl="1">
              <a:spcBef>
                <a:spcPts val="0"/>
              </a:spcBef>
              <a:spcAft>
                <a:spcPts val="600"/>
              </a:spcAft>
            </a:pPr>
            <a:r>
              <a:rPr lang="en-US" sz="1200" dirty="0"/>
              <a:t>Initial GTW conference calls schedule.</a:t>
            </a:r>
          </a:p>
          <a:p>
            <a:pPr lvl="2">
              <a:spcBef>
                <a:spcPts val="0"/>
              </a:spcBef>
              <a:spcAft>
                <a:spcPts val="600"/>
              </a:spcAft>
            </a:pPr>
            <a:r>
              <a:rPr lang="en-US" altLang="zh-CN" sz="1200" dirty="0"/>
              <a:t>Moderator may be requested to recommend 1~2 critical issue(s) for the GTW conference call for an email thread.</a:t>
            </a:r>
            <a:endParaRPr lang="en-US" sz="1200" dirty="0"/>
          </a:p>
          <a:p>
            <a:pPr>
              <a:spcBef>
                <a:spcPts val="0"/>
              </a:spcBef>
              <a:spcAft>
                <a:spcPts val="600"/>
              </a:spcAft>
            </a:pPr>
            <a:r>
              <a:rPr lang="en-US" sz="1400" dirty="0"/>
              <a:t>In e-meeting, chairs announcement on meeting management will be shared on a dedicated email thread.</a:t>
            </a:r>
          </a:p>
          <a:p>
            <a:pPr lvl="1">
              <a:spcBef>
                <a:spcPts val="0"/>
              </a:spcBef>
              <a:spcAft>
                <a:spcPts val="600"/>
              </a:spcAft>
            </a:pPr>
            <a:r>
              <a:rPr lang="en-US" sz="1200" dirty="0"/>
              <a:t>Including </a:t>
            </a:r>
            <a:r>
              <a:rPr lang="en-US" sz="1200" dirty="0" err="1"/>
              <a:t>tdoc</a:t>
            </a:r>
            <a:r>
              <a:rPr lang="en-US" sz="1200" dirty="0"/>
              <a:t> request and assignment, meeting report update, update of GTW schedule and agenda.</a:t>
            </a:r>
          </a:p>
          <a:p>
            <a:pPr lvl="1">
              <a:spcBef>
                <a:spcPts val="0"/>
              </a:spcBef>
              <a:spcAft>
                <a:spcPts val="600"/>
              </a:spcAft>
            </a:pPr>
            <a:r>
              <a:rPr lang="en-US" sz="1200" dirty="0"/>
              <a:t>Email thread [100] for Main session, [200] for RRM session, [300] for BS/Testing/Demodulation session.</a:t>
            </a:r>
          </a:p>
          <a:p>
            <a:pPr lvl="2">
              <a:spcBef>
                <a:spcPts val="0"/>
              </a:spcBef>
              <a:spcAft>
                <a:spcPts val="600"/>
              </a:spcAft>
            </a:pPr>
            <a:r>
              <a:rPr lang="en-US" sz="1200" dirty="0"/>
              <a:t>General organization question and update of session report:       “[1</a:t>
            </a:r>
            <a:r>
              <a:rPr lang="en-US" altLang="zh-CN" sz="1200" dirty="0"/>
              <a:t>xx</a:t>
            </a:r>
            <a:r>
              <a:rPr lang="en-US" sz="1200" dirty="0"/>
              <a:t>-e][X00] </a:t>
            </a:r>
            <a:r>
              <a:rPr lang="en-US" sz="1200" dirty="0" err="1"/>
              <a:t>XXX_Session</a:t>
            </a:r>
            <a:r>
              <a:rPr lang="en-US" sz="1200" dirty="0"/>
              <a:t>”</a:t>
            </a:r>
          </a:p>
          <a:p>
            <a:pPr lvl="2">
              <a:spcBef>
                <a:spcPts val="0"/>
              </a:spcBef>
              <a:spcAft>
                <a:spcPts val="600"/>
              </a:spcAft>
            </a:pPr>
            <a:r>
              <a:rPr lang="en-US" sz="1200" dirty="0"/>
              <a:t>GTW schedule announcement:                                                        “[1xx-e][X00] </a:t>
            </a:r>
            <a:r>
              <a:rPr lang="en-US" sz="1200" dirty="0" err="1"/>
              <a:t>XXX_Session</a:t>
            </a:r>
            <a:r>
              <a:rPr lang="en-US" sz="1200" dirty="0"/>
              <a:t> - GTW schedule”</a:t>
            </a:r>
          </a:p>
          <a:p>
            <a:pPr lvl="2">
              <a:spcBef>
                <a:spcPts val="0"/>
              </a:spcBef>
              <a:spcAft>
                <a:spcPts val="600"/>
              </a:spcAft>
            </a:pPr>
            <a:r>
              <a:rPr lang="en-US" sz="1200" dirty="0" err="1"/>
              <a:t>Tdoc</a:t>
            </a:r>
            <a:r>
              <a:rPr lang="en-US" sz="1200" dirty="0"/>
              <a:t> requests:                                                                                  “[1xx-e][X00] </a:t>
            </a:r>
            <a:r>
              <a:rPr lang="en-US" sz="1200" dirty="0" err="1"/>
              <a:t>XXX_Session</a:t>
            </a:r>
            <a:r>
              <a:rPr lang="en-US" sz="1200" dirty="0"/>
              <a:t> - </a:t>
            </a:r>
            <a:r>
              <a:rPr lang="en-US" sz="1200" dirty="0" err="1"/>
              <a:t>tdoc</a:t>
            </a:r>
            <a:r>
              <a:rPr lang="en-US" sz="1200" dirty="0"/>
              <a:t> request”</a:t>
            </a:r>
            <a:endParaRPr lang="en-US" sz="800" dirty="0"/>
          </a:p>
          <a:p>
            <a:pPr lvl="1">
              <a:spcBef>
                <a:spcPts val="0"/>
              </a:spcBef>
              <a:spcAft>
                <a:spcPts val="600"/>
              </a:spcAft>
            </a:pPr>
            <a:r>
              <a:rPr lang="en-US" sz="1200" dirty="0"/>
              <a:t>Meeting report will be uploaded and updated daily in /</a:t>
            </a:r>
            <a:r>
              <a:rPr lang="en-US" sz="1200" dirty="0" smtClean="0"/>
              <a:t>inbox/</a:t>
            </a:r>
            <a:r>
              <a:rPr lang="en-US" sz="1200" dirty="0" err="1" smtClean="0"/>
              <a:t>Chairman_Notes</a:t>
            </a:r>
            <a:r>
              <a:rPr lang="en-US" sz="1200" dirty="0" smtClean="0"/>
              <a:t>, and </a:t>
            </a:r>
            <a:r>
              <a:rPr lang="en-US" sz="1200" dirty="0" err="1" smtClean="0"/>
              <a:t>Tdoc</a:t>
            </a:r>
            <a:r>
              <a:rPr lang="en-US" sz="1200" dirty="0" smtClean="0"/>
              <a:t> list will be updated by MCC in /inbox/</a:t>
            </a:r>
            <a:r>
              <a:rPr lang="en-US" sz="1200" dirty="0" err="1" smtClean="0"/>
              <a:t>Tdoclist</a:t>
            </a:r>
            <a:endParaRPr lang="en-US" sz="1200" dirty="0"/>
          </a:p>
          <a:p>
            <a:pPr lvl="1">
              <a:spcBef>
                <a:spcPts val="0"/>
              </a:spcBef>
              <a:spcAft>
                <a:spcPts val="600"/>
              </a:spcAft>
            </a:pPr>
            <a:r>
              <a:rPr lang="en-US" sz="1200" dirty="0"/>
              <a:t>Update of main session GTW schedule will be announced via email, and uploaded into /inbox/</a:t>
            </a:r>
            <a:r>
              <a:rPr lang="en-US" sz="1200" dirty="0" err="1"/>
              <a:t>Meeting_Arrangement</a:t>
            </a:r>
            <a:endParaRPr lang="en-US" sz="1200" dirty="0"/>
          </a:p>
          <a:p>
            <a:pPr marL="342882" lvl="1" indent="-342882">
              <a:spcBef>
                <a:spcPts val="0"/>
              </a:spcBef>
              <a:spcAft>
                <a:spcPts val="600"/>
              </a:spcAft>
              <a:buBlip>
                <a:blip r:embed="rId2"/>
              </a:buBlip>
            </a:pPr>
            <a:r>
              <a:rPr lang="en-US" altLang="zh-CN" sz="1400" dirty="0">
                <a:cs typeface="+mn-cs"/>
              </a:rPr>
              <a:t>In email discussion, it is recommended for moderator and delegates to </a:t>
            </a:r>
          </a:p>
          <a:p>
            <a:pPr lvl="1">
              <a:spcBef>
                <a:spcPts val="0"/>
              </a:spcBef>
              <a:spcAft>
                <a:spcPts val="600"/>
              </a:spcAft>
            </a:pPr>
            <a:r>
              <a:rPr lang="en-US" altLang="zh-CN" sz="1200" dirty="0"/>
              <a:t>Use e</a:t>
            </a:r>
            <a:r>
              <a:rPr lang="en-US" sz="1200" dirty="0"/>
              <a:t>mail summary to collect comments/responses and recommend the tentative agreements for a email thread during the meeting.</a:t>
            </a:r>
          </a:p>
          <a:p>
            <a:pPr lvl="1">
              <a:spcBef>
                <a:spcPts val="0"/>
              </a:spcBef>
              <a:spcAft>
                <a:spcPts val="600"/>
              </a:spcAft>
            </a:pPr>
            <a:r>
              <a:rPr lang="en-US" sz="1200" dirty="0"/>
              <a:t>Use WORD document</a:t>
            </a:r>
            <a:r>
              <a:rPr lang="en-US" altLang="zh-CN" sz="1200" dirty="0"/>
              <a:t> for draft/formal WF</a:t>
            </a:r>
            <a:r>
              <a:rPr lang="en-US" sz="1200" dirty="0"/>
              <a:t> rather than PPT in order to </a:t>
            </a:r>
            <a:r>
              <a:rPr lang="en-US" altLang="zh-CN" sz="1200" dirty="0"/>
              <a:t>facilitate others to comment and easily track the changes</a:t>
            </a:r>
            <a:r>
              <a:rPr lang="en-US" sz="1200" dirty="0"/>
              <a:t>.</a:t>
            </a:r>
          </a:p>
          <a:p>
            <a:pPr lvl="2">
              <a:spcBef>
                <a:spcPts val="0"/>
              </a:spcBef>
              <a:spcAft>
                <a:spcPts val="600"/>
              </a:spcAft>
            </a:pPr>
            <a:r>
              <a:rPr lang="en-US" sz="1200" dirty="0"/>
              <a:t>Please provide the clean version of final formal WF </a:t>
            </a:r>
            <a:r>
              <a:rPr lang="en-US" sz="1200" dirty="0" err="1"/>
              <a:t>Tdoc</a:t>
            </a:r>
            <a:r>
              <a:rPr lang="en-US" sz="1200" dirty="0"/>
              <a:t> without change </a:t>
            </a:r>
            <a:r>
              <a:rPr lang="en-US" sz="1200" dirty="0" smtClean="0"/>
              <a:t>marks</a:t>
            </a:r>
            <a:r>
              <a:rPr lang="en-US" sz="1200" dirty="0" smtClean="0">
                <a:solidFill>
                  <a:srgbClr val="FF0000"/>
                </a:solidFill>
              </a:rPr>
              <a:t>,</a:t>
            </a:r>
            <a:r>
              <a:rPr lang="en-US" sz="1200" dirty="0" smtClean="0"/>
              <a:t> </a:t>
            </a:r>
            <a:r>
              <a:rPr lang="en-US" sz="1200" dirty="0"/>
              <a:t>and please just keep the open issues, candidate solutions, and agreements for each open issue reached during this </a:t>
            </a:r>
            <a:r>
              <a:rPr lang="en-US" sz="1200" dirty="0" smtClean="0"/>
              <a:t>meeting</a:t>
            </a:r>
            <a:endParaRPr lang="en-US" sz="1200" strike="sngStrike" dirty="0">
              <a:solidFill>
                <a:srgbClr val="FF0000"/>
              </a:solidFill>
            </a:endParaRPr>
          </a:p>
          <a:p>
            <a:pPr lvl="3">
              <a:spcBef>
                <a:spcPts val="0"/>
              </a:spcBef>
              <a:spcAft>
                <a:spcPts val="600"/>
              </a:spcAft>
            </a:pPr>
            <a:r>
              <a:rPr lang="en-US" sz="1200" dirty="0"/>
              <a:t>Do not use green highlight and do not need to keep the agreements in the previous meetings</a:t>
            </a:r>
          </a:p>
          <a:p>
            <a:pPr lvl="3">
              <a:spcBef>
                <a:spcPts val="0"/>
              </a:spcBef>
              <a:spcAft>
                <a:spcPts val="600"/>
              </a:spcAft>
            </a:pPr>
            <a:r>
              <a:rPr lang="en-US" sz="1200" dirty="0"/>
              <a:t>Do not need to capture the </a:t>
            </a:r>
            <a:r>
              <a:rPr lang="en-US" sz="1200" dirty="0" err="1"/>
              <a:t>companies’comments</a:t>
            </a:r>
            <a:r>
              <a:rPr lang="en-US" sz="1200" dirty="0"/>
              <a:t> in the WF, and they should be captured in the summary document</a:t>
            </a:r>
          </a:p>
          <a:p>
            <a:pPr lvl="1">
              <a:spcBef>
                <a:spcPts val="0"/>
              </a:spcBef>
              <a:spcAft>
                <a:spcPts val="600"/>
              </a:spcAft>
            </a:pPr>
            <a:endParaRPr lang="en-US"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828916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latin typeface="+mj-ea"/>
                <a:ea typeface="+mj-ea"/>
              </a:rPr>
              <a:t>In email discussion, it is recommended for moderator and delegates to </a:t>
            </a:r>
          </a:p>
          <a:p>
            <a:pPr lvl="1">
              <a:spcBef>
                <a:spcPts val="0"/>
              </a:spcBef>
              <a:spcAft>
                <a:spcPts val="600"/>
              </a:spcAft>
            </a:pPr>
            <a:r>
              <a:rPr lang="en-US" altLang="zh-CN" sz="1200" dirty="0">
                <a:latin typeface="+mj-ea"/>
                <a:ea typeface="+mj-ea"/>
              </a:rPr>
              <a:t>Provide comments for CRs by adding </a:t>
            </a:r>
            <a:r>
              <a:rPr lang="en-US" altLang="zh-CN" sz="1200" i="1" dirty="0">
                <a:latin typeface="+mj-ea"/>
                <a:ea typeface="+mj-ea"/>
              </a:rPr>
              <a:t>New comments</a:t>
            </a:r>
            <a:r>
              <a:rPr lang="en-US" altLang="zh-CN" sz="1200" dirty="0">
                <a:latin typeface="+mj-ea"/>
                <a:ea typeface="+mj-ea"/>
              </a:rPr>
              <a:t> and suggested changes with </a:t>
            </a:r>
            <a:r>
              <a:rPr lang="en-US" altLang="zh-CN" sz="1200" i="1" dirty="0">
                <a:latin typeface="+mj-ea"/>
                <a:ea typeface="+mj-ea"/>
              </a:rPr>
              <a:t>Markup </a:t>
            </a:r>
            <a:r>
              <a:rPr lang="en-US" altLang="zh-CN" sz="1200" dirty="0">
                <a:latin typeface="+mj-ea"/>
                <a:ea typeface="+mj-ea"/>
              </a:rPr>
              <a:t>in revised CRs for being easily understood. In 1</a:t>
            </a:r>
            <a:r>
              <a:rPr lang="en-US" altLang="zh-CN" sz="1200" baseline="30000" dirty="0">
                <a:latin typeface="+mj-ea"/>
                <a:ea typeface="+mj-ea"/>
              </a:rPr>
              <a:t>st</a:t>
            </a:r>
            <a:r>
              <a:rPr lang="en-US" altLang="zh-CN" sz="1200" dirty="0">
                <a:latin typeface="+mj-ea"/>
                <a:ea typeface="+mj-ea"/>
              </a:rPr>
              <a:t> round, please also add comments in summary referring to revised CRs, e.g., referring to Rev_R4-</a:t>
            </a:r>
            <a:r>
              <a:rPr lang="en-US" altLang="zh-CN" sz="1200" dirty="0">
                <a:solidFill>
                  <a:schemeClr val="tx2"/>
                </a:solidFill>
                <a:latin typeface="+mj-ea"/>
                <a:ea typeface="+mj-ea"/>
              </a:rPr>
              <a:t>22</a:t>
            </a:r>
            <a:r>
              <a:rPr lang="en-US" altLang="zh-CN" sz="1200" dirty="0">
                <a:latin typeface="+mj-ea"/>
                <a:ea typeface="+mj-ea"/>
              </a:rPr>
              <a:t>xxxxx_1</a:t>
            </a:r>
            <a:r>
              <a:rPr lang="en-US" altLang="zh-CN" sz="1200" baseline="30000" dirty="0">
                <a:latin typeface="+mj-ea"/>
                <a:ea typeface="+mj-ea"/>
              </a:rPr>
              <a:t>st</a:t>
            </a:r>
            <a:r>
              <a:rPr lang="en-US" altLang="zh-CN" sz="1200" dirty="0">
                <a:latin typeface="+mj-ea"/>
                <a:ea typeface="+mj-ea"/>
              </a:rPr>
              <a:t> round_v0x_companyB_companyC</a:t>
            </a:r>
            <a:r>
              <a:rPr lang="en-US" altLang="zh-CN" sz="1200" i="1" dirty="0">
                <a:latin typeface="+mj-ea"/>
                <a:ea typeface="+mj-ea"/>
              </a:rPr>
              <a:t>. </a:t>
            </a:r>
          </a:p>
          <a:p>
            <a:pPr lvl="1">
              <a:spcBef>
                <a:spcPts val="0"/>
              </a:spcBef>
              <a:spcAft>
                <a:spcPts val="600"/>
              </a:spcAft>
            </a:pPr>
            <a:r>
              <a:rPr lang="en-US" altLang="zh-CN" sz="1200" dirty="0">
                <a:latin typeface="+mj-ea"/>
                <a:ea typeface="+mj-ea"/>
              </a:rPr>
              <a:t>Provide information on the delegates contacts (Name / Company / E-mail) in the dedicated section of email summary document</a:t>
            </a:r>
          </a:p>
          <a:p>
            <a:pPr lvl="1">
              <a:spcBef>
                <a:spcPts val="0"/>
              </a:spcBef>
              <a:spcAft>
                <a:spcPts val="600"/>
              </a:spcAft>
            </a:pPr>
            <a:r>
              <a:rPr lang="en-US" altLang="zh-CN" sz="1200" dirty="0">
                <a:latin typeface="+mj-ea"/>
                <a:ea typeface="+mj-ea"/>
              </a:rPr>
              <a:t>Note that the meeting deadlines will be strictly enforced. Comments, </a:t>
            </a:r>
            <a:r>
              <a:rPr lang="en-US" altLang="zh-CN" sz="1200" dirty="0" err="1">
                <a:latin typeface="+mj-ea"/>
                <a:ea typeface="+mj-ea"/>
              </a:rPr>
              <a:t>tdocs</a:t>
            </a:r>
            <a:r>
              <a:rPr lang="en-US" altLang="zh-CN" sz="1200" dirty="0">
                <a:latin typeface="+mj-ea"/>
                <a:ea typeface="+mj-ea"/>
              </a:rPr>
              <a:t>, or drafts submitted after the deadlines will not be considered. </a:t>
            </a:r>
            <a:endParaRPr lang="en-US" altLang="zh-CN" sz="1200" dirty="0" smtClean="0">
              <a:latin typeface="+mj-ea"/>
              <a:ea typeface="+mj-ea"/>
            </a:endParaRPr>
          </a:p>
          <a:p>
            <a:pPr lvl="1">
              <a:spcBef>
                <a:spcPts val="0"/>
              </a:spcBef>
              <a:spcAft>
                <a:spcPts val="600"/>
              </a:spcAft>
            </a:pPr>
            <a:r>
              <a:rPr lang="en-US" altLang="zh-CN" sz="1200" dirty="0" smtClean="0">
                <a:latin typeface="+mj-ea"/>
                <a:ea typeface="+mj-ea"/>
              </a:rPr>
              <a:t>In the 2</a:t>
            </a:r>
            <a:r>
              <a:rPr lang="en-US" altLang="zh-CN" sz="1200" baseline="30000" dirty="0" smtClean="0">
                <a:latin typeface="+mj-ea"/>
                <a:ea typeface="+mj-ea"/>
              </a:rPr>
              <a:t>nd</a:t>
            </a:r>
            <a:r>
              <a:rPr lang="en-US" altLang="zh-CN" sz="1200" dirty="0" smtClean="0">
                <a:latin typeface="+mj-ea"/>
                <a:ea typeface="+mj-ea"/>
              </a:rPr>
              <a:t> round, it is recommended that moderator split into multiple sub-email threads with dedicated subject [1xx-e</a:t>
            </a:r>
            <a:r>
              <a:rPr lang="en-US" altLang="zh-CN" sz="1200" dirty="0">
                <a:latin typeface="+mj-ea"/>
                <a:ea typeface="+mj-ea"/>
              </a:rPr>
              <a:t>][X00] </a:t>
            </a:r>
            <a:r>
              <a:rPr lang="en-US" altLang="zh-CN" sz="1200" dirty="0" err="1" smtClean="0">
                <a:latin typeface="+mj-ea"/>
                <a:ea typeface="+mj-ea"/>
              </a:rPr>
              <a:t>abc</a:t>
            </a:r>
            <a:r>
              <a:rPr lang="en-US" altLang="zh-CN" sz="1200" dirty="0" smtClean="0">
                <a:latin typeface="+mj-ea"/>
                <a:ea typeface="+mj-ea"/>
              </a:rPr>
              <a:t> – topic name.</a:t>
            </a:r>
            <a:endParaRPr lang="en-US" altLang="zh-CN" sz="1200" dirty="0">
              <a:latin typeface="+mj-ea"/>
              <a:ea typeface="+mj-ea"/>
            </a:endParaRPr>
          </a:p>
          <a:p>
            <a:pPr marL="342882" lvl="1" indent="-342882">
              <a:spcBef>
                <a:spcPts val="0"/>
              </a:spcBef>
              <a:spcAft>
                <a:spcPts val="600"/>
              </a:spcAft>
              <a:buBlip>
                <a:blip r:embed="rId2"/>
              </a:buBlip>
            </a:pPr>
            <a:r>
              <a:rPr lang="en-US" altLang="zh-CN" sz="1400" dirty="0">
                <a:latin typeface="+mj-ea"/>
                <a:ea typeface="+mj-ea"/>
              </a:rPr>
              <a:t>For </a:t>
            </a:r>
            <a:r>
              <a:rPr lang="en-US" altLang="zh-CN" sz="1400" dirty="0" err="1">
                <a:latin typeface="+mj-ea"/>
                <a:ea typeface="+mj-ea"/>
              </a:rPr>
              <a:t>tdoc</a:t>
            </a:r>
            <a:r>
              <a:rPr lang="en-US" altLang="zh-CN" sz="1400" dirty="0">
                <a:latin typeface="+mj-ea"/>
                <a:ea typeface="+mj-ea"/>
              </a:rPr>
              <a:t> number request during the meeting</a:t>
            </a:r>
          </a:p>
          <a:p>
            <a:pPr lvl="1">
              <a:spcBef>
                <a:spcPts val="0"/>
              </a:spcBef>
              <a:spcAft>
                <a:spcPts val="600"/>
              </a:spcAft>
            </a:pPr>
            <a:r>
              <a:rPr lang="en-US" altLang="zh-CN" sz="1200" dirty="0">
                <a:latin typeface="+mj-ea"/>
                <a:ea typeface="+mj-ea"/>
              </a:rPr>
              <a:t>New and revised </a:t>
            </a:r>
            <a:r>
              <a:rPr lang="en-US" altLang="zh-CN" sz="1200" dirty="0" err="1">
                <a:latin typeface="+mj-ea"/>
                <a:ea typeface="+mj-ea"/>
              </a:rPr>
              <a:t>tdocs</a:t>
            </a:r>
            <a:r>
              <a:rPr lang="en-US" altLang="zh-CN" sz="1200" dirty="0">
                <a:latin typeface="+mj-ea"/>
                <a:ea typeface="+mj-ea"/>
              </a:rPr>
              <a:t> will be allocated based on the 1st round summaries conclusions. </a:t>
            </a:r>
            <a:endParaRPr lang="zh-CN" altLang="zh-CN" sz="1200" dirty="0">
              <a:latin typeface="+mj-ea"/>
              <a:ea typeface="+mj-ea"/>
            </a:endParaRPr>
          </a:p>
          <a:p>
            <a:pPr lvl="1">
              <a:spcBef>
                <a:spcPts val="0"/>
              </a:spcBef>
              <a:spcAft>
                <a:spcPts val="600"/>
              </a:spcAft>
            </a:pPr>
            <a:r>
              <a:rPr lang="en-US" altLang="zh-CN" sz="1200" dirty="0">
                <a:latin typeface="+mj-ea"/>
                <a:ea typeface="+mj-ea"/>
              </a:rPr>
              <a:t>Strongly encourage moderators to provide information on all </a:t>
            </a:r>
            <a:r>
              <a:rPr lang="en-US" altLang="zh-CN" sz="1200" dirty="0" smtClean="0">
                <a:latin typeface="+mj-ea"/>
                <a:ea typeface="+mj-ea"/>
              </a:rPr>
              <a:t>the</a:t>
            </a:r>
            <a:r>
              <a:rPr lang="en-US" altLang="zh-CN" sz="1200" dirty="0" smtClean="0">
                <a:solidFill>
                  <a:srgbClr val="FF0000"/>
                </a:solidFill>
                <a:latin typeface="+mj-ea"/>
                <a:ea typeface="+mj-ea"/>
              </a:rPr>
              <a:t> </a:t>
            </a:r>
            <a:r>
              <a:rPr lang="en-US" altLang="zh-CN" sz="1200" dirty="0" smtClean="0">
                <a:latin typeface="+mj-ea"/>
                <a:ea typeface="+mj-ea"/>
              </a:rPr>
              <a:t>new </a:t>
            </a:r>
            <a:r>
              <a:rPr lang="en-US" altLang="zh-CN" sz="1200" dirty="0">
                <a:latin typeface="+mj-ea"/>
                <a:ea typeface="+mj-ea"/>
              </a:rPr>
              <a:t>requested </a:t>
            </a:r>
            <a:r>
              <a:rPr lang="en-US" altLang="zh-CN" sz="1200" dirty="0" err="1">
                <a:latin typeface="+mj-ea"/>
                <a:ea typeface="+mj-ea"/>
              </a:rPr>
              <a:t>tdocs</a:t>
            </a:r>
            <a:r>
              <a:rPr lang="en-US" altLang="zh-CN" sz="1200" dirty="0">
                <a:latin typeface="+mj-ea"/>
                <a:ea typeface="+mj-ea"/>
              </a:rPr>
              <a:t> and </a:t>
            </a:r>
            <a:r>
              <a:rPr lang="en-US" altLang="zh-CN" sz="1200" dirty="0" err="1">
                <a:latin typeface="+mj-ea"/>
                <a:ea typeface="+mj-ea"/>
              </a:rPr>
              <a:t>tdoc</a:t>
            </a:r>
            <a:r>
              <a:rPr lang="en-US" altLang="zh-CN" sz="1200" dirty="0">
                <a:latin typeface="+mj-ea"/>
                <a:ea typeface="+mj-ea"/>
              </a:rPr>
              <a:t> revisions in the 1st round summary documents. The </a:t>
            </a:r>
            <a:r>
              <a:rPr lang="en-US" altLang="zh-CN" sz="1200" dirty="0" err="1">
                <a:latin typeface="+mj-ea"/>
                <a:ea typeface="+mj-ea"/>
              </a:rPr>
              <a:t>tdoc</a:t>
            </a:r>
            <a:r>
              <a:rPr lang="en-US" altLang="zh-CN" sz="1200" dirty="0">
                <a:latin typeface="+mj-ea"/>
                <a:ea typeface="+mj-ea"/>
              </a:rPr>
              <a:t> allocations after the 1st round shall be minimized. </a:t>
            </a:r>
            <a:endParaRPr lang="zh-CN" altLang="zh-CN" sz="1200" dirty="0">
              <a:latin typeface="+mj-ea"/>
              <a:ea typeface="+mj-ea"/>
            </a:endParaRPr>
          </a:p>
          <a:p>
            <a:pPr lvl="1">
              <a:spcBef>
                <a:spcPts val="0"/>
              </a:spcBef>
              <a:spcAft>
                <a:spcPts val="600"/>
              </a:spcAft>
            </a:pPr>
            <a:r>
              <a:rPr lang="en-US" altLang="zh-CN" sz="1200" dirty="0">
                <a:latin typeface="+mj-ea"/>
                <a:ea typeface="+mj-ea"/>
              </a:rPr>
              <a:t>For further </a:t>
            </a:r>
            <a:r>
              <a:rPr lang="en-US" altLang="zh-CN" sz="1200" dirty="0" err="1">
                <a:latin typeface="+mj-ea"/>
                <a:ea typeface="+mj-ea"/>
              </a:rPr>
              <a:t>tdocs</a:t>
            </a:r>
            <a:r>
              <a:rPr lang="en-US" altLang="zh-CN" sz="1200" dirty="0">
                <a:latin typeface="+mj-ea"/>
                <a:ea typeface="+mj-ea"/>
              </a:rPr>
              <a:t> revisions in the 2nd round, please use email </a:t>
            </a:r>
            <a:r>
              <a:rPr lang="en-US" altLang="zh-CN" sz="1200" dirty="0" smtClean="0">
                <a:latin typeface="+mj-ea"/>
                <a:ea typeface="+mj-ea"/>
              </a:rPr>
              <a:t>subject“[</a:t>
            </a:r>
            <a:r>
              <a:rPr lang="en-US" altLang="zh-CN" sz="1200" dirty="0">
                <a:latin typeface="+mj-ea"/>
                <a:ea typeface="+mj-ea"/>
              </a:rPr>
              <a:t>1xx-e][X00] </a:t>
            </a:r>
            <a:r>
              <a:rPr lang="en-US" altLang="zh-CN" sz="1200" dirty="0" err="1">
                <a:latin typeface="+mj-ea"/>
                <a:ea typeface="+mj-ea"/>
              </a:rPr>
              <a:t>XXX_Session</a:t>
            </a:r>
            <a:r>
              <a:rPr lang="en-US" altLang="zh-CN" sz="1200" dirty="0">
                <a:latin typeface="+mj-ea"/>
                <a:ea typeface="+mj-ea"/>
              </a:rPr>
              <a:t> - </a:t>
            </a:r>
            <a:r>
              <a:rPr lang="en-US" altLang="zh-CN" sz="1200" dirty="0" err="1">
                <a:latin typeface="+mj-ea"/>
                <a:ea typeface="+mj-ea"/>
              </a:rPr>
              <a:t>tdoc</a:t>
            </a:r>
            <a:r>
              <a:rPr lang="en-US" altLang="zh-CN" sz="1200" dirty="0">
                <a:latin typeface="+mj-ea"/>
                <a:ea typeface="+mj-ea"/>
              </a:rPr>
              <a:t> </a:t>
            </a:r>
            <a:r>
              <a:rPr lang="en-US" altLang="zh-CN" sz="1200" dirty="0" err="1" smtClean="0">
                <a:latin typeface="+mj-ea"/>
                <a:ea typeface="+mj-ea"/>
              </a:rPr>
              <a:t>request”to</a:t>
            </a:r>
            <a:r>
              <a:rPr lang="en-US" altLang="zh-CN" sz="1200" dirty="0" smtClean="0">
                <a:latin typeface="+mj-ea"/>
                <a:ea typeface="+mj-ea"/>
              </a:rPr>
              <a:t> facilitate email </a:t>
            </a:r>
            <a:r>
              <a:rPr lang="en-US" altLang="zh-CN" sz="1200" dirty="0">
                <a:latin typeface="+mj-ea"/>
                <a:ea typeface="+mj-ea"/>
              </a:rPr>
              <a:t>tracking. </a:t>
            </a:r>
            <a:endParaRPr lang="zh-CN" altLang="zh-CN" sz="1200" dirty="0">
              <a:latin typeface="+mj-ea"/>
              <a:ea typeface="+mj-ea"/>
            </a:endParaRPr>
          </a:p>
          <a:p>
            <a:pPr lvl="2">
              <a:spcBef>
                <a:spcPts val="0"/>
              </a:spcBef>
              <a:spcAft>
                <a:spcPts val="600"/>
              </a:spcAft>
            </a:pPr>
            <a:r>
              <a:rPr lang="en-US" altLang="zh-CN" sz="1200" dirty="0">
                <a:latin typeface="+mj-ea"/>
                <a:ea typeface="+mj-ea"/>
              </a:rPr>
              <a:t>Encourage moderators to collect the list of required </a:t>
            </a:r>
            <a:r>
              <a:rPr lang="en-US" altLang="zh-CN" sz="1200" dirty="0" err="1">
                <a:latin typeface="+mj-ea"/>
                <a:ea typeface="+mj-ea"/>
              </a:rPr>
              <a:t>tdoc</a:t>
            </a:r>
            <a:r>
              <a:rPr lang="en-US" altLang="zh-CN" sz="1200" dirty="0">
                <a:latin typeface="+mj-ea"/>
                <a:ea typeface="+mj-ea"/>
              </a:rPr>
              <a:t> revisions and provide consolidated requests (not from individual companies).</a:t>
            </a:r>
            <a:endParaRPr lang="zh-CN" altLang="zh-CN" sz="1200" dirty="0">
              <a:latin typeface="+mj-ea"/>
              <a:ea typeface="+mj-ea"/>
            </a:endParaRPr>
          </a:p>
          <a:p>
            <a:pPr lvl="2">
              <a:spcBef>
                <a:spcPts val="0"/>
              </a:spcBef>
              <a:spcAft>
                <a:spcPts val="600"/>
              </a:spcAft>
            </a:pPr>
            <a:r>
              <a:rPr lang="en-US" altLang="zh-CN" sz="1200" dirty="0">
                <a:latin typeface="+mj-ea"/>
                <a:ea typeface="+mj-ea"/>
              </a:rPr>
              <a:t>All </a:t>
            </a:r>
            <a:r>
              <a:rPr lang="en-US" altLang="zh-CN" sz="1200" dirty="0" smtClean="0">
                <a:latin typeface="+mj-ea"/>
                <a:ea typeface="+mj-ea"/>
              </a:rPr>
              <a:t>the </a:t>
            </a:r>
            <a:r>
              <a:rPr lang="en-US" altLang="zh-CN" sz="1200" dirty="0" err="1" smtClean="0">
                <a:latin typeface="+mj-ea"/>
                <a:ea typeface="+mj-ea"/>
              </a:rPr>
              <a:t>tdoc</a:t>
            </a:r>
            <a:r>
              <a:rPr lang="en-US" altLang="zh-CN" sz="1200" dirty="0" smtClean="0">
                <a:latin typeface="+mj-ea"/>
                <a:ea typeface="+mj-ea"/>
              </a:rPr>
              <a:t> </a:t>
            </a:r>
            <a:r>
              <a:rPr lang="en-US" altLang="zh-CN" sz="1200" dirty="0">
                <a:latin typeface="+mj-ea"/>
                <a:ea typeface="+mj-ea"/>
              </a:rPr>
              <a:t>requests shall be provided in RAN4 reflector using the specific email thread. Requests in other emails will not be treated.</a:t>
            </a:r>
            <a:endParaRPr lang="zh-CN" altLang="zh-CN" sz="1200" dirty="0">
              <a:latin typeface="+mj-ea"/>
              <a:ea typeface="+mj-ea"/>
            </a:endParaRPr>
          </a:p>
          <a:p>
            <a:pPr lvl="1">
              <a:spcBef>
                <a:spcPts val="0"/>
              </a:spcBef>
              <a:spcAft>
                <a:spcPts val="600"/>
              </a:spcAft>
            </a:pPr>
            <a:r>
              <a:rPr lang="en-US" altLang="zh-CN" sz="1200" dirty="0">
                <a:latin typeface="+mj-ea"/>
                <a:ea typeface="+mj-ea"/>
              </a:rPr>
              <a:t>No new </a:t>
            </a:r>
            <a:r>
              <a:rPr lang="en-US" altLang="zh-CN" sz="1200" dirty="0" err="1">
                <a:latin typeface="+mj-ea"/>
                <a:ea typeface="+mj-ea"/>
              </a:rPr>
              <a:t>tdoc</a:t>
            </a:r>
            <a:r>
              <a:rPr lang="en-US" altLang="zh-CN" sz="1200" dirty="0">
                <a:latin typeface="+mj-ea"/>
                <a:ea typeface="+mj-ea"/>
              </a:rPr>
              <a:t> numbers will be allocated after deadline for 2nd round initial drafts &amp; revisions after </a:t>
            </a:r>
            <a:r>
              <a:rPr lang="en-US" altLang="zh-CN" sz="1200" dirty="0" smtClean="0">
                <a:solidFill>
                  <a:srgbClr val="FF0000"/>
                </a:solidFill>
                <a:latin typeface="+mj-ea"/>
                <a:ea typeface="+mj-ea"/>
              </a:rPr>
              <a:t>August 23 </a:t>
            </a:r>
            <a:r>
              <a:rPr lang="en-US" altLang="zh-CN" sz="1200" dirty="0">
                <a:solidFill>
                  <a:srgbClr val="FF0000"/>
                </a:solidFill>
                <a:latin typeface="+mj-ea"/>
                <a:ea typeface="+mj-ea"/>
              </a:rPr>
              <a:t>(Tuesday) 17:00 UTC</a:t>
            </a:r>
          </a:p>
          <a:p>
            <a:pPr lvl="1">
              <a:spcBef>
                <a:spcPts val="0"/>
              </a:spcBef>
              <a:spcAft>
                <a:spcPts val="600"/>
              </a:spcAft>
            </a:pPr>
            <a:r>
              <a:rPr lang="en-US" altLang="zh-CN" sz="1200" dirty="0">
                <a:latin typeface="+mj-ea"/>
                <a:ea typeface="+mj-ea"/>
              </a:rPr>
              <a:t>Additional </a:t>
            </a:r>
            <a:r>
              <a:rPr lang="en-US" altLang="zh-CN" sz="1200" dirty="0" err="1">
                <a:latin typeface="+mj-ea"/>
                <a:ea typeface="+mj-ea"/>
              </a:rPr>
              <a:t>tdoc</a:t>
            </a:r>
            <a:r>
              <a:rPr lang="en-US" altLang="zh-CN" sz="1200" dirty="0">
                <a:latin typeface="+mj-ea"/>
                <a:ea typeface="+mj-ea"/>
              </a:rPr>
              <a:t> requests for revision after the 2nd round summary </a:t>
            </a:r>
            <a:r>
              <a:rPr lang="en-US" altLang="zh-CN" sz="1200" dirty="0" smtClean="0">
                <a:latin typeface="+mj-ea"/>
                <a:ea typeface="+mj-ea"/>
              </a:rPr>
              <a:t>deadline is </a:t>
            </a:r>
            <a:r>
              <a:rPr lang="en-US" altLang="zh-CN" sz="1200" dirty="0">
                <a:latin typeface="+mj-ea"/>
                <a:ea typeface="+mj-ea"/>
              </a:rPr>
              <a:t>distributed will be considered on a case-by-case basis.</a:t>
            </a:r>
            <a:endParaRPr lang="en-US" altLang="zh-CN" sz="1400" dirty="0">
              <a:latin typeface="+mj-ea"/>
              <a:ea typeface="+mj-ea"/>
            </a:endParaRPr>
          </a:p>
          <a:p>
            <a:pPr marL="342882" lvl="1" indent="-342882">
              <a:spcBef>
                <a:spcPts val="0"/>
              </a:spcBef>
              <a:spcAft>
                <a:spcPts val="600"/>
              </a:spcAft>
              <a:buBlip>
                <a:blip r:embed="rId2"/>
              </a:buBlip>
            </a:pPr>
            <a:r>
              <a:rPr lang="en-US" altLang="zh-CN" sz="1400" dirty="0">
                <a:latin typeface="+mj-ea"/>
                <a:ea typeface="+mj-ea"/>
              </a:rPr>
              <a:t>In GTW conference calls, session chairs will mainly treat critical issues, and WF/LS.</a:t>
            </a:r>
          </a:p>
          <a:p>
            <a:pPr lvl="1">
              <a:spcBef>
                <a:spcPts val="0"/>
              </a:spcBef>
              <a:spcAft>
                <a:spcPts val="600"/>
              </a:spcAft>
            </a:pPr>
            <a:r>
              <a:rPr lang="en-US" sz="1200" dirty="0">
                <a:latin typeface="+mj-ea"/>
                <a:ea typeface="+mj-ea"/>
              </a:rPr>
              <a:t>Update of schedule will be formally announced about 16 hours before GTW pending session chairs arrangement</a:t>
            </a:r>
          </a:p>
          <a:p>
            <a:pPr lvl="1">
              <a:spcBef>
                <a:spcPts val="0"/>
              </a:spcBef>
              <a:spcAft>
                <a:spcPts val="600"/>
              </a:spcAft>
            </a:pPr>
            <a:r>
              <a:rPr lang="en-US" sz="1200" dirty="0">
                <a:latin typeface="+mj-ea"/>
                <a:ea typeface="+mj-ea"/>
              </a:rPr>
              <a:t>Moderator is expected to upload email summary (or document) for critical issues in a dedicated folder before GTW</a:t>
            </a:r>
          </a:p>
          <a:p>
            <a:pPr marL="342882" lvl="1" indent="-342882">
              <a:spcBef>
                <a:spcPts val="0"/>
              </a:spcBef>
              <a:spcAft>
                <a:spcPts val="600"/>
              </a:spcAft>
              <a:buBlip>
                <a:blip r:embed="rId2"/>
              </a:buBlip>
            </a:pPr>
            <a:r>
              <a:rPr lang="en-US" sz="1400" dirty="0">
                <a:latin typeface="+mj-ea"/>
                <a:ea typeface="+mj-ea"/>
                <a:cs typeface="+mn-cs"/>
              </a:rPr>
              <a:t>After e-meeting, only Big CRs/updated TRs/draft TSs will </a:t>
            </a:r>
            <a:r>
              <a:rPr lang="en-US" sz="1400" dirty="0" smtClean="0">
                <a:latin typeface="+mj-ea"/>
                <a:ea typeface="+mj-ea"/>
                <a:cs typeface="+mn-cs"/>
              </a:rPr>
              <a:t>be agreed </a:t>
            </a:r>
            <a:r>
              <a:rPr lang="en-US" altLang="zh-CN" sz="1400" dirty="0" smtClean="0">
                <a:latin typeface="+mj-ea"/>
                <a:ea typeface="+mj-ea"/>
                <a:cs typeface="+mn-cs"/>
              </a:rPr>
              <a:t>via email in the</a:t>
            </a:r>
            <a:r>
              <a:rPr lang="en-US" sz="1400" dirty="0" smtClean="0">
                <a:latin typeface="+mj-ea"/>
                <a:ea typeface="+mj-ea"/>
                <a:cs typeface="+mn-cs"/>
              </a:rPr>
              <a:t> post-meeting email discussion.</a:t>
            </a:r>
            <a:endParaRPr lang="en-US" sz="1400" dirty="0">
              <a:latin typeface="+mj-ea"/>
              <a:ea typeface="+mj-ea"/>
              <a:cs typeface="+mn-cs"/>
            </a:endParaRPr>
          </a:p>
          <a:p>
            <a:pPr lvl="1">
              <a:spcBef>
                <a:spcPts val="0"/>
              </a:spcBef>
              <a:spcAft>
                <a:spcPts val="600"/>
              </a:spcAft>
            </a:pPr>
            <a:r>
              <a:rPr lang="en-US" sz="1200" dirty="0">
                <a:latin typeface="+mj-ea"/>
                <a:ea typeface="+mj-ea"/>
              </a:rPr>
              <a:t>No technique discussions are expected during post-meeting </a:t>
            </a:r>
            <a:r>
              <a:rPr lang="en-US" sz="1200" dirty="0" smtClean="0">
                <a:latin typeface="+mj-ea"/>
                <a:ea typeface="+mj-ea"/>
              </a:rPr>
              <a:t>process.</a:t>
            </a:r>
            <a:endParaRPr lang="en-US" sz="1200" dirty="0">
              <a:latin typeface="+mj-ea"/>
              <a:ea typeface="+mj-ea"/>
            </a:endParaRP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154525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bwMode="auto">
          <a:xfrm flipV="1">
            <a:off x="10344580" y="2081332"/>
            <a:ext cx="914400" cy="2660194"/>
          </a:xfrm>
          <a:prstGeom prst="rect">
            <a:avLst/>
          </a:prstGeom>
          <a:solidFill>
            <a:schemeClr val="accent1">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3" name="矩形 2"/>
          <p:cNvSpPr/>
          <p:nvPr/>
        </p:nvSpPr>
        <p:spPr bwMode="auto">
          <a:xfrm flipV="1">
            <a:off x="9508280" y="5578527"/>
            <a:ext cx="914400" cy="510184"/>
          </a:xfrm>
          <a:prstGeom prst="rect">
            <a:avLst/>
          </a:prstGeom>
          <a:solidFill>
            <a:schemeClr val="accent1">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86" name="Rectangle 77">
            <a:extLst>
              <a:ext uri="{FF2B5EF4-FFF2-40B4-BE49-F238E27FC236}">
                <a16:creationId xmlns:a16="http://schemas.microsoft.com/office/drawing/2014/main" xmlns="" id="{18560DB6-8070-4A8A-B9C8-2CBC509A9ECA}"/>
              </a:ext>
            </a:extLst>
          </p:cNvPr>
          <p:cNvSpPr/>
          <p:nvPr/>
        </p:nvSpPr>
        <p:spPr>
          <a:xfrm>
            <a:off x="285942" y="1882970"/>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Thu (</a:t>
            </a:r>
            <a:r>
              <a:rPr lang="en-GB" sz="800" kern="0" noProof="0" dirty="0" smtClean="0">
                <a:solidFill>
                  <a:srgbClr val="FFFFFF"/>
                </a:solidFill>
                <a:latin typeface="+mj-ea"/>
                <a:ea typeface="+mj-ea"/>
              </a:rPr>
              <a:t>Aug 11)</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Email discussion procedures/timelines</a:t>
            </a:r>
            <a:endParaRPr lang="ru-RU" dirty="0">
              <a:latin typeface="微软雅黑" panose="020B0503020204020204" pitchFamily="34" charset="-122"/>
              <a:ea typeface="微软雅黑" panose="020B0503020204020204" pitchFamily="34" charset="-122"/>
            </a:endParaRPr>
          </a:p>
        </p:txBody>
      </p:sp>
      <p:sp>
        <p:nvSpPr>
          <p:cNvPr id="209" name="Rectangle: Rounded Corners 201">
            <a:extLst>
              <a:ext uri="{FF2B5EF4-FFF2-40B4-BE49-F238E27FC236}">
                <a16:creationId xmlns:a16="http://schemas.microsoft.com/office/drawing/2014/main" xmlns="" id="{B6CDA6FF-6740-49E7-B14C-1831ED62E0F8}"/>
              </a:ext>
            </a:extLst>
          </p:cNvPr>
          <p:cNvSpPr/>
          <p:nvPr/>
        </p:nvSpPr>
        <p:spPr>
          <a:xfrm>
            <a:off x="6781694" y="6182656"/>
            <a:ext cx="882000"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lvl="0" algn="ctr" defTabSz="514299" eaLnBrk="1" fontAlgn="auto" hangingPunct="1">
              <a:spcBef>
                <a:spcPts val="0"/>
              </a:spcBef>
              <a:spcAft>
                <a:spcPts val="0"/>
              </a:spcAft>
              <a:defRPr/>
            </a:pPr>
            <a:r>
              <a:rPr lang="en-US" altLang="zh-CN" sz="800" b="1" kern="0" dirty="0" smtClean="0">
                <a:solidFill>
                  <a:srgbClr val="FFFFFF"/>
                </a:solidFill>
              </a:rPr>
              <a:t>Timeline </a:t>
            </a:r>
            <a:r>
              <a:rPr lang="en-US" altLang="zh-CN" sz="800" b="1" kern="0" dirty="0">
                <a:solidFill>
                  <a:srgbClr val="FFFFFF"/>
                </a:solidFill>
              </a:rPr>
              <a:t>for </a:t>
            </a:r>
            <a:r>
              <a:rPr lang="en-US" altLang="zh-CN" sz="800" b="1" kern="0" dirty="0" smtClean="0">
                <a:solidFill>
                  <a:srgbClr val="FFFFFF"/>
                </a:solidFill>
              </a:rPr>
              <a:t>moderator</a:t>
            </a:r>
            <a:endParaRPr lang="en-US" altLang="zh-CN" sz="800" b="1" kern="0" dirty="0">
              <a:solidFill>
                <a:srgbClr val="FFFFFF"/>
              </a:solidFill>
            </a:endParaRPr>
          </a:p>
        </p:txBody>
      </p:sp>
      <p:sp>
        <p:nvSpPr>
          <p:cNvPr id="210" name="Rectangle: Rounded Corners 201">
            <a:extLst>
              <a:ext uri="{FF2B5EF4-FFF2-40B4-BE49-F238E27FC236}">
                <a16:creationId xmlns:a16="http://schemas.microsoft.com/office/drawing/2014/main" xmlns="" id="{B6CDA6FF-6740-49E7-B14C-1831ED62E0F8}"/>
              </a:ext>
            </a:extLst>
          </p:cNvPr>
          <p:cNvSpPr/>
          <p:nvPr/>
        </p:nvSpPr>
        <p:spPr>
          <a:xfrm>
            <a:off x="7698258" y="6182656"/>
            <a:ext cx="882000"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Deadline for comments and </a:t>
            </a:r>
            <a:r>
              <a:rPr lang="en-US" sz="800" b="1" kern="0" dirty="0" err="1">
                <a:solidFill>
                  <a:srgbClr val="FFFFFF"/>
                </a:solidFill>
                <a:latin typeface="+mj-ea"/>
                <a:ea typeface="+mj-ea"/>
                <a:cs typeface="+mn-cs"/>
              </a:rPr>
              <a:t>tdoc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211" name="Rectangle: Rounded Corners 201">
            <a:extLst>
              <a:ext uri="{FF2B5EF4-FFF2-40B4-BE49-F238E27FC236}">
                <a16:creationId xmlns:a16="http://schemas.microsoft.com/office/drawing/2014/main" xmlns="" id="{B6CDA6FF-6740-49E7-B14C-1831ED62E0F8}"/>
              </a:ext>
            </a:extLst>
          </p:cNvPr>
          <p:cNvSpPr/>
          <p:nvPr/>
        </p:nvSpPr>
        <p:spPr>
          <a:xfrm>
            <a:off x="8614822" y="6182656"/>
            <a:ext cx="882000"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a:t>
            </a:r>
            <a:r>
              <a:rPr kumimoji="0" lang="en-US" sz="800" b="1" i="0" u="none" strike="noStrike" kern="0" cap="none" spc="0" normalizeH="0" baseline="0" noProof="0" dirty="0" smtClean="0">
                <a:ln>
                  <a:noFill/>
                </a:ln>
                <a:solidFill>
                  <a:srgbClr val="FFFFFF"/>
                </a:solidFill>
                <a:effectLst/>
                <a:uLnTx/>
                <a:uFillTx/>
                <a:latin typeface="+mj-ea"/>
                <a:ea typeface="+mj-ea"/>
                <a:cs typeface="+mn-cs"/>
              </a:rPr>
              <a:t>session </a:t>
            </a:r>
            <a:r>
              <a:rPr kumimoji="0" lang="en-US" altLang="zh-CN" sz="800" b="1" i="0" u="none" strike="noStrike" kern="0" cap="none" spc="0" normalizeH="0" baseline="0" noProof="0" dirty="0" smtClean="0">
                <a:ln>
                  <a:noFill/>
                </a:ln>
                <a:solidFill>
                  <a:srgbClr val="FFFFFF"/>
                </a:solidFill>
                <a:effectLst/>
                <a:uLnTx/>
                <a:uFillTx/>
                <a:latin typeface="+mj-ea"/>
                <a:ea typeface="+mj-ea"/>
                <a:cs typeface="+mn-cs"/>
              </a:rPr>
              <a:t>(</a:t>
            </a:r>
            <a:r>
              <a:rPr kumimoji="0" lang="en-US" sz="800" b="1" i="0" u="none" strike="noStrike" kern="0" cap="none" spc="0" normalizeH="0" baseline="0" noProof="0" dirty="0" smtClean="0">
                <a:ln>
                  <a:noFill/>
                </a:ln>
                <a:solidFill>
                  <a:srgbClr val="FFFFFF"/>
                </a:solidFill>
                <a:effectLst/>
                <a:uLnTx/>
                <a:uFillTx/>
                <a:latin typeface="+mj-ea"/>
                <a:ea typeface="+mj-ea"/>
                <a:cs typeface="+mn-cs"/>
              </a:rPr>
              <a:t>Main</a:t>
            </a:r>
            <a:r>
              <a:rPr kumimoji="0" lang="en-US" sz="800" b="1" i="0" u="none" strike="noStrike" kern="0" cap="none" spc="0" normalizeH="0" baseline="0" noProof="0" dirty="0">
                <a:ln>
                  <a:noFill/>
                </a:ln>
                <a:solidFill>
                  <a:srgbClr val="FFFFFF"/>
                </a:solidFill>
                <a:effectLst/>
                <a:uLnTx/>
                <a:uFillTx/>
                <a:latin typeface="+mj-ea"/>
                <a:ea typeface="+mj-ea"/>
                <a:cs typeface="+mn-cs"/>
              </a:rPr>
              <a:t>,</a:t>
            </a:r>
            <a:r>
              <a:rPr kumimoji="0" lang="en-US" sz="800" b="1" i="0" u="none" strike="noStrike" kern="0" cap="none" spc="0" normalizeH="0" noProof="0" dirty="0">
                <a:ln>
                  <a:noFill/>
                </a:ln>
                <a:solidFill>
                  <a:srgbClr val="FFFFFF"/>
                </a:solidFill>
                <a:effectLst/>
                <a:uLnTx/>
                <a:uFillTx/>
                <a:latin typeface="+mj-ea"/>
                <a:ea typeface="+mj-ea"/>
                <a:cs typeface="+mn-cs"/>
              </a:rPr>
              <a:t> </a:t>
            </a:r>
            <a:r>
              <a:rPr kumimoji="0" lang="en-US" sz="800" b="1" i="0" u="none" strike="noStrike" kern="0" cap="none" spc="0" normalizeH="0" noProof="0" dirty="0" err="1" smtClean="0">
                <a:ln>
                  <a:noFill/>
                </a:ln>
                <a:solidFill>
                  <a:srgbClr val="FFFFFF"/>
                </a:solidFill>
                <a:effectLst/>
                <a:uLnTx/>
                <a:uFillTx/>
                <a:latin typeface="+mj-ea"/>
                <a:ea typeface="+mj-ea"/>
                <a:cs typeface="+mn-cs"/>
              </a:rPr>
              <a:t>BS_Test_demod</a:t>
            </a:r>
            <a:r>
              <a:rPr kumimoji="0" lang="en-US" sz="800" b="1" i="0" u="none" strike="noStrike" kern="0" cap="none" spc="0" normalizeH="0" baseline="0" noProof="0" dirty="0" smtClean="0">
                <a:ln>
                  <a:noFill/>
                </a:ln>
                <a:solidFill>
                  <a:srgbClr val="FFFFFF"/>
                </a:solidFill>
                <a:effectLst/>
                <a:uLnTx/>
                <a:uFillTx/>
                <a:latin typeface="+mj-ea"/>
                <a:ea typeface="+mj-ea"/>
                <a:cs typeface="+mn-cs"/>
              </a:rPr>
              <a: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213" name="TextBox 1">
            <a:extLst>
              <a:ext uri="{FF2B5EF4-FFF2-40B4-BE49-F238E27FC236}">
                <a16:creationId xmlns:a16="http://schemas.microsoft.com/office/drawing/2014/main" xmlns="" id="{E151FB97-9B3A-4312-805C-6B499B697A34}"/>
              </a:ext>
            </a:extLst>
          </p:cNvPr>
          <p:cNvSpPr txBox="1"/>
          <p:nvPr/>
        </p:nvSpPr>
        <p:spPr>
          <a:xfrm>
            <a:off x="408556" y="5895783"/>
            <a:ext cx="5927637" cy="461665"/>
          </a:xfrm>
          <a:prstGeom prst="rect">
            <a:avLst/>
          </a:prstGeom>
          <a:noFill/>
        </p:spPr>
        <p:txBody>
          <a:bodyPr wrap="square" rtlCol="0">
            <a:spAutoFit/>
          </a:bodyPr>
          <a:lstStyle/>
          <a:p>
            <a:pPr lvl="0">
              <a:defRPr/>
            </a:pPr>
            <a:r>
              <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Note</a:t>
            </a:r>
            <a:r>
              <a:rPr lang="en-US" sz="800" b="1" dirty="0">
                <a:solidFill>
                  <a:srgbClr val="000000"/>
                </a:solidFill>
                <a:latin typeface="微软雅黑" panose="020B0503020204020204" pitchFamily="34" charset="-122"/>
                <a:ea typeface="微软雅黑" panose="020B0503020204020204" pitchFamily="34" charset="-122"/>
              </a:rPr>
              <a:t> 1: Comments and </a:t>
            </a:r>
            <a:r>
              <a:rPr lang="en-US" sz="800" b="1" dirty="0" err="1">
                <a:solidFill>
                  <a:srgbClr val="000000"/>
                </a:solidFill>
                <a:latin typeface="微软雅黑" panose="020B0503020204020204" pitchFamily="34" charset="-122"/>
                <a:ea typeface="微软雅黑" panose="020B0503020204020204" pitchFamily="34" charset="-122"/>
              </a:rPr>
              <a:t>tdocs</a:t>
            </a:r>
            <a:r>
              <a:rPr lang="en-US" sz="800" b="1" dirty="0">
                <a:solidFill>
                  <a:srgbClr val="000000"/>
                </a:solidFill>
                <a:latin typeface="微软雅黑" panose="020B0503020204020204" pitchFamily="34" charset="-122"/>
                <a:ea typeface="微软雅黑" panose="020B0503020204020204" pitchFamily="34" charset="-122"/>
              </a:rPr>
              <a:t> submitted after the deadlines will not be considered</a:t>
            </a:r>
            <a:endPar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a:p>
            <a:pPr lvl="0">
              <a:defRPr/>
            </a:pPr>
            <a:r>
              <a:rPr lang="en-US" sz="800" b="1" dirty="0">
                <a:solidFill>
                  <a:srgbClr val="000000"/>
                </a:solidFill>
                <a:latin typeface="微软雅黑" panose="020B0503020204020204" pitchFamily="34" charset="-122"/>
                <a:ea typeface="微软雅黑" panose="020B0503020204020204" pitchFamily="34" charset="-122"/>
              </a:rPr>
              <a:t>Note </a:t>
            </a:r>
            <a:r>
              <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2</a:t>
            </a:r>
            <a:r>
              <a:rPr lang="en-US" sz="800" b="1" noProof="0" dirty="0">
                <a:solidFill>
                  <a:srgbClr val="000000"/>
                </a:solidFill>
                <a:latin typeface="微软雅黑" panose="020B0503020204020204" pitchFamily="34" charset="-122"/>
                <a:ea typeface="微软雅黑" panose="020B0503020204020204" pitchFamily="34" charset="-122"/>
              </a:rPr>
              <a:t>: </a:t>
            </a:r>
            <a:r>
              <a:rPr lang="en-US" sz="800" b="1" dirty="0">
                <a:solidFill>
                  <a:srgbClr val="000000"/>
                </a:solidFill>
                <a:latin typeface="微软雅黑" panose="020B0503020204020204" pitchFamily="34" charset="-122"/>
                <a:ea typeface="微软雅黑" panose="020B0503020204020204" pitchFamily="34" charset="-122"/>
              </a:rPr>
              <a:t>Basket WIs </a:t>
            </a:r>
            <a:r>
              <a:rPr lang="en-US" sz="800" b="1" dirty="0" smtClean="0">
                <a:solidFill>
                  <a:srgbClr val="000000"/>
                </a:solidFill>
                <a:latin typeface="微软雅黑" panose="020B0503020204020204" pitchFamily="34" charset="-122"/>
                <a:ea typeface="微软雅黑" panose="020B0503020204020204" pitchFamily="34" charset="-122"/>
              </a:rPr>
              <a:t>email </a:t>
            </a:r>
            <a:r>
              <a:rPr lang="en-US" sz="800" b="1" dirty="0">
                <a:solidFill>
                  <a:srgbClr val="000000"/>
                </a:solidFill>
                <a:latin typeface="微软雅黑" panose="020B0503020204020204" pitchFamily="34" charset="-122"/>
                <a:ea typeface="微软雅黑" panose="020B0503020204020204" pitchFamily="34" charset="-122"/>
              </a:rPr>
              <a:t>discussion procedures/timelines are not included. </a:t>
            </a:r>
          </a:p>
          <a:p>
            <a:pPr lvl="0">
              <a:defRPr/>
            </a:pPr>
            <a:r>
              <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Note 3: During</a:t>
            </a:r>
            <a:r>
              <a:rPr kumimoji="0" lang="en-US" sz="800" b="1" i="0" u="none" strike="noStrike" kern="1200" cap="none" spc="0" normalizeH="0" noProof="0" dirty="0">
                <a:ln>
                  <a:noFill/>
                </a:ln>
                <a:solidFill>
                  <a:srgbClr val="000000"/>
                </a:solidFill>
                <a:effectLst/>
                <a:uLnTx/>
                <a:uFillTx/>
                <a:latin typeface="微软雅黑" panose="020B0503020204020204" pitchFamily="34" charset="-122"/>
                <a:ea typeface="微软雅黑" panose="020B0503020204020204" pitchFamily="34" charset="-122"/>
              </a:rPr>
              <a:t> quiet periods, no email should be sent out.</a:t>
            </a:r>
          </a:p>
        </p:txBody>
      </p:sp>
      <p:sp>
        <p:nvSpPr>
          <p:cNvPr id="75" name="Rectangle 77">
            <a:extLst>
              <a:ext uri="{FF2B5EF4-FFF2-40B4-BE49-F238E27FC236}">
                <a16:creationId xmlns:a16="http://schemas.microsoft.com/office/drawing/2014/main" xmlns="" id="{18560DB6-8070-4A8A-B9C8-2CBC509A9ECA}"/>
              </a:ext>
            </a:extLst>
          </p:cNvPr>
          <p:cNvSpPr/>
          <p:nvPr/>
        </p:nvSpPr>
        <p:spPr>
          <a:xfrm>
            <a:off x="1122655"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Fri (</a:t>
            </a:r>
            <a:r>
              <a:rPr lang="en-GB" sz="800" kern="0" dirty="0" smtClean="0">
                <a:solidFill>
                  <a:srgbClr val="FFFFFF"/>
                </a:solidFill>
                <a:latin typeface="+mj-ea"/>
                <a:ea typeface="+mj-ea"/>
              </a:rPr>
              <a:t>Aug 12)</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76" name="Rectangle 77">
            <a:extLst>
              <a:ext uri="{FF2B5EF4-FFF2-40B4-BE49-F238E27FC236}">
                <a16:creationId xmlns:a16="http://schemas.microsoft.com/office/drawing/2014/main" xmlns="" id="{18560DB6-8070-4A8A-B9C8-2CBC509A9ECA}"/>
              </a:ext>
            </a:extLst>
          </p:cNvPr>
          <p:cNvSpPr/>
          <p:nvPr/>
        </p:nvSpPr>
        <p:spPr>
          <a:xfrm>
            <a:off x="1967367"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mj-ea"/>
                <a:ea typeface="+mj-ea"/>
              </a:rPr>
              <a:t>Aug 13 </a:t>
            </a:r>
            <a:r>
              <a:rPr lang="en-GB" sz="800" kern="0" dirty="0">
                <a:solidFill>
                  <a:srgbClr val="FFFFFF"/>
                </a:solidFill>
                <a:latin typeface="+mj-ea"/>
                <a:ea typeface="+mj-ea"/>
              </a:rPr>
              <a:t>– </a:t>
            </a:r>
            <a:r>
              <a:rPr lang="en-GB" sz="800" kern="0" dirty="0" smtClean="0">
                <a:solidFill>
                  <a:srgbClr val="FFFFFF"/>
                </a:solidFill>
                <a:latin typeface="+mj-ea"/>
                <a:ea typeface="+mj-ea"/>
              </a:rPr>
              <a:t>Aug 14 </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77" name="Rectangle 77">
            <a:extLst>
              <a:ext uri="{FF2B5EF4-FFF2-40B4-BE49-F238E27FC236}">
                <a16:creationId xmlns:a16="http://schemas.microsoft.com/office/drawing/2014/main" xmlns="" id="{18560DB6-8070-4A8A-B9C8-2CBC509A9ECA}"/>
              </a:ext>
            </a:extLst>
          </p:cNvPr>
          <p:cNvSpPr/>
          <p:nvPr/>
        </p:nvSpPr>
        <p:spPr>
          <a:xfrm>
            <a:off x="2812079"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Mo</a:t>
            </a:r>
            <a:r>
              <a:rPr lang="en-US" sz="800" kern="0" dirty="0">
                <a:solidFill>
                  <a:srgbClr val="FFFFFF"/>
                </a:solidFill>
                <a:latin typeface="+mj-ea"/>
                <a:ea typeface="+mj-ea"/>
              </a:rPr>
              <a:t>n </a:t>
            </a:r>
            <a:r>
              <a:rPr lang="en-US" sz="800" kern="0" dirty="0" smtClean="0">
                <a:solidFill>
                  <a:srgbClr val="FFFFFF"/>
                </a:solidFill>
                <a:latin typeface="+mj-ea"/>
                <a:ea typeface="+mj-ea"/>
              </a:rPr>
              <a:t>(Aug 15)</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78" name="Rectangle 77">
            <a:extLst>
              <a:ext uri="{FF2B5EF4-FFF2-40B4-BE49-F238E27FC236}">
                <a16:creationId xmlns:a16="http://schemas.microsoft.com/office/drawing/2014/main" xmlns="" id="{18560DB6-8070-4A8A-B9C8-2CBC509A9ECA}"/>
              </a:ext>
            </a:extLst>
          </p:cNvPr>
          <p:cNvSpPr/>
          <p:nvPr/>
        </p:nvSpPr>
        <p:spPr>
          <a:xfrm>
            <a:off x="3656790"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err="1" smtClean="0">
                <a:solidFill>
                  <a:srgbClr val="FFFFFF"/>
                </a:solidFill>
                <a:latin typeface="+mj-ea"/>
                <a:ea typeface="+mj-ea"/>
              </a:rPr>
              <a:t>Tu</a:t>
            </a:r>
            <a:r>
              <a:rPr lang="en-US" altLang="zh-CN" sz="800" kern="0" dirty="0">
                <a:solidFill>
                  <a:srgbClr val="FFFFFF"/>
                </a:solidFill>
                <a:latin typeface="+mj-ea"/>
                <a:ea typeface="+mj-ea"/>
              </a:rPr>
              <a:t>e</a:t>
            </a:r>
            <a:r>
              <a:rPr lang="en-GB" sz="800" kern="0" noProof="0" dirty="0" smtClean="0">
                <a:solidFill>
                  <a:srgbClr val="FFFFFF"/>
                </a:solidFill>
                <a:latin typeface="+mj-ea"/>
                <a:ea typeface="+mj-ea"/>
              </a:rPr>
              <a:t> (Aug 16)</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1" name="Rectangle 77">
            <a:extLst>
              <a:ext uri="{FF2B5EF4-FFF2-40B4-BE49-F238E27FC236}">
                <a16:creationId xmlns:a16="http://schemas.microsoft.com/office/drawing/2014/main" xmlns="" id="{18560DB6-8070-4A8A-B9C8-2CBC509A9ECA}"/>
              </a:ext>
            </a:extLst>
          </p:cNvPr>
          <p:cNvSpPr/>
          <p:nvPr/>
        </p:nvSpPr>
        <p:spPr>
          <a:xfrm>
            <a:off x="5346213"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Thu </a:t>
            </a:r>
            <a:r>
              <a:rPr lang="en-GB" sz="800" kern="0" noProof="0" dirty="0" smtClean="0">
                <a:solidFill>
                  <a:srgbClr val="FFFFFF"/>
                </a:solidFill>
                <a:latin typeface="+mj-ea"/>
                <a:ea typeface="+mj-ea"/>
              </a:rPr>
              <a:t>(Aug</a:t>
            </a:r>
            <a:r>
              <a:rPr lang="en-GB" sz="800" kern="0" dirty="0" smtClean="0">
                <a:solidFill>
                  <a:srgbClr val="FFFFFF"/>
                </a:solidFill>
                <a:latin typeface="+mj-ea"/>
                <a:ea typeface="+mj-ea"/>
              </a:rPr>
              <a:t> 18</a:t>
            </a:r>
            <a:r>
              <a:rPr lang="en-GB" sz="800" kern="0" noProof="0" dirty="0" smtClean="0">
                <a:solidFill>
                  <a:srgbClr val="FFFFFF"/>
                </a:solidFill>
                <a:latin typeface="+mj-ea"/>
                <a:ea typeface="+mj-ea"/>
              </a:rPr>
              <a:t>)</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2" name="Rectangle 77">
            <a:extLst>
              <a:ext uri="{FF2B5EF4-FFF2-40B4-BE49-F238E27FC236}">
                <a16:creationId xmlns:a16="http://schemas.microsoft.com/office/drawing/2014/main" xmlns="" id="{18560DB6-8070-4A8A-B9C8-2CBC509A9ECA}"/>
              </a:ext>
            </a:extLst>
          </p:cNvPr>
          <p:cNvSpPr/>
          <p:nvPr/>
        </p:nvSpPr>
        <p:spPr>
          <a:xfrm>
            <a:off x="6190925"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Fri </a:t>
            </a:r>
            <a:r>
              <a:rPr lang="en-GB" sz="800" kern="0" dirty="0" smtClean="0">
                <a:solidFill>
                  <a:srgbClr val="FFFFFF"/>
                </a:solidFill>
                <a:latin typeface="+mj-ea"/>
                <a:ea typeface="+mj-ea"/>
              </a:rPr>
              <a:t>(Aug 19)</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3" name="Rectangle 77">
            <a:extLst>
              <a:ext uri="{FF2B5EF4-FFF2-40B4-BE49-F238E27FC236}">
                <a16:creationId xmlns:a16="http://schemas.microsoft.com/office/drawing/2014/main" xmlns="" id="{18560DB6-8070-4A8A-B9C8-2CBC509A9ECA}"/>
              </a:ext>
            </a:extLst>
          </p:cNvPr>
          <p:cNvSpPr/>
          <p:nvPr/>
        </p:nvSpPr>
        <p:spPr>
          <a:xfrm>
            <a:off x="7035637"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Sat/Sun</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4" name="Rectangle 77">
            <a:extLst>
              <a:ext uri="{FF2B5EF4-FFF2-40B4-BE49-F238E27FC236}">
                <a16:creationId xmlns:a16="http://schemas.microsoft.com/office/drawing/2014/main" xmlns="" id="{18560DB6-8070-4A8A-B9C8-2CBC509A9ECA}"/>
              </a:ext>
            </a:extLst>
          </p:cNvPr>
          <p:cNvSpPr/>
          <p:nvPr/>
        </p:nvSpPr>
        <p:spPr>
          <a:xfrm>
            <a:off x="7880348"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Mon </a:t>
            </a:r>
            <a:r>
              <a:rPr lang="en-GB" sz="800" kern="0" dirty="0" smtClean="0">
                <a:solidFill>
                  <a:srgbClr val="FFFFFF"/>
                </a:solidFill>
                <a:latin typeface="+mj-ea"/>
                <a:ea typeface="+mj-ea"/>
              </a:rPr>
              <a:t>(Aug 22)</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5" name="Rectangle 77">
            <a:extLst>
              <a:ext uri="{FF2B5EF4-FFF2-40B4-BE49-F238E27FC236}">
                <a16:creationId xmlns:a16="http://schemas.microsoft.com/office/drawing/2014/main" xmlns="" id="{18560DB6-8070-4A8A-B9C8-2CBC509A9ECA}"/>
              </a:ext>
            </a:extLst>
          </p:cNvPr>
          <p:cNvSpPr/>
          <p:nvPr/>
        </p:nvSpPr>
        <p:spPr>
          <a:xfrm>
            <a:off x="8725060"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Tue </a:t>
            </a:r>
            <a:r>
              <a:rPr lang="en-GB" sz="800" kern="0" noProof="0" dirty="0" smtClean="0">
                <a:solidFill>
                  <a:srgbClr val="FFFFFF"/>
                </a:solidFill>
                <a:latin typeface="+mj-ea"/>
                <a:ea typeface="+mj-ea"/>
              </a:rPr>
              <a:t>(</a:t>
            </a:r>
            <a:r>
              <a:rPr lang="en-GB" sz="800" kern="0" dirty="0" smtClean="0">
                <a:solidFill>
                  <a:srgbClr val="FFFFFF"/>
                </a:solidFill>
                <a:latin typeface="+mj-ea"/>
                <a:ea typeface="+mj-ea"/>
              </a:rPr>
              <a:t>Aug</a:t>
            </a:r>
            <a:r>
              <a:rPr lang="en-GB" sz="800" kern="0" noProof="0" dirty="0" smtClean="0">
                <a:solidFill>
                  <a:srgbClr val="FFFFFF"/>
                </a:solidFill>
                <a:latin typeface="+mj-ea"/>
                <a:ea typeface="+mj-ea"/>
              </a:rPr>
              <a:t> 23)</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6" name="Rectangle 77">
            <a:extLst>
              <a:ext uri="{FF2B5EF4-FFF2-40B4-BE49-F238E27FC236}">
                <a16:creationId xmlns:a16="http://schemas.microsoft.com/office/drawing/2014/main" xmlns="" id="{18560DB6-8070-4A8A-B9C8-2CBC509A9ECA}"/>
              </a:ext>
            </a:extLst>
          </p:cNvPr>
          <p:cNvSpPr/>
          <p:nvPr/>
        </p:nvSpPr>
        <p:spPr>
          <a:xfrm>
            <a:off x="9569771"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Wed </a:t>
            </a:r>
            <a:r>
              <a:rPr lang="en-GB" sz="800" kern="0" noProof="0" dirty="0" smtClean="0">
                <a:solidFill>
                  <a:srgbClr val="FFFFFF"/>
                </a:solidFill>
                <a:latin typeface="+mj-ea"/>
                <a:ea typeface="+mj-ea"/>
              </a:rPr>
              <a:t>(</a:t>
            </a:r>
            <a:r>
              <a:rPr lang="en-GB" sz="800" kern="0" dirty="0" smtClean="0">
                <a:solidFill>
                  <a:srgbClr val="FFFFFF"/>
                </a:solidFill>
                <a:latin typeface="+mj-ea"/>
                <a:ea typeface="+mj-ea"/>
              </a:rPr>
              <a:t>Aug</a:t>
            </a:r>
            <a:r>
              <a:rPr lang="en-GB" sz="800" kern="0" noProof="0" dirty="0" smtClean="0">
                <a:solidFill>
                  <a:srgbClr val="FFFFFF"/>
                </a:solidFill>
                <a:latin typeface="+mj-ea"/>
                <a:ea typeface="+mj-ea"/>
              </a:rPr>
              <a:t> 24)</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7" name="Rectangle 77">
            <a:extLst>
              <a:ext uri="{FF2B5EF4-FFF2-40B4-BE49-F238E27FC236}">
                <a16:creationId xmlns:a16="http://schemas.microsoft.com/office/drawing/2014/main" xmlns="" id="{18560DB6-8070-4A8A-B9C8-2CBC509A9ECA}"/>
              </a:ext>
            </a:extLst>
          </p:cNvPr>
          <p:cNvSpPr/>
          <p:nvPr/>
        </p:nvSpPr>
        <p:spPr>
          <a:xfrm>
            <a:off x="10414479"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Thu </a:t>
            </a:r>
            <a:r>
              <a:rPr lang="en-GB" sz="800" kern="0" dirty="0" smtClean="0">
                <a:solidFill>
                  <a:srgbClr val="FFFFFF"/>
                </a:solidFill>
                <a:latin typeface="+mj-ea"/>
                <a:ea typeface="+mj-ea"/>
              </a:rPr>
              <a:t>(Aug 25)</a:t>
            </a:r>
            <a:endParaRPr kumimoji="0" lang="en-GB" sz="800" b="0" i="0" u="none" strike="noStrike" kern="0" cap="none" spc="0" normalizeH="0" baseline="0" noProof="0" dirty="0">
              <a:ln>
                <a:noFill/>
              </a:ln>
              <a:solidFill>
                <a:srgbClr val="FFFFFF"/>
              </a:solidFill>
              <a:effectLst/>
              <a:uLnTx/>
              <a:uFillTx/>
              <a:latin typeface="+mj-ea"/>
              <a:ea typeface="+mj-ea"/>
            </a:endParaRPr>
          </a:p>
        </p:txBody>
      </p:sp>
      <p:cxnSp>
        <p:nvCxnSpPr>
          <p:cNvPr id="158"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1123203" y="2056441"/>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0"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1936171" y="2046468"/>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2"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2787999" y="2053586"/>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3"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3632211" y="2060704"/>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4"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4484041" y="2042187"/>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5"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5328251" y="2049305"/>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6"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6172458" y="2047879"/>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7"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7016664" y="2054997"/>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8"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7860876" y="2053571"/>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9"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8705086" y="2060689"/>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70"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9549297" y="2050718"/>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71"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10393141" y="2057837"/>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72"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11235641" y="2047863"/>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20" name="直接连接符 19"/>
          <p:cNvCxnSpPr/>
          <p:nvPr/>
        </p:nvCxnSpPr>
        <p:spPr bwMode="auto">
          <a:xfrm>
            <a:off x="670431" y="2069587"/>
            <a:ext cx="10552050" cy="0"/>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73" name="直接连接符 172"/>
          <p:cNvCxnSpPr/>
          <p:nvPr/>
        </p:nvCxnSpPr>
        <p:spPr bwMode="auto">
          <a:xfrm>
            <a:off x="685665" y="5730028"/>
            <a:ext cx="11326783" cy="14254"/>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74" name="直接连接符 173"/>
          <p:cNvCxnSpPr/>
          <p:nvPr/>
        </p:nvCxnSpPr>
        <p:spPr bwMode="auto">
          <a:xfrm>
            <a:off x="685664" y="3865831"/>
            <a:ext cx="11325838" cy="25315"/>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75" name="直接连接符 174"/>
          <p:cNvCxnSpPr/>
          <p:nvPr/>
        </p:nvCxnSpPr>
        <p:spPr bwMode="auto">
          <a:xfrm>
            <a:off x="670431" y="4724575"/>
            <a:ext cx="11385926" cy="3804"/>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76" name="直接连接符 175"/>
          <p:cNvCxnSpPr/>
          <p:nvPr/>
        </p:nvCxnSpPr>
        <p:spPr bwMode="auto">
          <a:xfrm flipV="1">
            <a:off x="676775" y="2965671"/>
            <a:ext cx="11366577" cy="1"/>
          </a:xfrm>
          <a:prstGeom prst="line">
            <a:avLst/>
          </a:prstGeom>
          <a:noFill/>
          <a:ln w="19050" cap="flat" cmpd="sng" algn="ctr">
            <a:solidFill>
              <a:schemeClr val="accent3">
                <a:lumMod val="65000"/>
              </a:schemeClr>
            </a:solidFill>
            <a:prstDash val="dash"/>
            <a:round/>
            <a:headEnd type="none" w="med" len="med"/>
            <a:tailEnd type="none" w="med" len="med"/>
          </a:ln>
          <a:effectLst/>
        </p:spPr>
      </p:cxnSp>
      <p:sp>
        <p:nvSpPr>
          <p:cNvPr id="177" name="Rectangle 67">
            <a:extLst>
              <a:ext uri="{FF2B5EF4-FFF2-40B4-BE49-F238E27FC236}">
                <a16:creationId xmlns:a16="http://schemas.microsoft.com/office/drawing/2014/main" xmlns="" id="{61214404-3E99-431F-A1D1-0A44E2021497}"/>
              </a:ext>
            </a:extLst>
          </p:cNvPr>
          <p:cNvSpPr/>
          <p:nvPr/>
        </p:nvSpPr>
        <p:spPr>
          <a:xfrm>
            <a:off x="269010" y="1383540"/>
            <a:ext cx="1655822" cy="442269"/>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mj-ea"/>
                <a:ea typeface="+mj-ea"/>
              </a:rPr>
              <a:t>Pre-meeting</a:t>
            </a:r>
          </a:p>
        </p:txBody>
      </p:sp>
      <p:sp>
        <p:nvSpPr>
          <p:cNvPr id="178" name="Rectangle 67">
            <a:extLst>
              <a:ext uri="{FF2B5EF4-FFF2-40B4-BE49-F238E27FC236}">
                <a16:creationId xmlns:a16="http://schemas.microsoft.com/office/drawing/2014/main" xmlns="" id="{61214404-3E99-431F-A1D1-0A44E2021497}"/>
              </a:ext>
            </a:extLst>
          </p:cNvPr>
          <p:cNvSpPr/>
          <p:nvPr/>
        </p:nvSpPr>
        <p:spPr>
          <a:xfrm>
            <a:off x="2787999" y="1383540"/>
            <a:ext cx="4205103"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1</a:t>
            </a:r>
            <a:r>
              <a:rPr lang="en-GB" sz="800" kern="0" baseline="30000" dirty="0">
                <a:solidFill>
                  <a:srgbClr val="FFFFFF"/>
                </a:solidFill>
                <a:latin typeface="+mj-ea"/>
                <a:ea typeface="+mj-ea"/>
              </a:rPr>
              <a:t>st</a:t>
            </a:r>
            <a:r>
              <a:rPr lang="en-GB" sz="800" kern="0" dirty="0">
                <a:solidFill>
                  <a:srgbClr val="FFFFFF"/>
                </a:solidFill>
                <a:latin typeface="+mj-ea"/>
                <a:ea typeface="+mj-ea"/>
              </a:rPr>
              <a:t> round </a:t>
            </a:r>
            <a:r>
              <a:rPr lang="en-GB" sz="800" kern="0" dirty="0" smtClean="0">
                <a:solidFill>
                  <a:srgbClr val="FFFFFF"/>
                </a:solidFill>
                <a:latin typeface="+mj-ea"/>
                <a:ea typeface="+mj-ea"/>
              </a:rPr>
              <a:t>(Aug 15~19)</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79" name="Rectangle 67">
            <a:extLst>
              <a:ext uri="{FF2B5EF4-FFF2-40B4-BE49-F238E27FC236}">
                <a16:creationId xmlns:a16="http://schemas.microsoft.com/office/drawing/2014/main" xmlns="" id="{61214404-3E99-431F-A1D1-0A44E2021497}"/>
              </a:ext>
            </a:extLst>
          </p:cNvPr>
          <p:cNvSpPr/>
          <p:nvPr/>
        </p:nvSpPr>
        <p:spPr>
          <a:xfrm>
            <a:off x="7880347" y="1383540"/>
            <a:ext cx="4176009"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2</a:t>
            </a:r>
            <a:r>
              <a:rPr lang="en-GB" sz="800" kern="0" baseline="30000" noProof="0" dirty="0">
                <a:solidFill>
                  <a:srgbClr val="FFFFFF"/>
                </a:solidFill>
                <a:latin typeface="+mj-ea"/>
                <a:ea typeface="+mj-ea"/>
              </a:rPr>
              <a:t>nd</a:t>
            </a:r>
            <a:r>
              <a:rPr lang="en-GB" sz="800" kern="0" noProof="0" dirty="0">
                <a:solidFill>
                  <a:srgbClr val="FFFFFF"/>
                </a:solidFill>
                <a:latin typeface="+mj-ea"/>
                <a:ea typeface="+mj-ea"/>
              </a:rPr>
              <a:t> round </a:t>
            </a:r>
            <a:r>
              <a:rPr lang="en-GB" sz="800" kern="0" noProof="0" dirty="0" smtClean="0">
                <a:solidFill>
                  <a:srgbClr val="FFFFFF"/>
                </a:solidFill>
                <a:latin typeface="+mj-ea"/>
                <a:ea typeface="+mj-ea"/>
              </a:rPr>
              <a:t>(Aug 22 </a:t>
            </a:r>
            <a:r>
              <a:rPr lang="en-GB" sz="800" kern="0" noProof="0" dirty="0">
                <a:solidFill>
                  <a:srgbClr val="FFFFFF"/>
                </a:solidFill>
                <a:latin typeface="+mj-ea"/>
                <a:ea typeface="+mj-ea"/>
              </a:rPr>
              <a:t>~ </a:t>
            </a:r>
            <a:r>
              <a:rPr lang="en-GB" sz="800" kern="0" noProof="0" dirty="0" smtClean="0">
                <a:solidFill>
                  <a:srgbClr val="FFFFFF"/>
                </a:solidFill>
                <a:latin typeface="+mj-ea"/>
                <a:ea typeface="+mj-ea"/>
              </a:rPr>
              <a:t>Aug</a:t>
            </a:r>
            <a:r>
              <a:rPr lang="en-GB" sz="800" kern="0" dirty="0" smtClean="0">
                <a:solidFill>
                  <a:srgbClr val="FFFFFF"/>
                </a:solidFill>
                <a:latin typeface="+mj-ea"/>
                <a:ea typeface="+mj-ea"/>
              </a:rPr>
              <a:t> 26</a:t>
            </a:r>
            <a:r>
              <a:rPr lang="en-GB" sz="800" kern="0" noProof="0" dirty="0" smtClean="0">
                <a:solidFill>
                  <a:srgbClr val="FFFFFF"/>
                </a:solidFill>
                <a:latin typeface="+mj-ea"/>
                <a:ea typeface="+mj-ea"/>
              </a:rPr>
              <a:t>)</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80" name="Rectangle 67">
            <a:extLst>
              <a:ext uri="{FF2B5EF4-FFF2-40B4-BE49-F238E27FC236}">
                <a16:creationId xmlns:a16="http://schemas.microsoft.com/office/drawing/2014/main" xmlns="" id="{61214404-3E99-431F-A1D1-0A44E2021497}"/>
              </a:ext>
            </a:extLst>
          </p:cNvPr>
          <p:cNvSpPr/>
          <p:nvPr/>
        </p:nvSpPr>
        <p:spPr>
          <a:xfrm>
            <a:off x="7035637" y="1383540"/>
            <a:ext cx="802177" cy="442269"/>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Quiet Period</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24" name="文本框 23"/>
          <p:cNvSpPr txBox="1"/>
          <p:nvPr/>
        </p:nvSpPr>
        <p:spPr>
          <a:xfrm>
            <a:off x="18585" y="2113860"/>
            <a:ext cx="688009" cy="215444"/>
          </a:xfrm>
          <a:prstGeom prst="rect">
            <a:avLst/>
          </a:prstGeom>
          <a:noFill/>
        </p:spPr>
        <p:txBody>
          <a:bodyPr wrap="none" rtlCol="0">
            <a:spAutoFit/>
          </a:bodyPr>
          <a:lstStyle/>
          <a:p>
            <a:r>
              <a:rPr lang="en-US" altLang="zh-CN" sz="800" dirty="0">
                <a:latin typeface="+mj-ea"/>
                <a:ea typeface="+mj-ea"/>
              </a:rPr>
              <a:t>00:00 UTC</a:t>
            </a:r>
            <a:endParaRPr lang="zh-CN" altLang="en-US" sz="800" dirty="0">
              <a:latin typeface="+mj-ea"/>
              <a:ea typeface="+mj-ea"/>
            </a:endParaRPr>
          </a:p>
        </p:txBody>
      </p:sp>
      <p:sp>
        <p:nvSpPr>
          <p:cNvPr id="181" name="文本框 180"/>
          <p:cNvSpPr txBox="1"/>
          <p:nvPr/>
        </p:nvSpPr>
        <p:spPr>
          <a:xfrm>
            <a:off x="52554" y="2760088"/>
            <a:ext cx="688009" cy="215444"/>
          </a:xfrm>
          <a:prstGeom prst="rect">
            <a:avLst/>
          </a:prstGeom>
          <a:noFill/>
        </p:spPr>
        <p:txBody>
          <a:bodyPr wrap="none" rtlCol="0">
            <a:spAutoFit/>
          </a:bodyPr>
          <a:lstStyle/>
          <a:p>
            <a:r>
              <a:rPr lang="en-US" altLang="zh-CN" sz="800" dirty="0">
                <a:latin typeface="+mj-ea"/>
                <a:ea typeface="+mj-ea"/>
              </a:rPr>
              <a:t>08:00 UTC</a:t>
            </a:r>
            <a:endParaRPr lang="zh-CN" altLang="en-US" sz="800" dirty="0">
              <a:latin typeface="+mj-ea"/>
              <a:ea typeface="+mj-ea"/>
            </a:endParaRPr>
          </a:p>
        </p:txBody>
      </p:sp>
      <p:sp>
        <p:nvSpPr>
          <p:cNvPr id="182" name="文本框 181"/>
          <p:cNvSpPr txBox="1"/>
          <p:nvPr/>
        </p:nvSpPr>
        <p:spPr>
          <a:xfrm>
            <a:off x="52554" y="3621792"/>
            <a:ext cx="688009" cy="215444"/>
          </a:xfrm>
          <a:prstGeom prst="rect">
            <a:avLst/>
          </a:prstGeom>
          <a:noFill/>
        </p:spPr>
        <p:txBody>
          <a:bodyPr wrap="none" rtlCol="0">
            <a:spAutoFit/>
          </a:bodyPr>
          <a:lstStyle/>
          <a:p>
            <a:r>
              <a:rPr lang="en-US" altLang="zh-CN" sz="800" dirty="0">
                <a:latin typeface="+mj-ea"/>
                <a:ea typeface="+mj-ea"/>
              </a:rPr>
              <a:t>12:00 UTC</a:t>
            </a:r>
            <a:endParaRPr lang="zh-CN" altLang="en-US" sz="800" dirty="0">
              <a:latin typeface="+mj-ea"/>
              <a:ea typeface="+mj-ea"/>
            </a:endParaRPr>
          </a:p>
        </p:txBody>
      </p:sp>
      <p:sp>
        <p:nvSpPr>
          <p:cNvPr id="183" name="文本框 182"/>
          <p:cNvSpPr txBox="1"/>
          <p:nvPr/>
        </p:nvSpPr>
        <p:spPr>
          <a:xfrm>
            <a:off x="52554" y="4509131"/>
            <a:ext cx="688009" cy="215444"/>
          </a:xfrm>
          <a:prstGeom prst="rect">
            <a:avLst/>
          </a:prstGeom>
          <a:noFill/>
        </p:spPr>
        <p:txBody>
          <a:bodyPr wrap="none" rtlCol="0">
            <a:spAutoFit/>
          </a:bodyPr>
          <a:lstStyle/>
          <a:p>
            <a:r>
              <a:rPr lang="en-US" altLang="zh-CN" sz="800" dirty="0">
                <a:latin typeface="+mj-ea"/>
                <a:ea typeface="+mj-ea"/>
              </a:rPr>
              <a:t>16:00 UTC</a:t>
            </a:r>
            <a:endParaRPr lang="zh-CN" altLang="en-US" sz="800" dirty="0">
              <a:latin typeface="+mj-ea"/>
              <a:ea typeface="+mj-ea"/>
            </a:endParaRPr>
          </a:p>
        </p:txBody>
      </p:sp>
      <p:sp>
        <p:nvSpPr>
          <p:cNvPr id="184" name="文本框 183"/>
          <p:cNvSpPr txBox="1"/>
          <p:nvPr/>
        </p:nvSpPr>
        <p:spPr>
          <a:xfrm>
            <a:off x="52554" y="5481926"/>
            <a:ext cx="688009" cy="215444"/>
          </a:xfrm>
          <a:prstGeom prst="rect">
            <a:avLst/>
          </a:prstGeom>
          <a:noFill/>
        </p:spPr>
        <p:txBody>
          <a:bodyPr wrap="none" rtlCol="0">
            <a:spAutoFit/>
          </a:bodyPr>
          <a:lstStyle/>
          <a:p>
            <a:r>
              <a:rPr lang="en-US" altLang="zh-CN" sz="800" dirty="0">
                <a:latin typeface="+mj-ea"/>
                <a:ea typeface="+mj-ea"/>
              </a:rPr>
              <a:t>24:00 UTC</a:t>
            </a:r>
            <a:endParaRPr lang="zh-CN" altLang="en-US" sz="800" dirty="0">
              <a:latin typeface="+mj-ea"/>
              <a:ea typeface="+mj-ea"/>
            </a:endParaRPr>
          </a:p>
        </p:txBody>
      </p:sp>
      <p:sp>
        <p:nvSpPr>
          <p:cNvPr id="185" name="Rectangle: Rounded Corners 201">
            <a:extLst>
              <a:ext uri="{FF2B5EF4-FFF2-40B4-BE49-F238E27FC236}">
                <a16:creationId xmlns:a16="http://schemas.microsoft.com/office/drawing/2014/main" xmlns="" id="{B6CDA6FF-6740-49E7-B14C-1831ED62E0F8}"/>
              </a:ext>
            </a:extLst>
          </p:cNvPr>
          <p:cNvSpPr/>
          <p:nvPr/>
        </p:nvSpPr>
        <p:spPr>
          <a:xfrm>
            <a:off x="4511748" y="2182163"/>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lvl="0" algn="ctr" defTabSz="514299" eaLnBrk="1" fontAlgn="auto" hangingPunct="1">
              <a:spcBef>
                <a:spcPts val="0"/>
              </a:spcBef>
              <a:spcAft>
                <a:spcPts val="0"/>
              </a:spcAft>
              <a:defRPr/>
            </a:pPr>
            <a:r>
              <a:rPr lang="en-US" altLang="zh-CN" sz="800" b="1" kern="0" dirty="0">
                <a:solidFill>
                  <a:srgbClr val="FFFFFF"/>
                </a:solidFill>
              </a:rPr>
              <a:t>Main </a:t>
            </a:r>
            <a:r>
              <a:rPr lang="en-US" altLang="zh-CN" sz="800" b="1" kern="0" dirty="0" smtClean="0">
                <a:solidFill>
                  <a:srgbClr val="FFFFFF"/>
                </a:solidFill>
              </a:rPr>
              <a:t>&amp; BS </a:t>
            </a:r>
            <a:endParaRPr lang="en-US" altLang="zh-CN" sz="800" b="1" kern="0" dirty="0">
              <a:solidFill>
                <a:srgbClr val="FFFFFF"/>
              </a:solidFill>
            </a:endParaRPr>
          </a:p>
          <a:p>
            <a:pPr lvl="0" algn="ctr" defTabSz="514299" eaLnBrk="1" fontAlgn="auto" hangingPunct="1">
              <a:spcBef>
                <a:spcPts val="0"/>
              </a:spcBef>
              <a:spcAft>
                <a:spcPts val="0"/>
              </a:spcAft>
              <a:defRPr/>
            </a:pPr>
            <a:r>
              <a:rPr lang="en-US" altLang="zh-CN" sz="800" b="1" kern="0" dirty="0">
                <a:solidFill>
                  <a:srgbClr val="FFFFFF"/>
                </a:solidFill>
              </a:rPr>
              <a:t>GTW session 3:00</a:t>
            </a:r>
            <a:r>
              <a:rPr lang="en-US" altLang="zh-CN" sz="800" b="1" kern="0" dirty="0">
                <a:solidFill>
                  <a:srgbClr val="FFFFFF"/>
                </a:solidFill>
                <a:sym typeface="Wingdings" panose="05000000000000000000" pitchFamily="2" charset="2"/>
              </a:rPr>
              <a:t>-6:00 UTC</a:t>
            </a:r>
            <a:endParaRPr lang="en-US" altLang="zh-CN" sz="800" b="1" kern="0" dirty="0">
              <a:solidFill>
                <a:srgbClr val="FFFFFF"/>
              </a:solidFill>
            </a:endParaRPr>
          </a:p>
        </p:txBody>
      </p:sp>
      <p:sp>
        <p:nvSpPr>
          <p:cNvPr id="186" name="Rectangle: Rounded Corners 201">
            <a:extLst>
              <a:ext uri="{FF2B5EF4-FFF2-40B4-BE49-F238E27FC236}">
                <a16:creationId xmlns:a16="http://schemas.microsoft.com/office/drawing/2014/main" xmlns="" id="{B6CDA6FF-6740-49E7-B14C-1831ED62E0F8}"/>
              </a:ext>
            </a:extLst>
          </p:cNvPr>
          <p:cNvSpPr/>
          <p:nvPr/>
        </p:nvSpPr>
        <p:spPr>
          <a:xfrm>
            <a:off x="5351882" y="2182163"/>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lvl="0" algn="ctr" defTabSz="514299" eaLnBrk="1" fontAlgn="auto" hangingPunct="1">
              <a:spcBef>
                <a:spcPts val="0"/>
              </a:spcBef>
              <a:spcAft>
                <a:spcPts val="0"/>
              </a:spcAft>
              <a:defRPr/>
            </a:pPr>
            <a:r>
              <a:rPr lang="en-US" altLang="zh-CN" sz="800" b="1" kern="0" dirty="0" smtClean="0">
                <a:solidFill>
                  <a:srgbClr val="FFFFFF"/>
                </a:solidFill>
              </a:rPr>
              <a:t>Main &amp; </a:t>
            </a:r>
            <a:r>
              <a:rPr lang="en-US" altLang="zh-CN" sz="800" b="1" kern="0" dirty="0">
                <a:solidFill>
                  <a:srgbClr val="FFFFFF"/>
                </a:solidFill>
              </a:rPr>
              <a:t>BS </a:t>
            </a:r>
          </a:p>
          <a:p>
            <a:pPr lvl="0" algn="ctr" defTabSz="514299" eaLnBrk="1" fontAlgn="auto" hangingPunct="1">
              <a:spcBef>
                <a:spcPts val="0"/>
              </a:spcBef>
              <a:spcAft>
                <a:spcPts val="0"/>
              </a:spcAft>
              <a:defRPr/>
            </a:pPr>
            <a:r>
              <a:rPr lang="en-US" altLang="zh-CN" sz="800" b="1" kern="0" dirty="0">
                <a:solidFill>
                  <a:srgbClr val="FFFFFF"/>
                </a:solidFill>
              </a:rPr>
              <a:t>GTW session 3:00</a:t>
            </a:r>
            <a:r>
              <a:rPr lang="en-US" altLang="zh-CN" sz="800" b="1" kern="0" dirty="0">
                <a:solidFill>
                  <a:srgbClr val="FFFFFF"/>
                </a:solidFill>
                <a:sym typeface="Wingdings" panose="05000000000000000000" pitchFamily="2" charset="2"/>
              </a:rPr>
              <a:t>-6:00 UTC</a:t>
            </a:r>
            <a:endParaRPr lang="en-US" altLang="zh-CN" sz="800" b="1" kern="0" dirty="0">
              <a:solidFill>
                <a:srgbClr val="FFFFFF"/>
              </a:solidFill>
            </a:endParaRPr>
          </a:p>
        </p:txBody>
      </p:sp>
      <p:sp>
        <p:nvSpPr>
          <p:cNvPr id="188" name="Rectangle: Rounded Corners 201">
            <a:extLst>
              <a:ext uri="{FF2B5EF4-FFF2-40B4-BE49-F238E27FC236}">
                <a16:creationId xmlns:a16="http://schemas.microsoft.com/office/drawing/2014/main" xmlns="" id="{B6CDA6FF-6740-49E7-B14C-1831ED62E0F8}"/>
              </a:ext>
            </a:extLst>
          </p:cNvPr>
          <p:cNvSpPr/>
          <p:nvPr/>
        </p:nvSpPr>
        <p:spPr>
          <a:xfrm>
            <a:off x="8712314" y="3975648"/>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lvl="0" algn="ctr" defTabSz="514299" eaLnBrk="1" fontAlgn="auto" hangingPunct="1">
              <a:spcBef>
                <a:spcPts val="0"/>
              </a:spcBef>
              <a:spcAft>
                <a:spcPts val="0"/>
              </a:spcAft>
              <a:defRPr/>
            </a:pPr>
            <a:r>
              <a:rPr lang="en-US" altLang="zh-CN" sz="800" b="1" kern="0" dirty="0">
                <a:solidFill>
                  <a:srgbClr val="FFFFFF"/>
                </a:solidFill>
              </a:rPr>
              <a:t>Main &amp; BS </a:t>
            </a:r>
          </a:p>
          <a:p>
            <a:pPr lvl="0" algn="ctr" defTabSz="514299" eaLnBrk="1" fontAlgn="auto" hangingPunct="1">
              <a:spcBef>
                <a:spcPts val="0"/>
              </a:spcBef>
              <a:spcAft>
                <a:spcPts val="0"/>
              </a:spcAft>
              <a:defRPr/>
            </a:pPr>
            <a:r>
              <a:rPr lang="en-US" altLang="zh-CN" sz="800" b="1" kern="0" dirty="0">
                <a:solidFill>
                  <a:srgbClr val="FFFFFF"/>
                </a:solidFill>
              </a:rPr>
              <a:t>GTW session 13:00</a:t>
            </a:r>
            <a:r>
              <a:rPr lang="en-US" altLang="zh-CN" sz="800" b="1" kern="0" dirty="0">
                <a:solidFill>
                  <a:srgbClr val="FFFFFF"/>
                </a:solidFill>
                <a:sym typeface="Wingdings" panose="05000000000000000000" pitchFamily="2" charset="2"/>
              </a:rPr>
              <a:t>-16:00 UTC</a:t>
            </a:r>
            <a:endParaRPr lang="en-US" altLang="zh-CN" sz="800" b="1" kern="0" dirty="0">
              <a:solidFill>
                <a:srgbClr val="FFFFFF"/>
              </a:solidFill>
            </a:endParaRPr>
          </a:p>
        </p:txBody>
      </p:sp>
      <p:sp>
        <p:nvSpPr>
          <p:cNvPr id="189" name="Rectangle: Rounded Corners 201">
            <a:extLst>
              <a:ext uri="{FF2B5EF4-FFF2-40B4-BE49-F238E27FC236}">
                <a16:creationId xmlns:a16="http://schemas.microsoft.com/office/drawing/2014/main" xmlns="" id="{B6CDA6FF-6740-49E7-B14C-1831ED62E0F8}"/>
              </a:ext>
            </a:extLst>
          </p:cNvPr>
          <p:cNvSpPr/>
          <p:nvPr/>
        </p:nvSpPr>
        <p:spPr>
          <a:xfrm>
            <a:off x="9557686" y="3975648"/>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lvl="0" algn="ctr" defTabSz="514299" eaLnBrk="1" fontAlgn="auto" hangingPunct="1">
              <a:spcBef>
                <a:spcPts val="0"/>
              </a:spcBef>
              <a:spcAft>
                <a:spcPts val="0"/>
              </a:spcAft>
              <a:defRPr/>
            </a:pPr>
            <a:r>
              <a:rPr lang="en-US" altLang="zh-CN" sz="800" b="1" kern="0" dirty="0">
                <a:solidFill>
                  <a:srgbClr val="FFFFFF"/>
                </a:solidFill>
              </a:rPr>
              <a:t>Main &amp; BS </a:t>
            </a:r>
          </a:p>
          <a:p>
            <a:pPr lvl="0" algn="ctr" defTabSz="514299" eaLnBrk="1" fontAlgn="auto" hangingPunct="1">
              <a:spcBef>
                <a:spcPts val="0"/>
              </a:spcBef>
              <a:spcAft>
                <a:spcPts val="0"/>
              </a:spcAft>
              <a:defRPr/>
            </a:pPr>
            <a:r>
              <a:rPr lang="en-US" altLang="zh-CN" sz="800" b="1" kern="0" dirty="0">
                <a:solidFill>
                  <a:srgbClr val="FFFFFF"/>
                </a:solidFill>
              </a:rPr>
              <a:t>GTW session 13:00</a:t>
            </a:r>
            <a:r>
              <a:rPr lang="en-US" altLang="zh-CN" sz="800" b="1" kern="0" dirty="0">
                <a:solidFill>
                  <a:srgbClr val="FFFFFF"/>
                </a:solidFill>
                <a:sym typeface="Wingdings" panose="05000000000000000000" pitchFamily="2" charset="2"/>
              </a:rPr>
              <a:t>-16:00 UTC</a:t>
            </a:r>
            <a:endParaRPr lang="en-US" altLang="zh-CN" sz="800" b="1" kern="0" dirty="0">
              <a:solidFill>
                <a:srgbClr val="FFFFFF"/>
              </a:solidFill>
            </a:endParaRPr>
          </a:p>
        </p:txBody>
      </p:sp>
      <p:sp>
        <p:nvSpPr>
          <p:cNvPr id="190" name="Rectangle: Rounded Corners 201">
            <a:extLst>
              <a:ext uri="{FF2B5EF4-FFF2-40B4-BE49-F238E27FC236}">
                <a16:creationId xmlns:a16="http://schemas.microsoft.com/office/drawing/2014/main" xmlns="" id="{B6CDA6FF-6740-49E7-B14C-1831ED62E0F8}"/>
              </a:ext>
            </a:extLst>
          </p:cNvPr>
          <p:cNvSpPr/>
          <p:nvPr/>
        </p:nvSpPr>
        <p:spPr>
          <a:xfrm>
            <a:off x="10413386" y="3975648"/>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lvl="0" algn="ctr" defTabSz="514299" eaLnBrk="1" fontAlgn="auto" hangingPunct="1">
              <a:spcBef>
                <a:spcPts val="0"/>
              </a:spcBef>
              <a:spcAft>
                <a:spcPts val="0"/>
              </a:spcAft>
              <a:defRPr/>
            </a:pPr>
            <a:r>
              <a:rPr lang="en-US" altLang="zh-CN" sz="800" b="1" kern="0" dirty="0">
                <a:solidFill>
                  <a:srgbClr val="FFFFFF"/>
                </a:solidFill>
              </a:rPr>
              <a:t>Main &amp; BS </a:t>
            </a:r>
          </a:p>
          <a:p>
            <a:pPr lvl="0" algn="ctr" defTabSz="514299" eaLnBrk="1" fontAlgn="auto" hangingPunct="1">
              <a:spcBef>
                <a:spcPts val="0"/>
              </a:spcBef>
              <a:spcAft>
                <a:spcPts val="0"/>
              </a:spcAft>
              <a:defRPr/>
            </a:pPr>
            <a:r>
              <a:rPr lang="en-US" altLang="zh-CN" sz="800" b="1" kern="0" dirty="0">
                <a:solidFill>
                  <a:srgbClr val="FFFFFF"/>
                </a:solidFill>
              </a:rPr>
              <a:t>GTW session 13:00</a:t>
            </a:r>
            <a:r>
              <a:rPr lang="en-US" altLang="zh-CN" sz="800" b="1" kern="0" dirty="0">
                <a:solidFill>
                  <a:srgbClr val="FFFFFF"/>
                </a:solidFill>
                <a:sym typeface="Wingdings" panose="05000000000000000000" pitchFamily="2" charset="2"/>
              </a:rPr>
              <a:t>-16:00 UTC</a:t>
            </a:r>
            <a:endParaRPr lang="en-US" altLang="zh-CN" sz="800" b="1" kern="0" dirty="0">
              <a:solidFill>
                <a:srgbClr val="FFFFFF"/>
              </a:solidFill>
            </a:endParaRPr>
          </a:p>
        </p:txBody>
      </p:sp>
      <p:sp>
        <p:nvSpPr>
          <p:cNvPr id="191" name="Rectangle: Rounded Corners 201">
            <a:extLst>
              <a:ext uri="{FF2B5EF4-FFF2-40B4-BE49-F238E27FC236}">
                <a16:creationId xmlns:a16="http://schemas.microsoft.com/office/drawing/2014/main" xmlns="" id="{B6CDA6FF-6740-49E7-B14C-1831ED62E0F8}"/>
              </a:ext>
            </a:extLst>
          </p:cNvPr>
          <p:cNvSpPr/>
          <p:nvPr/>
        </p:nvSpPr>
        <p:spPr>
          <a:xfrm>
            <a:off x="2814339" y="2965671"/>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Meeting starts</a:t>
            </a:r>
          </a:p>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8:00</a:t>
            </a:r>
            <a:r>
              <a:rPr kumimoji="0" lang="en-US" sz="800" b="1" i="0" u="none" strike="noStrike" kern="0" cap="none" spc="0" normalizeH="0" noProof="0" dirty="0">
                <a:ln>
                  <a:noFill/>
                </a:ln>
                <a:solidFill>
                  <a:srgbClr val="FFFFFF"/>
                </a:solidFill>
                <a:effectLst/>
                <a:uLnTx/>
                <a:uFillTx/>
                <a:latin typeface="+mj-ea"/>
                <a:ea typeface="+mj-ea"/>
                <a:cs typeface="+mn-cs"/>
              </a:rPr>
              <a:t> </a:t>
            </a:r>
            <a:r>
              <a:rPr kumimoji="0" lang="en-US" sz="800" b="1" i="0" u="none" strike="noStrike" kern="0" cap="none" spc="0" normalizeH="0" noProof="0" dirty="0" smtClean="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2" name="Rectangle: Rounded Corners 201">
            <a:extLst>
              <a:ext uri="{FF2B5EF4-FFF2-40B4-BE49-F238E27FC236}">
                <a16:creationId xmlns:a16="http://schemas.microsoft.com/office/drawing/2014/main" xmlns="" id="{B6CDA6FF-6740-49E7-B14C-1831ED62E0F8}"/>
              </a:ext>
            </a:extLst>
          </p:cNvPr>
          <p:cNvSpPr/>
          <p:nvPr/>
        </p:nvSpPr>
        <p:spPr>
          <a:xfrm>
            <a:off x="1138032" y="4809060"/>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Comments on initial summary, checking agenda</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5" name="Rectangle: Rounded Corners 201">
            <a:extLst>
              <a:ext uri="{FF2B5EF4-FFF2-40B4-BE49-F238E27FC236}">
                <a16:creationId xmlns:a16="http://schemas.microsoft.com/office/drawing/2014/main" xmlns="" id="{B6CDA6FF-6740-49E7-B14C-1831ED62E0F8}"/>
              </a:ext>
            </a:extLst>
          </p:cNvPr>
          <p:cNvSpPr/>
          <p:nvPr/>
        </p:nvSpPr>
        <p:spPr>
          <a:xfrm>
            <a:off x="6207193" y="4809060"/>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a:t>
            </a:r>
            <a:r>
              <a:rPr lang="en-US" sz="800" b="1" kern="0" baseline="30000" dirty="0">
                <a:solidFill>
                  <a:srgbClr val="FFFFFF"/>
                </a:solidFill>
                <a:latin typeface="+mj-ea"/>
                <a:ea typeface="+mj-ea"/>
                <a:cs typeface="+mn-cs"/>
              </a:rPr>
              <a:t>st</a:t>
            </a:r>
            <a:r>
              <a:rPr lang="en-US" sz="800" b="1" kern="0" dirty="0">
                <a:solidFill>
                  <a:srgbClr val="FFFFFF"/>
                </a:solidFill>
                <a:latin typeface="+mj-ea"/>
                <a:ea typeface="+mj-ea"/>
                <a:cs typeface="+mn-cs"/>
              </a:rPr>
              <a:t> round formal summary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7" name="Rectangle: Rounded Corners 201">
            <a:extLst>
              <a:ext uri="{FF2B5EF4-FFF2-40B4-BE49-F238E27FC236}">
                <a16:creationId xmlns:a16="http://schemas.microsoft.com/office/drawing/2014/main" xmlns="" id="{B6CDA6FF-6740-49E7-B14C-1831ED62E0F8}"/>
              </a:ext>
            </a:extLst>
          </p:cNvPr>
          <p:cNvSpPr/>
          <p:nvPr/>
        </p:nvSpPr>
        <p:spPr>
          <a:xfrm>
            <a:off x="7037724" y="2185116"/>
            <a:ext cx="786133" cy="3526396"/>
          </a:xfrm>
          <a:prstGeom prst="roundRect">
            <a:avLst/>
          </a:prstGeom>
          <a:solidFill>
            <a:schemeClr val="accent4">
              <a:lumMod val="65000"/>
              <a:lumOff val="35000"/>
            </a:schemeClr>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Quiet period 3:00 Sat-23:00 Sun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8" name="Rectangle: Rounded Corners 201">
            <a:extLst>
              <a:ext uri="{FF2B5EF4-FFF2-40B4-BE49-F238E27FC236}">
                <a16:creationId xmlns:a16="http://schemas.microsoft.com/office/drawing/2014/main" xmlns="" id="{B6CDA6FF-6740-49E7-B14C-1831ED62E0F8}"/>
              </a:ext>
            </a:extLst>
          </p:cNvPr>
          <p:cNvSpPr/>
          <p:nvPr/>
        </p:nvSpPr>
        <p:spPr>
          <a:xfrm>
            <a:off x="7879652" y="3324599"/>
            <a:ext cx="786133" cy="584038"/>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Chair update report &amp; </a:t>
            </a: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number  before</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11</a:t>
            </a:r>
            <a:r>
              <a:rPr kumimoji="0" lang="en-US" sz="800" b="1" i="0" u="none" strike="noStrike" kern="0" cap="none" spc="0" normalizeH="0" baseline="0" noProof="0" dirty="0" smtClean="0">
                <a:ln>
                  <a:noFill/>
                </a:ln>
                <a:solidFill>
                  <a:srgbClr val="FFFFFF"/>
                </a:solidFill>
                <a:effectLst/>
                <a:uLnTx/>
                <a:uFillTx/>
                <a:latin typeface="+mj-ea"/>
                <a:ea typeface="+mj-ea"/>
                <a:cs typeface="+mn-cs"/>
              </a:rPr>
              <a:t>:59</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9" name="Rectangle: Rounded Corners 201">
            <a:extLst>
              <a:ext uri="{FF2B5EF4-FFF2-40B4-BE49-F238E27FC236}">
                <a16:creationId xmlns:a16="http://schemas.microsoft.com/office/drawing/2014/main" xmlns="" id="{B6CDA6FF-6740-49E7-B14C-1831ED62E0F8}"/>
              </a:ext>
            </a:extLst>
          </p:cNvPr>
          <p:cNvSpPr/>
          <p:nvPr/>
        </p:nvSpPr>
        <p:spPr>
          <a:xfrm>
            <a:off x="8719213" y="4809060"/>
            <a:ext cx="786133" cy="1010094"/>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2</a:t>
            </a:r>
            <a:r>
              <a:rPr lang="en-US" sz="800" b="1" kern="0" baseline="30000" dirty="0">
                <a:solidFill>
                  <a:srgbClr val="FFFFFF"/>
                </a:solidFill>
                <a:latin typeface="+mj-ea"/>
                <a:ea typeface="+mj-ea"/>
                <a:cs typeface="+mn-cs"/>
              </a:rPr>
              <a:t>nd</a:t>
            </a:r>
            <a:r>
              <a:rPr lang="en-US" sz="800" b="1" kern="0" dirty="0">
                <a:solidFill>
                  <a:srgbClr val="FFFFFF"/>
                </a:solidFill>
                <a:latin typeface="+mj-ea"/>
                <a:ea typeface="+mj-ea"/>
                <a:cs typeface="+mn-cs"/>
              </a:rPr>
              <a:t> round initial drafts &amp; revisions (deadline for new </a:t>
            </a: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request)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208" name="Rectangle: Rounded Corners 201">
            <a:extLst>
              <a:ext uri="{FF2B5EF4-FFF2-40B4-BE49-F238E27FC236}">
                <a16:creationId xmlns:a16="http://schemas.microsoft.com/office/drawing/2014/main" xmlns="" id="{B6CDA6FF-6740-49E7-B14C-1831ED62E0F8}"/>
              </a:ext>
            </a:extLst>
          </p:cNvPr>
          <p:cNvSpPr/>
          <p:nvPr/>
        </p:nvSpPr>
        <p:spPr>
          <a:xfrm>
            <a:off x="1963781" y="2175460"/>
            <a:ext cx="786133" cy="3526396"/>
          </a:xfrm>
          <a:prstGeom prst="roundRect">
            <a:avLst/>
          </a:prstGeom>
          <a:solidFill>
            <a:schemeClr val="accent3">
              <a:lumMod val="65000"/>
            </a:schemeClr>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8" name="Rectangle: Rounded Corners 201">
            <a:extLst>
              <a:ext uri="{FF2B5EF4-FFF2-40B4-BE49-F238E27FC236}">
                <a16:creationId xmlns:a16="http://schemas.microsoft.com/office/drawing/2014/main" xmlns="" id="{B6CDA6FF-6740-49E7-B14C-1831ED62E0F8}"/>
              </a:ext>
            </a:extLst>
          </p:cNvPr>
          <p:cNvSpPr/>
          <p:nvPr/>
        </p:nvSpPr>
        <p:spPr>
          <a:xfrm>
            <a:off x="7871078" y="2038122"/>
            <a:ext cx="786133" cy="277212"/>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kicks off 2</a:t>
            </a:r>
            <a:r>
              <a:rPr lang="en-US" sz="800" b="1" kern="0" baseline="30000" dirty="0">
                <a:solidFill>
                  <a:srgbClr val="FFFFFF"/>
                </a:solidFill>
                <a:latin typeface="+mj-ea"/>
                <a:ea typeface="+mj-ea"/>
                <a:cs typeface="+mn-cs"/>
              </a:rPr>
              <a:t>nd</a:t>
            </a:r>
            <a:r>
              <a:rPr lang="en-US" sz="800" b="1" kern="0" dirty="0">
                <a:solidFill>
                  <a:srgbClr val="FFFFFF"/>
                </a:solidFill>
                <a:latin typeface="+mj-ea"/>
                <a:ea typeface="+mj-ea"/>
                <a:cs typeface="+mn-cs"/>
              </a:rPr>
              <a:t> by 4:00 UTC</a:t>
            </a:r>
          </a:p>
        </p:txBody>
      </p:sp>
      <p:sp>
        <p:nvSpPr>
          <p:cNvPr id="2" name="矩形标注 1"/>
          <p:cNvSpPr/>
          <p:nvPr/>
        </p:nvSpPr>
        <p:spPr bwMode="auto">
          <a:xfrm>
            <a:off x="5292543" y="4276117"/>
            <a:ext cx="815011" cy="612648"/>
          </a:xfrm>
          <a:prstGeom prst="wedgeRectCallout">
            <a:avLst>
              <a:gd name="adj1" fmla="val 76363"/>
              <a:gd name="adj2" fmla="val 20653"/>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800" b="0" i="0" u="none" strike="noStrike" cap="none" normalizeH="0" baseline="0">
              <a:ln>
                <a:noFill/>
              </a:ln>
              <a:solidFill>
                <a:schemeClr val="tx1"/>
              </a:solidFill>
              <a:effectLst/>
              <a:latin typeface="+mj-ea"/>
              <a:ea typeface="+mj-ea"/>
            </a:endParaRPr>
          </a:p>
        </p:txBody>
      </p:sp>
      <p:sp>
        <p:nvSpPr>
          <p:cNvPr id="87" name="Rectangle: Rounded Corners 201">
            <a:extLst>
              <a:ext uri="{FF2B5EF4-FFF2-40B4-BE49-F238E27FC236}">
                <a16:creationId xmlns:a16="http://schemas.microsoft.com/office/drawing/2014/main" xmlns="" id="{B6CDA6FF-6740-49E7-B14C-1831ED62E0F8}"/>
              </a:ext>
            </a:extLst>
          </p:cNvPr>
          <p:cNvSpPr/>
          <p:nvPr/>
        </p:nvSpPr>
        <p:spPr>
          <a:xfrm>
            <a:off x="2818614" y="3977481"/>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lvl="0" algn="ctr" defTabSz="514299" eaLnBrk="1" fontAlgn="auto" hangingPunct="1">
              <a:spcBef>
                <a:spcPts val="0"/>
              </a:spcBef>
              <a:spcAft>
                <a:spcPts val="0"/>
              </a:spcAft>
              <a:defRPr/>
            </a:pPr>
            <a:r>
              <a:rPr lang="en-US" altLang="zh-CN" sz="800" b="1" kern="0" dirty="0">
                <a:solidFill>
                  <a:srgbClr val="FFFFFF"/>
                </a:solidFill>
              </a:rPr>
              <a:t>RRM </a:t>
            </a:r>
          </a:p>
          <a:p>
            <a:pPr lvl="0" algn="ctr" defTabSz="514299" eaLnBrk="1" fontAlgn="auto" hangingPunct="1">
              <a:spcBef>
                <a:spcPts val="0"/>
              </a:spcBef>
              <a:spcAft>
                <a:spcPts val="0"/>
              </a:spcAft>
              <a:defRPr/>
            </a:pPr>
            <a:r>
              <a:rPr lang="en-US" altLang="zh-CN" sz="800" b="1" kern="0" dirty="0">
                <a:solidFill>
                  <a:srgbClr val="FFFFFF"/>
                </a:solidFill>
              </a:rPr>
              <a:t>GTW session 13:00</a:t>
            </a:r>
            <a:r>
              <a:rPr lang="en-US" altLang="zh-CN" sz="800" b="1" kern="0" dirty="0">
                <a:solidFill>
                  <a:srgbClr val="FFFFFF"/>
                </a:solidFill>
                <a:sym typeface="Wingdings" panose="05000000000000000000" pitchFamily="2" charset="2"/>
              </a:rPr>
              <a:t>-16:00 UTC</a:t>
            </a:r>
          </a:p>
          <a:p>
            <a:pPr lvl="0" algn="ctr" defTabSz="514299" eaLnBrk="1" fontAlgn="auto" hangingPunct="1">
              <a:spcBef>
                <a:spcPts val="0"/>
              </a:spcBef>
              <a:spcAft>
                <a:spcPts val="0"/>
              </a:spcAft>
              <a:defRPr/>
            </a:pPr>
            <a:r>
              <a:rPr lang="en-US" altLang="zh-CN" sz="800" b="1" kern="0" dirty="0">
                <a:solidFill>
                  <a:srgbClr val="FFFFFF"/>
                </a:solidFill>
              </a:rPr>
              <a:t>(Xizeng)</a:t>
            </a:r>
          </a:p>
        </p:txBody>
      </p:sp>
      <p:sp>
        <p:nvSpPr>
          <p:cNvPr id="88" name="Rectangle: Rounded Corners 201">
            <a:extLst>
              <a:ext uri="{FF2B5EF4-FFF2-40B4-BE49-F238E27FC236}">
                <a16:creationId xmlns:a16="http://schemas.microsoft.com/office/drawing/2014/main" xmlns="" id="{B6CDA6FF-6740-49E7-B14C-1831ED62E0F8}"/>
              </a:ext>
            </a:extLst>
          </p:cNvPr>
          <p:cNvSpPr/>
          <p:nvPr/>
        </p:nvSpPr>
        <p:spPr>
          <a:xfrm>
            <a:off x="3662899" y="2182163"/>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lvl="0" algn="ctr" defTabSz="514299" eaLnBrk="1" fontAlgn="auto" hangingPunct="1">
              <a:spcBef>
                <a:spcPts val="0"/>
              </a:spcBef>
              <a:spcAft>
                <a:spcPts val="0"/>
              </a:spcAft>
              <a:defRPr/>
            </a:pPr>
            <a:r>
              <a:rPr lang="en-US" altLang="zh-CN" sz="800" b="1" kern="0" dirty="0" smtClean="0">
                <a:solidFill>
                  <a:srgbClr val="FFFFFF"/>
                </a:solidFill>
              </a:rPr>
              <a:t>Main &amp; BS </a:t>
            </a:r>
            <a:endParaRPr lang="en-US" altLang="zh-CN" sz="800" b="1" kern="0" dirty="0">
              <a:solidFill>
                <a:srgbClr val="FFFFFF"/>
              </a:solidFill>
            </a:endParaRPr>
          </a:p>
          <a:p>
            <a:pPr lvl="0" algn="ctr" defTabSz="514299" eaLnBrk="1" fontAlgn="auto" hangingPunct="1">
              <a:spcBef>
                <a:spcPts val="0"/>
              </a:spcBef>
              <a:spcAft>
                <a:spcPts val="0"/>
              </a:spcAft>
              <a:defRPr/>
            </a:pPr>
            <a:r>
              <a:rPr lang="en-US" altLang="zh-CN" sz="800" b="1" kern="0" dirty="0">
                <a:solidFill>
                  <a:srgbClr val="FFFFFF"/>
                </a:solidFill>
              </a:rPr>
              <a:t>GTW session </a:t>
            </a:r>
            <a:r>
              <a:rPr lang="en-US" altLang="zh-CN" sz="800" b="1" kern="0" dirty="0" smtClean="0">
                <a:solidFill>
                  <a:srgbClr val="FFFFFF"/>
                </a:solidFill>
              </a:rPr>
              <a:t>3:00</a:t>
            </a:r>
            <a:r>
              <a:rPr lang="en-US" altLang="zh-CN" sz="800" b="1" kern="0" dirty="0" smtClean="0">
                <a:solidFill>
                  <a:srgbClr val="FFFFFF"/>
                </a:solidFill>
                <a:sym typeface="Wingdings" panose="05000000000000000000" pitchFamily="2" charset="2"/>
              </a:rPr>
              <a:t>-6:00 </a:t>
            </a:r>
            <a:r>
              <a:rPr lang="en-US" altLang="zh-CN" sz="800" b="1" kern="0" dirty="0">
                <a:solidFill>
                  <a:srgbClr val="FFFFFF"/>
                </a:solidFill>
                <a:sym typeface="Wingdings" panose="05000000000000000000" pitchFamily="2" charset="2"/>
              </a:rPr>
              <a:t>UTC</a:t>
            </a:r>
            <a:endParaRPr lang="en-US" altLang="zh-CN" sz="800" b="1" kern="0" dirty="0">
              <a:solidFill>
                <a:srgbClr val="FFFFFF"/>
              </a:solidFill>
            </a:endParaRPr>
          </a:p>
        </p:txBody>
      </p:sp>
      <p:sp>
        <p:nvSpPr>
          <p:cNvPr id="89" name="Rectangle 77">
            <a:extLst>
              <a:ext uri="{FF2B5EF4-FFF2-40B4-BE49-F238E27FC236}">
                <a16:creationId xmlns:a16="http://schemas.microsoft.com/office/drawing/2014/main" xmlns="" id="{18560DB6-8070-4A8A-B9C8-2CBC509A9ECA}"/>
              </a:ext>
            </a:extLst>
          </p:cNvPr>
          <p:cNvSpPr/>
          <p:nvPr/>
        </p:nvSpPr>
        <p:spPr>
          <a:xfrm>
            <a:off x="11257565" y="1877631"/>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Fri </a:t>
            </a:r>
            <a:r>
              <a:rPr lang="en-GB" sz="800" kern="0" noProof="0" dirty="0" smtClean="0">
                <a:solidFill>
                  <a:srgbClr val="FFFFFF"/>
                </a:solidFill>
                <a:latin typeface="+mj-ea"/>
                <a:ea typeface="+mj-ea"/>
              </a:rPr>
              <a:t>(</a:t>
            </a:r>
            <a:r>
              <a:rPr lang="en-GB" sz="800" kern="0" dirty="0" smtClean="0">
                <a:solidFill>
                  <a:srgbClr val="FFFFFF"/>
                </a:solidFill>
                <a:latin typeface="+mj-ea"/>
                <a:ea typeface="+mj-ea"/>
              </a:rPr>
              <a:t>Aug </a:t>
            </a:r>
            <a:r>
              <a:rPr lang="en-GB" sz="800" kern="0" noProof="0" dirty="0" smtClean="0">
                <a:solidFill>
                  <a:srgbClr val="FFFFFF"/>
                </a:solidFill>
                <a:latin typeface="+mj-ea"/>
                <a:ea typeface="+mj-ea"/>
              </a:rPr>
              <a:t>26)</a:t>
            </a:r>
            <a:endParaRPr kumimoji="0" lang="en-GB" sz="800" b="0" i="0" u="none" strike="noStrike" kern="0" cap="none" spc="0" normalizeH="0" baseline="0" noProof="0" dirty="0">
              <a:ln>
                <a:noFill/>
              </a:ln>
              <a:solidFill>
                <a:srgbClr val="FFFFFF"/>
              </a:solidFill>
              <a:effectLst/>
              <a:uLnTx/>
              <a:uFillTx/>
              <a:latin typeface="+mj-ea"/>
              <a:ea typeface="+mj-ea"/>
            </a:endParaRPr>
          </a:p>
        </p:txBody>
      </p:sp>
      <p:cxnSp>
        <p:nvCxnSpPr>
          <p:cNvPr id="91"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12056357" y="2021910"/>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sp>
        <p:nvSpPr>
          <p:cNvPr id="92" name="Rectangle: Rounded Corners 201">
            <a:extLst>
              <a:ext uri="{FF2B5EF4-FFF2-40B4-BE49-F238E27FC236}">
                <a16:creationId xmlns:a16="http://schemas.microsoft.com/office/drawing/2014/main" xmlns="" id="{B6CDA6FF-6740-49E7-B14C-1831ED62E0F8}"/>
              </a:ext>
            </a:extLst>
          </p:cNvPr>
          <p:cNvSpPr/>
          <p:nvPr/>
        </p:nvSpPr>
        <p:spPr>
          <a:xfrm>
            <a:off x="11261962" y="3975648"/>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lvl="0" algn="ctr" defTabSz="514299" eaLnBrk="1" fontAlgn="auto" hangingPunct="1">
              <a:spcBef>
                <a:spcPts val="0"/>
              </a:spcBef>
              <a:spcAft>
                <a:spcPts val="0"/>
              </a:spcAft>
              <a:defRPr/>
            </a:pPr>
            <a:r>
              <a:rPr lang="en-US" altLang="zh-CN" sz="800" b="1" kern="0" dirty="0">
                <a:solidFill>
                  <a:srgbClr val="FFFFFF"/>
                </a:solidFill>
              </a:rPr>
              <a:t>Main &amp; BS </a:t>
            </a:r>
          </a:p>
          <a:p>
            <a:pPr lvl="0" algn="ctr" defTabSz="514299" eaLnBrk="1" fontAlgn="auto" hangingPunct="1">
              <a:spcBef>
                <a:spcPts val="0"/>
              </a:spcBef>
              <a:spcAft>
                <a:spcPts val="0"/>
              </a:spcAft>
              <a:defRPr/>
            </a:pPr>
            <a:r>
              <a:rPr lang="en-US" altLang="zh-CN" sz="800" b="1" kern="0" dirty="0">
                <a:solidFill>
                  <a:srgbClr val="FFFFFF"/>
                </a:solidFill>
              </a:rPr>
              <a:t>GTW session 13:00</a:t>
            </a:r>
            <a:r>
              <a:rPr lang="en-US" altLang="zh-CN" sz="800" b="1" kern="0" dirty="0">
                <a:solidFill>
                  <a:srgbClr val="FFFFFF"/>
                </a:solidFill>
                <a:sym typeface="Wingdings" panose="05000000000000000000" pitchFamily="2" charset="2"/>
              </a:rPr>
              <a:t>-16:00 UTC</a:t>
            </a:r>
            <a:endParaRPr lang="en-US" altLang="zh-CN" sz="800" b="1" kern="0" dirty="0">
              <a:solidFill>
                <a:srgbClr val="FFFFFF"/>
              </a:solidFill>
            </a:endParaRPr>
          </a:p>
        </p:txBody>
      </p:sp>
      <p:sp>
        <p:nvSpPr>
          <p:cNvPr id="93" name="Rectangle: Rounded Corners 201">
            <a:extLst>
              <a:ext uri="{FF2B5EF4-FFF2-40B4-BE49-F238E27FC236}">
                <a16:creationId xmlns:a16="http://schemas.microsoft.com/office/drawing/2014/main" xmlns="" id="{B6CDA6FF-6740-49E7-B14C-1831ED62E0F8}"/>
              </a:ext>
            </a:extLst>
          </p:cNvPr>
          <p:cNvSpPr/>
          <p:nvPr/>
        </p:nvSpPr>
        <p:spPr>
          <a:xfrm>
            <a:off x="11261962" y="2965671"/>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formal summary</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8:00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4" name="Rectangle: Rounded Corners 201">
            <a:extLst>
              <a:ext uri="{FF2B5EF4-FFF2-40B4-BE49-F238E27FC236}">
                <a16:creationId xmlns:a16="http://schemas.microsoft.com/office/drawing/2014/main" xmlns="" id="{B6CDA6FF-6740-49E7-B14C-1831ED62E0F8}"/>
              </a:ext>
            </a:extLst>
          </p:cNvPr>
          <p:cNvSpPr/>
          <p:nvPr/>
        </p:nvSpPr>
        <p:spPr>
          <a:xfrm>
            <a:off x="11261962" y="4809060"/>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Meeting closes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98" name="Rectangle: Rounded Corners 201">
            <a:extLst>
              <a:ext uri="{FF2B5EF4-FFF2-40B4-BE49-F238E27FC236}">
                <a16:creationId xmlns:a16="http://schemas.microsoft.com/office/drawing/2014/main" xmlns="" id="{B6CDA6FF-6740-49E7-B14C-1831ED62E0F8}"/>
              </a:ext>
            </a:extLst>
          </p:cNvPr>
          <p:cNvSpPr/>
          <p:nvPr/>
        </p:nvSpPr>
        <p:spPr>
          <a:xfrm>
            <a:off x="10413386" y="4809060"/>
            <a:ext cx="786133" cy="563697"/>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final formal </a:t>
            </a:r>
            <a:r>
              <a:rPr lang="en-US" sz="800" b="1" kern="0" dirty="0" err="1">
                <a:solidFill>
                  <a:schemeClr val="bg1"/>
                </a:solidFill>
                <a:latin typeface="+mj-ea"/>
                <a:ea typeface="+mj-ea"/>
                <a:cs typeface="+mn-cs"/>
              </a:rPr>
              <a:t>Tdoc</a:t>
            </a:r>
            <a:r>
              <a:rPr lang="en-US" sz="800" b="1" kern="0" dirty="0">
                <a:solidFill>
                  <a:schemeClr val="bg1"/>
                </a:solidFill>
                <a:latin typeface="+mj-ea"/>
                <a:ea typeface="+mj-ea"/>
                <a:cs typeface="+mn-cs"/>
              </a:rPr>
              <a:t> submission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17:00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100" name="Rectangle: Rounded Corners 201">
            <a:extLst>
              <a:ext uri="{FF2B5EF4-FFF2-40B4-BE49-F238E27FC236}">
                <a16:creationId xmlns:a16="http://schemas.microsoft.com/office/drawing/2014/main" xmlns="" id="{B6CDA6FF-6740-49E7-B14C-1831ED62E0F8}"/>
              </a:ext>
            </a:extLst>
          </p:cNvPr>
          <p:cNvSpPr/>
          <p:nvPr/>
        </p:nvSpPr>
        <p:spPr>
          <a:xfrm>
            <a:off x="5364402" y="4809060"/>
            <a:ext cx="786133" cy="577054"/>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a:t>
            </a:r>
            <a:r>
              <a:rPr lang="en-US" sz="800" b="1" kern="0" baseline="30000" dirty="0">
                <a:solidFill>
                  <a:schemeClr val="bg1"/>
                </a:solidFill>
                <a:latin typeface="+mj-ea"/>
                <a:ea typeface="+mj-ea"/>
                <a:cs typeface="+mn-cs"/>
              </a:rPr>
              <a:t>st</a:t>
            </a:r>
            <a:r>
              <a:rPr lang="en-US" sz="800" b="1" kern="0" dirty="0">
                <a:solidFill>
                  <a:schemeClr val="bg1"/>
                </a:solidFill>
                <a:latin typeface="+mj-ea"/>
                <a:ea typeface="+mj-ea"/>
                <a:cs typeface="+mn-cs"/>
              </a:rPr>
              <a:t> round comments &amp; responses</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chemeClr val="bg1"/>
                </a:solidFill>
                <a:latin typeface="+mj-ea"/>
                <a:ea typeface="+mj-ea"/>
                <a:cs typeface="+mn-cs"/>
              </a:rPr>
              <a:t>17</a:t>
            </a:r>
            <a:r>
              <a:rPr kumimoji="0" lang="en-US" sz="800" b="1" i="0" u="none" strike="noStrike" kern="0" cap="none" spc="0" normalizeH="0" baseline="0" noProof="0" dirty="0">
                <a:ln>
                  <a:noFill/>
                </a:ln>
                <a:solidFill>
                  <a:schemeClr val="bg1"/>
                </a:solidFill>
                <a:effectLst/>
                <a:uLnTx/>
                <a:uFillTx/>
                <a:latin typeface="+mj-ea"/>
                <a:ea typeface="+mj-ea"/>
                <a:cs typeface="+mn-cs"/>
              </a:rPr>
              <a:t>:00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74" name="Rectangle 67">
            <a:extLst>
              <a:ext uri="{FF2B5EF4-FFF2-40B4-BE49-F238E27FC236}">
                <a16:creationId xmlns:a16="http://schemas.microsoft.com/office/drawing/2014/main" xmlns="" id="{61214404-3E99-431F-A1D1-0A44E2021497}"/>
              </a:ext>
            </a:extLst>
          </p:cNvPr>
          <p:cNvSpPr/>
          <p:nvPr/>
        </p:nvSpPr>
        <p:spPr>
          <a:xfrm>
            <a:off x="1944412" y="1383540"/>
            <a:ext cx="802177" cy="442269"/>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Quiet Period</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80" name="Rectangle: Rounded Corners 201">
            <a:extLst>
              <a:ext uri="{FF2B5EF4-FFF2-40B4-BE49-F238E27FC236}">
                <a16:creationId xmlns:a16="http://schemas.microsoft.com/office/drawing/2014/main" xmlns="" id="{B6CDA6FF-6740-49E7-B14C-1831ED62E0F8}"/>
              </a:ext>
            </a:extLst>
          </p:cNvPr>
          <p:cNvSpPr/>
          <p:nvPr/>
        </p:nvSpPr>
        <p:spPr>
          <a:xfrm>
            <a:off x="9557686" y="4809060"/>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comments &amp; responses</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17</a:t>
            </a:r>
            <a:r>
              <a:rPr kumimoji="0" lang="en-US" sz="800" b="1" i="0" u="none" strike="noStrike" kern="0" cap="none" spc="0" normalizeH="0" baseline="0" noProof="0" dirty="0">
                <a:ln>
                  <a:noFill/>
                </a:ln>
                <a:solidFill>
                  <a:schemeClr val="bg1"/>
                </a:solidFill>
                <a:effectLst/>
                <a:uLnTx/>
                <a:uFillTx/>
                <a:latin typeface="+mj-ea"/>
                <a:ea typeface="+mj-ea"/>
                <a:cs typeface="+mn-cs"/>
              </a:rPr>
              <a:t>:00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82" name="Rectangle: Rounded Corners 201">
            <a:extLst>
              <a:ext uri="{FF2B5EF4-FFF2-40B4-BE49-F238E27FC236}">
                <a16:creationId xmlns:a16="http://schemas.microsoft.com/office/drawing/2014/main" xmlns="" id="{B6CDA6FF-6740-49E7-B14C-1831ED62E0F8}"/>
              </a:ext>
            </a:extLst>
          </p:cNvPr>
          <p:cNvSpPr/>
          <p:nvPr/>
        </p:nvSpPr>
        <p:spPr>
          <a:xfrm>
            <a:off x="9557686" y="5457372"/>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Share 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final draft </a:t>
            </a:r>
            <a:r>
              <a:rPr lang="en-US" sz="800" b="1" kern="0" dirty="0" err="1">
                <a:solidFill>
                  <a:schemeClr val="bg1"/>
                </a:solidFill>
                <a:latin typeface="+mj-ea"/>
                <a:ea typeface="+mj-ea"/>
                <a:cs typeface="+mn-cs"/>
              </a:rPr>
              <a:t>Tdoc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19</a:t>
            </a:r>
            <a:r>
              <a:rPr kumimoji="0" lang="en-US" sz="800" b="1" i="0" u="none" strike="noStrike" kern="0" cap="none" spc="0" normalizeH="0" baseline="0" noProof="0" dirty="0">
                <a:ln>
                  <a:noFill/>
                </a:ln>
                <a:solidFill>
                  <a:schemeClr val="bg1"/>
                </a:solidFill>
                <a:effectLst/>
                <a:uLnTx/>
                <a:uFillTx/>
                <a:latin typeface="+mj-ea"/>
                <a:ea typeface="+mj-ea"/>
                <a:cs typeface="+mn-cs"/>
              </a:rPr>
              <a:t>:00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4" name="文本框 3"/>
          <p:cNvSpPr txBox="1"/>
          <p:nvPr/>
        </p:nvSpPr>
        <p:spPr>
          <a:xfrm>
            <a:off x="10292391" y="3020510"/>
            <a:ext cx="1100977" cy="307777"/>
          </a:xfrm>
          <a:prstGeom prst="rect">
            <a:avLst/>
          </a:prstGeom>
          <a:noFill/>
        </p:spPr>
        <p:txBody>
          <a:bodyPr wrap="square" rtlCol="0">
            <a:spAutoFit/>
          </a:bodyPr>
          <a:lstStyle/>
          <a:p>
            <a:pPr algn="ctr"/>
            <a:r>
              <a:rPr lang="en-US" altLang="zh-CN" sz="700" dirty="0">
                <a:latin typeface="微软雅黑" panose="020B0503020204020204" pitchFamily="34" charset="-122"/>
                <a:ea typeface="微软雅黑" panose="020B0503020204020204" pitchFamily="34" charset="-122"/>
              </a:rPr>
              <a:t>Wed 19:00 –</a:t>
            </a:r>
          </a:p>
          <a:p>
            <a:pPr algn="ctr"/>
            <a:r>
              <a:rPr lang="en-US" altLang="zh-CN" sz="700" dirty="0">
                <a:latin typeface="微软雅黑" panose="020B0503020204020204" pitchFamily="34" charset="-122"/>
                <a:ea typeface="微软雅黑" panose="020B0503020204020204" pitchFamily="34" charset="-122"/>
              </a:rPr>
              <a:t>Thu 16:00 UTC   </a:t>
            </a:r>
            <a:endParaRPr lang="zh-CN" altLang="en-US" sz="700" dirty="0">
              <a:latin typeface="微软雅黑" panose="020B0503020204020204" pitchFamily="34" charset="-122"/>
              <a:ea typeface="微软雅黑" panose="020B0503020204020204" pitchFamily="34" charset="-122"/>
            </a:endParaRPr>
          </a:p>
        </p:txBody>
      </p:sp>
      <p:sp>
        <p:nvSpPr>
          <p:cNvPr id="85" name="Rectangle: Rounded Corners 201">
            <a:extLst>
              <a:ext uri="{FF2B5EF4-FFF2-40B4-BE49-F238E27FC236}">
                <a16:creationId xmlns:a16="http://schemas.microsoft.com/office/drawing/2014/main" xmlns="" id="{B6CDA6FF-6740-49E7-B14C-1831ED62E0F8}"/>
              </a:ext>
            </a:extLst>
          </p:cNvPr>
          <p:cNvSpPr/>
          <p:nvPr/>
        </p:nvSpPr>
        <p:spPr>
          <a:xfrm>
            <a:off x="10413386" y="3324599"/>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draft summary</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11:59</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0" name="Rectangle: Rounded Corners 201">
            <a:extLst>
              <a:ext uri="{FF2B5EF4-FFF2-40B4-BE49-F238E27FC236}">
                <a16:creationId xmlns:a16="http://schemas.microsoft.com/office/drawing/2014/main" xmlns="" id="{B6CDA6FF-6740-49E7-B14C-1831ED62E0F8}"/>
              </a:ext>
            </a:extLst>
          </p:cNvPr>
          <p:cNvSpPr/>
          <p:nvPr/>
        </p:nvSpPr>
        <p:spPr>
          <a:xfrm>
            <a:off x="10413386" y="5456219"/>
            <a:ext cx="786133" cy="859123"/>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Chair announce which topics will continue </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chemeClr val="bg1"/>
                </a:solidFill>
                <a:latin typeface="+mj-ea"/>
                <a:ea typeface="+mj-ea"/>
                <a:cs typeface="+mn-cs"/>
              </a:rPr>
              <a:t>23</a:t>
            </a:r>
            <a:r>
              <a:rPr kumimoji="0" lang="en-US" sz="800" b="1" i="0" u="none" strike="noStrike" kern="0" cap="none" spc="0" normalizeH="0" baseline="0" noProof="0" dirty="0">
                <a:ln>
                  <a:noFill/>
                </a:ln>
                <a:solidFill>
                  <a:schemeClr val="bg1"/>
                </a:solidFill>
                <a:effectLst/>
                <a:uLnTx/>
                <a:uFillTx/>
                <a:latin typeface="+mj-ea"/>
                <a:ea typeface="+mj-ea"/>
                <a:cs typeface="+mn-cs"/>
              </a:rPr>
              <a:t>:59</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83" name="文本框 82"/>
          <p:cNvSpPr txBox="1"/>
          <p:nvPr/>
        </p:nvSpPr>
        <p:spPr>
          <a:xfrm>
            <a:off x="3555475" y="4872513"/>
            <a:ext cx="907198" cy="523220"/>
          </a:xfrm>
          <a:prstGeom prst="rect">
            <a:avLst/>
          </a:prstGeom>
          <a:noFill/>
        </p:spPr>
        <p:txBody>
          <a:bodyPr wrap="square" rtlCol="0">
            <a:spAutoFit/>
          </a:bodyPr>
          <a:lstStyle/>
          <a:p>
            <a:pPr algn="ctr"/>
            <a:r>
              <a:rPr lang="en-US" altLang="zh-CN" sz="700" dirty="0">
                <a:latin typeface="微软雅黑" panose="020B0503020204020204" pitchFamily="34" charset="-122"/>
                <a:ea typeface="微软雅黑" panose="020B0503020204020204" pitchFamily="34" charset="-122"/>
              </a:rPr>
              <a:t>Companies need provide comments as early as possible</a:t>
            </a:r>
            <a:endParaRPr lang="zh-CN" altLang="en-US" sz="700" dirty="0">
              <a:latin typeface="微软雅黑" panose="020B0503020204020204" pitchFamily="34" charset="-122"/>
              <a:ea typeface="微软雅黑" panose="020B0503020204020204" pitchFamily="34" charset="-122"/>
            </a:endParaRPr>
          </a:p>
        </p:txBody>
      </p:sp>
      <p:sp>
        <p:nvSpPr>
          <p:cNvPr id="95" name="文本框 94"/>
          <p:cNvSpPr txBox="1"/>
          <p:nvPr/>
        </p:nvSpPr>
        <p:spPr>
          <a:xfrm>
            <a:off x="7813399" y="4888765"/>
            <a:ext cx="907198" cy="523220"/>
          </a:xfrm>
          <a:prstGeom prst="rect">
            <a:avLst/>
          </a:prstGeom>
          <a:noFill/>
        </p:spPr>
        <p:txBody>
          <a:bodyPr wrap="square" rtlCol="0">
            <a:spAutoFit/>
          </a:bodyPr>
          <a:lstStyle/>
          <a:p>
            <a:pPr algn="ctr"/>
            <a:r>
              <a:rPr lang="en-US" altLang="zh-CN" sz="700" dirty="0">
                <a:latin typeface="微软雅黑" panose="020B0503020204020204" pitchFamily="34" charset="-122"/>
                <a:ea typeface="微软雅黑" panose="020B0503020204020204" pitchFamily="34" charset="-122"/>
              </a:rPr>
              <a:t>Companies need provide drafts &amp;  revisions as early as possible</a:t>
            </a:r>
            <a:endParaRPr lang="zh-CN" altLang="en-US" sz="700" dirty="0">
              <a:latin typeface="微软雅黑" panose="020B0503020204020204" pitchFamily="34" charset="-122"/>
              <a:ea typeface="微软雅黑" panose="020B0503020204020204" pitchFamily="34" charset="-122"/>
            </a:endParaRPr>
          </a:p>
        </p:txBody>
      </p:sp>
      <p:sp>
        <p:nvSpPr>
          <p:cNvPr id="96" name="Rectangle: Rounded Corners 201">
            <a:extLst>
              <a:ext uri="{FF2B5EF4-FFF2-40B4-BE49-F238E27FC236}">
                <a16:creationId xmlns:a16="http://schemas.microsoft.com/office/drawing/2014/main" xmlns="" id="{B6CDA6FF-6740-49E7-B14C-1831ED62E0F8}"/>
              </a:ext>
            </a:extLst>
          </p:cNvPr>
          <p:cNvSpPr/>
          <p:nvPr/>
        </p:nvSpPr>
        <p:spPr>
          <a:xfrm>
            <a:off x="10424667" y="4494356"/>
            <a:ext cx="763566" cy="362127"/>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Window closes &amp;</a:t>
            </a:r>
            <a:r>
              <a:rPr lang="en-US" sz="800" b="1" kern="0" dirty="0">
                <a:solidFill>
                  <a:srgbClr val="FFFFFF"/>
                </a:solidFill>
                <a:latin typeface="+mj-ea"/>
                <a:ea typeface="+mj-ea"/>
                <a:cs typeface="+mn-cs"/>
              </a:rPr>
              <a:t>final </a:t>
            </a:r>
            <a:r>
              <a:rPr kumimoji="0" lang="en-US" sz="800" b="1" i="0" u="none" strike="noStrike" kern="0" cap="none" spc="0" normalizeH="0" baseline="0" noProof="0" dirty="0">
                <a:ln>
                  <a:noFill/>
                </a:ln>
                <a:solidFill>
                  <a:srgbClr val="FFFFFF"/>
                </a:solidFill>
                <a:effectLst/>
                <a:uLnTx/>
                <a:uFillTx/>
                <a:latin typeface="+mj-ea"/>
                <a:ea typeface="+mj-ea"/>
                <a:cs typeface="+mn-cs"/>
              </a:rPr>
              <a:t>comments</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16:00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 name="圆角矩形标注 6"/>
          <p:cNvSpPr/>
          <p:nvPr/>
        </p:nvSpPr>
        <p:spPr bwMode="auto">
          <a:xfrm>
            <a:off x="310732" y="3785703"/>
            <a:ext cx="1656605" cy="721680"/>
          </a:xfrm>
          <a:prstGeom prst="wedgeRoundRectCallout">
            <a:avLst>
              <a:gd name="adj1" fmla="val 21984"/>
              <a:gd name="adj2" fmla="val 125647"/>
              <a:gd name="adj3" fmla="val 16667"/>
            </a:avLst>
          </a:prstGeom>
          <a:no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b="1" dirty="0">
                <a:latin typeface="+mj-ea"/>
              </a:rPr>
              <a:t>Companies need feed back if </a:t>
            </a:r>
            <a:r>
              <a:rPr lang="en-US" altLang="zh-CN" sz="800" b="1" dirty="0" err="1">
                <a:latin typeface="+mj-ea"/>
              </a:rPr>
              <a:t>tdoc</a:t>
            </a:r>
            <a:r>
              <a:rPr lang="en-US" altLang="zh-CN" sz="800" b="1" dirty="0">
                <a:latin typeface="+mj-ea"/>
              </a:rPr>
              <a:t> is submitted in wrong agenda or </a:t>
            </a:r>
            <a:r>
              <a:rPr lang="en-US" altLang="zh-CN" sz="800" b="1" dirty="0" err="1">
                <a:latin typeface="+mj-ea"/>
              </a:rPr>
              <a:t>tdoc</a:t>
            </a:r>
            <a:r>
              <a:rPr lang="en-US" altLang="zh-CN" sz="800" b="1" dirty="0">
                <a:latin typeface="+mj-ea"/>
              </a:rPr>
              <a:t> is missing from email summary</a:t>
            </a:r>
            <a:endParaRPr lang="zh-CN" altLang="en-US" sz="800" b="1" dirty="0">
              <a:latin typeface="+mj-ea"/>
            </a:endParaRPr>
          </a:p>
        </p:txBody>
      </p:sp>
      <p:sp>
        <p:nvSpPr>
          <p:cNvPr id="102" name="圆角矩形标注 101"/>
          <p:cNvSpPr/>
          <p:nvPr/>
        </p:nvSpPr>
        <p:spPr bwMode="auto">
          <a:xfrm>
            <a:off x="7293326" y="5749205"/>
            <a:ext cx="1460271" cy="360717"/>
          </a:xfrm>
          <a:prstGeom prst="wedgeRoundRectCallout">
            <a:avLst>
              <a:gd name="adj1" fmla="val 63546"/>
              <a:gd name="adj2" fmla="val -51073"/>
              <a:gd name="adj3" fmla="val 16667"/>
            </a:avLst>
          </a:prstGeom>
          <a:no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b="1" dirty="0">
                <a:latin typeface="+mj-ea"/>
                <a:ea typeface="+mj-ea"/>
              </a:rPr>
              <a:t>Strict deadline for new </a:t>
            </a:r>
            <a:r>
              <a:rPr lang="en-US" altLang="zh-CN" sz="800" b="1" dirty="0" err="1">
                <a:latin typeface="+mj-ea"/>
                <a:ea typeface="+mj-ea"/>
              </a:rPr>
              <a:t>tdoc</a:t>
            </a:r>
            <a:r>
              <a:rPr lang="en-US" altLang="zh-CN" sz="800" b="1" dirty="0">
                <a:latin typeface="+mj-ea"/>
                <a:ea typeface="+mj-ea"/>
              </a:rPr>
              <a:t> number request</a:t>
            </a:r>
            <a:endParaRPr lang="zh-CN" altLang="en-US" sz="800" b="1" dirty="0">
              <a:latin typeface="+mj-ea"/>
              <a:ea typeface="+mj-ea"/>
            </a:endParaRPr>
          </a:p>
        </p:txBody>
      </p:sp>
      <p:sp>
        <p:nvSpPr>
          <p:cNvPr id="8" name="矩形 7"/>
          <p:cNvSpPr/>
          <p:nvPr/>
        </p:nvSpPr>
        <p:spPr>
          <a:xfrm>
            <a:off x="10236654" y="2762438"/>
            <a:ext cx="1157825" cy="338554"/>
          </a:xfrm>
          <a:prstGeom prst="rect">
            <a:avLst/>
          </a:prstGeom>
        </p:spPr>
        <p:txBody>
          <a:bodyPr wrap="square">
            <a:spAutoFit/>
          </a:bodyPr>
          <a:lstStyle/>
          <a:p>
            <a:pPr algn="ctr"/>
            <a:r>
              <a:rPr lang="en-US" altLang="zh-CN" sz="800" b="1" dirty="0">
                <a:latin typeface="微软雅黑" panose="020B0503020204020204" pitchFamily="34" charset="-122"/>
                <a:ea typeface="微软雅黑" panose="020B0503020204020204" pitchFamily="34" charset="-122"/>
              </a:rPr>
              <a:t>Final checking window </a:t>
            </a:r>
            <a:endParaRPr lang="zh-CN" altLang="en-US" sz="800" b="1" dirty="0">
              <a:latin typeface="微软雅黑" panose="020B0503020204020204" pitchFamily="34" charset="-122"/>
              <a:ea typeface="微软雅黑" panose="020B0503020204020204" pitchFamily="34" charset="-122"/>
            </a:endParaRPr>
          </a:p>
        </p:txBody>
      </p:sp>
      <p:sp>
        <p:nvSpPr>
          <p:cNvPr id="99" name="Rectangle 77">
            <a:extLst>
              <a:ext uri="{FF2B5EF4-FFF2-40B4-BE49-F238E27FC236}">
                <a16:creationId xmlns:a16="http://schemas.microsoft.com/office/drawing/2014/main" xmlns="" id="{18560DB6-8070-4A8A-B9C8-2CBC509A9ECA}"/>
              </a:ext>
            </a:extLst>
          </p:cNvPr>
          <p:cNvSpPr/>
          <p:nvPr/>
        </p:nvSpPr>
        <p:spPr>
          <a:xfrm>
            <a:off x="4510738" y="1875694"/>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Wed</a:t>
            </a:r>
            <a:r>
              <a:rPr lang="en-US" sz="800" kern="0" dirty="0">
                <a:solidFill>
                  <a:srgbClr val="FFFFFF"/>
                </a:solidFill>
                <a:latin typeface="+mj-ea"/>
                <a:ea typeface="+mj-ea"/>
              </a:rPr>
              <a:t> </a:t>
            </a:r>
            <a:r>
              <a:rPr lang="en-US" sz="800" kern="0" dirty="0" smtClean="0">
                <a:solidFill>
                  <a:srgbClr val="FFFFFF"/>
                </a:solidFill>
                <a:latin typeface="+mj-ea"/>
                <a:ea typeface="+mj-ea"/>
              </a:rPr>
              <a:t>(Aug 17)</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01" name="Rectangle: Rounded Corners 201">
            <a:extLst>
              <a:ext uri="{FF2B5EF4-FFF2-40B4-BE49-F238E27FC236}">
                <a16:creationId xmlns:a16="http://schemas.microsoft.com/office/drawing/2014/main" xmlns="" id="{B6CDA6FF-6740-49E7-B14C-1831ED62E0F8}"/>
              </a:ext>
            </a:extLst>
          </p:cNvPr>
          <p:cNvSpPr/>
          <p:nvPr/>
        </p:nvSpPr>
        <p:spPr>
          <a:xfrm>
            <a:off x="9569863" y="2182163"/>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lvl="0" algn="ctr" defTabSz="514299" eaLnBrk="1" fontAlgn="auto" hangingPunct="1">
              <a:spcBef>
                <a:spcPts val="0"/>
              </a:spcBef>
              <a:spcAft>
                <a:spcPts val="0"/>
              </a:spcAft>
              <a:defRPr/>
            </a:pPr>
            <a:r>
              <a:rPr lang="en-US" altLang="zh-CN" sz="800" b="1" kern="0" dirty="0">
                <a:solidFill>
                  <a:srgbClr val="FFFFFF"/>
                </a:solidFill>
              </a:rPr>
              <a:t>RRM </a:t>
            </a:r>
          </a:p>
          <a:p>
            <a:pPr lvl="0" algn="ctr" defTabSz="514299" eaLnBrk="1" fontAlgn="auto" hangingPunct="1">
              <a:spcBef>
                <a:spcPts val="0"/>
              </a:spcBef>
              <a:spcAft>
                <a:spcPts val="0"/>
              </a:spcAft>
              <a:defRPr/>
            </a:pPr>
            <a:r>
              <a:rPr lang="en-US" altLang="zh-CN" sz="800" b="1" kern="0" dirty="0">
                <a:solidFill>
                  <a:srgbClr val="FFFFFF"/>
                </a:solidFill>
              </a:rPr>
              <a:t>GTW session </a:t>
            </a:r>
            <a:r>
              <a:rPr lang="en-US" sz="800" b="1" kern="0" dirty="0" smtClean="0">
                <a:solidFill>
                  <a:srgbClr val="FFFFFF"/>
                </a:solidFill>
                <a:latin typeface="+mj-ea"/>
                <a:ea typeface="+mj-ea"/>
                <a:cs typeface="+mn-cs"/>
              </a:rPr>
              <a:t>3:00-6:00 UTC</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a:t>
            </a:r>
            <a:r>
              <a:rPr lang="en-US" sz="800" b="1" kern="0" dirty="0" err="1" smtClean="0">
                <a:solidFill>
                  <a:srgbClr val="FFFFFF"/>
                </a:solidFill>
                <a:latin typeface="+mj-ea"/>
                <a:ea typeface="+mj-ea"/>
                <a:cs typeface="+mn-cs"/>
              </a:rPr>
              <a:t>Meng</a:t>
            </a:r>
            <a:r>
              <a:rPr lang="en-US" sz="800" b="1" kern="0" dirty="0" smtClean="0">
                <a:solidFill>
                  <a:srgbClr val="FFFFFF"/>
                </a:solidFill>
                <a:latin typeface="+mj-ea"/>
                <a:ea typeface="+mj-ea"/>
                <a:cs typeface="+mn-cs"/>
              </a:rPr>
              <a:t> Intel)</a:t>
            </a:r>
            <a:endParaRPr lang="en-US" sz="800" b="1" kern="0" dirty="0">
              <a:solidFill>
                <a:srgbClr val="FFFFFF"/>
              </a:solidFill>
              <a:latin typeface="+mj-ea"/>
              <a:ea typeface="+mj-ea"/>
              <a:cs typeface="+mn-cs"/>
            </a:endParaRPr>
          </a:p>
        </p:txBody>
      </p:sp>
      <p:sp>
        <p:nvSpPr>
          <p:cNvPr id="103" name="Rectangle: Rounded Corners 201">
            <a:extLst>
              <a:ext uri="{FF2B5EF4-FFF2-40B4-BE49-F238E27FC236}">
                <a16:creationId xmlns:a16="http://schemas.microsoft.com/office/drawing/2014/main" xmlns="" id="{B6CDA6FF-6740-49E7-B14C-1831ED62E0F8}"/>
              </a:ext>
            </a:extLst>
          </p:cNvPr>
          <p:cNvSpPr/>
          <p:nvPr/>
        </p:nvSpPr>
        <p:spPr>
          <a:xfrm>
            <a:off x="10427089" y="2182163"/>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lvl="0" algn="ctr" defTabSz="514299" eaLnBrk="1" fontAlgn="auto" hangingPunct="1">
              <a:spcBef>
                <a:spcPts val="0"/>
              </a:spcBef>
              <a:spcAft>
                <a:spcPts val="0"/>
              </a:spcAft>
              <a:defRPr/>
            </a:pPr>
            <a:r>
              <a:rPr lang="en-US" altLang="zh-CN" sz="800" b="1" kern="0" dirty="0">
                <a:solidFill>
                  <a:srgbClr val="FFFFFF"/>
                </a:solidFill>
              </a:rPr>
              <a:t>RRM </a:t>
            </a:r>
          </a:p>
          <a:p>
            <a:pPr lvl="0" algn="ctr" defTabSz="514299" eaLnBrk="1" fontAlgn="auto" hangingPunct="1">
              <a:spcBef>
                <a:spcPts val="0"/>
              </a:spcBef>
              <a:spcAft>
                <a:spcPts val="0"/>
              </a:spcAft>
              <a:defRPr/>
            </a:pPr>
            <a:r>
              <a:rPr lang="en-US" altLang="zh-CN" sz="800" b="1" kern="0" dirty="0">
                <a:solidFill>
                  <a:srgbClr val="FFFFFF"/>
                </a:solidFill>
              </a:rPr>
              <a:t>GTW session</a:t>
            </a:r>
            <a:r>
              <a:rPr lang="en-US" sz="800" b="1" kern="0" dirty="0" smtClean="0">
                <a:solidFill>
                  <a:srgbClr val="FFFFFF"/>
                </a:solidFill>
                <a:latin typeface="+mj-ea"/>
                <a:ea typeface="+mj-ea"/>
                <a:cs typeface="+mn-cs"/>
              </a:rPr>
              <a:t> 3:00-6:00 UTC</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a:t>
            </a:r>
            <a:r>
              <a:rPr lang="en-US" sz="800" b="1" kern="0" dirty="0" err="1" smtClean="0">
                <a:solidFill>
                  <a:srgbClr val="FFFFFF"/>
                </a:solidFill>
                <a:latin typeface="+mj-ea"/>
                <a:ea typeface="+mj-ea"/>
                <a:cs typeface="+mn-cs"/>
              </a:rPr>
              <a:t>Meng</a:t>
            </a:r>
            <a:r>
              <a:rPr lang="en-US" sz="800" b="1" kern="0" dirty="0" smtClean="0">
                <a:solidFill>
                  <a:srgbClr val="FFFFFF"/>
                </a:solidFill>
                <a:latin typeface="+mj-ea"/>
                <a:ea typeface="+mj-ea"/>
                <a:cs typeface="+mn-cs"/>
              </a:rPr>
              <a:t> Intel)</a:t>
            </a:r>
            <a:endParaRPr lang="en-US" sz="800" b="1" kern="0" dirty="0">
              <a:solidFill>
                <a:srgbClr val="FFFFFF"/>
              </a:solidFill>
              <a:latin typeface="+mj-ea"/>
              <a:ea typeface="+mj-ea"/>
              <a:cs typeface="+mn-cs"/>
            </a:endParaRPr>
          </a:p>
        </p:txBody>
      </p:sp>
      <p:sp>
        <p:nvSpPr>
          <p:cNvPr id="104" name="Rectangle: Rounded Corners 201">
            <a:extLst>
              <a:ext uri="{FF2B5EF4-FFF2-40B4-BE49-F238E27FC236}">
                <a16:creationId xmlns:a16="http://schemas.microsoft.com/office/drawing/2014/main" xmlns="" id="{B6CDA6FF-6740-49E7-B14C-1831ED62E0F8}"/>
              </a:ext>
            </a:extLst>
          </p:cNvPr>
          <p:cNvSpPr/>
          <p:nvPr/>
        </p:nvSpPr>
        <p:spPr>
          <a:xfrm>
            <a:off x="8738106" y="2182163"/>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lvl="0" algn="ctr" defTabSz="514299" eaLnBrk="1" fontAlgn="auto" hangingPunct="1">
              <a:spcBef>
                <a:spcPts val="0"/>
              </a:spcBef>
              <a:spcAft>
                <a:spcPts val="0"/>
              </a:spcAft>
              <a:defRPr/>
            </a:pPr>
            <a:r>
              <a:rPr lang="en-US" altLang="zh-CN" sz="800" b="1" kern="0" dirty="0">
                <a:solidFill>
                  <a:srgbClr val="FFFFFF"/>
                </a:solidFill>
              </a:rPr>
              <a:t>RRM </a:t>
            </a:r>
          </a:p>
          <a:p>
            <a:pPr lvl="0" algn="ctr" defTabSz="514299" eaLnBrk="1" fontAlgn="auto" hangingPunct="1">
              <a:spcBef>
                <a:spcPts val="0"/>
              </a:spcBef>
              <a:spcAft>
                <a:spcPts val="0"/>
              </a:spcAft>
              <a:defRPr/>
            </a:pPr>
            <a:r>
              <a:rPr lang="en-US" altLang="zh-CN" sz="800" b="1" kern="0" dirty="0">
                <a:solidFill>
                  <a:srgbClr val="FFFFFF"/>
                </a:solidFill>
              </a:rPr>
              <a:t>GTW session</a:t>
            </a:r>
            <a:r>
              <a:rPr lang="en-US" sz="800" b="1" kern="0" dirty="0" smtClean="0">
                <a:solidFill>
                  <a:srgbClr val="FFFFFF"/>
                </a:solidFill>
                <a:latin typeface="+mj-ea"/>
                <a:ea typeface="+mj-ea"/>
                <a:cs typeface="+mn-cs"/>
              </a:rPr>
              <a:t> 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00-6:00 UTC</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sym typeface="Wingdings" panose="05000000000000000000" pitchFamily="2" charset="2"/>
              </a:rPr>
              <a:t>(</a:t>
            </a:r>
            <a:r>
              <a:rPr lang="en-US" sz="800" b="1" kern="0" dirty="0" err="1" smtClean="0">
                <a:solidFill>
                  <a:srgbClr val="FFFFFF"/>
                </a:solidFill>
                <a:latin typeface="+mj-ea"/>
                <a:ea typeface="+mj-ea"/>
                <a:cs typeface="+mn-cs"/>
                <a:sym typeface="Wingdings" panose="05000000000000000000" pitchFamily="2" charset="2"/>
              </a:rPr>
              <a:t>Meng</a:t>
            </a:r>
            <a:r>
              <a:rPr lang="en-US" sz="800" b="1" kern="0" dirty="0" smtClean="0">
                <a:solidFill>
                  <a:srgbClr val="FFFFFF"/>
                </a:solidFill>
                <a:latin typeface="+mj-ea"/>
                <a:ea typeface="+mj-ea"/>
                <a:cs typeface="+mn-cs"/>
                <a:sym typeface="Wingdings" panose="05000000000000000000" pitchFamily="2" charset="2"/>
              </a:rPr>
              <a:t> Intel)</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05" name="Rectangle: Rounded Corners 201">
            <a:extLst>
              <a:ext uri="{FF2B5EF4-FFF2-40B4-BE49-F238E27FC236}">
                <a16:creationId xmlns:a16="http://schemas.microsoft.com/office/drawing/2014/main" xmlns="" id="{B6CDA6FF-6740-49E7-B14C-1831ED62E0F8}"/>
              </a:ext>
            </a:extLst>
          </p:cNvPr>
          <p:cNvSpPr/>
          <p:nvPr/>
        </p:nvSpPr>
        <p:spPr>
          <a:xfrm>
            <a:off x="6197541" y="2182163"/>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lvl="0" algn="ctr" defTabSz="514299" eaLnBrk="1" fontAlgn="auto" hangingPunct="1">
              <a:spcBef>
                <a:spcPts val="0"/>
              </a:spcBef>
              <a:spcAft>
                <a:spcPts val="0"/>
              </a:spcAft>
              <a:defRPr/>
            </a:pPr>
            <a:r>
              <a:rPr lang="en-US" altLang="zh-CN" sz="800" b="1" kern="0" dirty="0" smtClean="0">
                <a:solidFill>
                  <a:srgbClr val="FFFFFF"/>
                </a:solidFill>
              </a:rPr>
              <a:t>Main &amp; </a:t>
            </a:r>
            <a:r>
              <a:rPr lang="en-US" altLang="zh-CN" sz="800" b="1" kern="0" dirty="0">
                <a:solidFill>
                  <a:srgbClr val="FFFFFF"/>
                </a:solidFill>
              </a:rPr>
              <a:t>BS </a:t>
            </a:r>
          </a:p>
          <a:p>
            <a:pPr lvl="0" algn="ctr" defTabSz="514299" eaLnBrk="1" fontAlgn="auto" hangingPunct="1">
              <a:spcBef>
                <a:spcPts val="0"/>
              </a:spcBef>
              <a:spcAft>
                <a:spcPts val="0"/>
              </a:spcAft>
              <a:defRPr/>
            </a:pPr>
            <a:r>
              <a:rPr lang="en-US" altLang="zh-CN" sz="800" b="1" kern="0" dirty="0">
                <a:solidFill>
                  <a:srgbClr val="FFFFFF"/>
                </a:solidFill>
              </a:rPr>
              <a:t>GTW session 3:00</a:t>
            </a:r>
            <a:r>
              <a:rPr lang="en-US" altLang="zh-CN" sz="800" b="1" kern="0" dirty="0">
                <a:solidFill>
                  <a:srgbClr val="FFFFFF"/>
                </a:solidFill>
                <a:sym typeface="Wingdings" panose="05000000000000000000" pitchFamily="2" charset="2"/>
              </a:rPr>
              <a:t>-6:00 UTC</a:t>
            </a:r>
            <a:endParaRPr lang="en-US" altLang="zh-CN" sz="800" b="1" kern="0" dirty="0">
              <a:solidFill>
                <a:srgbClr val="FFFFFF"/>
              </a:solidFill>
            </a:endParaRPr>
          </a:p>
        </p:txBody>
      </p:sp>
      <p:sp>
        <p:nvSpPr>
          <p:cNvPr id="106" name="Rectangle: Rounded Corners 201">
            <a:extLst>
              <a:ext uri="{FF2B5EF4-FFF2-40B4-BE49-F238E27FC236}">
                <a16:creationId xmlns:a16="http://schemas.microsoft.com/office/drawing/2014/main" xmlns="" id="{B6CDA6FF-6740-49E7-B14C-1831ED62E0F8}"/>
              </a:ext>
            </a:extLst>
          </p:cNvPr>
          <p:cNvSpPr/>
          <p:nvPr/>
        </p:nvSpPr>
        <p:spPr>
          <a:xfrm>
            <a:off x="11263218" y="2182163"/>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lvl="0" algn="ctr" defTabSz="514299" eaLnBrk="1" fontAlgn="auto" hangingPunct="1">
              <a:spcBef>
                <a:spcPts val="0"/>
              </a:spcBef>
              <a:spcAft>
                <a:spcPts val="0"/>
              </a:spcAft>
              <a:defRPr/>
            </a:pPr>
            <a:r>
              <a:rPr lang="en-US" altLang="zh-CN" sz="800" b="1" kern="0" dirty="0">
                <a:solidFill>
                  <a:srgbClr val="FFFFFF"/>
                </a:solidFill>
              </a:rPr>
              <a:t>RRM </a:t>
            </a:r>
          </a:p>
          <a:p>
            <a:pPr lvl="0" algn="ctr" defTabSz="514299" eaLnBrk="1" fontAlgn="auto" hangingPunct="1">
              <a:spcBef>
                <a:spcPts val="0"/>
              </a:spcBef>
              <a:spcAft>
                <a:spcPts val="0"/>
              </a:spcAft>
              <a:defRPr/>
            </a:pPr>
            <a:r>
              <a:rPr lang="en-US" altLang="zh-CN" sz="800" b="1" kern="0" dirty="0">
                <a:solidFill>
                  <a:srgbClr val="FFFFFF"/>
                </a:solidFill>
              </a:rPr>
              <a:t>GTW session</a:t>
            </a:r>
            <a:r>
              <a:rPr lang="en-US" sz="800" b="1" kern="0" dirty="0" smtClean="0">
                <a:solidFill>
                  <a:srgbClr val="FFFFFF"/>
                </a:solidFill>
                <a:latin typeface="+mj-ea"/>
                <a:ea typeface="+mj-ea"/>
                <a:cs typeface="+mn-cs"/>
              </a:rPr>
              <a:t> 3:00-6:00 UTC</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a:t>
            </a:r>
            <a:r>
              <a:rPr lang="en-US" sz="800" b="1" kern="0" dirty="0">
                <a:solidFill>
                  <a:srgbClr val="FFFFFF"/>
                </a:solidFill>
                <a:latin typeface="+mj-ea"/>
                <a:ea typeface="+mj-ea"/>
                <a:cs typeface="+mn-cs"/>
              </a:rPr>
              <a:t>Xizeng, </a:t>
            </a:r>
            <a:r>
              <a:rPr lang="en-US" sz="800" b="1" kern="0" dirty="0" err="1" smtClean="0">
                <a:solidFill>
                  <a:srgbClr val="FFFFFF"/>
                </a:solidFill>
                <a:latin typeface="+mj-ea"/>
                <a:ea typeface="+mj-ea"/>
                <a:cs typeface="+mn-cs"/>
              </a:rPr>
              <a:t>Meng</a:t>
            </a:r>
            <a:r>
              <a:rPr lang="en-US" sz="800" b="1" kern="0" dirty="0" smtClean="0">
                <a:solidFill>
                  <a:srgbClr val="FFFFFF"/>
                </a:solidFill>
                <a:latin typeface="+mj-ea"/>
                <a:ea typeface="+mj-ea"/>
                <a:cs typeface="+mn-cs"/>
              </a:rPr>
              <a:t>)</a:t>
            </a:r>
            <a:endParaRPr lang="en-US" sz="800" b="1" kern="0" dirty="0">
              <a:solidFill>
                <a:srgbClr val="FFFFFF"/>
              </a:solidFill>
              <a:latin typeface="+mj-ea"/>
              <a:ea typeface="+mj-ea"/>
              <a:cs typeface="+mn-cs"/>
            </a:endParaRPr>
          </a:p>
        </p:txBody>
      </p:sp>
      <p:sp>
        <p:nvSpPr>
          <p:cNvPr id="107" name="Rectangle: Rounded Corners 201">
            <a:extLst>
              <a:ext uri="{FF2B5EF4-FFF2-40B4-BE49-F238E27FC236}">
                <a16:creationId xmlns:a16="http://schemas.microsoft.com/office/drawing/2014/main" xmlns="" id="{B6CDA6FF-6740-49E7-B14C-1831ED62E0F8}"/>
              </a:ext>
            </a:extLst>
          </p:cNvPr>
          <p:cNvSpPr/>
          <p:nvPr/>
        </p:nvSpPr>
        <p:spPr>
          <a:xfrm>
            <a:off x="7890059" y="3975648"/>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Main &amp; BS </a:t>
            </a:r>
          </a:p>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GTW </a:t>
            </a:r>
            <a:r>
              <a:rPr kumimoji="0" lang="en-US" sz="800" b="1" i="0" u="none" strike="noStrike" kern="0" cap="none" spc="0" normalizeH="0" baseline="0" noProof="0" dirty="0" err="1" smtClean="0">
                <a:ln>
                  <a:noFill/>
                </a:ln>
                <a:solidFill>
                  <a:srgbClr val="FFFFFF"/>
                </a:solidFill>
                <a:effectLst/>
                <a:uLnTx/>
                <a:uFillTx/>
                <a:latin typeface="+mj-ea"/>
                <a:ea typeface="+mj-ea"/>
                <a:cs typeface="+mn-cs"/>
              </a:rPr>
              <a:t>sessio</a:t>
            </a:r>
            <a:r>
              <a:rPr lang="en-US" sz="800" b="1" kern="0" dirty="0" smtClean="0">
                <a:solidFill>
                  <a:srgbClr val="FFFFFF"/>
                </a:solidFill>
                <a:latin typeface="+mj-ea"/>
                <a:ea typeface="+mj-ea"/>
                <a:cs typeface="+mn-cs"/>
              </a:rPr>
              <a:t>n </a:t>
            </a:r>
            <a:r>
              <a:rPr lang="en-US" sz="800" b="1" kern="0" dirty="0">
                <a:solidFill>
                  <a:srgbClr val="FFFFFF"/>
                </a:solidFill>
                <a:latin typeface="+mj-ea"/>
                <a:ea typeface="+mj-ea"/>
                <a:cs typeface="+mn-cs"/>
              </a:rPr>
              <a:t>13:00</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-16:00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12" name="Rectangle: Rounded Corners 201">
            <a:extLst>
              <a:ext uri="{FF2B5EF4-FFF2-40B4-BE49-F238E27FC236}">
                <a16:creationId xmlns:a16="http://schemas.microsoft.com/office/drawing/2014/main" xmlns="" id="{B6CDA6FF-6740-49E7-B14C-1831ED62E0F8}"/>
              </a:ext>
            </a:extLst>
          </p:cNvPr>
          <p:cNvSpPr/>
          <p:nvPr/>
        </p:nvSpPr>
        <p:spPr>
          <a:xfrm>
            <a:off x="9531386" y="6182656"/>
            <a:ext cx="882000" cy="576000"/>
          </a:xfrm>
          <a:prstGeom prst="roundRect">
            <a:avLst/>
          </a:prstGeom>
          <a:solidFill>
            <a:schemeClr val="accent6">
              <a:lumMod val="50000"/>
            </a:schemeClr>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 (</a:t>
            </a:r>
            <a:r>
              <a:rPr kumimoji="0" lang="en-US" sz="800" b="1" i="0" u="none" strike="noStrike" kern="0" cap="none" spc="0" normalizeH="0" baseline="0" noProof="0" dirty="0" smtClean="0">
                <a:ln>
                  <a:noFill/>
                </a:ln>
                <a:solidFill>
                  <a:srgbClr val="FFFFFF"/>
                </a:solidFill>
                <a:effectLst/>
                <a:uLnTx/>
                <a:uFillTx/>
                <a:latin typeface="+mj-ea"/>
                <a:ea typeface="+mj-ea"/>
                <a:cs typeface="+mn-cs"/>
              </a:rPr>
              <a:t>RRM only)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97" name="Rectangle: Rounded Corners 201">
            <a:extLst>
              <a:ext uri="{FF2B5EF4-FFF2-40B4-BE49-F238E27FC236}">
                <a16:creationId xmlns:a16="http://schemas.microsoft.com/office/drawing/2014/main" xmlns="" id="{B6CDA6FF-6740-49E7-B14C-1831ED62E0F8}"/>
              </a:ext>
            </a:extLst>
          </p:cNvPr>
          <p:cNvSpPr/>
          <p:nvPr/>
        </p:nvSpPr>
        <p:spPr>
          <a:xfrm>
            <a:off x="316561" y="4808762"/>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Initial summary 17:00 UTC</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Delay allowed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15" name="Rectangle: Rounded Corners 201">
            <a:extLst>
              <a:ext uri="{FF2B5EF4-FFF2-40B4-BE49-F238E27FC236}">
                <a16:creationId xmlns:a16="http://schemas.microsoft.com/office/drawing/2014/main" xmlns="" id="{B6CDA6FF-6740-49E7-B14C-1831ED62E0F8}"/>
              </a:ext>
            </a:extLst>
          </p:cNvPr>
          <p:cNvSpPr/>
          <p:nvPr/>
        </p:nvSpPr>
        <p:spPr>
          <a:xfrm>
            <a:off x="4497921" y="3975648"/>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RRM </a:t>
            </a:r>
          </a:p>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GTW </a:t>
            </a:r>
            <a:r>
              <a:rPr kumimoji="0" lang="en-US" sz="800" b="1" i="0" u="none" strike="noStrike" kern="0" cap="none" spc="0" normalizeH="0" baseline="0" noProof="0" dirty="0" err="1">
                <a:ln>
                  <a:noFill/>
                </a:ln>
                <a:solidFill>
                  <a:srgbClr val="FFFFFF"/>
                </a:solidFill>
                <a:effectLst/>
                <a:uLnTx/>
                <a:uFillTx/>
                <a:latin typeface="+mj-ea"/>
                <a:ea typeface="+mj-ea"/>
                <a:cs typeface="+mn-cs"/>
              </a:rPr>
              <a:t>sessio</a:t>
            </a:r>
            <a:r>
              <a:rPr lang="en-US" sz="800" b="1" kern="0" dirty="0">
                <a:solidFill>
                  <a:srgbClr val="FFFFFF"/>
                </a:solidFill>
                <a:latin typeface="+mj-ea"/>
                <a:ea typeface="+mj-ea"/>
                <a:cs typeface="+mn-cs"/>
              </a:rPr>
              <a:t>n 13:00</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-16:00 UTC</a:t>
            </a:r>
          </a:p>
          <a:p>
            <a:pPr lvl="0" algn="ctr" defTabSz="514299" eaLnBrk="1" fontAlgn="auto" hangingPunct="1">
              <a:spcBef>
                <a:spcPts val="0"/>
              </a:spcBef>
              <a:spcAft>
                <a:spcPts val="0"/>
              </a:spcAft>
              <a:defRPr/>
            </a:pPr>
            <a:r>
              <a:rPr lang="en-US" altLang="zh-CN" sz="800" b="1" kern="0" dirty="0">
                <a:solidFill>
                  <a:srgbClr val="FFFFFF"/>
                </a:solidFill>
              </a:rPr>
              <a:t>(Xizeng)</a:t>
            </a:r>
          </a:p>
        </p:txBody>
      </p:sp>
      <p:sp>
        <p:nvSpPr>
          <p:cNvPr id="116" name="Rectangle: Rounded Corners 201">
            <a:extLst>
              <a:ext uri="{FF2B5EF4-FFF2-40B4-BE49-F238E27FC236}">
                <a16:creationId xmlns:a16="http://schemas.microsoft.com/office/drawing/2014/main" xmlns="" id="{B6CDA6FF-6740-49E7-B14C-1831ED62E0F8}"/>
              </a:ext>
            </a:extLst>
          </p:cNvPr>
          <p:cNvSpPr/>
          <p:nvPr/>
        </p:nvSpPr>
        <p:spPr>
          <a:xfrm>
            <a:off x="5360426" y="3975648"/>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RRM</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GTW </a:t>
            </a:r>
            <a:r>
              <a:rPr lang="en-US" sz="800" b="1" kern="0" dirty="0">
                <a:solidFill>
                  <a:schemeClr val="bg1"/>
                </a:solidFill>
                <a:latin typeface="+mj-ea"/>
                <a:ea typeface="+mj-ea"/>
                <a:cs typeface="+mn-cs"/>
              </a:rPr>
              <a:t>session 13:00-16:00 UTC</a:t>
            </a:r>
          </a:p>
          <a:p>
            <a:pPr lvl="0" algn="ctr" defTabSz="514299" eaLnBrk="1" fontAlgn="auto" hangingPunct="1">
              <a:spcBef>
                <a:spcPts val="0"/>
              </a:spcBef>
              <a:spcAft>
                <a:spcPts val="0"/>
              </a:spcAft>
              <a:defRPr/>
            </a:pPr>
            <a:r>
              <a:rPr lang="en-US" altLang="zh-CN" sz="800" b="1" kern="0" dirty="0">
                <a:solidFill>
                  <a:srgbClr val="FFFFFF"/>
                </a:solidFill>
              </a:rPr>
              <a:t>(Xizeng)</a:t>
            </a:r>
          </a:p>
        </p:txBody>
      </p:sp>
      <p:sp>
        <p:nvSpPr>
          <p:cNvPr id="117" name="Rectangle: Rounded Corners 201">
            <a:extLst>
              <a:ext uri="{FF2B5EF4-FFF2-40B4-BE49-F238E27FC236}">
                <a16:creationId xmlns:a16="http://schemas.microsoft.com/office/drawing/2014/main" xmlns="" id="{B6CDA6FF-6740-49E7-B14C-1831ED62E0F8}"/>
              </a:ext>
            </a:extLst>
          </p:cNvPr>
          <p:cNvSpPr/>
          <p:nvPr/>
        </p:nvSpPr>
        <p:spPr>
          <a:xfrm>
            <a:off x="6207193" y="3975648"/>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RRM</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GTW </a:t>
            </a:r>
            <a:r>
              <a:rPr lang="en-US" sz="800" b="1" kern="0" dirty="0">
                <a:solidFill>
                  <a:srgbClr val="FFFFFF"/>
                </a:solidFill>
                <a:latin typeface="+mj-ea"/>
                <a:ea typeface="+mj-ea"/>
                <a:cs typeface="+mn-cs"/>
              </a:rPr>
              <a:t>session 13:00-16:00 UTC</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a:t>
            </a:r>
            <a:r>
              <a:rPr lang="en-US" sz="800" b="1" kern="0" dirty="0" err="1" smtClean="0">
                <a:solidFill>
                  <a:srgbClr val="FFFFFF"/>
                </a:solidFill>
                <a:latin typeface="+mj-ea"/>
                <a:ea typeface="+mj-ea"/>
                <a:cs typeface="+mn-cs"/>
              </a:rPr>
              <a:t>Meng</a:t>
            </a:r>
            <a:r>
              <a:rPr lang="en-US" sz="800" b="1" kern="0" dirty="0" smtClean="0">
                <a:solidFill>
                  <a:srgbClr val="FFFFFF"/>
                </a:solidFill>
                <a:latin typeface="+mj-ea"/>
                <a:ea typeface="+mj-ea"/>
                <a:cs typeface="+mn-cs"/>
              </a:rPr>
              <a:t> Intel)</a:t>
            </a:r>
            <a:endParaRPr lang="en-US" sz="800" b="1" kern="0" dirty="0">
              <a:solidFill>
                <a:srgbClr val="FFFFFF"/>
              </a:solidFill>
              <a:latin typeface="+mj-ea"/>
              <a:ea typeface="+mj-ea"/>
              <a:cs typeface="+mn-cs"/>
            </a:endParaRPr>
          </a:p>
        </p:txBody>
      </p:sp>
      <p:sp>
        <p:nvSpPr>
          <p:cNvPr id="118" name="Rectangle: Rounded Corners 201">
            <a:extLst>
              <a:ext uri="{FF2B5EF4-FFF2-40B4-BE49-F238E27FC236}">
                <a16:creationId xmlns:a16="http://schemas.microsoft.com/office/drawing/2014/main" xmlns="" id="{B6CDA6FF-6740-49E7-B14C-1831ED62E0F8}"/>
              </a:ext>
            </a:extLst>
          </p:cNvPr>
          <p:cNvSpPr/>
          <p:nvPr/>
        </p:nvSpPr>
        <p:spPr>
          <a:xfrm>
            <a:off x="3650374" y="3975648"/>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RRM </a:t>
            </a:r>
          </a:p>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GTW </a:t>
            </a:r>
            <a:r>
              <a:rPr kumimoji="0" lang="en-US" sz="800" b="1" i="0" u="none" strike="noStrike" kern="0" cap="none" spc="0" normalizeH="0" baseline="0" noProof="0" dirty="0" err="1">
                <a:ln>
                  <a:noFill/>
                </a:ln>
                <a:solidFill>
                  <a:srgbClr val="FFFFFF"/>
                </a:solidFill>
                <a:effectLst/>
                <a:uLnTx/>
                <a:uFillTx/>
                <a:latin typeface="+mj-ea"/>
                <a:ea typeface="+mj-ea"/>
                <a:cs typeface="+mn-cs"/>
              </a:rPr>
              <a:t>sessio</a:t>
            </a:r>
            <a:r>
              <a:rPr lang="en-US" sz="800" b="1" kern="0" dirty="0">
                <a:solidFill>
                  <a:srgbClr val="FFFFFF"/>
                </a:solidFill>
                <a:latin typeface="+mj-ea"/>
                <a:ea typeface="+mj-ea"/>
                <a:cs typeface="+mn-cs"/>
              </a:rPr>
              <a:t>n 13:00</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-16:00 UTC</a:t>
            </a:r>
          </a:p>
          <a:p>
            <a:pPr lvl="0" algn="ctr" defTabSz="514299" eaLnBrk="1" fontAlgn="auto" hangingPunct="1">
              <a:spcBef>
                <a:spcPts val="0"/>
              </a:spcBef>
              <a:spcAft>
                <a:spcPts val="0"/>
              </a:spcAft>
              <a:defRPr/>
            </a:pPr>
            <a:r>
              <a:rPr lang="en-US" altLang="zh-CN" sz="800" b="1" kern="0" dirty="0">
                <a:solidFill>
                  <a:srgbClr val="FFFFFF"/>
                </a:solidFill>
              </a:rPr>
              <a:t>(Xizeng)</a:t>
            </a:r>
          </a:p>
        </p:txBody>
      </p:sp>
    </p:spTree>
    <p:extLst>
      <p:ext uri="{BB962C8B-B14F-4D97-AF65-F5344CB8AC3E}">
        <p14:creationId xmlns:p14="http://schemas.microsoft.com/office/powerpoint/2010/main" val="33587986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05189" cy="5095171"/>
          </a:xfrm>
        </p:spPr>
        <p:txBody>
          <a:bodyPr/>
          <a:lstStyle/>
          <a:p>
            <a:pPr>
              <a:spcBef>
                <a:spcPts val="0"/>
              </a:spcBef>
              <a:spcAft>
                <a:spcPts val="600"/>
              </a:spcAft>
            </a:pPr>
            <a:r>
              <a:rPr lang="en-US" sz="1400" dirty="0"/>
              <a:t>Draft CRs/TPs for b</a:t>
            </a:r>
            <a:r>
              <a:rPr lang="en-US" altLang="zh-CN" sz="1400" dirty="0"/>
              <a:t>asket WIs (AI </a:t>
            </a:r>
            <a:r>
              <a:rPr lang="en-US" altLang="zh-CN" sz="1400" dirty="0" smtClean="0"/>
              <a:t>12.1 </a:t>
            </a:r>
            <a:r>
              <a:rPr lang="en-US" altLang="zh-CN" sz="1400" dirty="0"/>
              <a:t>for LTE, AI </a:t>
            </a:r>
            <a:r>
              <a:rPr lang="en-US" altLang="zh-CN" sz="1400" dirty="0" smtClean="0"/>
              <a:t>10.3–10.13 </a:t>
            </a:r>
            <a:r>
              <a:rPr lang="en-US" altLang="zh-CN" sz="1400" dirty="0"/>
              <a:t>for NR)</a:t>
            </a:r>
            <a:r>
              <a:rPr lang="en-US" sz="1400" dirty="0"/>
              <a:t> will be handled following procedures/timelines below. </a:t>
            </a:r>
          </a:p>
          <a:p>
            <a:pPr lvl="1">
              <a:spcBef>
                <a:spcPts val="0"/>
              </a:spcBef>
              <a:spcAft>
                <a:spcPts val="600"/>
              </a:spcAft>
            </a:pPr>
            <a:r>
              <a:rPr lang="en-US" sz="1200" dirty="0"/>
              <a:t>Note: there is only one round of email discussion for basket </a:t>
            </a:r>
            <a:r>
              <a:rPr lang="en-US" sz="1200" dirty="0" err="1"/>
              <a:t>WIs.</a:t>
            </a:r>
            <a:endParaRPr lang="en-US" sz="1200" dirty="0"/>
          </a:p>
          <a:p>
            <a:pPr>
              <a:spcBef>
                <a:spcPts val="0"/>
              </a:spcBef>
              <a:spcAft>
                <a:spcPts val="600"/>
              </a:spcAft>
            </a:pPr>
            <a:r>
              <a:rPr lang="en-US" sz="1400" dirty="0"/>
              <a:t>Procedures and timelines</a:t>
            </a:r>
          </a:p>
          <a:p>
            <a:pPr lvl="1">
              <a:spcBef>
                <a:spcPts val="0"/>
              </a:spcBef>
              <a:spcAft>
                <a:spcPts val="600"/>
              </a:spcAft>
            </a:pPr>
            <a:r>
              <a:rPr lang="en-US" sz="1200" dirty="0" smtClean="0">
                <a:solidFill>
                  <a:srgbClr val="FF0000"/>
                </a:solidFill>
              </a:rPr>
              <a:t>August 15 (Monday)</a:t>
            </a:r>
            <a:r>
              <a:rPr lang="en-US" sz="1200" dirty="0" smtClean="0"/>
              <a:t>: </a:t>
            </a:r>
            <a:r>
              <a:rPr lang="en-US" sz="1200" dirty="0"/>
              <a:t>B</a:t>
            </a:r>
            <a:r>
              <a:rPr lang="en-US" altLang="zh-CN" sz="1200" dirty="0"/>
              <a:t>asket WI moderator will provide a list of contributions for flagging.</a:t>
            </a:r>
          </a:p>
          <a:p>
            <a:pPr lvl="1">
              <a:spcBef>
                <a:spcPts val="0"/>
              </a:spcBef>
              <a:spcAft>
                <a:spcPts val="600"/>
              </a:spcAft>
            </a:pPr>
            <a:r>
              <a:rPr lang="en-US" sz="1200" dirty="0" smtClean="0">
                <a:solidFill>
                  <a:srgbClr val="FF0000"/>
                </a:solidFill>
              </a:rPr>
              <a:t>August 17 (Wednesday</a:t>
            </a:r>
            <a:r>
              <a:rPr lang="en-US" altLang="zh-CN" sz="1200" dirty="0" smtClean="0">
                <a:solidFill>
                  <a:srgbClr val="FF0000"/>
                </a:solidFill>
              </a:rPr>
              <a:t>), </a:t>
            </a:r>
            <a:r>
              <a:rPr lang="en-US" altLang="zh-CN" sz="1200" dirty="0">
                <a:solidFill>
                  <a:srgbClr val="FF0000"/>
                </a:solidFill>
              </a:rPr>
              <a:t>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sz="1200" dirty="0" smtClean="0">
                <a:solidFill>
                  <a:srgbClr val="FF0000"/>
                </a:solidFill>
              </a:rPr>
              <a:t>August 18 (Thursday)</a:t>
            </a:r>
            <a:r>
              <a:rPr lang="en-US" sz="1200" dirty="0" smtClean="0"/>
              <a:t>: </a:t>
            </a:r>
            <a:r>
              <a:rPr lang="en-US" sz="1200" dirty="0"/>
              <a:t>Basket WI moderator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sz="1200" dirty="0" smtClean="0">
                <a:solidFill>
                  <a:srgbClr val="FF0000"/>
                </a:solidFill>
              </a:rPr>
              <a:t>August 22 (Monday), </a:t>
            </a:r>
            <a:r>
              <a:rPr lang="en-US" sz="1200" dirty="0">
                <a:solidFill>
                  <a:srgbClr val="FF0000"/>
                </a:solidFill>
              </a:rPr>
              <a:t>17:00 UTC</a:t>
            </a:r>
            <a:r>
              <a:rPr lang="en-US" sz="1200" dirty="0"/>
              <a:t>: all the revised </a:t>
            </a:r>
            <a:r>
              <a:rPr lang="en-US" altLang="zh-CN" sz="1200" dirty="0" err="1"/>
              <a:t>tdocs</a:t>
            </a:r>
            <a:r>
              <a:rPr lang="en-US" altLang="zh-CN" sz="1200" dirty="0"/>
              <a:t> need be available and final comments will be received.</a:t>
            </a:r>
          </a:p>
          <a:p>
            <a:pPr lvl="1">
              <a:spcBef>
                <a:spcPts val="0"/>
              </a:spcBef>
              <a:spcAft>
                <a:spcPts val="600"/>
              </a:spcAft>
            </a:pPr>
            <a:r>
              <a:rPr lang="en-US" sz="1200" dirty="0" smtClean="0">
                <a:solidFill>
                  <a:srgbClr val="FF0000"/>
                </a:solidFill>
              </a:rPr>
              <a:t>August </a:t>
            </a:r>
            <a:r>
              <a:rPr lang="en-US" sz="1200" dirty="0">
                <a:solidFill>
                  <a:srgbClr val="FF0000"/>
                </a:solidFill>
              </a:rPr>
              <a:t>2</a:t>
            </a:r>
            <a:r>
              <a:rPr lang="en-US" sz="1200" dirty="0" smtClean="0">
                <a:solidFill>
                  <a:srgbClr val="FF0000"/>
                </a:solidFill>
              </a:rPr>
              <a:t>3 (Tuesday), </a:t>
            </a:r>
            <a:r>
              <a:rPr lang="en-US" sz="1200" dirty="0">
                <a:solidFill>
                  <a:srgbClr val="FF0000"/>
                </a:solidFill>
              </a:rPr>
              <a:t>17:00 UTC</a:t>
            </a:r>
            <a:r>
              <a:rPr lang="en-US" sz="1200" dirty="0"/>
              <a:t>: basket WI moderators will provide a summary of status of those flagged and revised </a:t>
            </a:r>
            <a:r>
              <a:rPr lang="en-US" sz="1200" dirty="0" err="1"/>
              <a:t>tdocs</a:t>
            </a:r>
            <a:r>
              <a:rPr lang="en-US" sz="1200" dirty="0"/>
              <a:t>, including</a:t>
            </a:r>
          </a:p>
          <a:p>
            <a:pPr lvl="2">
              <a:spcBef>
                <a:spcPts val="0"/>
              </a:spcBef>
              <a:spcAft>
                <a:spcPts val="600"/>
              </a:spcAft>
            </a:pPr>
            <a:r>
              <a:rPr lang="en-US" altLang="zh-CN" sz="1200" dirty="0"/>
              <a:t>the reason for flagging.</a:t>
            </a:r>
          </a:p>
          <a:p>
            <a:pPr lvl="2">
              <a:spcBef>
                <a:spcPts val="0"/>
              </a:spcBef>
              <a:spcAft>
                <a:spcPts val="600"/>
              </a:spcAft>
            </a:pPr>
            <a:r>
              <a:rPr lang="en-US" altLang="zh-CN" sz="1200" dirty="0"/>
              <a:t>if the revision is available.</a:t>
            </a:r>
          </a:p>
          <a:p>
            <a:pPr lvl="2">
              <a:spcBef>
                <a:spcPts val="0"/>
              </a:spcBef>
              <a:spcAft>
                <a:spcPts val="600"/>
              </a:spcAft>
            </a:pPr>
            <a:r>
              <a:rPr lang="en-US" altLang="zh-CN" sz="1200" dirty="0"/>
              <a:t>if the revision is agreeable by addressing received comments).</a:t>
            </a:r>
          </a:p>
          <a:p>
            <a:pPr lvl="1">
              <a:spcBef>
                <a:spcPts val="0"/>
              </a:spcBef>
              <a:spcAft>
                <a:spcPts val="600"/>
              </a:spcAft>
            </a:pPr>
            <a:r>
              <a:rPr lang="en-US" altLang="zh-CN" sz="1200" dirty="0" smtClean="0">
                <a:solidFill>
                  <a:srgbClr val="FF0000"/>
                </a:solidFill>
              </a:rPr>
              <a:t>August 26 (</a:t>
            </a:r>
            <a:r>
              <a:rPr lang="en-US" altLang="zh-CN" sz="1200" dirty="0">
                <a:solidFill>
                  <a:srgbClr val="FF0000"/>
                </a:solidFill>
              </a:rPr>
              <a:t>Friday</a:t>
            </a:r>
            <a:r>
              <a:rPr lang="en-US" altLang="zh-CN" sz="1200" dirty="0" smtClean="0">
                <a:solidFill>
                  <a:srgbClr val="FF0000"/>
                </a:solidFill>
              </a:rPr>
              <a:t>), </a:t>
            </a:r>
            <a:r>
              <a:rPr lang="en-US" altLang="zh-CN" sz="1200" dirty="0">
                <a:solidFill>
                  <a:srgbClr val="FF0000"/>
                </a:solidFill>
              </a:rPr>
              <a:t>17:00 UTC</a:t>
            </a:r>
            <a:r>
              <a:rPr lang="en-US" altLang="zh-CN" sz="1200" dirty="0"/>
              <a:t>: Based on the summary, session chair will announce decisions.</a:t>
            </a:r>
          </a:p>
          <a:p>
            <a:pPr lvl="1">
              <a:spcBef>
                <a:spcPts val="0"/>
              </a:spcBef>
              <a:spcAft>
                <a:spcPts val="600"/>
              </a:spcAft>
            </a:pPr>
            <a:r>
              <a:rPr lang="en-US" altLang="zh-CN" sz="1200" dirty="0" smtClean="0">
                <a:solidFill>
                  <a:srgbClr val="FF0000"/>
                </a:solidFill>
              </a:rPr>
              <a:t>August 30 (Tuesday), </a:t>
            </a:r>
            <a:r>
              <a:rPr lang="en-US" altLang="zh-CN" sz="1200" dirty="0">
                <a:solidFill>
                  <a:srgbClr val="FF0000"/>
                </a:solidFill>
              </a:rPr>
              <a:t>17:00 UTC</a:t>
            </a:r>
            <a:r>
              <a:rPr lang="en-US" altLang="zh-CN" sz="1200" dirty="0"/>
              <a:t>: Updated TRs/draft TSs need be available for email </a:t>
            </a:r>
            <a:r>
              <a:rPr lang="en-US" altLang="zh-CN" sz="1200" dirty="0" smtClean="0"/>
              <a:t>agreement.</a:t>
            </a:r>
            <a:endParaRPr lang="en-US" altLang="zh-CN" sz="1200" dirty="0"/>
          </a:p>
          <a:p>
            <a:pPr lvl="2">
              <a:spcBef>
                <a:spcPts val="0"/>
              </a:spcBef>
              <a:spcAft>
                <a:spcPts val="600"/>
              </a:spcAft>
            </a:pPr>
            <a:r>
              <a:rPr lang="en-US" altLang="zh-CN" sz="1200" dirty="0"/>
              <a:t>No technique discussions are expected during post-meeting </a:t>
            </a:r>
            <a:r>
              <a:rPr lang="en-US" altLang="zh-CN" sz="1200" dirty="0" smtClean="0"/>
              <a:t>process.</a:t>
            </a: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Email discussion procedures/timelines </a:t>
            </a:r>
            <a:endParaRPr lang="ru-RU"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510065665"/>
              </p:ext>
            </p:extLst>
          </p:nvPr>
        </p:nvGraphicFramePr>
        <p:xfrm>
          <a:off x="1955089" y="2702288"/>
          <a:ext cx="7359828" cy="548640"/>
        </p:xfrm>
        <a:graphic>
          <a:graphicData uri="http://schemas.openxmlformats.org/drawingml/2006/table">
            <a:tbl>
              <a:tblPr firstRow="1" bandRow="1">
                <a:tableStyleId>{073A0DAA-6AF3-43AB-8588-CEC1D06C72B9}</a:tableStyleId>
              </a:tblPr>
              <a:tblGrid>
                <a:gridCol w="2453276">
                  <a:extLst>
                    <a:ext uri="{9D8B030D-6E8A-4147-A177-3AD203B41FA5}">
                      <a16:colId xmlns:a16="http://schemas.microsoft.com/office/drawing/2014/main" xmlns="" val="20000"/>
                    </a:ext>
                  </a:extLst>
                </a:gridCol>
                <a:gridCol w="2453276">
                  <a:extLst>
                    <a:ext uri="{9D8B030D-6E8A-4147-A177-3AD203B41FA5}">
                      <a16:colId xmlns:a16="http://schemas.microsoft.com/office/drawing/2014/main" xmlns="" val="20001"/>
                    </a:ext>
                  </a:extLst>
                </a:gridCol>
                <a:gridCol w="2453276">
                  <a:extLst>
                    <a:ext uri="{9D8B030D-6E8A-4147-A177-3AD203B41FA5}">
                      <a16:colId xmlns:a16="http://schemas.microsoft.com/office/drawing/2014/main" xmlns="" val="20002"/>
                    </a:ext>
                  </a:extLst>
                </a:gridCol>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10000"/>
                  </a:ext>
                </a:extLst>
              </a:tr>
              <a:tr h="0">
                <a:tc>
                  <a:txBody>
                    <a:bodyPr/>
                    <a:lstStyle/>
                    <a:p>
                      <a:r>
                        <a:rPr lang="en-US" altLang="zh-CN" sz="1200" dirty="0" smtClean="0">
                          <a:latin typeface="微软雅黑" panose="020B0503020204020204" pitchFamily="34" charset="-122"/>
                          <a:ea typeface="微软雅黑" panose="020B0503020204020204" pitchFamily="34" charset="-122"/>
                        </a:rPr>
                        <a:t>R4-2xxxxxx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1450015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err="1" smtClean="0"/>
              <a:t>Tdocs</a:t>
            </a:r>
            <a:r>
              <a:rPr lang="en-US" sz="1400" dirty="0" smtClean="0"/>
              <a:t> under post-meeting email process:</a:t>
            </a:r>
          </a:p>
          <a:p>
            <a:pPr lvl="1">
              <a:spcBef>
                <a:spcPts val="0"/>
              </a:spcBef>
              <a:spcAft>
                <a:spcPts val="600"/>
              </a:spcAft>
            </a:pPr>
            <a:r>
              <a:rPr lang="en-US" sz="1200" dirty="0"/>
              <a:t>Big CRs for Rel-15/16 maintenance, </a:t>
            </a:r>
            <a:endParaRPr lang="en-US" sz="1200" dirty="0" smtClean="0"/>
          </a:p>
          <a:p>
            <a:pPr lvl="1">
              <a:spcBef>
                <a:spcPts val="0"/>
              </a:spcBef>
              <a:spcAft>
                <a:spcPts val="600"/>
              </a:spcAft>
            </a:pPr>
            <a:r>
              <a:rPr lang="en-US" sz="1200" dirty="0" smtClean="0"/>
              <a:t>Big CRs for Rel-17 on-going WIs and </a:t>
            </a:r>
            <a:r>
              <a:rPr lang="en-US" altLang="zh-CN" sz="1200" dirty="0" smtClean="0"/>
              <a:t>maintenance for Rel-17 closed WIs</a:t>
            </a:r>
            <a:r>
              <a:rPr lang="en-US" sz="1200" dirty="0" smtClean="0"/>
              <a:t> </a:t>
            </a:r>
          </a:p>
          <a:p>
            <a:pPr lvl="1">
              <a:spcBef>
                <a:spcPts val="0"/>
              </a:spcBef>
              <a:spcAft>
                <a:spcPts val="600"/>
              </a:spcAft>
            </a:pPr>
            <a:r>
              <a:rPr lang="en-US" sz="1200" dirty="0" smtClean="0"/>
              <a:t>Big CRs/Revised WIDs/TRs </a:t>
            </a:r>
            <a:r>
              <a:rPr lang="en-US" sz="1200" dirty="0"/>
              <a:t>for </a:t>
            </a:r>
            <a:r>
              <a:rPr lang="en-US" sz="1200" dirty="0" smtClean="0"/>
              <a:t>Rel-18 </a:t>
            </a:r>
            <a:r>
              <a:rPr lang="en-US" sz="1200" dirty="0"/>
              <a:t>basket </a:t>
            </a:r>
            <a:r>
              <a:rPr lang="en-US" sz="1200" dirty="0" smtClean="0"/>
              <a:t>WIs</a:t>
            </a:r>
          </a:p>
          <a:p>
            <a:pPr lvl="1">
              <a:spcBef>
                <a:spcPts val="0"/>
              </a:spcBef>
              <a:spcAft>
                <a:spcPts val="600"/>
              </a:spcAft>
            </a:pPr>
            <a:r>
              <a:rPr lang="en-US" sz="1200" dirty="0"/>
              <a:t>O</a:t>
            </a:r>
            <a:r>
              <a:rPr lang="en-US" sz="1200" dirty="0" smtClean="0"/>
              <a:t>ther </a:t>
            </a:r>
            <a:r>
              <a:rPr lang="en-US" sz="1200" dirty="0" err="1"/>
              <a:t>tdocs</a:t>
            </a:r>
            <a:r>
              <a:rPr lang="en-US" sz="1200" dirty="0"/>
              <a:t> based on Chairs guidance</a:t>
            </a:r>
          </a:p>
          <a:p>
            <a:pPr>
              <a:spcBef>
                <a:spcPts val="0"/>
              </a:spcBef>
              <a:spcAft>
                <a:spcPts val="600"/>
              </a:spcAft>
            </a:pPr>
            <a:r>
              <a:rPr lang="en-US" sz="1400" dirty="0"/>
              <a:t>Procedures and timelines:</a:t>
            </a:r>
          </a:p>
          <a:p>
            <a:pPr lvl="1">
              <a:spcBef>
                <a:spcPts val="0"/>
              </a:spcBef>
              <a:spcAft>
                <a:spcPts val="600"/>
              </a:spcAft>
            </a:pPr>
            <a:r>
              <a:rPr lang="en-US" sz="1200" dirty="0" smtClean="0">
                <a:solidFill>
                  <a:srgbClr val="FF0000"/>
                </a:solidFill>
              </a:rPr>
              <a:t>August 29 </a:t>
            </a:r>
            <a:r>
              <a:rPr lang="en-US" sz="1200" dirty="0">
                <a:solidFill>
                  <a:srgbClr val="FF0000"/>
                </a:solidFill>
              </a:rPr>
              <a:t>(</a:t>
            </a:r>
            <a:r>
              <a:rPr lang="en-US" altLang="zh-CN" sz="1200" dirty="0">
                <a:solidFill>
                  <a:srgbClr val="FF0000"/>
                </a:solidFill>
              </a:rPr>
              <a:t>Monday</a:t>
            </a:r>
            <a:r>
              <a:rPr lang="en-US" sz="1200" dirty="0">
                <a:solidFill>
                  <a:srgbClr val="FF0000"/>
                </a:solidFill>
              </a:rPr>
              <a:t>), </a:t>
            </a:r>
            <a:r>
              <a:rPr lang="en-US" sz="1200" dirty="0" smtClean="0">
                <a:solidFill>
                  <a:srgbClr val="FF0000"/>
                </a:solidFill>
              </a:rPr>
              <a:t>17:00 </a:t>
            </a:r>
            <a:r>
              <a:rPr lang="en-US" sz="1200" dirty="0">
                <a:solidFill>
                  <a:srgbClr val="FF0000"/>
                </a:solidFill>
              </a:rPr>
              <a:t>UTC</a:t>
            </a:r>
            <a:r>
              <a:rPr lang="en-US" sz="1200" dirty="0"/>
              <a:t>: Session chairs will provide the list of </a:t>
            </a:r>
            <a:r>
              <a:rPr lang="en-US" sz="1200" dirty="0" err="1"/>
              <a:t>tdocs</a:t>
            </a:r>
            <a:r>
              <a:rPr lang="en-US" sz="1200" dirty="0"/>
              <a:t> for post-meeting </a:t>
            </a:r>
            <a:r>
              <a:rPr lang="en-US" sz="1200" dirty="0" smtClean="0"/>
              <a:t>email process.</a:t>
            </a:r>
            <a:endParaRPr lang="en-US" altLang="zh-CN" sz="1200" dirty="0"/>
          </a:p>
          <a:p>
            <a:pPr lvl="1">
              <a:spcBef>
                <a:spcPts val="0"/>
              </a:spcBef>
              <a:spcAft>
                <a:spcPts val="600"/>
              </a:spcAft>
            </a:pPr>
            <a:r>
              <a:rPr lang="en-US" sz="1200" dirty="0" smtClean="0">
                <a:solidFill>
                  <a:srgbClr val="FF0000"/>
                </a:solidFill>
              </a:rPr>
              <a:t>August 30 </a:t>
            </a:r>
            <a:r>
              <a:rPr lang="en-US" sz="1200" dirty="0">
                <a:solidFill>
                  <a:srgbClr val="FF0000"/>
                </a:solidFill>
              </a:rPr>
              <a:t>(Tuesday</a:t>
            </a:r>
            <a:r>
              <a:rPr lang="en-US" altLang="zh-CN" sz="1200" dirty="0">
                <a:solidFill>
                  <a:srgbClr val="FF0000"/>
                </a:solidFill>
              </a:rPr>
              <a:t>), 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smtClean="0">
                <a:solidFill>
                  <a:srgbClr val="FF0000"/>
                </a:solidFill>
              </a:rPr>
              <a:t>September 1 </a:t>
            </a:r>
            <a:r>
              <a:rPr lang="en-US" altLang="zh-CN" sz="1200" dirty="0">
                <a:solidFill>
                  <a:srgbClr val="FF0000"/>
                </a:solidFill>
              </a:rPr>
              <a:t>(Thursday), 13:00 UTC</a:t>
            </a:r>
            <a:r>
              <a:rPr lang="en-US" altLang="zh-CN" sz="1200" dirty="0"/>
              <a:t>: Companies provided comments if any and author should provide necessary revisions</a:t>
            </a:r>
          </a:p>
          <a:p>
            <a:pPr lvl="1">
              <a:spcBef>
                <a:spcPts val="0"/>
              </a:spcBef>
              <a:spcAft>
                <a:spcPts val="600"/>
              </a:spcAft>
            </a:pPr>
            <a:r>
              <a:rPr lang="en-US" altLang="zh-CN" sz="1200" dirty="0" smtClean="0">
                <a:solidFill>
                  <a:srgbClr val="FF0000"/>
                </a:solidFill>
              </a:rPr>
              <a:t>September 1 </a:t>
            </a:r>
            <a:r>
              <a:rPr lang="en-US" altLang="zh-CN" sz="1200" dirty="0">
                <a:solidFill>
                  <a:srgbClr val="FF0000"/>
                </a:solidFill>
              </a:rPr>
              <a:t>(Thursday), 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to remind all delegated to upload all Cat A draft CRs as soon as possible. In case Cat A draft CRs are not available by </a:t>
            </a:r>
            <a:r>
              <a:rPr lang="en-US" altLang="zh-CN" sz="1200" dirty="0" smtClean="0">
                <a:solidFill>
                  <a:srgbClr val="FF0000"/>
                </a:solidFill>
              </a:rPr>
              <a:t>August 29 </a:t>
            </a:r>
            <a:r>
              <a:rPr lang="en-US" altLang="zh-CN" sz="1200" dirty="0">
                <a:solidFill>
                  <a:srgbClr val="FF0000"/>
                </a:solidFill>
              </a:rPr>
              <a:t>(Monday) 20:00 UTC</a:t>
            </a:r>
            <a:r>
              <a:rPr lang="en-US" altLang="zh-CN" sz="1200" dirty="0"/>
              <a:t>, the respective Draft CRs may be postponed and not implemented.</a:t>
            </a:r>
          </a:p>
          <a:p>
            <a:pPr lvl="1">
              <a:spcBef>
                <a:spcPts val="0"/>
              </a:spcBef>
              <a:spcAft>
                <a:spcPts val="600"/>
              </a:spcAft>
            </a:pPr>
            <a:r>
              <a:rPr lang="en-US" altLang="zh-CN" sz="1200" dirty="0"/>
              <a:t>Delegates are strongly encouraged to participate in review on Big CRs during post-meeting email </a:t>
            </a:r>
            <a:r>
              <a:rPr lang="en-US" altLang="zh-CN" sz="1200" dirty="0" smtClean="0"/>
              <a:t>process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a:t>
            </a:r>
            <a:r>
              <a:rPr lang="en-US" b="1" dirty="0" smtClean="0">
                <a:latin typeface="微软雅黑" panose="020B0503020204020204" pitchFamily="34" charset="-122"/>
                <a:ea typeface="微软雅黑" panose="020B0503020204020204" pitchFamily="34" charset="-122"/>
              </a:rPr>
              <a:t>process 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xmlns=""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kern="0" dirty="0" smtClean="0">
                <a:latin typeface="微软雅黑" panose="020B0503020204020204" pitchFamily="34" charset="-122"/>
                <a:ea typeface="微软雅黑" panose="020B0503020204020204" pitchFamily="34" charset="-122"/>
              </a:rPr>
              <a:t>Pre-RAN action (TS/TR/SR review)</a:t>
            </a:r>
            <a:endParaRPr lang="ru-RU" kern="0"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solidFill>
                  <a:srgbClr val="000000"/>
                </a:solidFill>
              </a:rPr>
              <a:t>Please  WI/SI rapporteurs share draft SR(status report)  and revised WID (RAN4 led WIs</a:t>
            </a:r>
            <a:r>
              <a:rPr lang="zh-CN" altLang="en-US" sz="1400" dirty="0">
                <a:solidFill>
                  <a:srgbClr val="000000"/>
                </a:solidFill>
              </a:rPr>
              <a:t>）</a:t>
            </a:r>
            <a:r>
              <a:rPr lang="en-US" altLang="zh-CN" sz="1400" dirty="0">
                <a:solidFill>
                  <a:srgbClr val="000000"/>
                </a:solidFill>
              </a:rPr>
              <a:t>if any in RAN4 reflector no later than </a:t>
            </a:r>
            <a:r>
              <a:rPr lang="en-US" altLang="zh-CN" sz="1400" dirty="0" smtClean="0">
                <a:solidFill>
                  <a:srgbClr val="FF0000"/>
                </a:solidFill>
              </a:rPr>
              <a:t>September 1 </a:t>
            </a:r>
            <a:r>
              <a:rPr lang="en-US" altLang="zh-CN" sz="1400" dirty="0">
                <a:solidFill>
                  <a:srgbClr val="FF0000"/>
                </a:solidFill>
              </a:rPr>
              <a:t>(Thursday) 17:00 UTC </a:t>
            </a:r>
            <a:r>
              <a:rPr lang="zh-CN" altLang="en-US" sz="1400" dirty="0">
                <a:solidFill>
                  <a:srgbClr val="000000"/>
                </a:solidFill>
              </a:rPr>
              <a:t>；</a:t>
            </a:r>
            <a:r>
              <a:rPr lang="en-US" altLang="zh-CN" sz="1400" dirty="0">
                <a:solidFill>
                  <a:srgbClr val="000000"/>
                </a:solidFill>
              </a:rPr>
              <a:t>Guidance from MCC for SR and revised WID submission</a:t>
            </a:r>
          </a:p>
          <a:p>
            <a:pPr lvl="1">
              <a:spcBef>
                <a:spcPts val="0"/>
              </a:spcBef>
              <a:spcAft>
                <a:spcPts val="600"/>
              </a:spcAft>
            </a:pPr>
            <a:r>
              <a:rPr lang="en-GB" altLang="zh-CN" sz="1200" dirty="0"/>
              <a:t>1. WIs with target </a:t>
            </a:r>
            <a:r>
              <a:rPr lang="en-US" altLang="zh-CN" sz="1200" dirty="0" smtClean="0"/>
              <a:t>September </a:t>
            </a:r>
            <a:r>
              <a:rPr lang="en-US" altLang="zh-CN" sz="1200" dirty="0"/>
              <a:t>2022 </a:t>
            </a:r>
            <a:r>
              <a:rPr lang="en-GB" altLang="zh-CN" sz="1200" dirty="0"/>
              <a:t>and % complete &lt;100% mean a request to stop the WI,</a:t>
            </a:r>
            <a:endParaRPr lang="zh-CN" altLang="zh-CN" sz="1200" dirty="0"/>
          </a:p>
          <a:p>
            <a:pPr lvl="2">
              <a:spcBef>
                <a:spcPts val="0"/>
              </a:spcBef>
              <a:spcAft>
                <a:spcPts val="600"/>
              </a:spcAft>
            </a:pPr>
            <a:r>
              <a:rPr lang="en-GB" altLang="zh-CN" sz="1200" dirty="0">
                <a:solidFill>
                  <a:srgbClr val="000000"/>
                </a:solidFill>
              </a:rPr>
              <a:t> </a:t>
            </a:r>
            <a:r>
              <a:rPr lang="en-US" altLang="zh-CN" sz="1200" dirty="0">
                <a:solidFill>
                  <a:srgbClr val="000000"/>
                </a:solidFill>
              </a:rPr>
              <a:t>I</a:t>
            </a:r>
            <a:r>
              <a:rPr lang="en-GB" altLang="zh-CN" sz="1200" dirty="0">
                <a:solidFill>
                  <a:srgbClr val="000000"/>
                </a:solidFill>
              </a:rPr>
              <a:t>n such a case CRs will be requested to de</a:t>
            </a:r>
            <a:r>
              <a:rPr lang="en-US" altLang="zh-CN" sz="1200" dirty="0">
                <a:solidFill>
                  <a:srgbClr val="000000"/>
                </a:solidFill>
              </a:rPr>
              <a:t>-</a:t>
            </a:r>
            <a:r>
              <a:rPr lang="en-GB" altLang="zh-CN" sz="1200" dirty="0">
                <a:solidFill>
                  <a:srgbClr val="000000"/>
                </a:solidFill>
              </a:rPr>
              <a:t>implement changes already in the specs and introduced under this WI</a:t>
            </a:r>
            <a:endParaRPr lang="zh-CN" altLang="zh-CN" sz="1200" dirty="0">
              <a:solidFill>
                <a:srgbClr val="000000"/>
              </a:solidFill>
            </a:endParaRPr>
          </a:p>
          <a:p>
            <a:pPr lvl="1">
              <a:spcBef>
                <a:spcPts val="0"/>
              </a:spcBef>
              <a:spcAft>
                <a:spcPts val="600"/>
              </a:spcAft>
            </a:pPr>
            <a:r>
              <a:rPr lang="en-GB" altLang="zh-CN" sz="1200" dirty="0">
                <a:solidFill>
                  <a:srgbClr val="000000"/>
                </a:solidFill>
              </a:rPr>
              <a:t>2. Status report target dates have to match the target dates submitted in rev WIDs to the same TSG meeting</a:t>
            </a:r>
            <a:endParaRPr lang="zh-CN" altLang="zh-CN" sz="1200" dirty="0">
              <a:solidFill>
                <a:srgbClr val="000000"/>
              </a:solidFill>
            </a:endParaRPr>
          </a:p>
          <a:p>
            <a:pPr lvl="1">
              <a:spcBef>
                <a:spcPts val="0"/>
              </a:spcBef>
              <a:spcAft>
                <a:spcPts val="600"/>
              </a:spcAft>
            </a:pPr>
            <a:r>
              <a:rPr lang="en-GB" altLang="zh-CN" sz="1200" dirty="0">
                <a:solidFill>
                  <a:srgbClr val="000000"/>
                </a:solidFill>
              </a:rPr>
              <a:t>3. </a:t>
            </a:r>
            <a:r>
              <a:rPr lang="en-US" altLang="zh-CN" sz="1200" dirty="0">
                <a:solidFill>
                  <a:srgbClr val="000000"/>
                </a:solidFill>
              </a:rPr>
              <a:t>R</a:t>
            </a:r>
            <a:r>
              <a:rPr lang="en-GB" altLang="zh-CN" sz="1200" dirty="0" err="1">
                <a:solidFill>
                  <a:srgbClr val="000000"/>
                </a:solidFill>
              </a:rPr>
              <a:t>evised</a:t>
            </a:r>
            <a:r>
              <a:rPr lang="en-GB" altLang="zh-CN" sz="1200" dirty="0">
                <a:solidFill>
                  <a:srgbClr val="000000"/>
                </a:solidFill>
              </a:rPr>
              <a:t> WIDs have to show revision marks relative to the last approved WID</a:t>
            </a:r>
            <a:endParaRPr lang="en-US" altLang="zh-CN" sz="1200" dirty="0">
              <a:solidFill>
                <a:srgbClr val="000000"/>
              </a:solidFill>
            </a:endParaRPr>
          </a:p>
          <a:p>
            <a:pPr marL="342882" lvl="1" indent="-342882">
              <a:spcBef>
                <a:spcPts val="0"/>
              </a:spcBef>
              <a:spcAft>
                <a:spcPts val="600"/>
              </a:spcAft>
              <a:buBlip>
                <a:blip r:embed="rId2"/>
              </a:buBlip>
            </a:pPr>
            <a:endParaRPr lang="en-US" altLang="zh-CN" sz="1400" dirty="0" smtClean="0"/>
          </a:p>
          <a:p>
            <a:pPr marL="342882" lvl="1" indent="-342882">
              <a:spcBef>
                <a:spcPts val="0"/>
              </a:spcBef>
              <a:spcAft>
                <a:spcPts val="600"/>
              </a:spcAft>
              <a:buBlip>
                <a:blip r:embed="rId2"/>
              </a:buBlip>
            </a:pPr>
            <a:r>
              <a:rPr lang="en-US" altLang="zh-CN" sz="1400" dirty="0" smtClean="0"/>
              <a:t>Please do not submit the formal SR/revised WID to upcoming RAN plenary, before RAN4 Chair(s) check the draft SR and revised WID and send the feedback, to facilitate the treatment in RAN</a:t>
            </a:r>
          </a:p>
          <a:p>
            <a:pPr lvl="1">
              <a:spcBef>
                <a:spcPts val="0"/>
              </a:spcBef>
              <a:spcAft>
                <a:spcPts val="600"/>
              </a:spcAft>
            </a:pPr>
            <a:r>
              <a:rPr lang="en-US" altLang="zh-CN" sz="1200" dirty="0" smtClean="0"/>
              <a:t>NOTE: According to offline feedback from MCC, it is suggested to clarify the rule that all the fallback modes for each proposed band combinations should be finalized before the work on those band combinations is done in the Rel-18 basket WIDs</a:t>
            </a:r>
            <a:endParaRPr lang="en-US" altLang="zh-CN" sz="1200" dirty="0"/>
          </a:p>
          <a:p>
            <a:pPr marL="342882" lvl="1" indent="-342882">
              <a:spcBef>
                <a:spcPts val="0"/>
              </a:spcBef>
              <a:spcAft>
                <a:spcPts val="600"/>
              </a:spcAft>
              <a:buBlip>
                <a:blip r:embed="rId2"/>
              </a:buBlip>
            </a:pPr>
            <a:endParaRPr lang="en-US" altLang="zh-CN" sz="1400" dirty="0" smtClean="0">
              <a:solidFill>
                <a:srgbClr val="000000"/>
              </a:solidFill>
            </a:endParaRPr>
          </a:p>
          <a:p>
            <a:pPr marL="342882" lvl="1" indent="-342882">
              <a:spcBef>
                <a:spcPts val="0"/>
              </a:spcBef>
              <a:spcAft>
                <a:spcPts val="600"/>
              </a:spcAft>
              <a:buBlip>
                <a:blip r:embed="rId2"/>
              </a:buBlip>
            </a:pPr>
            <a:r>
              <a:rPr lang="en-US" altLang="zh-CN" sz="1400" dirty="0" smtClean="0">
                <a:solidFill>
                  <a:srgbClr val="000000"/>
                </a:solidFill>
              </a:rPr>
              <a:t>For </a:t>
            </a:r>
            <a:r>
              <a:rPr lang="en-US" altLang="zh-CN" sz="1400" dirty="0">
                <a:solidFill>
                  <a:srgbClr val="000000"/>
                </a:solidFill>
              </a:rPr>
              <a:t>draft TS/TR which planned to be submitted to RAN plenary for approval, please share the draft version to Carolyn for pre-check no later than </a:t>
            </a:r>
            <a:r>
              <a:rPr lang="en-US" altLang="zh-CN" sz="1400" dirty="0" smtClean="0">
                <a:solidFill>
                  <a:srgbClr val="FF0000"/>
                </a:solidFill>
              </a:rPr>
              <a:t>August 30 </a:t>
            </a:r>
            <a:r>
              <a:rPr lang="en-US" altLang="zh-CN" sz="1400" dirty="0">
                <a:solidFill>
                  <a:srgbClr val="FF0000"/>
                </a:solidFill>
              </a:rPr>
              <a:t>(</a:t>
            </a:r>
            <a:r>
              <a:rPr lang="en-US" altLang="zh-CN" sz="1400" dirty="0" smtClean="0">
                <a:solidFill>
                  <a:srgbClr val="FF0000"/>
                </a:solidFill>
              </a:rPr>
              <a:t>Tuesday</a:t>
            </a:r>
            <a:r>
              <a:rPr lang="en-US" altLang="zh-CN" sz="1400" dirty="0">
                <a:solidFill>
                  <a:srgbClr val="FF0000"/>
                </a:solidFill>
              </a:rPr>
              <a:t>) 17:00 </a:t>
            </a:r>
            <a:r>
              <a:rPr lang="en-US" altLang="zh-CN" sz="1400" dirty="0" smtClean="0">
                <a:solidFill>
                  <a:srgbClr val="FF0000"/>
                </a:solidFill>
              </a:rPr>
              <a:t>UTC</a:t>
            </a:r>
          </a:p>
          <a:p>
            <a:pPr marL="342882" lvl="1" indent="-342882">
              <a:spcBef>
                <a:spcPts val="0"/>
              </a:spcBef>
              <a:spcAft>
                <a:spcPts val="600"/>
              </a:spcAft>
              <a:buBlip>
                <a:blip r:embed="rId2"/>
              </a:buBlip>
            </a:pPr>
            <a:endParaRPr lang="en-US" altLang="zh-CN" sz="1400" dirty="0">
              <a:solidFill>
                <a:srgbClr val="FF0000"/>
              </a:solidFill>
            </a:endParaRPr>
          </a:p>
          <a:p>
            <a:pPr marL="342882" lvl="1" indent="-342882">
              <a:spcBef>
                <a:spcPts val="0"/>
              </a:spcBef>
              <a:spcAft>
                <a:spcPts val="600"/>
              </a:spcAft>
              <a:buBlip>
                <a:blip r:embed="rId2"/>
              </a:buBlip>
            </a:pPr>
            <a:r>
              <a:rPr lang="en-US" altLang="zh-CN" sz="1400" dirty="0" smtClean="0"/>
              <a:t>If you want to close a item, please make sure that you submit all the necessary documents including TS/TR to RAN plenary.</a:t>
            </a:r>
          </a:p>
          <a:p>
            <a:pPr marL="742912" lvl="2" indent="-342882">
              <a:spcBef>
                <a:spcPts val="0"/>
              </a:spcBef>
              <a:spcAft>
                <a:spcPts val="600"/>
              </a:spcAft>
              <a:buBlip>
                <a:blip r:embed="rId2"/>
              </a:buBlip>
            </a:pPr>
            <a:endParaRPr lang="zh-CN" altLang="zh-CN" sz="1400" dirty="0">
              <a:solidFill>
                <a:srgbClr val="000000"/>
              </a:solidFill>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Tree>
    <p:extLst>
      <p:ext uri="{BB962C8B-B14F-4D97-AF65-F5344CB8AC3E}">
        <p14:creationId xmlns:p14="http://schemas.microsoft.com/office/powerpoint/2010/main" val="16686980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t>Capture the new TR/TS in the table for “New specifications” in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2"/>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the WID/SID capturing the new TS/TR is approved in RAN</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meeting by meeting</a:t>
            </a:r>
          </a:p>
          <a:p>
            <a:pPr marL="342882" lvl="1" indent="-342882">
              <a:spcBef>
                <a:spcPts val="0"/>
              </a:spcBef>
              <a:spcAft>
                <a:spcPts val="600"/>
              </a:spcAft>
              <a:buBlip>
                <a:blip r:embed="rId2"/>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3"/>
              </a:rPr>
              <a:t>3GPP_TS-TR_Template.zip</a:t>
            </a:r>
            <a:r>
              <a:rPr lang="en-US" altLang="zh-CN" sz="1200" dirty="0"/>
              <a:t> and </a:t>
            </a:r>
            <a:r>
              <a:rPr lang="en-US" altLang="zh-CN" sz="1200" dirty="0">
                <a:hlinkClick r:id="rId4"/>
              </a:rPr>
              <a:t>Spec_Submit.zip</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4654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F070948-0CB2-4F99-ACC8-E715860BC6B9}">
  <ds:schemaRefs>
    <ds:schemaRef ds:uri="http://schemas.microsoft.com/sharepoint/v3/contenttype/forms"/>
  </ds:schemaRefs>
</ds:datastoreItem>
</file>

<file path=customXml/itemProps3.xml><?xml version="1.0" encoding="utf-8"?>
<ds:datastoreItem xmlns:ds="http://schemas.openxmlformats.org/officeDocument/2006/customXml" ds:itemID="{75C68143-B530-4487-9EA7-5BCC5970B48F}">
  <ds:schemaRefs>
    <ds:schemaRef ds:uri="http://www.w3.org/XML/1998/namespace"/>
    <ds:schemaRef ds:uri="http://purl.org/dc/elements/1.1/"/>
    <ds:schemaRef ds:uri="http://schemas.microsoft.com/office/infopath/2007/PartnerControls"/>
    <ds:schemaRef ds:uri="http://schemas.microsoft.com/office/2006/metadata/properties"/>
    <ds:schemaRef ds:uri="http://schemas.microsoft.com/office/2006/documentManagement/types"/>
    <ds:schemaRef ds:uri="http://purl.org/dc/dcmitype/"/>
    <ds:schemaRef ds:uri="http://purl.org/dc/terms/"/>
    <ds:schemaRef ds:uri="http://schemas.openxmlformats.org/package/2006/metadata/core-properties"/>
    <ds:schemaRef ds:uri="23d77754-4ccc-4c57-9291-cab09e81894a"/>
    <ds:schemaRef ds:uri="a915fe38-2618-47b6-8303-829fb71466d5"/>
  </ds:schemaRefs>
</ds:datastoreItem>
</file>

<file path=docProps/app.xml><?xml version="1.0" encoding="utf-8"?>
<Properties xmlns="http://schemas.openxmlformats.org/officeDocument/2006/extended-properties" xmlns:vt="http://schemas.openxmlformats.org/officeDocument/2006/docPropsVTypes">
  <Template/>
  <TotalTime>349723</TotalTime>
  <Words>4269</Words>
  <Application>Microsoft Office PowerPoint</Application>
  <PresentationFormat>宽屏</PresentationFormat>
  <Paragraphs>384</Paragraphs>
  <Slides>20</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20</vt:i4>
      </vt:variant>
    </vt:vector>
  </HeadingPairs>
  <TitlesOfParts>
    <vt:vector size="29" baseType="lpstr">
      <vt:lpstr>黑体</vt:lpstr>
      <vt:lpstr>宋体</vt:lpstr>
      <vt:lpstr>微软雅黑</vt:lpstr>
      <vt:lpstr>Arial</vt:lpstr>
      <vt:lpstr>Arial Black</vt:lpstr>
      <vt:lpstr>Calibri</vt:lpstr>
      <vt:lpstr>Times New Roman</vt:lpstr>
      <vt:lpstr>Wingdings</vt:lpstr>
      <vt:lpstr>3gpp</vt:lpstr>
      <vt:lpstr>RAN4#104-e E-meeting Arrangements and Guidelines</vt:lpstr>
      <vt:lpstr>General Aspects </vt:lpstr>
      <vt:lpstr>General Aspects </vt:lpstr>
      <vt:lpstr>General Aspects </vt:lpstr>
      <vt:lpstr>Email discussion procedures/timelines</vt:lpstr>
      <vt:lpstr>Basket WIs Email discussion procedures/timelines </vt:lpstr>
      <vt:lpstr>Post-meeting email process procedures/timelines  </vt:lpstr>
      <vt:lpstr>PowerPoint 演示文稿</vt:lpstr>
      <vt:lpstr>Correctly preparation for TR and TS</vt:lpstr>
      <vt:lpstr>Correctly preparation for TR and TS</vt:lpstr>
      <vt:lpstr>Rel-17 CR handling for non-spectrum related WI</vt:lpstr>
      <vt:lpstr>Rel-18 tdoc handling for non-spectrum related WI</vt:lpstr>
      <vt:lpstr>CR/WF/email summary template</vt:lpstr>
      <vt:lpstr>Rel-17 Feature list</vt:lpstr>
      <vt:lpstr>Guidance of TOHRU for GTW</vt:lpstr>
      <vt:lpstr>Register and check-in</vt:lpstr>
      <vt:lpstr>Other guidelines</vt:lpstr>
      <vt:lpstr>Other guidelines (cont.) </vt:lpstr>
      <vt:lpstr>Other guidelines (cont.) </vt:lpstr>
      <vt:lpstr>Thanks!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Huawei</cp:lastModifiedBy>
  <cp:revision>1186</cp:revision>
  <cp:lastPrinted>2016-09-15T08:31:35Z</cp:lastPrinted>
  <dcterms:created xsi:type="dcterms:W3CDTF">2009-11-27T05:15:11Z</dcterms:created>
  <dcterms:modified xsi:type="dcterms:W3CDTF">2022-08-02T13:03:41Z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1552620126</vt:lpwstr>
  </property>
  <property fmtid="{D5CDD505-2E9C-101B-9397-08002B2CF9AE}" pid="7" name="TitusGUID">
    <vt:lpwstr>6f9c0495-a83c-462b-8664-67016d5bf2d5</vt:lpwstr>
  </property>
  <property fmtid="{D5CDD505-2E9C-101B-9397-08002B2CF9AE}" pid="8" name="CTP_TimeStamp">
    <vt:lpwstr>2020-06-04 10:01:06Z</vt:lpwstr>
  </property>
  <property fmtid="{D5CDD505-2E9C-101B-9397-08002B2CF9AE}" pid="9" name="CTP_BU">
    <vt:lpwstr>NA</vt:lpwstr>
  </property>
  <property fmtid="{D5CDD505-2E9C-101B-9397-08002B2CF9AE}" pid="10" name="CTP_IDSID">
    <vt:lpwstr>NA</vt:lpwstr>
  </property>
  <property fmtid="{D5CDD505-2E9C-101B-9397-08002B2CF9AE}" pid="11" name="CTP_WWID">
    <vt:lpwstr>NA</vt:lpwstr>
  </property>
  <property fmtid="{D5CDD505-2E9C-101B-9397-08002B2CF9AE}" pid="12" name="CTPClassification">
    <vt:lpwstr>CTP_NT</vt:lpwstr>
  </property>
  <property fmtid="{D5CDD505-2E9C-101B-9397-08002B2CF9AE}" pid="13" name="ContentTypeId">
    <vt:lpwstr>0x010100F2552158F8185D44A8848B98AEA319AF</vt:lpwstr>
  </property>
  <property fmtid="{D5CDD505-2E9C-101B-9397-08002B2CF9AE}" pid="14" name="_2015_ms_pID_725343">
    <vt:lpwstr>(3)ahPlysbNpvqKbNZG+UwM6Xmi7n9iyLwUk/oMlrR2WDFZfchwvF9xUa/NSnPU5cMubOyo3HN8
w2G/6hvWFs5SvX3P3GmukVypJIIaUAWgwR/sdFBjXXhVpljhefpIlhpkhPLb0MeD9GZF3/qO
QgRQFZrW0jcibkkzeA3O6Gh/xFNLOGz4wHsseAHuIpG+0t88/nIkXjFLEjYMZqIw3dGUrV2/
8qP0kso//AqToLVLRK</vt:lpwstr>
  </property>
  <property fmtid="{D5CDD505-2E9C-101B-9397-08002B2CF9AE}" pid="15" name="_2015_ms_pID_7253431">
    <vt:lpwstr>+Lrb/yfOxtXgASjTde7XwDkvTdprNNuSsdybf2f7xf1/LmAgO/TGD2
2RoCNkippRGD4or/lBbtrYezPrTFKheJ7Kgu+xCOUGAtxUWrXuul9VpfL8xc0pXXUofYbd6k
Kb7k93Qv9QB11mp+E2jFTfegsOKuezZDM3/LahWj9kre8gKDDZd5zn059ah8q3AwVrohL3J1
wOW/SWQ9iEJK3VgMH3pyfRRp9WOnXt8zfJIG</vt:lpwstr>
  </property>
  <property fmtid="{D5CDD505-2E9C-101B-9397-08002B2CF9AE}" pid="16" name="_2015_ms_pID_7253432">
    <vt:lpwstr>oQ==</vt:lpwstr>
  </property>
</Properties>
</file>